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notesSlides/notesSlide2.xml" ContentType="application/vnd.openxmlformats-officedocument.presentationml.notesSlide+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4"/>
  </p:notesMasterIdLst>
  <p:sldIdLst>
    <p:sldId id="256" r:id="rId2"/>
    <p:sldId id="518" r:id="rId3"/>
    <p:sldId id="517" r:id="rId4"/>
    <p:sldId id="283" r:id="rId5"/>
    <p:sldId id="519" r:id="rId6"/>
    <p:sldId id="521" r:id="rId7"/>
    <p:sldId id="522" r:id="rId8"/>
    <p:sldId id="266" r:id="rId9"/>
    <p:sldId id="520" r:id="rId10"/>
    <p:sldId id="508" r:id="rId11"/>
    <p:sldId id="326" r:id="rId12"/>
    <p:sldId id="330" r:id="rId13"/>
    <p:sldId id="331" r:id="rId14"/>
    <p:sldId id="332" r:id="rId15"/>
    <p:sldId id="277" r:id="rId16"/>
    <p:sldId id="274" r:id="rId17"/>
    <p:sldId id="258" r:id="rId18"/>
    <p:sldId id="268" r:id="rId19"/>
    <p:sldId id="269" r:id="rId20"/>
    <p:sldId id="270" r:id="rId21"/>
    <p:sldId id="271" r:id="rId22"/>
    <p:sldId id="272" r:id="rId23"/>
    <p:sldId id="273" r:id="rId24"/>
    <p:sldId id="322" r:id="rId25"/>
    <p:sldId id="325" r:id="rId26"/>
    <p:sldId id="286" r:id="rId27"/>
    <p:sldId id="259" r:id="rId28"/>
    <p:sldId id="260" r:id="rId29"/>
    <p:sldId id="333" r:id="rId30"/>
    <p:sldId id="334" r:id="rId31"/>
    <p:sldId id="263" r:id="rId32"/>
    <p:sldId id="275" r:id="rId33"/>
    <p:sldId id="276" r:id="rId34"/>
    <p:sldId id="335" r:id="rId35"/>
    <p:sldId id="278" r:id="rId36"/>
    <p:sldId id="336" r:id="rId37"/>
    <p:sldId id="337" r:id="rId38"/>
    <p:sldId id="261" r:id="rId39"/>
    <p:sldId id="338" r:id="rId40"/>
    <p:sldId id="339" r:id="rId41"/>
    <p:sldId id="328" r:id="rId42"/>
    <p:sldId id="340" r:id="rId43"/>
    <p:sldId id="341" r:id="rId44"/>
    <p:sldId id="342" r:id="rId45"/>
    <p:sldId id="343" r:id="rId46"/>
    <p:sldId id="344" r:id="rId47"/>
    <p:sldId id="267" r:id="rId48"/>
    <p:sldId id="345" r:id="rId49"/>
    <p:sldId id="346" r:id="rId50"/>
    <p:sldId id="347" r:id="rId51"/>
    <p:sldId id="348" r:id="rId52"/>
    <p:sldId id="349" r:id="rId53"/>
    <p:sldId id="279" r:id="rId54"/>
    <p:sldId id="350" r:id="rId55"/>
    <p:sldId id="280" r:id="rId56"/>
    <p:sldId id="323" r:id="rId57"/>
    <p:sldId id="351" r:id="rId58"/>
    <p:sldId id="352" r:id="rId59"/>
    <p:sldId id="353" r:id="rId60"/>
    <p:sldId id="354" r:id="rId61"/>
    <p:sldId id="329" r:id="rId62"/>
    <p:sldId id="327" r:id="rId63"/>
    <p:sldId id="355" r:id="rId64"/>
    <p:sldId id="285" r:id="rId65"/>
    <p:sldId id="356" r:id="rId66"/>
    <p:sldId id="287" r:id="rId67"/>
    <p:sldId id="288" r:id="rId68"/>
    <p:sldId id="289" r:id="rId69"/>
    <p:sldId id="284" r:id="rId70"/>
    <p:sldId id="291" r:id="rId71"/>
    <p:sldId id="290" r:id="rId72"/>
    <p:sldId id="292" r:id="rId73"/>
    <p:sldId id="357" r:id="rId74"/>
    <p:sldId id="358" r:id="rId75"/>
    <p:sldId id="293" r:id="rId76"/>
    <p:sldId id="295" r:id="rId77"/>
    <p:sldId id="294" r:id="rId78"/>
    <p:sldId id="296" r:id="rId79"/>
    <p:sldId id="298" r:id="rId80"/>
    <p:sldId id="299" r:id="rId81"/>
    <p:sldId id="300" r:id="rId82"/>
    <p:sldId id="303" r:id="rId83"/>
    <p:sldId id="301" r:id="rId84"/>
    <p:sldId id="302" r:id="rId85"/>
    <p:sldId id="304" r:id="rId86"/>
    <p:sldId id="305" r:id="rId87"/>
    <p:sldId id="359" r:id="rId88"/>
    <p:sldId id="297" r:id="rId89"/>
    <p:sldId id="360" r:id="rId90"/>
    <p:sldId id="361" r:id="rId91"/>
    <p:sldId id="362" r:id="rId92"/>
    <p:sldId id="363" r:id="rId93"/>
    <p:sldId id="364" r:id="rId94"/>
    <p:sldId id="365" r:id="rId95"/>
    <p:sldId id="366" r:id="rId96"/>
    <p:sldId id="367" r:id="rId97"/>
    <p:sldId id="368" r:id="rId98"/>
    <p:sldId id="369" r:id="rId99"/>
    <p:sldId id="370" r:id="rId100"/>
    <p:sldId id="371" r:id="rId101"/>
    <p:sldId id="372" r:id="rId102"/>
    <p:sldId id="373" r:id="rId103"/>
    <p:sldId id="374" r:id="rId104"/>
    <p:sldId id="375" r:id="rId105"/>
    <p:sldId id="376" r:id="rId106"/>
    <p:sldId id="377" r:id="rId107"/>
    <p:sldId id="378" r:id="rId108"/>
    <p:sldId id="379" r:id="rId109"/>
    <p:sldId id="380" r:id="rId110"/>
    <p:sldId id="381" r:id="rId111"/>
    <p:sldId id="382" r:id="rId112"/>
    <p:sldId id="383" r:id="rId113"/>
    <p:sldId id="384" r:id="rId114"/>
    <p:sldId id="385" r:id="rId115"/>
    <p:sldId id="386" r:id="rId116"/>
    <p:sldId id="387" r:id="rId117"/>
    <p:sldId id="388" r:id="rId118"/>
    <p:sldId id="389" r:id="rId119"/>
    <p:sldId id="390" r:id="rId120"/>
    <p:sldId id="391" r:id="rId121"/>
    <p:sldId id="392" r:id="rId122"/>
    <p:sldId id="393" r:id="rId123"/>
    <p:sldId id="394" r:id="rId124"/>
    <p:sldId id="395" r:id="rId125"/>
    <p:sldId id="396" r:id="rId126"/>
    <p:sldId id="397" r:id="rId127"/>
    <p:sldId id="398" r:id="rId128"/>
    <p:sldId id="399" r:id="rId129"/>
    <p:sldId id="400" r:id="rId130"/>
    <p:sldId id="401" r:id="rId131"/>
    <p:sldId id="402" r:id="rId132"/>
    <p:sldId id="403" r:id="rId133"/>
    <p:sldId id="404" r:id="rId134"/>
    <p:sldId id="405" r:id="rId135"/>
    <p:sldId id="406" r:id="rId136"/>
    <p:sldId id="407" r:id="rId137"/>
    <p:sldId id="408" r:id="rId138"/>
    <p:sldId id="409" r:id="rId139"/>
    <p:sldId id="410" r:id="rId140"/>
    <p:sldId id="411" r:id="rId141"/>
    <p:sldId id="412" r:id="rId142"/>
    <p:sldId id="413" r:id="rId143"/>
    <p:sldId id="414" r:id="rId144"/>
    <p:sldId id="415" r:id="rId145"/>
    <p:sldId id="416" r:id="rId146"/>
    <p:sldId id="417" r:id="rId147"/>
    <p:sldId id="418" r:id="rId148"/>
    <p:sldId id="419" r:id="rId149"/>
    <p:sldId id="420" r:id="rId150"/>
    <p:sldId id="421" r:id="rId151"/>
    <p:sldId id="422" r:id="rId152"/>
    <p:sldId id="423" r:id="rId153"/>
    <p:sldId id="424" r:id="rId154"/>
    <p:sldId id="425" r:id="rId155"/>
    <p:sldId id="426" r:id="rId156"/>
    <p:sldId id="427" r:id="rId157"/>
    <p:sldId id="428" r:id="rId158"/>
    <p:sldId id="429" r:id="rId159"/>
    <p:sldId id="514" r:id="rId160"/>
    <p:sldId id="515" r:id="rId161"/>
    <p:sldId id="430" r:id="rId162"/>
    <p:sldId id="431" r:id="rId163"/>
    <p:sldId id="432" r:id="rId164"/>
    <p:sldId id="433" r:id="rId165"/>
    <p:sldId id="434" r:id="rId166"/>
    <p:sldId id="435" r:id="rId167"/>
    <p:sldId id="436" r:id="rId168"/>
    <p:sldId id="437" r:id="rId169"/>
    <p:sldId id="438" r:id="rId170"/>
    <p:sldId id="439" r:id="rId171"/>
    <p:sldId id="440" r:id="rId172"/>
    <p:sldId id="516" r:id="rId173"/>
    <p:sldId id="441" r:id="rId174"/>
    <p:sldId id="442" r:id="rId175"/>
    <p:sldId id="443" r:id="rId176"/>
    <p:sldId id="444" r:id="rId177"/>
    <p:sldId id="445" r:id="rId178"/>
    <p:sldId id="446" r:id="rId179"/>
    <p:sldId id="447" r:id="rId180"/>
    <p:sldId id="448" r:id="rId181"/>
    <p:sldId id="449" r:id="rId182"/>
    <p:sldId id="450" r:id="rId183"/>
    <p:sldId id="451" r:id="rId184"/>
    <p:sldId id="311" r:id="rId185"/>
    <p:sldId id="312" r:id="rId186"/>
    <p:sldId id="461" r:id="rId187"/>
    <p:sldId id="462" r:id="rId188"/>
    <p:sldId id="463" r:id="rId189"/>
    <p:sldId id="464" r:id="rId190"/>
    <p:sldId id="306" r:id="rId191"/>
    <p:sldId id="313" r:id="rId192"/>
    <p:sldId id="307" r:id="rId193"/>
    <p:sldId id="314" r:id="rId194"/>
    <p:sldId id="308" r:id="rId195"/>
    <p:sldId id="309" r:id="rId196"/>
    <p:sldId id="315" r:id="rId197"/>
    <p:sldId id="310" r:id="rId198"/>
    <p:sldId id="512" r:id="rId199"/>
    <p:sldId id="513" r:id="rId200"/>
    <p:sldId id="452" r:id="rId201"/>
    <p:sldId id="453" r:id="rId202"/>
    <p:sldId id="454" r:id="rId203"/>
    <p:sldId id="455" r:id="rId204"/>
    <p:sldId id="456" r:id="rId205"/>
    <p:sldId id="457" r:id="rId206"/>
    <p:sldId id="458" r:id="rId207"/>
    <p:sldId id="459" r:id="rId208"/>
    <p:sldId id="460" r:id="rId209"/>
    <p:sldId id="465" r:id="rId210"/>
    <p:sldId id="466" r:id="rId211"/>
    <p:sldId id="467" r:id="rId212"/>
    <p:sldId id="468" r:id="rId213"/>
    <p:sldId id="469" r:id="rId214"/>
    <p:sldId id="470" r:id="rId215"/>
    <p:sldId id="471" r:id="rId216"/>
    <p:sldId id="318" r:id="rId217"/>
    <p:sldId id="319" r:id="rId218"/>
    <p:sldId id="317" r:id="rId219"/>
    <p:sldId id="320" r:id="rId220"/>
    <p:sldId id="321" r:id="rId221"/>
    <p:sldId id="472" r:id="rId222"/>
    <p:sldId id="473" r:id="rId223"/>
    <p:sldId id="474" r:id="rId224"/>
    <p:sldId id="523" r:id="rId225"/>
    <p:sldId id="525"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324" r:id="rId239"/>
    <p:sldId id="487" r:id="rId240"/>
    <p:sldId id="488" r:id="rId241"/>
    <p:sldId id="489" r:id="rId242"/>
    <p:sldId id="490" r:id="rId243"/>
    <p:sldId id="491" r:id="rId244"/>
    <p:sldId id="492" r:id="rId245"/>
    <p:sldId id="493" r:id="rId246"/>
    <p:sldId id="494" r:id="rId247"/>
    <p:sldId id="495" r:id="rId248"/>
    <p:sldId id="496" r:id="rId249"/>
    <p:sldId id="510" r:id="rId250"/>
    <p:sldId id="511" r:id="rId251"/>
    <p:sldId id="497" r:id="rId252"/>
    <p:sldId id="498" r:id="rId253"/>
    <p:sldId id="499" r:id="rId254"/>
    <p:sldId id="500" r:id="rId255"/>
    <p:sldId id="501" r:id="rId256"/>
    <p:sldId id="502" r:id="rId257"/>
    <p:sldId id="503" r:id="rId258"/>
    <p:sldId id="504" r:id="rId259"/>
    <p:sldId id="505" r:id="rId260"/>
    <p:sldId id="506" r:id="rId261"/>
    <p:sldId id="316" r:id="rId262"/>
    <p:sldId id="507" r:id="rId263"/>
  </p:sldIdLst>
  <p:sldSz cx="4610100" cy="3460750"/>
  <p:notesSz cx="4610100" cy="3460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TH 1920 Multivariable Calculus for Engineers" id="{F997502B-E6B7-43CD-AC2F-8934B07C6CF4}">
          <p14:sldIdLst>
            <p14:sldId id="256"/>
          </p14:sldIdLst>
        </p14:section>
        <p14:section name="Learning Objectives" id="{527B224F-032D-433C-AD9B-5038CF150E11}">
          <p14:sldIdLst>
            <p14:sldId id="518"/>
          </p14:sldIdLst>
        </p14:section>
        <p14:section name="Class Objectives" id="{BD528BF5-075B-4637-A325-C82516EF3954}">
          <p14:sldIdLst>
            <p14:sldId id="517"/>
          </p14:sldIdLst>
        </p14:section>
        <p14:section name="Problem Difficulty Levels" id="{60CB69E8-8BAE-4935-B700-02786DE9D1E4}">
          <p14:sldIdLst>
            <p14:sldId id="283"/>
          </p14:sldIdLst>
        </p14:section>
        <p14:section name="Course Description" id="{11E875E9-83EC-4605-9A6A-44A05738E4C9}">
          <p14:sldIdLst>
            <p14:sldId id="519"/>
            <p14:sldId id="521"/>
            <p14:sldId id="522"/>
            <p14:sldId id="266"/>
          </p14:sldIdLst>
        </p14:section>
        <p14:section name="START" id="{7CF5711B-F4FA-4129-8A05-0AC680D67EC1}">
          <p14:sldIdLst>
            <p14:sldId id="520"/>
          </p14:sldIdLst>
        </p14:section>
        <p14:section name="VECTOR GEOMETRY" id="{E9240803-9659-45B5-8608-2A6EF2C02C86}">
          <p14:sldIdLst>
            <p14:sldId id="508"/>
            <p14:sldId id="326"/>
            <p14:sldId id="330"/>
            <p14:sldId id="331"/>
            <p14:sldId id="332"/>
            <p14:sldId id="277"/>
            <p14:sldId id="274"/>
            <p14:sldId id="258"/>
            <p14:sldId id="268"/>
            <p14:sldId id="269"/>
            <p14:sldId id="270"/>
            <p14:sldId id="271"/>
            <p14:sldId id="272"/>
            <p14:sldId id="273"/>
            <p14:sldId id="322"/>
            <p14:sldId id="325"/>
            <p14:sldId id="286"/>
            <p14:sldId id="259"/>
            <p14:sldId id="260"/>
            <p14:sldId id="333"/>
            <p14:sldId id="334"/>
          </p14:sldIdLst>
        </p14:section>
        <p14:section name="CALCULUS OF VECTOR-VALUED FUNCTIONS" id="{6E32DDF8-5F23-4CD8-8870-EEEFD9DB8232}">
          <p14:sldIdLst>
            <p14:sldId id="263"/>
            <p14:sldId id="275"/>
            <p14:sldId id="276"/>
            <p14:sldId id="335"/>
            <p14:sldId id="278"/>
            <p14:sldId id="336"/>
            <p14:sldId id="337"/>
            <p14:sldId id="261"/>
            <p14:sldId id="338"/>
            <p14:sldId id="339"/>
            <p14:sldId id="328"/>
            <p14:sldId id="340"/>
            <p14:sldId id="341"/>
          </p14:sldIdLst>
        </p14:section>
        <p14:section name="DIFFERENTIATION IN SEVERAL VARIABLES" id="{C31E9DF2-16FB-4474-822F-E9EEEDFB8070}">
          <p14:sldIdLst>
            <p14:sldId id="342"/>
            <p14:sldId id="343"/>
            <p14:sldId id="344"/>
            <p14:sldId id="267"/>
            <p14:sldId id="345"/>
            <p14:sldId id="346"/>
            <p14:sldId id="347"/>
            <p14:sldId id="348"/>
            <p14:sldId id="349"/>
            <p14:sldId id="279"/>
            <p14:sldId id="350"/>
            <p14:sldId id="280"/>
            <p14:sldId id="323"/>
            <p14:sldId id="351"/>
            <p14:sldId id="352"/>
            <p14:sldId id="353"/>
            <p14:sldId id="354"/>
            <p14:sldId id="329"/>
            <p14:sldId id="327"/>
            <p14:sldId id="355"/>
            <p14:sldId id="285"/>
            <p14:sldId id="356"/>
            <p14:sldId id="287"/>
            <p14:sldId id="288"/>
            <p14:sldId id="289"/>
            <p14:sldId id="284"/>
            <p14:sldId id="291"/>
            <p14:sldId id="290"/>
            <p14:sldId id="292"/>
            <p14:sldId id="357"/>
            <p14:sldId id="358"/>
            <p14:sldId id="293"/>
            <p14:sldId id="295"/>
            <p14:sldId id="294"/>
            <p14:sldId id="296"/>
            <p14:sldId id="298"/>
            <p14:sldId id="299"/>
            <p14:sldId id="300"/>
            <p14:sldId id="303"/>
            <p14:sldId id="301"/>
            <p14:sldId id="302"/>
            <p14:sldId id="304"/>
            <p14:sldId id="305"/>
            <p14:sldId id="359"/>
            <p14:sldId id="297"/>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Lst>
        </p14:section>
        <p14:section name="MULTIPLE INTEGRATION" id="{47CEA515-9E62-4702-8714-92FBE973F891}">
          <p14:sldIdLst>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514"/>
            <p14:sldId id="515"/>
            <p14:sldId id="430"/>
            <p14:sldId id="431"/>
            <p14:sldId id="432"/>
            <p14:sldId id="433"/>
            <p14:sldId id="434"/>
            <p14:sldId id="435"/>
            <p14:sldId id="436"/>
            <p14:sldId id="437"/>
            <p14:sldId id="438"/>
          </p14:sldIdLst>
        </p14:section>
        <p14:section name="LINE AND SURFACE INTEGRALS" id="{6307BAFE-36AA-41AE-A6E5-AA9621162143}">
          <p14:sldIdLst>
            <p14:sldId id="439"/>
            <p14:sldId id="440"/>
            <p14:sldId id="516"/>
            <p14:sldId id="441"/>
            <p14:sldId id="442"/>
            <p14:sldId id="443"/>
            <p14:sldId id="444"/>
            <p14:sldId id="445"/>
            <p14:sldId id="446"/>
            <p14:sldId id="447"/>
            <p14:sldId id="448"/>
            <p14:sldId id="449"/>
            <p14:sldId id="450"/>
            <p14:sldId id="451"/>
            <p14:sldId id="311"/>
            <p14:sldId id="312"/>
            <p14:sldId id="461"/>
            <p14:sldId id="462"/>
            <p14:sldId id="463"/>
            <p14:sldId id="464"/>
            <p14:sldId id="306"/>
            <p14:sldId id="313"/>
            <p14:sldId id="307"/>
            <p14:sldId id="314"/>
            <p14:sldId id="308"/>
            <p14:sldId id="309"/>
            <p14:sldId id="315"/>
            <p14:sldId id="310"/>
            <p14:sldId id="512"/>
            <p14:sldId id="513"/>
            <p14:sldId id="452"/>
            <p14:sldId id="453"/>
            <p14:sldId id="454"/>
            <p14:sldId id="455"/>
            <p14:sldId id="456"/>
            <p14:sldId id="457"/>
            <p14:sldId id="458"/>
            <p14:sldId id="459"/>
            <p14:sldId id="460"/>
            <p14:sldId id="465"/>
            <p14:sldId id="466"/>
            <p14:sldId id="467"/>
            <p14:sldId id="468"/>
            <p14:sldId id="469"/>
            <p14:sldId id="470"/>
            <p14:sldId id="471"/>
            <p14:sldId id="318"/>
            <p14:sldId id="319"/>
            <p14:sldId id="317"/>
            <p14:sldId id="320"/>
            <p14:sldId id="321"/>
          </p14:sldIdLst>
        </p14:section>
        <p14:section name="FUNDAMENTAL THEOREMS OF VECTOR ANALYSIS" id="{B38B5EAC-27A8-4E83-B645-0D8D7AD4F9F5}">
          <p14:sldIdLst>
            <p14:sldId id="472"/>
            <p14:sldId id="473"/>
            <p14:sldId id="474"/>
            <p14:sldId id="523"/>
            <p14:sldId id="525"/>
            <p14:sldId id="475"/>
            <p14:sldId id="476"/>
            <p14:sldId id="477"/>
            <p14:sldId id="478"/>
            <p14:sldId id="479"/>
            <p14:sldId id="480"/>
            <p14:sldId id="481"/>
            <p14:sldId id="482"/>
            <p14:sldId id="483"/>
            <p14:sldId id="484"/>
            <p14:sldId id="485"/>
            <p14:sldId id="486"/>
            <p14:sldId id="324"/>
            <p14:sldId id="487"/>
            <p14:sldId id="488"/>
            <p14:sldId id="489"/>
            <p14:sldId id="490"/>
            <p14:sldId id="491"/>
            <p14:sldId id="492"/>
            <p14:sldId id="493"/>
            <p14:sldId id="494"/>
            <p14:sldId id="495"/>
            <p14:sldId id="496"/>
            <p14:sldId id="510"/>
            <p14:sldId id="511"/>
            <p14:sldId id="497"/>
            <p14:sldId id="498"/>
            <p14:sldId id="499"/>
            <p14:sldId id="500"/>
            <p14:sldId id="501"/>
            <p14:sldId id="502"/>
            <p14:sldId id="503"/>
            <p14:sldId id="504"/>
            <p14:sldId id="505"/>
            <p14:sldId id="506"/>
            <p14:sldId id="316"/>
          </p14:sldIdLst>
        </p14:section>
        <p14:section name="END" id="{A29D4AC8-51FB-4628-BD2C-2DE6617DB649}">
          <p14:sldIdLst>
            <p14:sldId id="50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7FFF00"/>
    <a:srgbClr val="FACF00"/>
    <a:srgbClr val="FF0100"/>
    <a:srgbClr val="F8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415" autoAdjust="0"/>
    <p:restoredTop sz="94249" autoAdjust="0"/>
  </p:normalViewPr>
  <p:slideViewPr>
    <p:cSldViewPr>
      <p:cViewPr>
        <p:scale>
          <a:sx n="140" d="100"/>
          <a:sy n="140" d="100"/>
        </p:scale>
        <p:origin x="1212"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268"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E9BFAD6D-4805-44EE-B144-DA937364BB55}" type="datetimeFigureOut">
              <a:rPr lang="en-US" smtClean="0"/>
              <a:t>1/23/2023</a:t>
            </a:fld>
            <a:endParaRPr lang="en-US"/>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332867C8-0189-4BF7-BA3F-3BF2FFF67995}" type="slidenum">
              <a:rPr lang="en-US" smtClean="0"/>
              <a:t>‹#›</a:t>
            </a:fld>
            <a:endParaRPr lang="en-US"/>
          </a:p>
        </p:txBody>
      </p:sp>
    </p:spTree>
    <p:extLst>
      <p:ext uri="{BB962C8B-B14F-4D97-AF65-F5344CB8AC3E}">
        <p14:creationId xmlns:p14="http://schemas.microsoft.com/office/powerpoint/2010/main" val="2919758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2867C8-0189-4BF7-BA3F-3BF2FFF67995}" type="slidenum">
              <a:rPr lang="en-US" smtClean="0"/>
              <a:t>1</a:t>
            </a:fld>
            <a:endParaRPr lang="en-US"/>
          </a:p>
        </p:txBody>
      </p:sp>
    </p:spTree>
    <p:extLst>
      <p:ext uri="{BB962C8B-B14F-4D97-AF65-F5344CB8AC3E}">
        <p14:creationId xmlns:p14="http://schemas.microsoft.com/office/powerpoint/2010/main" val="1814986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https://youtu.be/GkB4vW16QHI</a:t>
            </a:r>
          </a:p>
        </p:txBody>
      </p:sp>
      <p:sp>
        <p:nvSpPr>
          <p:cNvPr id="4" name="Slide Number Placeholder 3"/>
          <p:cNvSpPr>
            <a:spLocks noGrp="1"/>
          </p:cNvSpPr>
          <p:nvPr>
            <p:ph type="sldNum" sz="quarter" idx="5"/>
          </p:nvPr>
        </p:nvSpPr>
        <p:spPr/>
        <p:txBody>
          <a:bodyPr/>
          <a:lstStyle/>
          <a:p>
            <a:fld id="{332867C8-0189-4BF7-BA3F-3BF2FFF67995}" type="slidenum">
              <a:rPr lang="en-US" smtClean="0"/>
              <a:t>69</a:t>
            </a:fld>
            <a:endParaRPr lang="en-US"/>
          </a:p>
        </p:txBody>
      </p:sp>
    </p:spTree>
    <p:extLst>
      <p:ext uri="{BB962C8B-B14F-4D97-AF65-F5344CB8AC3E}">
        <p14:creationId xmlns:p14="http://schemas.microsoft.com/office/powerpoint/2010/main" val="3133611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5300" y="39215"/>
            <a:ext cx="4419498" cy="24447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500" b="0" i="0">
                <a:solidFill>
                  <a:srgbClr val="5E3032"/>
                </a:solidFill>
                <a:latin typeface="Verdana"/>
                <a:cs typeface="Verdana"/>
              </a:defRPr>
            </a:lvl1pPr>
          </a:lstStyle>
          <a:p>
            <a:pPr marL="12700">
              <a:lnSpc>
                <a:spcPts val="580"/>
              </a:lnSpc>
            </a:pPr>
            <a:r>
              <a:rPr spc="-15" dirty="0"/>
              <a:t>Math </a:t>
            </a:r>
            <a:r>
              <a:rPr spc="-55" dirty="0"/>
              <a:t>1920 </a:t>
            </a:r>
            <a:r>
              <a:rPr spc="5" dirty="0"/>
              <a:t>AEW</a:t>
            </a:r>
          </a:p>
        </p:txBody>
      </p:sp>
      <p:sp>
        <p:nvSpPr>
          <p:cNvPr id="5" name="Holder 5"/>
          <p:cNvSpPr>
            <a:spLocks noGrp="1"/>
          </p:cNvSpPr>
          <p:nvPr>
            <p:ph type="dt" sz="half" idx="6"/>
          </p:nvPr>
        </p:nvSpPr>
        <p:spPr/>
        <p:txBody>
          <a:bodyPr lIns="0" tIns="0" rIns="0" bIns="0"/>
          <a:lstStyle>
            <a:lvl1pPr>
              <a:defRPr sz="500" b="0" i="0">
                <a:solidFill>
                  <a:schemeClr val="bg1"/>
                </a:solidFill>
                <a:latin typeface="Verdana"/>
                <a:cs typeface="Verdana"/>
              </a:defRPr>
            </a:lvl1pPr>
          </a:lstStyle>
          <a:p>
            <a:pPr marL="12700">
              <a:lnSpc>
                <a:spcPts val="580"/>
              </a:lnSpc>
            </a:pPr>
            <a:r>
              <a:rPr spc="-50" dirty="0"/>
              <a:t>September 11,</a:t>
            </a:r>
            <a:r>
              <a:rPr spc="15" dirty="0"/>
              <a:t> </a:t>
            </a:r>
            <a:r>
              <a:rPr spc="-55" dirty="0"/>
              <a:t>2020</a:t>
            </a:r>
          </a:p>
        </p:txBody>
      </p:sp>
      <p:sp>
        <p:nvSpPr>
          <p:cNvPr id="6" name="Holder 6"/>
          <p:cNvSpPr>
            <a:spLocks noGrp="1"/>
          </p:cNvSpPr>
          <p:nvPr>
            <p:ph type="sldNum" sz="quarter" idx="7"/>
          </p:nvPr>
        </p:nvSpPr>
        <p:spPr/>
        <p:txBody>
          <a:bodyPr lIns="0" tIns="0" rIns="0" bIns="0"/>
          <a:lstStyle>
            <a:lvl1pPr>
              <a:defRPr sz="500" b="0" i="0">
                <a:solidFill>
                  <a:schemeClr val="bg1"/>
                </a:solidFill>
                <a:latin typeface="Verdana"/>
                <a:cs typeface="Verdana"/>
              </a:defRPr>
            </a:lvl1pPr>
          </a:lstStyle>
          <a:p>
            <a:pPr marL="38100">
              <a:lnSpc>
                <a:spcPts val="580"/>
              </a:lnSpc>
            </a:pPr>
            <a:fld id="{81D60167-4931-47E6-BA6A-407CBD079E47}" type="slidenum">
              <a:rPr spc="-55" dirty="0"/>
              <a:t>‹#›</a:t>
            </a:fld>
            <a:r>
              <a:rPr spc="-55" dirty="0"/>
              <a:t> </a:t>
            </a:r>
            <a:r>
              <a:rPr spc="35" dirty="0"/>
              <a:t>/</a:t>
            </a:r>
            <a:r>
              <a:rPr spc="-15" dirty="0"/>
              <a:t> </a:t>
            </a:r>
            <a:r>
              <a:rPr spc="-55" dirty="0"/>
              <a:t>11</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500" b="0" i="0">
                <a:solidFill>
                  <a:srgbClr val="5E3032"/>
                </a:solidFill>
                <a:latin typeface="Verdana"/>
                <a:cs typeface="Verdana"/>
              </a:defRPr>
            </a:lvl1pPr>
          </a:lstStyle>
          <a:p>
            <a:pPr marL="12700">
              <a:lnSpc>
                <a:spcPts val="580"/>
              </a:lnSpc>
            </a:pPr>
            <a:r>
              <a:rPr spc="-15" dirty="0"/>
              <a:t>Math </a:t>
            </a:r>
            <a:r>
              <a:rPr spc="-55" dirty="0"/>
              <a:t>1920 </a:t>
            </a:r>
            <a:r>
              <a:rPr spc="5" dirty="0"/>
              <a:t>AEW</a:t>
            </a:r>
          </a:p>
        </p:txBody>
      </p:sp>
      <p:sp>
        <p:nvSpPr>
          <p:cNvPr id="5" name="Holder 5"/>
          <p:cNvSpPr>
            <a:spLocks noGrp="1"/>
          </p:cNvSpPr>
          <p:nvPr>
            <p:ph type="dt" sz="half" idx="6"/>
          </p:nvPr>
        </p:nvSpPr>
        <p:spPr/>
        <p:txBody>
          <a:bodyPr lIns="0" tIns="0" rIns="0" bIns="0"/>
          <a:lstStyle>
            <a:lvl1pPr>
              <a:defRPr sz="500" b="0" i="0">
                <a:solidFill>
                  <a:schemeClr val="bg1"/>
                </a:solidFill>
                <a:latin typeface="Verdana"/>
                <a:cs typeface="Verdana"/>
              </a:defRPr>
            </a:lvl1pPr>
          </a:lstStyle>
          <a:p>
            <a:pPr marL="12700">
              <a:lnSpc>
                <a:spcPts val="580"/>
              </a:lnSpc>
            </a:pPr>
            <a:r>
              <a:rPr spc="-50" dirty="0"/>
              <a:t>September 11,</a:t>
            </a:r>
            <a:r>
              <a:rPr spc="15" dirty="0"/>
              <a:t> </a:t>
            </a:r>
            <a:r>
              <a:rPr spc="-55" dirty="0"/>
              <a:t>2020</a:t>
            </a:r>
          </a:p>
        </p:txBody>
      </p:sp>
      <p:sp>
        <p:nvSpPr>
          <p:cNvPr id="6" name="Holder 6"/>
          <p:cNvSpPr>
            <a:spLocks noGrp="1"/>
          </p:cNvSpPr>
          <p:nvPr>
            <p:ph type="sldNum" sz="quarter" idx="7"/>
          </p:nvPr>
        </p:nvSpPr>
        <p:spPr/>
        <p:txBody>
          <a:bodyPr lIns="0" tIns="0" rIns="0" bIns="0"/>
          <a:lstStyle>
            <a:lvl1pPr>
              <a:defRPr sz="500" b="0" i="0">
                <a:solidFill>
                  <a:schemeClr val="bg1"/>
                </a:solidFill>
                <a:latin typeface="Verdana"/>
                <a:cs typeface="Verdana"/>
              </a:defRPr>
            </a:lvl1pPr>
          </a:lstStyle>
          <a:p>
            <a:pPr marL="38100">
              <a:lnSpc>
                <a:spcPts val="580"/>
              </a:lnSpc>
            </a:pPr>
            <a:fld id="{81D60167-4931-47E6-BA6A-407CBD079E47}" type="slidenum">
              <a:rPr spc="-55" dirty="0"/>
              <a:t>‹#›</a:t>
            </a:fld>
            <a:r>
              <a:rPr spc="-55" dirty="0"/>
              <a:t> </a:t>
            </a:r>
            <a:r>
              <a:rPr spc="35" dirty="0"/>
              <a:t>/</a:t>
            </a:r>
            <a:r>
              <a:rPr spc="-15" dirty="0"/>
              <a:t> </a:t>
            </a:r>
            <a:r>
              <a:rPr spc="-55" dirty="0"/>
              <a:t>11</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500" b="0" i="0">
                <a:solidFill>
                  <a:srgbClr val="5E3032"/>
                </a:solidFill>
                <a:latin typeface="Verdana"/>
                <a:cs typeface="Verdana"/>
              </a:defRPr>
            </a:lvl1pPr>
          </a:lstStyle>
          <a:p>
            <a:pPr marL="12700">
              <a:lnSpc>
                <a:spcPts val="580"/>
              </a:lnSpc>
            </a:pPr>
            <a:r>
              <a:rPr spc="-15" dirty="0"/>
              <a:t>Math </a:t>
            </a:r>
            <a:r>
              <a:rPr spc="-55" dirty="0"/>
              <a:t>1920 </a:t>
            </a:r>
            <a:r>
              <a:rPr spc="5" dirty="0"/>
              <a:t>AEW</a:t>
            </a:r>
          </a:p>
        </p:txBody>
      </p:sp>
      <p:sp>
        <p:nvSpPr>
          <p:cNvPr id="6" name="Holder 6"/>
          <p:cNvSpPr>
            <a:spLocks noGrp="1"/>
          </p:cNvSpPr>
          <p:nvPr>
            <p:ph type="dt" sz="half" idx="6"/>
          </p:nvPr>
        </p:nvSpPr>
        <p:spPr/>
        <p:txBody>
          <a:bodyPr lIns="0" tIns="0" rIns="0" bIns="0"/>
          <a:lstStyle>
            <a:lvl1pPr>
              <a:defRPr sz="500" b="0" i="0">
                <a:solidFill>
                  <a:schemeClr val="bg1"/>
                </a:solidFill>
                <a:latin typeface="Verdana"/>
                <a:cs typeface="Verdana"/>
              </a:defRPr>
            </a:lvl1pPr>
          </a:lstStyle>
          <a:p>
            <a:pPr marL="12700">
              <a:lnSpc>
                <a:spcPts val="580"/>
              </a:lnSpc>
            </a:pPr>
            <a:r>
              <a:rPr spc="-50" dirty="0"/>
              <a:t>September 11,</a:t>
            </a:r>
            <a:r>
              <a:rPr spc="15" dirty="0"/>
              <a:t> </a:t>
            </a:r>
            <a:r>
              <a:rPr spc="-55" dirty="0"/>
              <a:t>2020</a:t>
            </a:r>
          </a:p>
        </p:txBody>
      </p:sp>
      <p:sp>
        <p:nvSpPr>
          <p:cNvPr id="7" name="Holder 7"/>
          <p:cNvSpPr>
            <a:spLocks noGrp="1"/>
          </p:cNvSpPr>
          <p:nvPr>
            <p:ph type="sldNum" sz="quarter" idx="7"/>
          </p:nvPr>
        </p:nvSpPr>
        <p:spPr/>
        <p:txBody>
          <a:bodyPr lIns="0" tIns="0" rIns="0" bIns="0"/>
          <a:lstStyle>
            <a:lvl1pPr>
              <a:defRPr sz="500" b="0" i="0">
                <a:solidFill>
                  <a:schemeClr val="bg1"/>
                </a:solidFill>
                <a:latin typeface="Verdana"/>
                <a:cs typeface="Verdana"/>
              </a:defRPr>
            </a:lvl1pPr>
          </a:lstStyle>
          <a:p>
            <a:pPr marL="38100">
              <a:lnSpc>
                <a:spcPts val="580"/>
              </a:lnSpc>
            </a:pPr>
            <a:fld id="{81D60167-4931-47E6-BA6A-407CBD079E47}" type="slidenum">
              <a:rPr spc="-55" dirty="0"/>
              <a:t>‹#›</a:t>
            </a:fld>
            <a:r>
              <a:rPr spc="-55" dirty="0"/>
              <a:t> </a:t>
            </a:r>
            <a:r>
              <a:rPr spc="35" dirty="0"/>
              <a:t>/</a:t>
            </a:r>
            <a:r>
              <a:rPr spc="-15" dirty="0"/>
              <a:t> </a:t>
            </a:r>
            <a:r>
              <a:rPr spc="-55" dirty="0"/>
              <a:t>11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defRPr sz="500" b="0" i="0">
                <a:solidFill>
                  <a:srgbClr val="5E3032"/>
                </a:solidFill>
                <a:latin typeface="Verdana"/>
                <a:cs typeface="Verdana"/>
              </a:defRPr>
            </a:lvl1pPr>
          </a:lstStyle>
          <a:p>
            <a:pPr marL="12700">
              <a:lnSpc>
                <a:spcPts val="580"/>
              </a:lnSpc>
            </a:pPr>
            <a:r>
              <a:rPr spc="-15" dirty="0"/>
              <a:t>Math </a:t>
            </a:r>
            <a:r>
              <a:rPr spc="-55" dirty="0"/>
              <a:t>1920 </a:t>
            </a:r>
            <a:r>
              <a:rPr spc="5" dirty="0"/>
              <a:t>AEW</a:t>
            </a:r>
          </a:p>
        </p:txBody>
      </p:sp>
      <p:sp>
        <p:nvSpPr>
          <p:cNvPr id="4" name="Holder 4"/>
          <p:cNvSpPr>
            <a:spLocks noGrp="1"/>
          </p:cNvSpPr>
          <p:nvPr>
            <p:ph type="dt" sz="half" idx="6"/>
          </p:nvPr>
        </p:nvSpPr>
        <p:spPr/>
        <p:txBody>
          <a:bodyPr lIns="0" tIns="0" rIns="0" bIns="0"/>
          <a:lstStyle>
            <a:lvl1pPr>
              <a:defRPr sz="500" b="0" i="0">
                <a:solidFill>
                  <a:schemeClr val="bg1"/>
                </a:solidFill>
                <a:latin typeface="Verdana"/>
                <a:cs typeface="Verdana"/>
              </a:defRPr>
            </a:lvl1pPr>
          </a:lstStyle>
          <a:p>
            <a:pPr marL="12700">
              <a:lnSpc>
                <a:spcPts val="580"/>
              </a:lnSpc>
            </a:pPr>
            <a:r>
              <a:rPr spc="-50" dirty="0"/>
              <a:t>September 11,</a:t>
            </a:r>
            <a:r>
              <a:rPr spc="15" dirty="0"/>
              <a:t> </a:t>
            </a:r>
            <a:r>
              <a:rPr spc="-55" dirty="0"/>
              <a:t>2020</a:t>
            </a:r>
          </a:p>
        </p:txBody>
      </p:sp>
      <p:sp>
        <p:nvSpPr>
          <p:cNvPr id="5" name="Holder 5"/>
          <p:cNvSpPr>
            <a:spLocks noGrp="1"/>
          </p:cNvSpPr>
          <p:nvPr>
            <p:ph type="sldNum" sz="quarter" idx="7"/>
          </p:nvPr>
        </p:nvSpPr>
        <p:spPr/>
        <p:txBody>
          <a:bodyPr lIns="0" tIns="0" rIns="0" bIns="0"/>
          <a:lstStyle>
            <a:lvl1pPr>
              <a:defRPr sz="500" b="0" i="0">
                <a:solidFill>
                  <a:schemeClr val="bg1"/>
                </a:solidFill>
                <a:latin typeface="Verdana"/>
                <a:cs typeface="Verdana"/>
              </a:defRPr>
            </a:lvl1pPr>
          </a:lstStyle>
          <a:p>
            <a:pPr marL="38100">
              <a:lnSpc>
                <a:spcPts val="580"/>
              </a:lnSpc>
            </a:pPr>
            <a:fld id="{81D60167-4931-47E6-BA6A-407CBD079E47}" type="slidenum">
              <a:rPr spc="-55" dirty="0"/>
              <a:t>‹#›</a:t>
            </a:fld>
            <a:r>
              <a:rPr spc="-55" dirty="0"/>
              <a:t> </a:t>
            </a:r>
            <a:r>
              <a:rPr spc="35" dirty="0"/>
              <a:t>/</a:t>
            </a:r>
            <a:r>
              <a:rPr spc="-15" dirty="0"/>
              <a:t> </a:t>
            </a:r>
            <a:r>
              <a:rPr spc="-55" dirty="0"/>
              <a:t>11</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69083" y="3279850"/>
            <a:ext cx="43180" cy="30480"/>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17" name="bg object 17"/>
          <p:cNvSpPr/>
          <p:nvPr/>
        </p:nvSpPr>
        <p:spPr>
          <a:xfrm>
            <a:off x="2989465" y="3275888"/>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a:p>
        </p:txBody>
      </p:sp>
      <p:sp>
        <p:nvSpPr>
          <p:cNvPr id="18" name="bg object 18"/>
          <p:cNvSpPr/>
          <p:nvPr/>
        </p:nvSpPr>
        <p:spPr>
          <a:xfrm>
            <a:off x="3167268" y="3275888"/>
            <a:ext cx="25400" cy="38100"/>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a:p>
        </p:txBody>
      </p:sp>
      <p:sp>
        <p:nvSpPr>
          <p:cNvPr id="19" name="bg object 19"/>
          <p:cNvSpPr/>
          <p:nvPr/>
        </p:nvSpPr>
        <p:spPr>
          <a:xfrm>
            <a:off x="3323614" y="3269538"/>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a:p>
        </p:txBody>
      </p:sp>
      <p:sp>
        <p:nvSpPr>
          <p:cNvPr id="20" name="bg object 20"/>
          <p:cNvSpPr/>
          <p:nvPr/>
        </p:nvSpPr>
        <p:spPr>
          <a:xfrm>
            <a:off x="3260445"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1" name="bg object 21"/>
          <p:cNvSpPr/>
          <p:nvPr/>
        </p:nvSpPr>
        <p:spPr>
          <a:xfrm>
            <a:off x="3620326" y="3282238"/>
            <a:ext cx="3810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bg object 22"/>
          <p:cNvSpPr/>
          <p:nvPr/>
        </p:nvSpPr>
        <p:spPr>
          <a:xfrm>
            <a:off x="3531425"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3" name="bg object 23"/>
          <p:cNvSpPr/>
          <p:nvPr/>
        </p:nvSpPr>
        <p:spPr>
          <a:xfrm>
            <a:off x="3607626" y="3269538"/>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D6D6EF"/>
            </a:solidFill>
          </a:ln>
        </p:spPr>
        <p:txBody>
          <a:bodyPr wrap="square" lIns="0" tIns="0" rIns="0" bIns="0" rtlCol="0"/>
          <a:lstStyle/>
          <a:p>
            <a:endParaRPr/>
          </a:p>
        </p:txBody>
      </p:sp>
      <p:sp>
        <p:nvSpPr>
          <p:cNvPr id="24" name="bg object 24"/>
          <p:cNvSpPr/>
          <p:nvPr/>
        </p:nvSpPr>
        <p:spPr>
          <a:xfrm>
            <a:off x="3878593" y="3269538"/>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a:p>
        </p:txBody>
      </p:sp>
      <p:sp>
        <p:nvSpPr>
          <p:cNvPr id="25" name="bg object 25"/>
          <p:cNvSpPr/>
          <p:nvPr/>
        </p:nvSpPr>
        <p:spPr>
          <a:xfrm>
            <a:off x="3802393"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6" name="bg object 26"/>
          <p:cNvSpPr/>
          <p:nvPr/>
        </p:nvSpPr>
        <p:spPr>
          <a:xfrm>
            <a:off x="3878593" y="3307638"/>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1">
            <a:solidFill>
              <a:srgbClr val="D6D6EF"/>
            </a:solidFill>
          </a:ln>
        </p:spPr>
        <p:txBody>
          <a:bodyPr wrap="square" lIns="0" tIns="0" rIns="0" bIns="0" rtlCol="0"/>
          <a:lstStyle/>
          <a:p>
            <a:endParaRPr/>
          </a:p>
        </p:txBody>
      </p:sp>
      <p:sp>
        <p:nvSpPr>
          <p:cNvPr id="27" name="bg object 27"/>
          <p:cNvSpPr/>
          <p:nvPr/>
        </p:nvSpPr>
        <p:spPr>
          <a:xfrm>
            <a:off x="4149573" y="3269538"/>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a:p>
        </p:txBody>
      </p:sp>
      <p:sp>
        <p:nvSpPr>
          <p:cNvPr id="28" name="bg object 28"/>
          <p:cNvSpPr/>
          <p:nvPr/>
        </p:nvSpPr>
        <p:spPr>
          <a:xfrm>
            <a:off x="4451033" y="3300018"/>
            <a:ext cx="20320" cy="20320"/>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9" name="bg object 29"/>
          <p:cNvSpPr/>
          <p:nvPr/>
        </p:nvSpPr>
        <p:spPr>
          <a:xfrm>
            <a:off x="4423969" y="3273524"/>
            <a:ext cx="30480" cy="30480"/>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30" name="bg object 30"/>
          <p:cNvSpPr/>
          <p:nvPr/>
        </p:nvSpPr>
        <p:spPr>
          <a:xfrm>
            <a:off x="4329112" y="3269538"/>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500" b="0" i="0">
                <a:solidFill>
                  <a:srgbClr val="5E3032"/>
                </a:solidFill>
                <a:latin typeface="Verdana"/>
                <a:cs typeface="Verdana"/>
              </a:defRPr>
            </a:lvl1pPr>
          </a:lstStyle>
          <a:p>
            <a:pPr marL="12700">
              <a:lnSpc>
                <a:spcPts val="580"/>
              </a:lnSpc>
            </a:pPr>
            <a:r>
              <a:rPr spc="-15" dirty="0"/>
              <a:t>Math </a:t>
            </a:r>
            <a:r>
              <a:rPr spc="-55" dirty="0"/>
              <a:t>1920 </a:t>
            </a:r>
            <a:r>
              <a:rPr spc="5" dirty="0"/>
              <a:t>AEW</a:t>
            </a:r>
          </a:p>
        </p:txBody>
      </p:sp>
      <p:sp>
        <p:nvSpPr>
          <p:cNvPr id="3" name="Holder 3"/>
          <p:cNvSpPr>
            <a:spLocks noGrp="1"/>
          </p:cNvSpPr>
          <p:nvPr>
            <p:ph type="dt" sz="half" idx="6"/>
          </p:nvPr>
        </p:nvSpPr>
        <p:spPr/>
        <p:txBody>
          <a:bodyPr lIns="0" tIns="0" rIns="0" bIns="0"/>
          <a:lstStyle>
            <a:lvl1pPr>
              <a:defRPr sz="500" b="0" i="0">
                <a:solidFill>
                  <a:schemeClr val="bg1"/>
                </a:solidFill>
                <a:latin typeface="Verdana"/>
                <a:cs typeface="Verdana"/>
              </a:defRPr>
            </a:lvl1pPr>
          </a:lstStyle>
          <a:p>
            <a:pPr marL="12700">
              <a:lnSpc>
                <a:spcPts val="580"/>
              </a:lnSpc>
            </a:pPr>
            <a:r>
              <a:rPr spc="-50" dirty="0"/>
              <a:t>September 11,</a:t>
            </a:r>
            <a:r>
              <a:rPr spc="15" dirty="0"/>
              <a:t> </a:t>
            </a:r>
            <a:r>
              <a:rPr spc="-55" dirty="0"/>
              <a:t>2020</a:t>
            </a:r>
          </a:p>
        </p:txBody>
      </p:sp>
      <p:sp>
        <p:nvSpPr>
          <p:cNvPr id="4" name="Holder 4"/>
          <p:cNvSpPr>
            <a:spLocks noGrp="1"/>
          </p:cNvSpPr>
          <p:nvPr>
            <p:ph type="sldNum" sz="quarter" idx="7"/>
          </p:nvPr>
        </p:nvSpPr>
        <p:spPr/>
        <p:txBody>
          <a:bodyPr lIns="0" tIns="0" rIns="0" bIns="0"/>
          <a:lstStyle>
            <a:lvl1pPr>
              <a:defRPr sz="500" b="0" i="0">
                <a:solidFill>
                  <a:schemeClr val="bg1"/>
                </a:solidFill>
                <a:latin typeface="Verdana"/>
                <a:cs typeface="Verdana"/>
              </a:defRPr>
            </a:lvl1pPr>
          </a:lstStyle>
          <a:p>
            <a:pPr marL="38100">
              <a:lnSpc>
                <a:spcPts val="580"/>
              </a:lnSpc>
            </a:pPr>
            <a:fld id="{81D60167-4931-47E6-BA6A-407CBD079E47}" type="slidenum">
              <a:rPr spc="-55" dirty="0"/>
              <a:t>‹#›</a:t>
            </a:fld>
            <a:r>
              <a:rPr spc="-55" dirty="0"/>
              <a:t> </a:t>
            </a:r>
            <a:r>
              <a:rPr spc="35" dirty="0"/>
              <a:t>/</a:t>
            </a:r>
            <a:r>
              <a:rPr spc="-15" dirty="0"/>
              <a:t> </a:t>
            </a:r>
            <a:r>
              <a:rPr spc="-55" dirty="0"/>
              <a:t>11</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69083" y="3279850"/>
            <a:ext cx="43180" cy="30480"/>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17" name="bg object 17"/>
          <p:cNvSpPr/>
          <p:nvPr/>
        </p:nvSpPr>
        <p:spPr>
          <a:xfrm>
            <a:off x="2989465" y="3275888"/>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a:p>
        </p:txBody>
      </p:sp>
      <p:sp>
        <p:nvSpPr>
          <p:cNvPr id="18" name="bg object 18"/>
          <p:cNvSpPr/>
          <p:nvPr/>
        </p:nvSpPr>
        <p:spPr>
          <a:xfrm>
            <a:off x="3167268" y="3275888"/>
            <a:ext cx="25400" cy="38100"/>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a:p>
        </p:txBody>
      </p:sp>
      <p:sp>
        <p:nvSpPr>
          <p:cNvPr id="19" name="bg object 19"/>
          <p:cNvSpPr/>
          <p:nvPr/>
        </p:nvSpPr>
        <p:spPr>
          <a:xfrm>
            <a:off x="3323614" y="3269538"/>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a:p>
        </p:txBody>
      </p:sp>
      <p:sp>
        <p:nvSpPr>
          <p:cNvPr id="20" name="bg object 20"/>
          <p:cNvSpPr/>
          <p:nvPr/>
        </p:nvSpPr>
        <p:spPr>
          <a:xfrm>
            <a:off x="3260445"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1" name="bg object 21"/>
          <p:cNvSpPr/>
          <p:nvPr/>
        </p:nvSpPr>
        <p:spPr>
          <a:xfrm>
            <a:off x="3620326" y="3282238"/>
            <a:ext cx="3810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bg object 22"/>
          <p:cNvSpPr/>
          <p:nvPr/>
        </p:nvSpPr>
        <p:spPr>
          <a:xfrm>
            <a:off x="3531425"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3" name="bg object 23"/>
          <p:cNvSpPr/>
          <p:nvPr/>
        </p:nvSpPr>
        <p:spPr>
          <a:xfrm>
            <a:off x="3607626" y="3269538"/>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D6D6EF"/>
            </a:solidFill>
          </a:ln>
        </p:spPr>
        <p:txBody>
          <a:bodyPr wrap="square" lIns="0" tIns="0" rIns="0" bIns="0" rtlCol="0"/>
          <a:lstStyle/>
          <a:p>
            <a:endParaRPr/>
          </a:p>
        </p:txBody>
      </p:sp>
      <p:sp>
        <p:nvSpPr>
          <p:cNvPr id="24" name="bg object 24"/>
          <p:cNvSpPr/>
          <p:nvPr/>
        </p:nvSpPr>
        <p:spPr>
          <a:xfrm>
            <a:off x="3878593" y="3269538"/>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a:p>
        </p:txBody>
      </p:sp>
      <p:sp>
        <p:nvSpPr>
          <p:cNvPr id="25" name="bg object 25"/>
          <p:cNvSpPr/>
          <p:nvPr/>
        </p:nvSpPr>
        <p:spPr>
          <a:xfrm>
            <a:off x="3802393" y="327588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6" name="bg object 26"/>
          <p:cNvSpPr/>
          <p:nvPr/>
        </p:nvSpPr>
        <p:spPr>
          <a:xfrm>
            <a:off x="3878593" y="3307638"/>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1">
            <a:solidFill>
              <a:srgbClr val="D6D6EF"/>
            </a:solidFill>
          </a:ln>
        </p:spPr>
        <p:txBody>
          <a:bodyPr wrap="square" lIns="0" tIns="0" rIns="0" bIns="0" rtlCol="0"/>
          <a:lstStyle/>
          <a:p>
            <a:endParaRPr/>
          </a:p>
        </p:txBody>
      </p:sp>
      <p:sp>
        <p:nvSpPr>
          <p:cNvPr id="27" name="bg object 27"/>
          <p:cNvSpPr/>
          <p:nvPr/>
        </p:nvSpPr>
        <p:spPr>
          <a:xfrm>
            <a:off x="4149573" y="3269538"/>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a:p>
        </p:txBody>
      </p:sp>
      <p:sp>
        <p:nvSpPr>
          <p:cNvPr id="28" name="bg object 28"/>
          <p:cNvSpPr/>
          <p:nvPr/>
        </p:nvSpPr>
        <p:spPr>
          <a:xfrm>
            <a:off x="4451033" y="3300018"/>
            <a:ext cx="20320" cy="20320"/>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9" name="bg object 29"/>
          <p:cNvSpPr/>
          <p:nvPr/>
        </p:nvSpPr>
        <p:spPr>
          <a:xfrm>
            <a:off x="4423969" y="3273524"/>
            <a:ext cx="30480" cy="30480"/>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30" name="bg object 30"/>
          <p:cNvSpPr/>
          <p:nvPr/>
        </p:nvSpPr>
        <p:spPr>
          <a:xfrm>
            <a:off x="4329112" y="3269538"/>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a:p>
        </p:txBody>
      </p:sp>
      <p:sp>
        <p:nvSpPr>
          <p:cNvPr id="31" name="bg object 3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32" name="bg object 32"/>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30505" y="138430"/>
            <a:ext cx="4149090" cy="55372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230505" y="795972"/>
            <a:ext cx="4149090"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516407" y="3367039"/>
            <a:ext cx="503555" cy="89535"/>
          </a:xfrm>
          <a:prstGeom prst="rect">
            <a:avLst/>
          </a:prstGeom>
        </p:spPr>
        <p:txBody>
          <a:bodyPr wrap="square" lIns="0" tIns="0" rIns="0" bIns="0">
            <a:spAutoFit/>
          </a:bodyPr>
          <a:lstStyle>
            <a:lvl1pPr>
              <a:defRPr sz="500" b="0" i="0">
                <a:solidFill>
                  <a:srgbClr val="5E3032"/>
                </a:solidFill>
                <a:latin typeface="Verdana"/>
                <a:cs typeface="Verdana"/>
              </a:defRPr>
            </a:lvl1pPr>
          </a:lstStyle>
          <a:p>
            <a:pPr marL="12700">
              <a:lnSpc>
                <a:spcPts val="580"/>
              </a:lnSpc>
            </a:pPr>
            <a:r>
              <a:rPr spc="-15" dirty="0"/>
              <a:t>Math </a:t>
            </a:r>
            <a:r>
              <a:rPr spc="-55" dirty="0"/>
              <a:t>1920 </a:t>
            </a:r>
            <a:r>
              <a:rPr spc="5" dirty="0"/>
              <a:t>AEW</a:t>
            </a:r>
          </a:p>
        </p:txBody>
      </p:sp>
      <p:sp>
        <p:nvSpPr>
          <p:cNvPr id="5" name="Holder 5"/>
          <p:cNvSpPr>
            <a:spLocks noGrp="1"/>
          </p:cNvSpPr>
          <p:nvPr>
            <p:ph type="dt" sz="half" idx="6"/>
          </p:nvPr>
        </p:nvSpPr>
        <p:spPr>
          <a:xfrm>
            <a:off x="3605314" y="3367039"/>
            <a:ext cx="589914" cy="89535"/>
          </a:xfrm>
          <a:prstGeom prst="rect">
            <a:avLst/>
          </a:prstGeom>
        </p:spPr>
        <p:txBody>
          <a:bodyPr wrap="square" lIns="0" tIns="0" rIns="0" bIns="0">
            <a:spAutoFit/>
          </a:bodyPr>
          <a:lstStyle>
            <a:lvl1pPr>
              <a:defRPr sz="500" b="0" i="0">
                <a:solidFill>
                  <a:schemeClr val="bg1"/>
                </a:solidFill>
                <a:latin typeface="Verdana"/>
                <a:cs typeface="Verdana"/>
              </a:defRPr>
            </a:lvl1pPr>
          </a:lstStyle>
          <a:p>
            <a:pPr marL="12700">
              <a:lnSpc>
                <a:spcPts val="580"/>
              </a:lnSpc>
            </a:pPr>
            <a:r>
              <a:rPr spc="-50" dirty="0"/>
              <a:t>September 11,</a:t>
            </a:r>
            <a:r>
              <a:rPr spc="15" dirty="0"/>
              <a:t> </a:t>
            </a:r>
            <a:r>
              <a:rPr spc="-55" dirty="0"/>
              <a:t>2020</a:t>
            </a:r>
          </a:p>
        </p:txBody>
      </p:sp>
      <p:sp>
        <p:nvSpPr>
          <p:cNvPr id="6" name="Holder 6"/>
          <p:cNvSpPr>
            <a:spLocks noGrp="1"/>
          </p:cNvSpPr>
          <p:nvPr>
            <p:ph type="sldNum" sz="quarter" idx="7"/>
          </p:nvPr>
        </p:nvSpPr>
        <p:spPr>
          <a:xfrm>
            <a:off x="4300682" y="3367039"/>
            <a:ext cx="264160" cy="89535"/>
          </a:xfrm>
          <a:prstGeom prst="rect">
            <a:avLst/>
          </a:prstGeom>
        </p:spPr>
        <p:txBody>
          <a:bodyPr wrap="square" lIns="0" tIns="0" rIns="0" bIns="0">
            <a:spAutoFit/>
          </a:bodyPr>
          <a:lstStyle>
            <a:lvl1pPr>
              <a:defRPr sz="500" b="0" i="0">
                <a:solidFill>
                  <a:schemeClr val="bg1"/>
                </a:solidFill>
                <a:latin typeface="Verdana"/>
                <a:cs typeface="Verdana"/>
              </a:defRPr>
            </a:lvl1pPr>
          </a:lstStyle>
          <a:p>
            <a:pPr marL="38100">
              <a:lnSpc>
                <a:spcPts val="580"/>
              </a:lnSpc>
            </a:pPr>
            <a:fld id="{81D60167-4931-47E6-BA6A-407CBD079E47}" type="slidenum">
              <a:rPr spc="-55" dirty="0"/>
              <a:t>‹#›</a:t>
            </a:fld>
            <a:r>
              <a:rPr spc="-55" dirty="0"/>
              <a:t> </a:t>
            </a:r>
            <a:r>
              <a:rPr spc="35" dirty="0"/>
              <a:t>/</a:t>
            </a:r>
            <a:r>
              <a:rPr spc="-15" dirty="0"/>
              <a:t> </a:t>
            </a:r>
            <a:r>
              <a:rPr spc="-55" dirty="0"/>
              <a:t>11</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slide" Target="slide27.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8.gif"/><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414.png"/><Relationship Id="rId18" Type="http://schemas.openxmlformats.org/officeDocument/2006/relationships/image" Target="../media/image404.png"/><Relationship Id="rId3" Type="http://schemas.openxmlformats.org/officeDocument/2006/relationships/tags" Target="../tags/tag373.xml"/><Relationship Id="rId7" Type="http://schemas.openxmlformats.org/officeDocument/2006/relationships/tags" Target="../tags/tag377.xml"/><Relationship Id="rId12" Type="http://schemas.openxmlformats.org/officeDocument/2006/relationships/image" Target="../media/image413.png"/><Relationship Id="rId17" Type="http://schemas.openxmlformats.org/officeDocument/2006/relationships/image" Target="../media/image418.png"/><Relationship Id="rId2" Type="http://schemas.openxmlformats.org/officeDocument/2006/relationships/tags" Target="../tags/tag372.xml"/><Relationship Id="rId16" Type="http://schemas.openxmlformats.org/officeDocument/2006/relationships/image" Target="../media/image417.png"/><Relationship Id="rId1" Type="http://schemas.openxmlformats.org/officeDocument/2006/relationships/tags" Target="../tags/tag371.xml"/><Relationship Id="rId6" Type="http://schemas.openxmlformats.org/officeDocument/2006/relationships/tags" Target="../tags/tag376.xml"/><Relationship Id="rId11" Type="http://schemas.openxmlformats.org/officeDocument/2006/relationships/image" Target="../media/image412.png"/><Relationship Id="rId5" Type="http://schemas.openxmlformats.org/officeDocument/2006/relationships/tags" Target="../tags/tag375.xml"/><Relationship Id="rId15" Type="http://schemas.openxmlformats.org/officeDocument/2006/relationships/image" Target="../media/image416.png"/><Relationship Id="rId10" Type="http://schemas.openxmlformats.org/officeDocument/2006/relationships/image" Target="../media/image411.png"/><Relationship Id="rId4" Type="http://schemas.openxmlformats.org/officeDocument/2006/relationships/tags" Target="../tags/tag374.xml"/><Relationship Id="rId9" Type="http://schemas.openxmlformats.org/officeDocument/2006/relationships/image" Target="../media/image1.png"/><Relationship Id="rId14" Type="http://schemas.openxmlformats.org/officeDocument/2006/relationships/image" Target="../media/image415.png"/></Relationships>
</file>

<file path=ppt/slides/_rels/slide101.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slideLayout" Target="../slideLayouts/slideLayout5.xml"/><Relationship Id="rId7" Type="http://schemas.openxmlformats.org/officeDocument/2006/relationships/image" Target="../media/image421.png"/><Relationship Id="rId2" Type="http://schemas.openxmlformats.org/officeDocument/2006/relationships/tags" Target="../tags/tag379.xml"/><Relationship Id="rId1" Type="http://schemas.openxmlformats.org/officeDocument/2006/relationships/tags" Target="../tags/tag378.xml"/><Relationship Id="rId6" Type="http://schemas.openxmlformats.org/officeDocument/2006/relationships/image" Target="../media/image419.png"/><Relationship Id="rId5" Type="http://schemas.microsoft.com/office/2007/relationships/hdphoto" Target="../media/hdphoto3.wdp"/><Relationship Id="rId4" Type="http://schemas.openxmlformats.org/officeDocument/2006/relationships/image" Target="../media/image11.png"/><Relationship Id="rId9" Type="http://schemas.openxmlformats.org/officeDocument/2006/relationships/image" Target="../media/image8110.png"/></Relationships>
</file>

<file path=ppt/slides/_rels/slide10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22.png"/><Relationship Id="rId3" Type="http://schemas.openxmlformats.org/officeDocument/2006/relationships/tags" Target="../tags/tag382.xml"/><Relationship Id="rId7" Type="http://schemas.openxmlformats.org/officeDocument/2006/relationships/slideLayout" Target="../slideLayouts/slideLayout5.xml"/><Relationship Id="rId12" Type="http://schemas.openxmlformats.org/officeDocument/2006/relationships/image" Target="../media/image421.png"/><Relationship Id="rId17" Type="http://schemas.openxmlformats.org/officeDocument/2006/relationships/image" Target="../media/image426.png"/><Relationship Id="rId2" Type="http://schemas.openxmlformats.org/officeDocument/2006/relationships/tags" Target="../tags/tag381.xml"/><Relationship Id="rId16" Type="http://schemas.openxmlformats.org/officeDocument/2006/relationships/image" Target="../media/image425.png"/><Relationship Id="rId1" Type="http://schemas.openxmlformats.org/officeDocument/2006/relationships/tags" Target="../tags/tag380.xml"/><Relationship Id="rId6" Type="http://schemas.openxmlformats.org/officeDocument/2006/relationships/tags" Target="../tags/tag385.xml"/><Relationship Id="rId11" Type="http://schemas.openxmlformats.org/officeDocument/2006/relationships/image" Target="../media/image419.png"/><Relationship Id="rId5" Type="http://schemas.openxmlformats.org/officeDocument/2006/relationships/tags" Target="../tags/tag384.xml"/><Relationship Id="rId15" Type="http://schemas.openxmlformats.org/officeDocument/2006/relationships/image" Target="../media/image424.png"/><Relationship Id="rId10" Type="http://schemas.openxmlformats.org/officeDocument/2006/relationships/image" Target="../media/image828.png"/><Relationship Id="rId4" Type="http://schemas.openxmlformats.org/officeDocument/2006/relationships/tags" Target="../tags/tag383.xml"/><Relationship Id="rId9" Type="http://schemas.microsoft.com/office/2007/relationships/hdphoto" Target="../media/hdphoto3.wdp"/><Relationship Id="rId14" Type="http://schemas.openxmlformats.org/officeDocument/2006/relationships/image" Target="../media/image423.png"/></Relationships>
</file>

<file path=ppt/slides/_rels/slide103.xml.rels><?xml version="1.0" encoding="UTF-8" standalone="yes"?>
<Relationships xmlns="http://schemas.openxmlformats.org/package/2006/relationships"><Relationship Id="rId8" Type="http://schemas.openxmlformats.org/officeDocument/2006/relationships/image" Target="../media/image429.png"/><Relationship Id="rId3" Type="http://schemas.openxmlformats.org/officeDocument/2006/relationships/tags" Target="../tags/tag388.xml"/><Relationship Id="rId7" Type="http://schemas.openxmlformats.org/officeDocument/2006/relationships/image" Target="../media/image428.png"/><Relationship Id="rId2" Type="http://schemas.openxmlformats.org/officeDocument/2006/relationships/tags" Target="../tags/tag387.xml"/><Relationship Id="rId1" Type="http://schemas.openxmlformats.org/officeDocument/2006/relationships/tags" Target="../tags/tag386.xml"/><Relationship Id="rId6" Type="http://schemas.openxmlformats.org/officeDocument/2006/relationships/image" Target="../media/image427.png"/><Relationship Id="rId5" Type="http://schemas.openxmlformats.org/officeDocument/2006/relationships/image" Target="../media/image1.png"/><Relationship Id="rId4"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8" Type="http://schemas.openxmlformats.org/officeDocument/2006/relationships/tags" Target="../tags/tag396.xml"/><Relationship Id="rId13" Type="http://schemas.openxmlformats.org/officeDocument/2006/relationships/image" Target="../media/image428.png"/><Relationship Id="rId18" Type="http://schemas.openxmlformats.org/officeDocument/2006/relationships/image" Target="../media/image433.png"/><Relationship Id="rId3" Type="http://schemas.openxmlformats.org/officeDocument/2006/relationships/tags" Target="../tags/tag391.xml"/><Relationship Id="rId21" Type="http://schemas.openxmlformats.org/officeDocument/2006/relationships/image" Target="../media/image436.png"/><Relationship Id="rId7" Type="http://schemas.openxmlformats.org/officeDocument/2006/relationships/tags" Target="../tags/tag395.xml"/><Relationship Id="rId12" Type="http://schemas.openxmlformats.org/officeDocument/2006/relationships/image" Target="../media/image427.png"/><Relationship Id="rId17" Type="http://schemas.openxmlformats.org/officeDocument/2006/relationships/image" Target="../media/image432.png"/><Relationship Id="rId2" Type="http://schemas.openxmlformats.org/officeDocument/2006/relationships/tags" Target="../tags/tag390.xml"/><Relationship Id="rId16" Type="http://schemas.openxmlformats.org/officeDocument/2006/relationships/image" Target="../media/image431.png"/><Relationship Id="rId20" Type="http://schemas.openxmlformats.org/officeDocument/2006/relationships/image" Target="../media/image435.png"/><Relationship Id="rId1" Type="http://schemas.openxmlformats.org/officeDocument/2006/relationships/tags" Target="../tags/tag389.xml"/><Relationship Id="rId6" Type="http://schemas.openxmlformats.org/officeDocument/2006/relationships/tags" Target="../tags/tag394.xml"/><Relationship Id="rId11" Type="http://schemas.openxmlformats.org/officeDocument/2006/relationships/image" Target="../media/image1.png"/><Relationship Id="rId5" Type="http://schemas.openxmlformats.org/officeDocument/2006/relationships/tags" Target="../tags/tag393.xml"/><Relationship Id="rId15" Type="http://schemas.openxmlformats.org/officeDocument/2006/relationships/image" Target="../media/image430.png"/><Relationship Id="rId10" Type="http://schemas.openxmlformats.org/officeDocument/2006/relationships/slideLayout" Target="../slideLayouts/slideLayout5.xml"/><Relationship Id="rId19" Type="http://schemas.openxmlformats.org/officeDocument/2006/relationships/image" Target="../media/image434.png"/><Relationship Id="rId4" Type="http://schemas.openxmlformats.org/officeDocument/2006/relationships/tags" Target="../tags/tag392.xml"/><Relationship Id="rId9" Type="http://schemas.openxmlformats.org/officeDocument/2006/relationships/tags" Target="../tags/tag397.xml"/><Relationship Id="rId14" Type="http://schemas.openxmlformats.org/officeDocument/2006/relationships/image" Target="../media/image429.png"/><Relationship Id="rId22" Type="http://schemas.openxmlformats.org/officeDocument/2006/relationships/image" Target="../media/image437.png"/></Relationships>
</file>

<file path=ppt/slides/_rels/slide105.xml.rels><?xml version="1.0" encoding="UTF-8" standalone="yes"?>
<Relationships xmlns="http://schemas.openxmlformats.org/package/2006/relationships"><Relationship Id="rId3" Type="http://schemas.openxmlformats.org/officeDocument/2006/relationships/image" Target="../media/image3120.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439.png"/><Relationship Id="rId4" Type="http://schemas.openxmlformats.org/officeDocument/2006/relationships/image" Target="../media/image438.png"/></Relationships>
</file>

<file path=ppt/slides/_rels/slide106.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443.png"/><Relationship Id="rId3" Type="http://schemas.openxmlformats.org/officeDocument/2006/relationships/tags" Target="../tags/tag400.xml"/><Relationship Id="rId7" Type="http://schemas.openxmlformats.org/officeDocument/2006/relationships/tags" Target="../tags/tag404.xml"/><Relationship Id="rId12" Type="http://schemas.openxmlformats.org/officeDocument/2006/relationships/image" Target="../media/image442.png"/><Relationship Id="rId2" Type="http://schemas.openxmlformats.org/officeDocument/2006/relationships/tags" Target="../tags/tag399.xml"/><Relationship Id="rId16" Type="http://schemas.openxmlformats.org/officeDocument/2006/relationships/image" Target="../media/image446.png"/><Relationship Id="rId1" Type="http://schemas.openxmlformats.org/officeDocument/2006/relationships/tags" Target="../tags/tag398.xml"/><Relationship Id="rId6" Type="http://schemas.openxmlformats.org/officeDocument/2006/relationships/tags" Target="../tags/tag403.xml"/><Relationship Id="rId11" Type="http://schemas.openxmlformats.org/officeDocument/2006/relationships/image" Target="../media/image441.png"/><Relationship Id="rId5" Type="http://schemas.openxmlformats.org/officeDocument/2006/relationships/tags" Target="../tags/tag402.xml"/><Relationship Id="rId15" Type="http://schemas.openxmlformats.org/officeDocument/2006/relationships/image" Target="../media/image445.png"/><Relationship Id="rId10" Type="http://schemas.openxmlformats.org/officeDocument/2006/relationships/image" Target="../media/image440.png"/><Relationship Id="rId4" Type="http://schemas.openxmlformats.org/officeDocument/2006/relationships/tags" Target="../tags/tag401.xml"/><Relationship Id="rId9" Type="http://schemas.openxmlformats.org/officeDocument/2006/relationships/image" Target="../media/image1.png"/><Relationship Id="rId14" Type="http://schemas.openxmlformats.org/officeDocument/2006/relationships/image" Target="../media/image444.png"/></Relationships>
</file>

<file path=ppt/slides/_rels/slide107.xml.rels><?xml version="1.0" encoding="UTF-8" standalone="yes"?>
<Relationships xmlns="http://schemas.openxmlformats.org/package/2006/relationships"><Relationship Id="rId8" Type="http://schemas.openxmlformats.org/officeDocument/2006/relationships/tags" Target="../tags/tag412.xml"/><Relationship Id="rId13" Type="http://schemas.openxmlformats.org/officeDocument/2006/relationships/tags" Target="../tags/tag417.xml"/><Relationship Id="rId18" Type="http://schemas.openxmlformats.org/officeDocument/2006/relationships/image" Target="../media/image440.png"/><Relationship Id="rId26" Type="http://schemas.openxmlformats.org/officeDocument/2006/relationships/image" Target="../media/image448.png"/><Relationship Id="rId3" Type="http://schemas.openxmlformats.org/officeDocument/2006/relationships/tags" Target="../tags/tag407.xml"/><Relationship Id="rId21" Type="http://schemas.openxmlformats.org/officeDocument/2006/relationships/image" Target="../media/image443.png"/><Relationship Id="rId7" Type="http://schemas.openxmlformats.org/officeDocument/2006/relationships/tags" Target="../tags/tag411.xml"/><Relationship Id="rId12" Type="http://schemas.openxmlformats.org/officeDocument/2006/relationships/tags" Target="../tags/tag416.xml"/><Relationship Id="rId17" Type="http://schemas.openxmlformats.org/officeDocument/2006/relationships/image" Target="../media/image1.png"/><Relationship Id="rId25" Type="http://schemas.openxmlformats.org/officeDocument/2006/relationships/image" Target="../media/image447.png"/><Relationship Id="rId2" Type="http://schemas.openxmlformats.org/officeDocument/2006/relationships/tags" Target="../tags/tag406.xml"/><Relationship Id="rId16" Type="http://schemas.openxmlformats.org/officeDocument/2006/relationships/slideLayout" Target="../slideLayouts/slideLayout5.xml"/><Relationship Id="rId20" Type="http://schemas.openxmlformats.org/officeDocument/2006/relationships/image" Target="../media/image442.png"/><Relationship Id="rId29" Type="http://schemas.openxmlformats.org/officeDocument/2006/relationships/image" Target="../media/image451.png"/><Relationship Id="rId1" Type="http://schemas.openxmlformats.org/officeDocument/2006/relationships/tags" Target="../tags/tag405.xml"/><Relationship Id="rId6" Type="http://schemas.openxmlformats.org/officeDocument/2006/relationships/tags" Target="../tags/tag410.xml"/><Relationship Id="rId11" Type="http://schemas.openxmlformats.org/officeDocument/2006/relationships/tags" Target="../tags/tag415.xml"/><Relationship Id="rId24" Type="http://schemas.openxmlformats.org/officeDocument/2006/relationships/image" Target="../media/image446.png"/><Relationship Id="rId5" Type="http://schemas.openxmlformats.org/officeDocument/2006/relationships/tags" Target="../tags/tag409.xml"/><Relationship Id="rId15" Type="http://schemas.openxmlformats.org/officeDocument/2006/relationships/tags" Target="../tags/tag419.xml"/><Relationship Id="rId23" Type="http://schemas.openxmlformats.org/officeDocument/2006/relationships/image" Target="../media/image445.png"/><Relationship Id="rId28" Type="http://schemas.openxmlformats.org/officeDocument/2006/relationships/image" Target="../media/image450.png"/><Relationship Id="rId10" Type="http://schemas.openxmlformats.org/officeDocument/2006/relationships/tags" Target="../tags/tag414.xml"/><Relationship Id="rId19" Type="http://schemas.openxmlformats.org/officeDocument/2006/relationships/image" Target="../media/image441.png"/><Relationship Id="rId31" Type="http://schemas.openxmlformats.org/officeDocument/2006/relationships/image" Target="../media/image453.png"/><Relationship Id="rId4" Type="http://schemas.openxmlformats.org/officeDocument/2006/relationships/tags" Target="../tags/tag408.xml"/><Relationship Id="rId9" Type="http://schemas.openxmlformats.org/officeDocument/2006/relationships/tags" Target="../tags/tag413.xml"/><Relationship Id="rId14" Type="http://schemas.openxmlformats.org/officeDocument/2006/relationships/tags" Target="../tags/tag418.xml"/><Relationship Id="rId22" Type="http://schemas.openxmlformats.org/officeDocument/2006/relationships/image" Target="../media/image444.png"/><Relationship Id="rId27" Type="http://schemas.openxmlformats.org/officeDocument/2006/relationships/image" Target="../media/image449.png"/><Relationship Id="rId30" Type="http://schemas.openxmlformats.org/officeDocument/2006/relationships/image" Target="../media/image452.png"/></Relationships>
</file>

<file path=ppt/slides/_rels/slide108.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455.gif"/></Relationships>
</file>

<file path=ppt/slides/_rels/slide109.xml.rels><?xml version="1.0" encoding="UTF-8" standalone="yes"?>
<Relationships xmlns="http://schemas.openxmlformats.org/package/2006/relationships"><Relationship Id="rId8" Type="http://schemas.openxmlformats.org/officeDocument/2006/relationships/image" Target="../media/image457.png"/><Relationship Id="rId3" Type="http://schemas.openxmlformats.org/officeDocument/2006/relationships/tags" Target="../tags/tag422.xml"/><Relationship Id="rId7" Type="http://schemas.openxmlformats.org/officeDocument/2006/relationships/image" Target="../media/image456.png"/><Relationship Id="rId12" Type="http://schemas.openxmlformats.org/officeDocument/2006/relationships/image" Target="../media/image461.png"/><Relationship Id="rId2" Type="http://schemas.openxmlformats.org/officeDocument/2006/relationships/tags" Target="../tags/tag421.xml"/><Relationship Id="rId1" Type="http://schemas.openxmlformats.org/officeDocument/2006/relationships/tags" Target="../tags/tag420.xml"/><Relationship Id="rId6" Type="http://schemas.openxmlformats.org/officeDocument/2006/relationships/image" Target="../media/image1.png"/><Relationship Id="rId11" Type="http://schemas.openxmlformats.org/officeDocument/2006/relationships/image" Target="../media/image460.png"/><Relationship Id="rId5" Type="http://schemas.openxmlformats.org/officeDocument/2006/relationships/slideLayout" Target="../slideLayouts/slideLayout5.xml"/><Relationship Id="rId10" Type="http://schemas.openxmlformats.org/officeDocument/2006/relationships/image" Target="../media/image459.gif"/><Relationship Id="rId4" Type="http://schemas.openxmlformats.org/officeDocument/2006/relationships/tags" Target="../tags/tag423.xml"/><Relationship Id="rId9" Type="http://schemas.openxmlformats.org/officeDocument/2006/relationships/image" Target="../media/image45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10.gif"/><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466.png"/><Relationship Id="rId3" Type="http://schemas.openxmlformats.org/officeDocument/2006/relationships/tags" Target="../tags/tag426.xml"/><Relationship Id="rId7" Type="http://schemas.openxmlformats.org/officeDocument/2006/relationships/slideLayout" Target="../slideLayouts/slideLayout5.xml"/><Relationship Id="rId12" Type="http://schemas.openxmlformats.org/officeDocument/2006/relationships/image" Target="../media/image465.png"/><Relationship Id="rId2" Type="http://schemas.openxmlformats.org/officeDocument/2006/relationships/tags" Target="../tags/tag425.xml"/><Relationship Id="rId1" Type="http://schemas.openxmlformats.org/officeDocument/2006/relationships/tags" Target="../tags/tag424.xml"/><Relationship Id="rId6" Type="http://schemas.openxmlformats.org/officeDocument/2006/relationships/tags" Target="../tags/tag429.xml"/><Relationship Id="rId11" Type="http://schemas.openxmlformats.org/officeDocument/2006/relationships/image" Target="../media/image464.png"/><Relationship Id="rId5" Type="http://schemas.openxmlformats.org/officeDocument/2006/relationships/tags" Target="../tags/tag428.xml"/><Relationship Id="rId10" Type="http://schemas.openxmlformats.org/officeDocument/2006/relationships/image" Target="../media/image463.png"/><Relationship Id="rId4" Type="http://schemas.openxmlformats.org/officeDocument/2006/relationships/tags" Target="../tags/tag427.xml"/><Relationship Id="rId9" Type="http://schemas.openxmlformats.org/officeDocument/2006/relationships/image" Target="../media/image462.png"/><Relationship Id="rId14" Type="http://schemas.openxmlformats.org/officeDocument/2006/relationships/image" Target="../media/image467.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468.png"/><Relationship Id="rId5" Type="http://schemas.openxmlformats.org/officeDocument/2006/relationships/hyperlink" Target="https://www.youtube.com/watch?v=vwUV2IDLP8Q&amp;feature=emb_title" TargetMode="External"/><Relationship Id="rId4" Type="http://schemas.openxmlformats.org/officeDocument/2006/relationships/image" Target="../media/image1.png"/></Relationships>
</file>

<file path=ppt/slides/_rels/slide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469.jpeg"/></Relationships>
</file>

<file path=ppt/slides/_rels/slide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469.jpe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image" Target="../media/image471.png"/><Relationship Id="rId5" Type="http://schemas.openxmlformats.org/officeDocument/2006/relationships/image" Target="../media/image470.png"/><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8" Type="http://schemas.openxmlformats.org/officeDocument/2006/relationships/tags" Target="../tags/tag439.xml"/><Relationship Id="rId13" Type="http://schemas.openxmlformats.org/officeDocument/2006/relationships/tags" Target="../tags/tag444.xml"/><Relationship Id="rId18" Type="http://schemas.openxmlformats.org/officeDocument/2006/relationships/image" Target="../media/image470.png"/><Relationship Id="rId26" Type="http://schemas.openxmlformats.org/officeDocument/2006/relationships/image" Target="../media/image217.png"/><Relationship Id="rId3" Type="http://schemas.openxmlformats.org/officeDocument/2006/relationships/tags" Target="../tags/tag434.xml"/><Relationship Id="rId21" Type="http://schemas.openxmlformats.org/officeDocument/2006/relationships/image" Target="../media/image472.png"/><Relationship Id="rId7" Type="http://schemas.openxmlformats.org/officeDocument/2006/relationships/tags" Target="../tags/tag438.xml"/><Relationship Id="rId12" Type="http://schemas.openxmlformats.org/officeDocument/2006/relationships/tags" Target="../tags/tag443.xml"/><Relationship Id="rId17" Type="http://schemas.openxmlformats.org/officeDocument/2006/relationships/image" Target="../media/image1.png"/><Relationship Id="rId25" Type="http://schemas.openxmlformats.org/officeDocument/2006/relationships/image" Target="../media/image476.png"/><Relationship Id="rId2" Type="http://schemas.openxmlformats.org/officeDocument/2006/relationships/tags" Target="../tags/tag433.xml"/><Relationship Id="rId16" Type="http://schemas.openxmlformats.org/officeDocument/2006/relationships/slideLayout" Target="../slideLayouts/slideLayout5.xml"/><Relationship Id="rId20" Type="http://schemas.openxmlformats.org/officeDocument/2006/relationships/image" Target="../media/image460.png"/><Relationship Id="rId29" Type="http://schemas.openxmlformats.org/officeDocument/2006/relationships/image" Target="../media/image479.png"/><Relationship Id="rId1" Type="http://schemas.openxmlformats.org/officeDocument/2006/relationships/tags" Target="../tags/tag432.xml"/><Relationship Id="rId6" Type="http://schemas.openxmlformats.org/officeDocument/2006/relationships/tags" Target="../tags/tag437.xml"/><Relationship Id="rId11" Type="http://schemas.openxmlformats.org/officeDocument/2006/relationships/tags" Target="../tags/tag442.xml"/><Relationship Id="rId24" Type="http://schemas.openxmlformats.org/officeDocument/2006/relationships/image" Target="../media/image475.png"/><Relationship Id="rId5" Type="http://schemas.openxmlformats.org/officeDocument/2006/relationships/tags" Target="../tags/tag436.xml"/><Relationship Id="rId15" Type="http://schemas.openxmlformats.org/officeDocument/2006/relationships/tags" Target="../tags/tag446.xml"/><Relationship Id="rId23" Type="http://schemas.openxmlformats.org/officeDocument/2006/relationships/image" Target="../media/image474.png"/><Relationship Id="rId28" Type="http://schemas.openxmlformats.org/officeDocument/2006/relationships/image" Target="../media/image478.png"/><Relationship Id="rId10" Type="http://schemas.openxmlformats.org/officeDocument/2006/relationships/tags" Target="../tags/tag441.xml"/><Relationship Id="rId19" Type="http://schemas.openxmlformats.org/officeDocument/2006/relationships/image" Target="../media/image471.png"/><Relationship Id="rId31" Type="http://schemas.openxmlformats.org/officeDocument/2006/relationships/image" Target="../media/image482.png"/><Relationship Id="rId4" Type="http://schemas.openxmlformats.org/officeDocument/2006/relationships/tags" Target="../tags/tag435.xml"/><Relationship Id="rId9" Type="http://schemas.openxmlformats.org/officeDocument/2006/relationships/tags" Target="../tags/tag440.xml"/><Relationship Id="rId14" Type="http://schemas.openxmlformats.org/officeDocument/2006/relationships/tags" Target="../tags/tag445.xml"/><Relationship Id="rId22" Type="http://schemas.openxmlformats.org/officeDocument/2006/relationships/image" Target="../media/image473.png"/><Relationship Id="rId27" Type="http://schemas.openxmlformats.org/officeDocument/2006/relationships/image" Target="../media/image477.png"/><Relationship Id="rId30" Type="http://schemas.openxmlformats.org/officeDocument/2006/relationships/image" Target="../media/image481.png"/></Relationships>
</file>

<file path=ppt/slides/_rels/slide117.xml.rels><?xml version="1.0" encoding="UTF-8" standalone="yes"?>
<Relationships xmlns="http://schemas.openxmlformats.org/package/2006/relationships"><Relationship Id="rId8" Type="http://schemas.openxmlformats.org/officeDocument/2006/relationships/tags" Target="../tags/tag454.xml"/><Relationship Id="rId13" Type="http://schemas.openxmlformats.org/officeDocument/2006/relationships/slideLayout" Target="../slideLayouts/slideLayout5.xml"/><Relationship Id="rId18" Type="http://schemas.openxmlformats.org/officeDocument/2006/relationships/image" Target="../media/image478.png"/><Relationship Id="rId26" Type="http://schemas.openxmlformats.org/officeDocument/2006/relationships/image" Target="../media/image471.png"/><Relationship Id="rId3" Type="http://schemas.openxmlformats.org/officeDocument/2006/relationships/tags" Target="../tags/tag449.xml"/><Relationship Id="rId21" Type="http://schemas.openxmlformats.org/officeDocument/2006/relationships/image" Target="../media/image488.png"/><Relationship Id="rId7" Type="http://schemas.openxmlformats.org/officeDocument/2006/relationships/tags" Target="../tags/tag453.xml"/><Relationship Id="rId12" Type="http://schemas.openxmlformats.org/officeDocument/2006/relationships/tags" Target="../tags/tag458.xml"/><Relationship Id="rId17" Type="http://schemas.openxmlformats.org/officeDocument/2006/relationships/image" Target="../media/image485.png"/><Relationship Id="rId25" Type="http://schemas.openxmlformats.org/officeDocument/2006/relationships/image" Target="../media/image470.png"/><Relationship Id="rId2" Type="http://schemas.openxmlformats.org/officeDocument/2006/relationships/tags" Target="../tags/tag448.xml"/><Relationship Id="rId16" Type="http://schemas.openxmlformats.org/officeDocument/2006/relationships/image" Target="../media/image484.png"/><Relationship Id="rId20" Type="http://schemas.openxmlformats.org/officeDocument/2006/relationships/image" Target="../media/image487.png"/><Relationship Id="rId1" Type="http://schemas.openxmlformats.org/officeDocument/2006/relationships/tags" Target="../tags/tag447.xml"/><Relationship Id="rId6" Type="http://schemas.openxmlformats.org/officeDocument/2006/relationships/tags" Target="../tags/tag452.xml"/><Relationship Id="rId11" Type="http://schemas.openxmlformats.org/officeDocument/2006/relationships/tags" Target="../tags/tag457.xml"/><Relationship Id="rId24" Type="http://schemas.openxmlformats.org/officeDocument/2006/relationships/image" Target="../media/image491.png"/><Relationship Id="rId5" Type="http://schemas.openxmlformats.org/officeDocument/2006/relationships/tags" Target="../tags/tag451.xml"/><Relationship Id="rId15" Type="http://schemas.openxmlformats.org/officeDocument/2006/relationships/image" Target="../media/image483.png"/><Relationship Id="rId23" Type="http://schemas.openxmlformats.org/officeDocument/2006/relationships/image" Target="../media/image490.png"/><Relationship Id="rId10" Type="http://schemas.openxmlformats.org/officeDocument/2006/relationships/tags" Target="../tags/tag456.xml"/><Relationship Id="rId19" Type="http://schemas.openxmlformats.org/officeDocument/2006/relationships/image" Target="../media/image486.png"/><Relationship Id="rId4" Type="http://schemas.openxmlformats.org/officeDocument/2006/relationships/tags" Target="../tags/tag450.xml"/><Relationship Id="rId9" Type="http://schemas.openxmlformats.org/officeDocument/2006/relationships/tags" Target="../tags/tag455.xml"/><Relationship Id="rId14" Type="http://schemas.openxmlformats.org/officeDocument/2006/relationships/image" Target="../media/image1.png"/><Relationship Id="rId22" Type="http://schemas.openxmlformats.org/officeDocument/2006/relationships/image" Target="../media/image489.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60.xml"/><Relationship Id="rId1" Type="http://schemas.openxmlformats.org/officeDocument/2006/relationships/tags" Target="../tags/tag459.xml"/><Relationship Id="rId6" Type="http://schemas.openxmlformats.org/officeDocument/2006/relationships/image" Target="../media/image493.png"/><Relationship Id="rId5" Type="http://schemas.openxmlformats.org/officeDocument/2006/relationships/image" Target="../media/image492.png"/><Relationship Id="rId4" Type="http://schemas.openxmlformats.org/officeDocument/2006/relationships/image" Target="../media/image1.png"/></Relationships>
</file>

<file path=ppt/slides/_rels/slide119.xml.rels><?xml version="1.0" encoding="UTF-8" standalone="yes"?>
<Relationships xmlns="http://schemas.openxmlformats.org/package/2006/relationships"><Relationship Id="rId13" Type="http://schemas.openxmlformats.org/officeDocument/2006/relationships/tags" Target="../tags/tag473.xml"/><Relationship Id="rId18" Type="http://schemas.openxmlformats.org/officeDocument/2006/relationships/tags" Target="../tags/tag478.xml"/><Relationship Id="rId26" Type="http://schemas.openxmlformats.org/officeDocument/2006/relationships/image" Target="../media/image497.png"/><Relationship Id="rId21" Type="http://schemas.openxmlformats.org/officeDocument/2006/relationships/image" Target="../media/image492.png"/><Relationship Id="rId34" Type="http://schemas.openxmlformats.org/officeDocument/2006/relationships/image" Target="../media/image505.png"/><Relationship Id="rId7" Type="http://schemas.openxmlformats.org/officeDocument/2006/relationships/tags" Target="../tags/tag467.xml"/><Relationship Id="rId12" Type="http://schemas.openxmlformats.org/officeDocument/2006/relationships/tags" Target="../tags/tag472.xml"/><Relationship Id="rId17" Type="http://schemas.openxmlformats.org/officeDocument/2006/relationships/tags" Target="../tags/tag477.xml"/><Relationship Id="rId25" Type="http://schemas.openxmlformats.org/officeDocument/2006/relationships/image" Target="../media/image496.png"/><Relationship Id="rId33" Type="http://schemas.openxmlformats.org/officeDocument/2006/relationships/image" Target="../media/image504.png"/><Relationship Id="rId38" Type="http://schemas.openxmlformats.org/officeDocument/2006/relationships/image" Target="../media/image217.png"/><Relationship Id="rId2" Type="http://schemas.openxmlformats.org/officeDocument/2006/relationships/tags" Target="../tags/tag462.xml"/><Relationship Id="rId16" Type="http://schemas.openxmlformats.org/officeDocument/2006/relationships/tags" Target="../tags/tag476.xml"/><Relationship Id="rId20" Type="http://schemas.openxmlformats.org/officeDocument/2006/relationships/image" Target="../media/image1.png"/><Relationship Id="rId29" Type="http://schemas.openxmlformats.org/officeDocument/2006/relationships/image" Target="../media/image500.png"/><Relationship Id="rId1" Type="http://schemas.openxmlformats.org/officeDocument/2006/relationships/tags" Target="../tags/tag461.xml"/><Relationship Id="rId6" Type="http://schemas.openxmlformats.org/officeDocument/2006/relationships/tags" Target="../tags/tag466.xml"/><Relationship Id="rId11" Type="http://schemas.openxmlformats.org/officeDocument/2006/relationships/tags" Target="../tags/tag471.xml"/><Relationship Id="rId24" Type="http://schemas.openxmlformats.org/officeDocument/2006/relationships/image" Target="../media/image495.png"/><Relationship Id="rId32" Type="http://schemas.openxmlformats.org/officeDocument/2006/relationships/image" Target="../media/image503.png"/><Relationship Id="rId37" Type="http://schemas.openxmlformats.org/officeDocument/2006/relationships/image" Target="../media/image507.png"/><Relationship Id="rId5" Type="http://schemas.openxmlformats.org/officeDocument/2006/relationships/tags" Target="../tags/tag465.xml"/><Relationship Id="rId15" Type="http://schemas.openxmlformats.org/officeDocument/2006/relationships/tags" Target="../tags/tag475.xml"/><Relationship Id="rId23" Type="http://schemas.openxmlformats.org/officeDocument/2006/relationships/image" Target="../media/image494.png"/><Relationship Id="rId28" Type="http://schemas.openxmlformats.org/officeDocument/2006/relationships/image" Target="../media/image499.png"/><Relationship Id="rId36" Type="http://schemas.openxmlformats.org/officeDocument/2006/relationships/image" Target="../media/image506.png"/><Relationship Id="rId10" Type="http://schemas.openxmlformats.org/officeDocument/2006/relationships/tags" Target="../tags/tag470.xml"/><Relationship Id="rId19" Type="http://schemas.openxmlformats.org/officeDocument/2006/relationships/slideLayout" Target="../slideLayouts/slideLayout5.xml"/><Relationship Id="rId31" Type="http://schemas.openxmlformats.org/officeDocument/2006/relationships/image" Target="../media/image502.png"/><Relationship Id="rId4" Type="http://schemas.openxmlformats.org/officeDocument/2006/relationships/tags" Target="../tags/tag464.xml"/><Relationship Id="rId9" Type="http://schemas.openxmlformats.org/officeDocument/2006/relationships/tags" Target="../tags/tag469.xml"/><Relationship Id="rId14" Type="http://schemas.openxmlformats.org/officeDocument/2006/relationships/tags" Target="../tags/tag474.xml"/><Relationship Id="rId22" Type="http://schemas.openxmlformats.org/officeDocument/2006/relationships/image" Target="../media/image493.png"/><Relationship Id="rId27" Type="http://schemas.openxmlformats.org/officeDocument/2006/relationships/image" Target="../media/image498.png"/><Relationship Id="rId30" Type="http://schemas.openxmlformats.org/officeDocument/2006/relationships/image" Target="../media/image501.png"/><Relationship Id="rId35" Type="http://schemas.openxmlformats.org/officeDocument/2006/relationships/image" Target="../media/image460.png"/><Relationship Id="rId8" Type="http://schemas.openxmlformats.org/officeDocument/2006/relationships/tags" Target="../tags/tag468.xml"/><Relationship Id="rId3" Type="http://schemas.openxmlformats.org/officeDocument/2006/relationships/tags" Target="../tags/tag46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1.xml"/><Relationship Id="rId5" Type="http://schemas.openxmlformats.org/officeDocument/2006/relationships/image" Target="../media/image12.png"/><Relationship Id="rId4" Type="http://schemas.microsoft.com/office/2007/relationships/hdphoto" Target="../media/hdphoto3.wdp"/></Relationships>
</file>

<file path=ppt/slides/_rels/slide120.xml.rels><?xml version="1.0" encoding="UTF-8" standalone="yes"?>
<Relationships xmlns="http://schemas.openxmlformats.org/package/2006/relationships"><Relationship Id="rId8" Type="http://schemas.openxmlformats.org/officeDocument/2006/relationships/tags" Target="../tags/tag486.xml"/><Relationship Id="rId13" Type="http://schemas.openxmlformats.org/officeDocument/2006/relationships/image" Target="../media/image1.png"/><Relationship Id="rId18" Type="http://schemas.openxmlformats.org/officeDocument/2006/relationships/image" Target="../media/image510.png"/><Relationship Id="rId26" Type="http://schemas.openxmlformats.org/officeDocument/2006/relationships/image" Target="../media/image518.png"/><Relationship Id="rId3" Type="http://schemas.openxmlformats.org/officeDocument/2006/relationships/tags" Target="../tags/tag481.xml"/><Relationship Id="rId21" Type="http://schemas.openxmlformats.org/officeDocument/2006/relationships/image" Target="../media/image513.png"/><Relationship Id="rId7" Type="http://schemas.openxmlformats.org/officeDocument/2006/relationships/tags" Target="../tags/tag485.xml"/><Relationship Id="rId12" Type="http://schemas.openxmlformats.org/officeDocument/2006/relationships/slideLayout" Target="../slideLayouts/slideLayout5.xml"/><Relationship Id="rId17" Type="http://schemas.openxmlformats.org/officeDocument/2006/relationships/image" Target="../media/image509.png"/><Relationship Id="rId25" Type="http://schemas.openxmlformats.org/officeDocument/2006/relationships/image" Target="../media/image517.gif"/><Relationship Id="rId2" Type="http://schemas.openxmlformats.org/officeDocument/2006/relationships/tags" Target="../tags/tag480.xml"/><Relationship Id="rId16" Type="http://schemas.openxmlformats.org/officeDocument/2006/relationships/image" Target="../media/image508.png"/><Relationship Id="rId20" Type="http://schemas.openxmlformats.org/officeDocument/2006/relationships/image" Target="../media/image512.png"/><Relationship Id="rId1" Type="http://schemas.openxmlformats.org/officeDocument/2006/relationships/tags" Target="../tags/tag479.xml"/><Relationship Id="rId6" Type="http://schemas.openxmlformats.org/officeDocument/2006/relationships/tags" Target="../tags/tag484.xml"/><Relationship Id="rId11" Type="http://schemas.openxmlformats.org/officeDocument/2006/relationships/tags" Target="../tags/tag489.xml"/><Relationship Id="rId24" Type="http://schemas.openxmlformats.org/officeDocument/2006/relationships/image" Target="../media/image516.png"/><Relationship Id="rId5" Type="http://schemas.openxmlformats.org/officeDocument/2006/relationships/tags" Target="../tags/tag483.xml"/><Relationship Id="rId15" Type="http://schemas.openxmlformats.org/officeDocument/2006/relationships/image" Target="../media/image493.png"/><Relationship Id="rId23" Type="http://schemas.openxmlformats.org/officeDocument/2006/relationships/image" Target="../media/image515.png"/><Relationship Id="rId10" Type="http://schemas.openxmlformats.org/officeDocument/2006/relationships/tags" Target="../tags/tag488.xml"/><Relationship Id="rId19" Type="http://schemas.openxmlformats.org/officeDocument/2006/relationships/image" Target="../media/image511.png"/><Relationship Id="rId4" Type="http://schemas.openxmlformats.org/officeDocument/2006/relationships/tags" Target="../tags/tag482.xml"/><Relationship Id="rId9" Type="http://schemas.openxmlformats.org/officeDocument/2006/relationships/tags" Target="../tags/tag487.xml"/><Relationship Id="rId14" Type="http://schemas.openxmlformats.org/officeDocument/2006/relationships/image" Target="../media/image492.png"/><Relationship Id="rId22" Type="http://schemas.openxmlformats.org/officeDocument/2006/relationships/image" Target="../media/image514.png"/></Relationships>
</file>

<file path=ppt/slides/_rels/slide121.xml.rels><?xml version="1.0" encoding="UTF-8" standalone="yes"?>
<Relationships xmlns="http://schemas.openxmlformats.org/package/2006/relationships"><Relationship Id="rId8" Type="http://schemas.openxmlformats.org/officeDocument/2006/relationships/image" Target="../media/image519.png"/><Relationship Id="rId13" Type="http://schemas.openxmlformats.org/officeDocument/2006/relationships/image" Target="../media/image524.gif"/><Relationship Id="rId3" Type="http://schemas.openxmlformats.org/officeDocument/2006/relationships/tags" Target="../tags/tag492.xml"/><Relationship Id="rId7" Type="http://schemas.openxmlformats.org/officeDocument/2006/relationships/image" Target="../media/image1.png"/><Relationship Id="rId12" Type="http://schemas.openxmlformats.org/officeDocument/2006/relationships/image" Target="../media/image523.png"/><Relationship Id="rId2" Type="http://schemas.openxmlformats.org/officeDocument/2006/relationships/tags" Target="../tags/tag491.xml"/><Relationship Id="rId1" Type="http://schemas.openxmlformats.org/officeDocument/2006/relationships/tags" Target="../tags/tag490.xml"/><Relationship Id="rId6" Type="http://schemas.openxmlformats.org/officeDocument/2006/relationships/slideLayout" Target="../slideLayouts/slideLayout5.xml"/><Relationship Id="rId11" Type="http://schemas.openxmlformats.org/officeDocument/2006/relationships/image" Target="../media/image522.png"/><Relationship Id="rId5" Type="http://schemas.openxmlformats.org/officeDocument/2006/relationships/tags" Target="../tags/tag494.xml"/><Relationship Id="rId10" Type="http://schemas.openxmlformats.org/officeDocument/2006/relationships/image" Target="../media/image521.png"/><Relationship Id="rId4" Type="http://schemas.openxmlformats.org/officeDocument/2006/relationships/tags" Target="../tags/tag493.xml"/><Relationship Id="rId9" Type="http://schemas.openxmlformats.org/officeDocument/2006/relationships/image" Target="../media/image520.png"/></Relationships>
</file>

<file path=ppt/slides/_rels/slide122.xml.rels><?xml version="1.0" encoding="UTF-8" standalone="yes"?>
<Relationships xmlns="http://schemas.openxmlformats.org/package/2006/relationships"><Relationship Id="rId8" Type="http://schemas.openxmlformats.org/officeDocument/2006/relationships/tags" Target="../tags/tag502.xml"/><Relationship Id="rId13" Type="http://schemas.openxmlformats.org/officeDocument/2006/relationships/image" Target="../media/image525.png"/><Relationship Id="rId18" Type="http://schemas.openxmlformats.org/officeDocument/2006/relationships/image" Target="../media/image529.png"/><Relationship Id="rId3" Type="http://schemas.openxmlformats.org/officeDocument/2006/relationships/tags" Target="../tags/tag497.xml"/><Relationship Id="rId21" Type="http://schemas.openxmlformats.org/officeDocument/2006/relationships/image" Target="../media/image531.png"/><Relationship Id="rId7" Type="http://schemas.openxmlformats.org/officeDocument/2006/relationships/tags" Target="../tags/tag501.xml"/><Relationship Id="rId12" Type="http://schemas.openxmlformats.org/officeDocument/2006/relationships/image" Target="../media/image1.png"/><Relationship Id="rId17" Type="http://schemas.openxmlformats.org/officeDocument/2006/relationships/image" Target="../media/image528.png"/><Relationship Id="rId25" Type="http://schemas.openxmlformats.org/officeDocument/2006/relationships/image" Target="../media/image535.png"/><Relationship Id="rId2" Type="http://schemas.openxmlformats.org/officeDocument/2006/relationships/tags" Target="../tags/tag496.xml"/><Relationship Id="rId16" Type="http://schemas.openxmlformats.org/officeDocument/2006/relationships/image" Target="../media/image527.png"/><Relationship Id="rId20" Type="http://schemas.openxmlformats.org/officeDocument/2006/relationships/image" Target="../media/image530.png"/><Relationship Id="rId1" Type="http://schemas.openxmlformats.org/officeDocument/2006/relationships/tags" Target="../tags/tag495.xml"/><Relationship Id="rId6" Type="http://schemas.openxmlformats.org/officeDocument/2006/relationships/tags" Target="../tags/tag500.xml"/><Relationship Id="rId11" Type="http://schemas.openxmlformats.org/officeDocument/2006/relationships/slideLayout" Target="../slideLayouts/slideLayout5.xml"/><Relationship Id="rId24" Type="http://schemas.openxmlformats.org/officeDocument/2006/relationships/image" Target="../media/image534.png"/><Relationship Id="rId5" Type="http://schemas.openxmlformats.org/officeDocument/2006/relationships/tags" Target="../tags/tag499.xml"/><Relationship Id="rId15" Type="http://schemas.openxmlformats.org/officeDocument/2006/relationships/image" Target="../media/image526.png"/><Relationship Id="rId23" Type="http://schemas.openxmlformats.org/officeDocument/2006/relationships/image" Target="../media/image533.png"/><Relationship Id="rId10" Type="http://schemas.openxmlformats.org/officeDocument/2006/relationships/tags" Target="../tags/tag504.xml"/><Relationship Id="rId19" Type="http://schemas.openxmlformats.org/officeDocument/2006/relationships/image" Target="../media/image59.png"/><Relationship Id="rId4" Type="http://schemas.openxmlformats.org/officeDocument/2006/relationships/tags" Target="../tags/tag498.xml"/><Relationship Id="rId9" Type="http://schemas.openxmlformats.org/officeDocument/2006/relationships/tags" Target="../tags/tag503.xml"/><Relationship Id="rId14" Type="http://schemas.openxmlformats.org/officeDocument/2006/relationships/image" Target="../media/image520.png"/><Relationship Id="rId22" Type="http://schemas.openxmlformats.org/officeDocument/2006/relationships/image" Target="../media/image532.png"/></Relationships>
</file>

<file path=ppt/slides/_rels/slide123.xml.rels><?xml version="1.0" encoding="UTF-8" standalone="yes"?>
<Relationships xmlns="http://schemas.openxmlformats.org/package/2006/relationships"><Relationship Id="rId8" Type="http://schemas.openxmlformats.org/officeDocument/2006/relationships/image" Target="../media/image537.png"/><Relationship Id="rId3" Type="http://schemas.openxmlformats.org/officeDocument/2006/relationships/slideLayout" Target="../slideLayouts/slideLayout5.xml"/><Relationship Id="rId7" Type="http://schemas.openxmlformats.org/officeDocument/2006/relationships/image" Target="../media/image533.png"/><Relationship Id="rId2" Type="http://schemas.openxmlformats.org/officeDocument/2006/relationships/tags" Target="../tags/tag506.xml"/><Relationship Id="rId1" Type="http://schemas.openxmlformats.org/officeDocument/2006/relationships/tags" Target="../tags/tag505.xml"/><Relationship Id="rId6" Type="http://schemas.openxmlformats.org/officeDocument/2006/relationships/image" Target="../media/image527.png"/><Relationship Id="rId5" Type="http://schemas.openxmlformats.org/officeDocument/2006/relationships/image" Target="../media/image536.gif"/><Relationship Id="rId4" Type="http://schemas.openxmlformats.org/officeDocument/2006/relationships/image" Target="../media/image1.png"/></Relationships>
</file>

<file path=ppt/slides/_rels/slide124.xml.rels><?xml version="1.0" encoding="UTF-8" standalone="yes"?>
<Relationships xmlns="http://schemas.openxmlformats.org/package/2006/relationships"><Relationship Id="rId8" Type="http://schemas.openxmlformats.org/officeDocument/2006/relationships/image" Target="../media/image539.png"/><Relationship Id="rId3" Type="http://schemas.openxmlformats.org/officeDocument/2006/relationships/tags" Target="../tags/tag509.xml"/><Relationship Id="rId7" Type="http://schemas.openxmlformats.org/officeDocument/2006/relationships/image" Target="../media/image538.png"/><Relationship Id="rId2" Type="http://schemas.openxmlformats.org/officeDocument/2006/relationships/tags" Target="../tags/tag508.xml"/><Relationship Id="rId1" Type="http://schemas.openxmlformats.org/officeDocument/2006/relationships/tags" Target="../tags/tag507.xml"/><Relationship Id="rId6"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image" Target="../media/image541.png"/><Relationship Id="rId4" Type="http://schemas.openxmlformats.org/officeDocument/2006/relationships/tags" Target="../tags/tag510.xml"/><Relationship Id="rId9" Type="http://schemas.openxmlformats.org/officeDocument/2006/relationships/image" Target="../media/image540.png"/></Relationships>
</file>

<file path=ppt/slides/_rels/slide125.xml.rels><?xml version="1.0" encoding="UTF-8" standalone="yes"?>
<Relationships xmlns="http://schemas.openxmlformats.org/package/2006/relationships"><Relationship Id="rId13" Type="http://schemas.openxmlformats.org/officeDocument/2006/relationships/tags" Target="../tags/tag523.xml"/><Relationship Id="rId18" Type="http://schemas.openxmlformats.org/officeDocument/2006/relationships/image" Target="../media/image1.png"/><Relationship Id="rId26" Type="http://schemas.openxmlformats.org/officeDocument/2006/relationships/image" Target="../media/image545.png"/><Relationship Id="rId3" Type="http://schemas.openxmlformats.org/officeDocument/2006/relationships/tags" Target="../tags/tag513.xml"/><Relationship Id="rId21" Type="http://schemas.openxmlformats.org/officeDocument/2006/relationships/image" Target="../media/image540.png"/><Relationship Id="rId34" Type="http://schemas.openxmlformats.org/officeDocument/2006/relationships/image" Target="../media/image552.png"/><Relationship Id="rId7" Type="http://schemas.openxmlformats.org/officeDocument/2006/relationships/tags" Target="../tags/tag517.xml"/><Relationship Id="rId12" Type="http://schemas.openxmlformats.org/officeDocument/2006/relationships/tags" Target="../tags/tag522.xml"/><Relationship Id="rId17" Type="http://schemas.openxmlformats.org/officeDocument/2006/relationships/slideLayout" Target="../slideLayouts/slideLayout5.xml"/><Relationship Id="rId25" Type="http://schemas.openxmlformats.org/officeDocument/2006/relationships/image" Target="../media/image544.png"/><Relationship Id="rId33" Type="http://schemas.openxmlformats.org/officeDocument/2006/relationships/image" Target="../media/image551.png"/><Relationship Id="rId2" Type="http://schemas.openxmlformats.org/officeDocument/2006/relationships/tags" Target="../tags/tag512.xml"/><Relationship Id="rId16" Type="http://schemas.openxmlformats.org/officeDocument/2006/relationships/tags" Target="../tags/tag526.xml"/><Relationship Id="rId20" Type="http://schemas.openxmlformats.org/officeDocument/2006/relationships/image" Target="../media/image539.png"/><Relationship Id="rId29" Type="http://schemas.openxmlformats.org/officeDocument/2006/relationships/image" Target="../media/image547.png"/><Relationship Id="rId1" Type="http://schemas.openxmlformats.org/officeDocument/2006/relationships/tags" Target="../tags/tag511.xml"/><Relationship Id="rId6" Type="http://schemas.openxmlformats.org/officeDocument/2006/relationships/tags" Target="../tags/tag516.xml"/><Relationship Id="rId11" Type="http://schemas.openxmlformats.org/officeDocument/2006/relationships/tags" Target="../tags/tag521.xml"/><Relationship Id="rId24" Type="http://schemas.openxmlformats.org/officeDocument/2006/relationships/image" Target="../media/image543.png"/><Relationship Id="rId32" Type="http://schemas.openxmlformats.org/officeDocument/2006/relationships/image" Target="../media/image550.png"/><Relationship Id="rId5" Type="http://schemas.openxmlformats.org/officeDocument/2006/relationships/tags" Target="../tags/tag515.xml"/><Relationship Id="rId15" Type="http://schemas.openxmlformats.org/officeDocument/2006/relationships/tags" Target="../tags/tag525.xml"/><Relationship Id="rId23" Type="http://schemas.openxmlformats.org/officeDocument/2006/relationships/image" Target="../media/image542.png"/><Relationship Id="rId28" Type="http://schemas.openxmlformats.org/officeDocument/2006/relationships/image" Target="../media/image217.png"/><Relationship Id="rId10" Type="http://schemas.openxmlformats.org/officeDocument/2006/relationships/tags" Target="../tags/tag520.xml"/><Relationship Id="rId19" Type="http://schemas.openxmlformats.org/officeDocument/2006/relationships/image" Target="../media/image538.png"/><Relationship Id="rId31" Type="http://schemas.openxmlformats.org/officeDocument/2006/relationships/image" Target="../media/image549.png"/><Relationship Id="rId4" Type="http://schemas.openxmlformats.org/officeDocument/2006/relationships/tags" Target="../tags/tag514.xml"/><Relationship Id="rId9" Type="http://schemas.openxmlformats.org/officeDocument/2006/relationships/tags" Target="../tags/tag519.xml"/><Relationship Id="rId14" Type="http://schemas.openxmlformats.org/officeDocument/2006/relationships/tags" Target="../tags/tag524.xml"/><Relationship Id="rId22" Type="http://schemas.openxmlformats.org/officeDocument/2006/relationships/image" Target="../media/image541.png"/><Relationship Id="rId27" Type="http://schemas.openxmlformats.org/officeDocument/2006/relationships/image" Target="../media/image546.png"/><Relationship Id="rId30" Type="http://schemas.openxmlformats.org/officeDocument/2006/relationships/image" Target="../media/image548.png"/><Relationship Id="rId8" Type="http://schemas.openxmlformats.org/officeDocument/2006/relationships/tags" Target="../tags/tag518.xml"/></Relationships>
</file>

<file path=ppt/slides/_rels/slide126.xml.rels><?xml version="1.0" encoding="UTF-8" standalone="yes"?>
<Relationships xmlns="http://schemas.openxmlformats.org/package/2006/relationships"><Relationship Id="rId8" Type="http://schemas.openxmlformats.org/officeDocument/2006/relationships/image" Target="../media/image554.png"/><Relationship Id="rId3" Type="http://schemas.openxmlformats.org/officeDocument/2006/relationships/tags" Target="../tags/tag529.xml"/><Relationship Id="rId7" Type="http://schemas.openxmlformats.org/officeDocument/2006/relationships/image" Target="../media/image553.png"/><Relationship Id="rId2" Type="http://schemas.openxmlformats.org/officeDocument/2006/relationships/tags" Target="../tags/tag528.xml"/><Relationship Id="rId1" Type="http://schemas.openxmlformats.org/officeDocument/2006/relationships/tags" Target="../tags/tag527.xml"/><Relationship Id="rId6"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image" Target="../media/image556.png"/><Relationship Id="rId4" Type="http://schemas.openxmlformats.org/officeDocument/2006/relationships/tags" Target="../tags/tag530.xml"/><Relationship Id="rId9" Type="http://schemas.openxmlformats.org/officeDocument/2006/relationships/image" Target="../media/image555.png"/></Relationships>
</file>

<file path=ppt/slides/_rels/slide127.xml.rels><?xml version="1.0" encoding="UTF-8" standalone="yes"?>
<Relationships xmlns="http://schemas.openxmlformats.org/package/2006/relationships"><Relationship Id="rId8" Type="http://schemas.openxmlformats.org/officeDocument/2006/relationships/image" Target="../media/image557.png"/><Relationship Id="rId13" Type="http://schemas.openxmlformats.org/officeDocument/2006/relationships/image" Target="../media/image562.png"/><Relationship Id="rId3" Type="http://schemas.openxmlformats.org/officeDocument/2006/relationships/tags" Target="../tags/tag533.xml"/><Relationship Id="rId7" Type="http://schemas.openxmlformats.org/officeDocument/2006/relationships/image" Target="../media/image1.png"/><Relationship Id="rId12" Type="http://schemas.openxmlformats.org/officeDocument/2006/relationships/image" Target="../media/image561.png"/><Relationship Id="rId2" Type="http://schemas.openxmlformats.org/officeDocument/2006/relationships/tags" Target="../tags/tag532.xml"/><Relationship Id="rId1" Type="http://schemas.openxmlformats.org/officeDocument/2006/relationships/tags" Target="../tags/tag531.xml"/><Relationship Id="rId6" Type="http://schemas.openxmlformats.org/officeDocument/2006/relationships/slideLayout" Target="../slideLayouts/slideLayout5.xml"/><Relationship Id="rId11" Type="http://schemas.openxmlformats.org/officeDocument/2006/relationships/image" Target="../media/image560.png"/><Relationship Id="rId5" Type="http://schemas.openxmlformats.org/officeDocument/2006/relationships/tags" Target="../tags/tag535.xml"/><Relationship Id="rId10" Type="http://schemas.openxmlformats.org/officeDocument/2006/relationships/image" Target="../media/image559.png"/><Relationship Id="rId4" Type="http://schemas.openxmlformats.org/officeDocument/2006/relationships/tags" Target="../tags/tag534.xml"/><Relationship Id="rId9" Type="http://schemas.openxmlformats.org/officeDocument/2006/relationships/image" Target="../media/image558.png"/><Relationship Id="rId14" Type="http://schemas.openxmlformats.org/officeDocument/2006/relationships/image" Target="../media/image563.png"/></Relationships>
</file>

<file path=ppt/slides/_rels/slide12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568.png"/><Relationship Id="rId3" Type="http://schemas.openxmlformats.org/officeDocument/2006/relationships/tags" Target="../tags/tag538.xml"/><Relationship Id="rId7" Type="http://schemas.openxmlformats.org/officeDocument/2006/relationships/slideLayout" Target="../slideLayouts/slideLayout5.xml"/><Relationship Id="rId12" Type="http://schemas.openxmlformats.org/officeDocument/2006/relationships/image" Target="../media/image567.png"/><Relationship Id="rId2" Type="http://schemas.openxmlformats.org/officeDocument/2006/relationships/tags" Target="../tags/tag537.xml"/><Relationship Id="rId1" Type="http://schemas.openxmlformats.org/officeDocument/2006/relationships/tags" Target="../tags/tag536.xml"/><Relationship Id="rId6" Type="http://schemas.openxmlformats.org/officeDocument/2006/relationships/tags" Target="../tags/tag541.xml"/><Relationship Id="rId11" Type="http://schemas.openxmlformats.org/officeDocument/2006/relationships/image" Target="../media/image566.png"/><Relationship Id="rId5" Type="http://schemas.openxmlformats.org/officeDocument/2006/relationships/tags" Target="../tags/tag540.xml"/><Relationship Id="rId15" Type="http://schemas.openxmlformats.org/officeDocument/2006/relationships/image" Target="../media/image570.png"/><Relationship Id="rId10" Type="http://schemas.openxmlformats.org/officeDocument/2006/relationships/image" Target="../media/image565.png"/><Relationship Id="rId4" Type="http://schemas.openxmlformats.org/officeDocument/2006/relationships/tags" Target="../tags/tag539.xml"/><Relationship Id="rId9" Type="http://schemas.openxmlformats.org/officeDocument/2006/relationships/image" Target="../media/image564.png"/><Relationship Id="rId14" Type="http://schemas.openxmlformats.org/officeDocument/2006/relationships/image" Target="../media/image569.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73.png"/><Relationship Id="rId2" Type="http://schemas.openxmlformats.org/officeDocument/2006/relationships/tags" Target="../tags/tag543.xml"/><Relationship Id="rId1" Type="http://schemas.openxmlformats.org/officeDocument/2006/relationships/tags" Target="../tags/tag542.xml"/><Relationship Id="rId6" Type="http://schemas.openxmlformats.org/officeDocument/2006/relationships/image" Target="../media/image572.png"/><Relationship Id="rId5" Type="http://schemas.openxmlformats.org/officeDocument/2006/relationships/image" Target="../media/image571.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microsoft.com/office/2007/relationships/hdphoto" Target="../media/hdphoto3.wdp"/><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slideLayout" Target="../slideLayouts/slideLayout5.xml"/><Relationship Id="rId10" Type="http://schemas.openxmlformats.org/officeDocument/2006/relationships/image" Target="../media/image14.png"/><Relationship Id="rId4" Type="http://schemas.openxmlformats.org/officeDocument/2006/relationships/tags" Target="../tags/tag5.xml"/><Relationship Id="rId9" Type="http://schemas.openxmlformats.org/officeDocument/2006/relationships/image" Target="../media/image13.png"/></Relationships>
</file>

<file path=ppt/slides/_rels/slide130.xml.rels><?xml version="1.0" encoding="UTF-8" standalone="yes"?>
<Relationships xmlns="http://schemas.openxmlformats.org/package/2006/relationships"><Relationship Id="rId8" Type="http://schemas.openxmlformats.org/officeDocument/2006/relationships/image" Target="../media/image574.png"/><Relationship Id="rId13" Type="http://schemas.openxmlformats.org/officeDocument/2006/relationships/image" Target="../media/image579.png"/><Relationship Id="rId3" Type="http://schemas.openxmlformats.org/officeDocument/2006/relationships/tags" Target="../tags/tag546.xml"/><Relationship Id="rId7" Type="http://schemas.openxmlformats.org/officeDocument/2006/relationships/image" Target="../media/image1.png"/><Relationship Id="rId12" Type="http://schemas.openxmlformats.org/officeDocument/2006/relationships/image" Target="../media/image578.png"/><Relationship Id="rId2" Type="http://schemas.openxmlformats.org/officeDocument/2006/relationships/tags" Target="../tags/tag545.xml"/><Relationship Id="rId1" Type="http://schemas.openxmlformats.org/officeDocument/2006/relationships/tags" Target="../tags/tag544.xml"/><Relationship Id="rId6" Type="http://schemas.openxmlformats.org/officeDocument/2006/relationships/slideLayout" Target="../slideLayouts/slideLayout5.xml"/><Relationship Id="rId11" Type="http://schemas.openxmlformats.org/officeDocument/2006/relationships/image" Target="../media/image577.png"/><Relationship Id="rId5" Type="http://schemas.openxmlformats.org/officeDocument/2006/relationships/tags" Target="../tags/tag548.xml"/><Relationship Id="rId10" Type="http://schemas.openxmlformats.org/officeDocument/2006/relationships/image" Target="../media/image576.png"/><Relationship Id="rId4" Type="http://schemas.openxmlformats.org/officeDocument/2006/relationships/tags" Target="../tags/tag547.xml"/><Relationship Id="rId9" Type="http://schemas.openxmlformats.org/officeDocument/2006/relationships/image" Target="../media/image575.png"/></Relationships>
</file>

<file path=ppt/slides/_rels/slide131.xml.rels><?xml version="1.0" encoding="UTF-8" standalone="yes"?>
<Relationships xmlns="http://schemas.openxmlformats.org/package/2006/relationships"><Relationship Id="rId8" Type="http://schemas.openxmlformats.org/officeDocument/2006/relationships/tags" Target="../tags/tag556.xml"/><Relationship Id="rId13" Type="http://schemas.openxmlformats.org/officeDocument/2006/relationships/slideLayout" Target="../slideLayouts/slideLayout5.xml"/><Relationship Id="rId18" Type="http://schemas.openxmlformats.org/officeDocument/2006/relationships/image" Target="../media/image582.png"/><Relationship Id="rId3" Type="http://schemas.openxmlformats.org/officeDocument/2006/relationships/tags" Target="../tags/tag551.xml"/><Relationship Id="rId21" Type="http://schemas.openxmlformats.org/officeDocument/2006/relationships/image" Target="../media/image585.png"/><Relationship Id="rId7" Type="http://schemas.openxmlformats.org/officeDocument/2006/relationships/tags" Target="../tags/tag555.xml"/><Relationship Id="rId12" Type="http://schemas.openxmlformats.org/officeDocument/2006/relationships/tags" Target="../tags/tag560.xml"/><Relationship Id="rId17" Type="http://schemas.openxmlformats.org/officeDocument/2006/relationships/image" Target="../media/image217.png"/><Relationship Id="rId25" Type="http://schemas.openxmlformats.org/officeDocument/2006/relationships/image" Target="../media/image589.png"/><Relationship Id="rId2" Type="http://schemas.openxmlformats.org/officeDocument/2006/relationships/tags" Target="../tags/tag550.xml"/><Relationship Id="rId16" Type="http://schemas.openxmlformats.org/officeDocument/2006/relationships/image" Target="../media/image581.png"/><Relationship Id="rId20" Type="http://schemas.openxmlformats.org/officeDocument/2006/relationships/image" Target="../media/image584.png"/><Relationship Id="rId1" Type="http://schemas.openxmlformats.org/officeDocument/2006/relationships/tags" Target="../tags/tag549.xml"/><Relationship Id="rId6" Type="http://schemas.openxmlformats.org/officeDocument/2006/relationships/tags" Target="../tags/tag554.xml"/><Relationship Id="rId11" Type="http://schemas.openxmlformats.org/officeDocument/2006/relationships/tags" Target="../tags/tag559.xml"/><Relationship Id="rId24" Type="http://schemas.openxmlformats.org/officeDocument/2006/relationships/image" Target="../media/image588.png"/><Relationship Id="rId5" Type="http://schemas.openxmlformats.org/officeDocument/2006/relationships/tags" Target="../tags/tag553.xml"/><Relationship Id="rId15" Type="http://schemas.openxmlformats.org/officeDocument/2006/relationships/image" Target="../media/image580.png"/><Relationship Id="rId23" Type="http://schemas.openxmlformats.org/officeDocument/2006/relationships/image" Target="../media/image587.png"/><Relationship Id="rId10" Type="http://schemas.openxmlformats.org/officeDocument/2006/relationships/tags" Target="../tags/tag558.xml"/><Relationship Id="rId19" Type="http://schemas.openxmlformats.org/officeDocument/2006/relationships/image" Target="../media/image583.png"/><Relationship Id="rId4" Type="http://schemas.openxmlformats.org/officeDocument/2006/relationships/tags" Target="../tags/tag552.xml"/><Relationship Id="rId9" Type="http://schemas.openxmlformats.org/officeDocument/2006/relationships/tags" Target="../tags/tag557.xml"/><Relationship Id="rId14" Type="http://schemas.openxmlformats.org/officeDocument/2006/relationships/image" Target="../media/image1.png"/><Relationship Id="rId22" Type="http://schemas.openxmlformats.org/officeDocument/2006/relationships/image" Target="../media/image586.png"/></Relationships>
</file>

<file path=ppt/slides/_rels/slide132.xml.rels><?xml version="1.0" encoding="UTF-8" standalone="yes"?>
<Relationships xmlns="http://schemas.openxmlformats.org/package/2006/relationships"><Relationship Id="rId8" Type="http://schemas.openxmlformats.org/officeDocument/2006/relationships/tags" Target="../tags/tag568.xml"/><Relationship Id="rId13" Type="http://schemas.openxmlformats.org/officeDocument/2006/relationships/slideLayout" Target="../slideLayouts/slideLayout5.xml"/><Relationship Id="rId18" Type="http://schemas.openxmlformats.org/officeDocument/2006/relationships/image" Target="../media/image217.png"/><Relationship Id="rId3" Type="http://schemas.openxmlformats.org/officeDocument/2006/relationships/tags" Target="../tags/tag563.xml"/><Relationship Id="rId21" Type="http://schemas.openxmlformats.org/officeDocument/2006/relationships/image" Target="../media/image594.png"/><Relationship Id="rId7" Type="http://schemas.openxmlformats.org/officeDocument/2006/relationships/tags" Target="../tags/tag567.xml"/><Relationship Id="rId12" Type="http://schemas.openxmlformats.org/officeDocument/2006/relationships/tags" Target="../tags/tag572.xml"/><Relationship Id="rId17" Type="http://schemas.openxmlformats.org/officeDocument/2006/relationships/image" Target="../media/image580.png"/><Relationship Id="rId25" Type="http://schemas.openxmlformats.org/officeDocument/2006/relationships/image" Target="../media/image598.png"/><Relationship Id="rId2" Type="http://schemas.openxmlformats.org/officeDocument/2006/relationships/tags" Target="../tags/tag562.xml"/><Relationship Id="rId16" Type="http://schemas.openxmlformats.org/officeDocument/2006/relationships/image" Target="../media/image591.png"/><Relationship Id="rId20" Type="http://schemas.openxmlformats.org/officeDocument/2006/relationships/image" Target="../media/image593.png"/><Relationship Id="rId1" Type="http://schemas.openxmlformats.org/officeDocument/2006/relationships/tags" Target="../tags/tag561.xml"/><Relationship Id="rId6" Type="http://schemas.openxmlformats.org/officeDocument/2006/relationships/tags" Target="../tags/tag566.xml"/><Relationship Id="rId11" Type="http://schemas.openxmlformats.org/officeDocument/2006/relationships/tags" Target="../tags/tag571.xml"/><Relationship Id="rId24" Type="http://schemas.openxmlformats.org/officeDocument/2006/relationships/image" Target="../media/image597.png"/><Relationship Id="rId5" Type="http://schemas.openxmlformats.org/officeDocument/2006/relationships/tags" Target="../tags/tag565.xml"/><Relationship Id="rId15" Type="http://schemas.openxmlformats.org/officeDocument/2006/relationships/image" Target="../media/image590.png"/><Relationship Id="rId23" Type="http://schemas.openxmlformats.org/officeDocument/2006/relationships/image" Target="../media/image596.png"/><Relationship Id="rId10" Type="http://schemas.openxmlformats.org/officeDocument/2006/relationships/tags" Target="../tags/tag570.xml"/><Relationship Id="rId19" Type="http://schemas.openxmlformats.org/officeDocument/2006/relationships/image" Target="../media/image592.png"/><Relationship Id="rId4" Type="http://schemas.openxmlformats.org/officeDocument/2006/relationships/tags" Target="../tags/tag564.xml"/><Relationship Id="rId9" Type="http://schemas.openxmlformats.org/officeDocument/2006/relationships/tags" Target="../tags/tag569.xml"/><Relationship Id="rId14" Type="http://schemas.openxmlformats.org/officeDocument/2006/relationships/image" Target="../media/image1.png"/><Relationship Id="rId22" Type="http://schemas.openxmlformats.org/officeDocument/2006/relationships/image" Target="../media/image595.png"/></Relationships>
</file>

<file path=ppt/slides/_rels/slide133.xml.rels><?xml version="1.0" encoding="UTF-8" standalone="yes"?>
<Relationships xmlns="http://schemas.openxmlformats.org/package/2006/relationships"><Relationship Id="rId8" Type="http://schemas.openxmlformats.org/officeDocument/2006/relationships/tags" Target="../tags/tag580.xml"/><Relationship Id="rId13" Type="http://schemas.openxmlformats.org/officeDocument/2006/relationships/image" Target="../media/image599.png"/><Relationship Id="rId18" Type="http://schemas.openxmlformats.org/officeDocument/2006/relationships/image" Target="../media/image603.png"/><Relationship Id="rId3" Type="http://schemas.openxmlformats.org/officeDocument/2006/relationships/tags" Target="../tags/tag575.xml"/><Relationship Id="rId21" Type="http://schemas.openxmlformats.org/officeDocument/2006/relationships/image" Target="../media/image606.png"/><Relationship Id="rId7" Type="http://schemas.openxmlformats.org/officeDocument/2006/relationships/tags" Target="../tags/tag579.xml"/><Relationship Id="rId12" Type="http://schemas.openxmlformats.org/officeDocument/2006/relationships/image" Target="../media/image1.png"/><Relationship Id="rId17" Type="http://schemas.openxmlformats.org/officeDocument/2006/relationships/image" Target="../media/image602.png"/><Relationship Id="rId2" Type="http://schemas.openxmlformats.org/officeDocument/2006/relationships/tags" Target="../tags/tag574.xml"/><Relationship Id="rId16" Type="http://schemas.openxmlformats.org/officeDocument/2006/relationships/image" Target="../media/image601.png"/><Relationship Id="rId20" Type="http://schemas.openxmlformats.org/officeDocument/2006/relationships/image" Target="../media/image605.png"/><Relationship Id="rId1" Type="http://schemas.openxmlformats.org/officeDocument/2006/relationships/tags" Target="../tags/tag573.xml"/><Relationship Id="rId6" Type="http://schemas.openxmlformats.org/officeDocument/2006/relationships/tags" Target="../tags/tag578.xml"/><Relationship Id="rId11" Type="http://schemas.openxmlformats.org/officeDocument/2006/relationships/slideLayout" Target="../slideLayouts/slideLayout5.xml"/><Relationship Id="rId5" Type="http://schemas.openxmlformats.org/officeDocument/2006/relationships/tags" Target="../tags/tag577.xml"/><Relationship Id="rId15" Type="http://schemas.openxmlformats.org/officeDocument/2006/relationships/image" Target="../media/image600.png"/><Relationship Id="rId10" Type="http://schemas.openxmlformats.org/officeDocument/2006/relationships/tags" Target="../tags/tag582.xml"/><Relationship Id="rId19" Type="http://schemas.openxmlformats.org/officeDocument/2006/relationships/image" Target="../media/image604.png"/><Relationship Id="rId4" Type="http://schemas.openxmlformats.org/officeDocument/2006/relationships/tags" Target="../tags/tag576.xml"/><Relationship Id="rId9" Type="http://schemas.openxmlformats.org/officeDocument/2006/relationships/tags" Target="../tags/tag581.xml"/><Relationship Id="rId14" Type="http://schemas.openxmlformats.org/officeDocument/2006/relationships/image" Target="../media/image217.png"/></Relationships>
</file>

<file path=ppt/slides/_rels/slide134.xml.rels><?xml version="1.0" encoding="UTF-8" standalone="yes"?>
<Relationships xmlns="http://schemas.openxmlformats.org/package/2006/relationships"><Relationship Id="rId3" Type="http://schemas.openxmlformats.org/officeDocument/2006/relationships/image" Target="../media/image607.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609.png"/><Relationship Id="rId4" Type="http://schemas.openxmlformats.org/officeDocument/2006/relationships/image" Target="../media/image608.png"/></Relationships>
</file>

<file path=ppt/slides/_rels/slide135.xml.rels><?xml version="1.0" encoding="UTF-8" standalone="yes"?>
<Relationships xmlns="http://schemas.openxmlformats.org/package/2006/relationships"><Relationship Id="rId8" Type="http://schemas.openxmlformats.org/officeDocument/2006/relationships/tags" Target="../tags/tag590.xml"/><Relationship Id="rId13" Type="http://schemas.openxmlformats.org/officeDocument/2006/relationships/tags" Target="../tags/tag595.xml"/><Relationship Id="rId18" Type="http://schemas.openxmlformats.org/officeDocument/2006/relationships/image" Target="../media/image611.png"/><Relationship Id="rId26" Type="http://schemas.openxmlformats.org/officeDocument/2006/relationships/image" Target="../media/image619.png"/><Relationship Id="rId3" Type="http://schemas.openxmlformats.org/officeDocument/2006/relationships/tags" Target="../tags/tag585.xml"/><Relationship Id="rId21" Type="http://schemas.openxmlformats.org/officeDocument/2006/relationships/image" Target="../media/image614.png"/><Relationship Id="rId7" Type="http://schemas.openxmlformats.org/officeDocument/2006/relationships/tags" Target="../tags/tag589.xml"/><Relationship Id="rId12" Type="http://schemas.openxmlformats.org/officeDocument/2006/relationships/tags" Target="../tags/tag594.xml"/><Relationship Id="rId17" Type="http://schemas.openxmlformats.org/officeDocument/2006/relationships/image" Target="../media/image610.png"/><Relationship Id="rId25" Type="http://schemas.openxmlformats.org/officeDocument/2006/relationships/image" Target="../media/image618.png"/><Relationship Id="rId2" Type="http://schemas.openxmlformats.org/officeDocument/2006/relationships/tags" Target="../tags/tag584.xml"/><Relationship Id="rId16" Type="http://schemas.openxmlformats.org/officeDocument/2006/relationships/image" Target="../media/image600.png"/><Relationship Id="rId20" Type="http://schemas.openxmlformats.org/officeDocument/2006/relationships/image" Target="../media/image613.png"/><Relationship Id="rId1" Type="http://schemas.openxmlformats.org/officeDocument/2006/relationships/tags" Target="../tags/tag583.xml"/><Relationship Id="rId6" Type="http://schemas.openxmlformats.org/officeDocument/2006/relationships/tags" Target="../tags/tag588.xml"/><Relationship Id="rId11" Type="http://schemas.openxmlformats.org/officeDocument/2006/relationships/tags" Target="../tags/tag593.xml"/><Relationship Id="rId24" Type="http://schemas.openxmlformats.org/officeDocument/2006/relationships/image" Target="../media/image617.png"/><Relationship Id="rId5" Type="http://schemas.openxmlformats.org/officeDocument/2006/relationships/tags" Target="../tags/tag587.xml"/><Relationship Id="rId15" Type="http://schemas.openxmlformats.org/officeDocument/2006/relationships/image" Target="../media/image1.png"/><Relationship Id="rId23" Type="http://schemas.openxmlformats.org/officeDocument/2006/relationships/image" Target="../media/image616.png"/><Relationship Id="rId28" Type="http://schemas.openxmlformats.org/officeDocument/2006/relationships/image" Target="../media/image621.png"/><Relationship Id="rId10" Type="http://schemas.openxmlformats.org/officeDocument/2006/relationships/tags" Target="../tags/tag592.xml"/><Relationship Id="rId19" Type="http://schemas.openxmlformats.org/officeDocument/2006/relationships/image" Target="../media/image612.png"/><Relationship Id="rId4" Type="http://schemas.openxmlformats.org/officeDocument/2006/relationships/tags" Target="../tags/tag586.xml"/><Relationship Id="rId9" Type="http://schemas.openxmlformats.org/officeDocument/2006/relationships/tags" Target="../tags/tag591.xml"/><Relationship Id="rId14" Type="http://schemas.openxmlformats.org/officeDocument/2006/relationships/slideLayout" Target="../slideLayouts/slideLayout5.xml"/><Relationship Id="rId22" Type="http://schemas.openxmlformats.org/officeDocument/2006/relationships/image" Target="../media/image615.png"/><Relationship Id="rId27" Type="http://schemas.openxmlformats.org/officeDocument/2006/relationships/image" Target="../media/image620.png"/></Relationships>
</file>

<file path=ppt/slides/_rels/slide136.xml.rels><?xml version="1.0" encoding="UTF-8" standalone="yes"?>
<Relationships xmlns="http://schemas.openxmlformats.org/package/2006/relationships"><Relationship Id="rId13" Type="http://schemas.openxmlformats.org/officeDocument/2006/relationships/tags" Target="../tags/tag608.xml"/><Relationship Id="rId18" Type="http://schemas.openxmlformats.org/officeDocument/2006/relationships/tags" Target="../tags/tag613.xml"/><Relationship Id="rId26" Type="http://schemas.openxmlformats.org/officeDocument/2006/relationships/tags" Target="../tags/tag621.xml"/><Relationship Id="rId39" Type="http://schemas.openxmlformats.org/officeDocument/2006/relationships/image" Target="../media/image629.png"/><Relationship Id="rId21" Type="http://schemas.openxmlformats.org/officeDocument/2006/relationships/tags" Target="../tags/tag616.xml"/><Relationship Id="rId34" Type="http://schemas.openxmlformats.org/officeDocument/2006/relationships/image" Target="../media/image624.png"/><Relationship Id="rId42" Type="http://schemas.openxmlformats.org/officeDocument/2006/relationships/image" Target="../media/image632.png"/><Relationship Id="rId47" Type="http://schemas.openxmlformats.org/officeDocument/2006/relationships/image" Target="../media/image636.png"/><Relationship Id="rId50" Type="http://schemas.openxmlformats.org/officeDocument/2006/relationships/image" Target="../media/image639.png"/><Relationship Id="rId55" Type="http://schemas.openxmlformats.org/officeDocument/2006/relationships/image" Target="../media/image643.png"/><Relationship Id="rId7" Type="http://schemas.openxmlformats.org/officeDocument/2006/relationships/tags" Target="../tags/tag602.xml"/><Relationship Id="rId2" Type="http://schemas.openxmlformats.org/officeDocument/2006/relationships/tags" Target="../tags/tag597.xml"/><Relationship Id="rId16" Type="http://schemas.openxmlformats.org/officeDocument/2006/relationships/tags" Target="../tags/tag611.xml"/><Relationship Id="rId29" Type="http://schemas.openxmlformats.org/officeDocument/2006/relationships/tags" Target="../tags/tag624.xml"/><Relationship Id="rId11" Type="http://schemas.openxmlformats.org/officeDocument/2006/relationships/tags" Target="../tags/tag606.xml"/><Relationship Id="rId24" Type="http://schemas.openxmlformats.org/officeDocument/2006/relationships/tags" Target="../tags/tag619.xml"/><Relationship Id="rId32" Type="http://schemas.openxmlformats.org/officeDocument/2006/relationships/image" Target="../media/image622.png"/><Relationship Id="rId37" Type="http://schemas.openxmlformats.org/officeDocument/2006/relationships/image" Target="../media/image627.png"/><Relationship Id="rId40" Type="http://schemas.openxmlformats.org/officeDocument/2006/relationships/image" Target="../media/image630.png"/><Relationship Id="rId45" Type="http://schemas.openxmlformats.org/officeDocument/2006/relationships/image" Target="../media/image634.png"/><Relationship Id="rId53" Type="http://schemas.openxmlformats.org/officeDocument/2006/relationships/image" Target="../media/image263.png"/><Relationship Id="rId58" Type="http://schemas.openxmlformats.org/officeDocument/2006/relationships/image" Target="../media/image646.png"/><Relationship Id="rId5" Type="http://schemas.openxmlformats.org/officeDocument/2006/relationships/tags" Target="../tags/tag600.xml"/><Relationship Id="rId61" Type="http://schemas.openxmlformats.org/officeDocument/2006/relationships/image" Target="../media/image562.png"/><Relationship Id="rId19" Type="http://schemas.openxmlformats.org/officeDocument/2006/relationships/tags" Target="../tags/tag614.xml"/><Relationship Id="rId14" Type="http://schemas.openxmlformats.org/officeDocument/2006/relationships/tags" Target="../tags/tag609.xml"/><Relationship Id="rId22" Type="http://schemas.openxmlformats.org/officeDocument/2006/relationships/tags" Target="../tags/tag617.xml"/><Relationship Id="rId27" Type="http://schemas.openxmlformats.org/officeDocument/2006/relationships/tags" Target="../tags/tag622.xml"/><Relationship Id="rId30" Type="http://schemas.openxmlformats.org/officeDocument/2006/relationships/slideLayout" Target="../slideLayouts/slideLayout5.xml"/><Relationship Id="rId35" Type="http://schemas.openxmlformats.org/officeDocument/2006/relationships/image" Target="../media/image625.png"/><Relationship Id="rId43" Type="http://schemas.openxmlformats.org/officeDocument/2006/relationships/image" Target="../media/image633.png"/><Relationship Id="rId48" Type="http://schemas.openxmlformats.org/officeDocument/2006/relationships/image" Target="../media/image637.png"/><Relationship Id="rId56" Type="http://schemas.openxmlformats.org/officeDocument/2006/relationships/image" Target="../media/image644.png"/><Relationship Id="rId8" Type="http://schemas.openxmlformats.org/officeDocument/2006/relationships/tags" Target="../tags/tag603.xml"/><Relationship Id="rId51" Type="http://schemas.openxmlformats.org/officeDocument/2006/relationships/image" Target="../media/image640.png"/><Relationship Id="rId3" Type="http://schemas.openxmlformats.org/officeDocument/2006/relationships/tags" Target="../tags/tag598.xml"/><Relationship Id="rId12" Type="http://schemas.openxmlformats.org/officeDocument/2006/relationships/tags" Target="../tags/tag607.xml"/><Relationship Id="rId17" Type="http://schemas.openxmlformats.org/officeDocument/2006/relationships/tags" Target="../tags/tag612.xml"/><Relationship Id="rId25" Type="http://schemas.openxmlformats.org/officeDocument/2006/relationships/tags" Target="../tags/tag620.xml"/><Relationship Id="rId33" Type="http://schemas.openxmlformats.org/officeDocument/2006/relationships/image" Target="../media/image623.png"/><Relationship Id="rId38" Type="http://schemas.openxmlformats.org/officeDocument/2006/relationships/image" Target="../media/image628.png"/><Relationship Id="rId46" Type="http://schemas.openxmlformats.org/officeDocument/2006/relationships/image" Target="../media/image635.png"/><Relationship Id="rId59" Type="http://schemas.openxmlformats.org/officeDocument/2006/relationships/image" Target="../media/image647.png"/><Relationship Id="rId20" Type="http://schemas.openxmlformats.org/officeDocument/2006/relationships/tags" Target="../tags/tag615.xml"/><Relationship Id="rId41" Type="http://schemas.openxmlformats.org/officeDocument/2006/relationships/image" Target="../media/image631.png"/><Relationship Id="rId54" Type="http://schemas.openxmlformats.org/officeDocument/2006/relationships/image" Target="../media/image642.png"/><Relationship Id="rId1" Type="http://schemas.openxmlformats.org/officeDocument/2006/relationships/tags" Target="../tags/tag596.xml"/><Relationship Id="rId6" Type="http://schemas.openxmlformats.org/officeDocument/2006/relationships/tags" Target="../tags/tag601.xml"/><Relationship Id="rId15" Type="http://schemas.openxmlformats.org/officeDocument/2006/relationships/tags" Target="../tags/tag610.xml"/><Relationship Id="rId23" Type="http://schemas.openxmlformats.org/officeDocument/2006/relationships/tags" Target="../tags/tag618.xml"/><Relationship Id="rId28" Type="http://schemas.openxmlformats.org/officeDocument/2006/relationships/tags" Target="../tags/tag623.xml"/><Relationship Id="rId36" Type="http://schemas.openxmlformats.org/officeDocument/2006/relationships/image" Target="../media/image626.png"/><Relationship Id="rId49" Type="http://schemas.openxmlformats.org/officeDocument/2006/relationships/image" Target="../media/image638.png"/><Relationship Id="rId57" Type="http://schemas.openxmlformats.org/officeDocument/2006/relationships/image" Target="../media/image645.png"/><Relationship Id="rId10" Type="http://schemas.openxmlformats.org/officeDocument/2006/relationships/tags" Target="../tags/tag605.xml"/><Relationship Id="rId31" Type="http://schemas.openxmlformats.org/officeDocument/2006/relationships/image" Target="../media/image1.png"/><Relationship Id="rId44" Type="http://schemas.openxmlformats.org/officeDocument/2006/relationships/image" Target="../media/image217.png"/><Relationship Id="rId52" Type="http://schemas.openxmlformats.org/officeDocument/2006/relationships/image" Target="../media/image641.png"/><Relationship Id="rId60" Type="http://schemas.openxmlformats.org/officeDocument/2006/relationships/image" Target="../media/image648.png"/><Relationship Id="rId4" Type="http://schemas.openxmlformats.org/officeDocument/2006/relationships/tags" Target="../tags/tag599.xml"/><Relationship Id="rId9" Type="http://schemas.openxmlformats.org/officeDocument/2006/relationships/tags" Target="../tags/tag604.xml"/></Relationships>
</file>

<file path=ppt/slides/_rels/slide137.xml.rels><?xml version="1.0" encoding="UTF-8" standalone="yes"?>
<Relationships xmlns="http://schemas.openxmlformats.org/package/2006/relationships"><Relationship Id="rId13" Type="http://schemas.openxmlformats.org/officeDocument/2006/relationships/tags" Target="../tags/tag637.xml"/><Relationship Id="rId18" Type="http://schemas.openxmlformats.org/officeDocument/2006/relationships/tags" Target="../tags/tag642.xml"/><Relationship Id="rId26" Type="http://schemas.openxmlformats.org/officeDocument/2006/relationships/tags" Target="../tags/tag650.xml"/><Relationship Id="rId39" Type="http://schemas.openxmlformats.org/officeDocument/2006/relationships/image" Target="../media/image631.png"/><Relationship Id="rId21" Type="http://schemas.openxmlformats.org/officeDocument/2006/relationships/tags" Target="../tags/tag645.xml"/><Relationship Id="rId34" Type="http://schemas.openxmlformats.org/officeDocument/2006/relationships/image" Target="../media/image650.png"/><Relationship Id="rId42" Type="http://schemas.openxmlformats.org/officeDocument/2006/relationships/image" Target="../media/image217.png"/><Relationship Id="rId47" Type="http://schemas.openxmlformats.org/officeDocument/2006/relationships/image" Target="../media/image636.png"/><Relationship Id="rId50" Type="http://schemas.openxmlformats.org/officeDocument/2006/relationships/image" Target="../media/image659.png"/><Relationship Id="rId55" Type="http://schemas.openxmlformats.org/officeDocument/2006/relationships/image" Target="../media/image664.png"/><Relationship Id="rId7" Type="http://schemas.openxmlformats.org/officeDocument/2006/relationships/tags" Target="../tags/tag631.xml"/><Relationship Id="rId2" Type="http://schemas.openxmlformats.org/officeDocument/2006/relationships/tags" Target="../tags/tag626.xml"/><Relationship Id="rId16" Type="http://schemas.openxmlformats.org/officeDocument/2006/relationships/tags" Target="../tags/tag640.xml"/><Relationship Id="rId29" Type="http://schemas.openxmlformats.org/officeDocument/2006/relationships/tags" Target="../tags/tag653.xml"/><Relationship Id="rId11" Type="http://schemas.openxmlformats.org/officeDocument/2006/relationships/tags" Target="../tags/tag635.xml"/><Relationship Id="rId24" Type="http://schemas.openxmlformats.org/officeDocument/2006/relationships/tags" Target="../tags/tag648.xml"/><Relationship Id="rId32" Type="http://schemas.openxmlformats.org/officeDocument/2006/relationships/image" Target="../media/image1.png"/><Relationship Id="rId37" Type="http://schemas.openxmlformats.org/officeDocument/2006/relationships/image" Target="../media/image652.png"/><Relationship Id="rId40" Type="http://schemas.openxmlformats.org/officeDocument/2006/relationships/image" Target="../media/image654.png"/><Relationship Id="rId45" Type="http://schemas.openxmlformats.org/officeDocument/2006/relationships/image" Target="../media/image656.png"/><Relationship Id="rId53" Type="http://schemas.openxmlformats.org/officeDocument/2006/relationships/image" Target="../media/image662.png"/><Relationship Id="rId58" Type="http://schemas.openxmlformats.org/officeDocument/2006/relationships/image" Target="../media/image648.png"/><Relationship Id="rId5" Type="http://schemas.openxmlformats.org/officeDocument/2006/relationships/tags" Target="../tags/tag629.xml"/><Relationship Id="rId61" Type="http://schemas.openxmlformats.org/officeDocument/2006/relationships/image" Target="../media/image668.png"/><Relationship Id="rId19" Type="http://schemas.openxmlformats.org/officeDocument/2006/relationships/tags" Target="../tags/tag643.xml"/><Relationship Id="rId14" Type="http://schemas.openxmlformats.org/officeDocument/2006/relationships/tags" Target="../tags/tag638.xml"/><Relationship Id="rId22" Type="http://schemas.openxmlformats.org/officeDocument/2006/relationships/tags" Target="../tags/tag646.xml"/><Relationship Id="rId27" Type="http://schemas.openxmlformats.org/officeDocument/2006/relationships/tags" Target="../tags/tag651.xml"/><Relationship Id="rId30" Type="http://schemas.openxmlformats.org/officeDocument/2006/relationships/tags" Target="../tags/tag654.xml"/><Relationship Id="rId35" Type="http://schemas.openxmlformats.org/officeDocument/2006/relationships/image" Target="../media/image651.png"/><Relationship Id="rId43" Type="http://schemas.openxmlformats.org/officeDocument/2006/relationships/image" Target="../media/image627.png"/><Relationship Id="rId48" Type="http://schemas.openxmlformats.org/officeDocument/2006/relationships/image" Target="../media/image635.png"/><Relationship Id="rId56" Type="http://schemas.openxmlformats.org/officeDocument/2006/relationships/image" Target="../media/image665.png"/><Relationship Id="rId8" Type="http://schemas.openxmlformats.org/officeDocument/2006/relationships/tags" Target="../tags/tag632.xml"/><Relationship Id="rId51" Type="http://schemas.openxmlformats.org/officeDocument/2006/relationships/image" Target="../media/image660.png"/><Relationship Id="rId3" Type="http://schemas.openxmlformats.org/officeDocument/2006/relationships/tags" Target="../tags/tag627.xml"/><Relationship Id="rId12" Type="http://schemas.openxmlformats.org/officeDocument/2006/relationships/tags" Target="../tags/tag636.xml"/><Relationship Id="rId17" Type="http://schemas.openxmlformats.org/officeDocument/2006/relationships/tags" Target="../tags/tag641.xml"/><Relationship Id="rId25" Type="http://schemas.openxmlformats.org/officeDocument/2006/relationships/tags" Target="../tags/tag649.xml"/><Relationship Id="rId33" Type="http://schemas.openxmlformats.org/officeDocument/2006/relationships/image" Target="../media/image649.png"/><Relationship Id="rId38" Type="http://schemas.openxmlformats.org/officeDocument/2006/relationships/image" Target="../media/image653.png"/><Relationship Id="rId46" Type="http://schemas.openxmlformats.org/officeDocument/2006/relationships/image" Target="../media/image657.png"/><Relationship Id="rId59" Type="http://schemas.openxmlformats.org/officeDocument/2006/relationships/image" Target="../media/image666.png"/><Relationship Id="rId20" Type="http://schemas.openxmlformats.org/officeDocument/2006/relationships/tags" Target="../tags/tag644.xml"/><Relationship Id="rId41" Type="http://schemas.openxmlformats.org/officeDocument/2006/relationships/image" Target="../media/image655.png"/><Relationship Id="rId54" Type="http://schemas.openxmlformats.org/officeDocument/2006/relationships/image" Target="../media/image663.png"/><Relationship Id="rId1" Type="http://schemas.openxmlformats.org/officeDocument/2006/relationships/tags" Target="../tags/tag625.xml"/><Relationship Id="rId6" Type="http://schemas.openxmlformats.org/officeDocument/2006/relationships/tags" Target="../tags/tag630.xml"/><Relationship Id="rId15" Type="http://schemas.openxmlformats.org/officeDocument/2006/relationships/tags" Target="../tags/tag639.xml"/><Relationship Id="rId23" Type="http://schemas.openxmlformats.org/officeDocument/2006/relationships/tags" Target="../tags/tag647.xml"/><Relationship Id="rId28" Type="http://schemas.openxmlformats.org/officeDocument/2006/relationships/tags" Target="../tags/tag652.xml"/><Relationship Id="rId36" Type="http://schemas.openxmlformats.org/officeDocument/2006/relationships/image" Target="../media/image625.png"/><Relationship Id="rId49" Type="http://schemas.openxmlformats.org/officeDocument/2006/relationships/image" Target="../media/image658.png"/><Relationship Id="rId57" Type="http://schemas.openxmlformats.org/officeDocument/2006/relationships/image" Target="../media/image562.png"/><Relationship Id="rId10" Type="http://schemas.openxmlformats.org/officeDocument/2006/relationships/tags" Target="../tags/tag634.xml"/><Relationship Id="rId31" Type="http://schemas.openxmlformats.org/officeDocument/2006/relationships/slideLayout" Target="../slideLayouts/slideLayout5.xml"/><Relationship Id="rId44" Type="http://schemas.openxmlformats.org/officeDocument/2006/relationships/image" Target="../media/image626.png"/><Relationship Id="rId52" Type="http://schemas.openxmlformats.org/officeDocument/2006/relationships/image" Target="../media/image661.png"/><Relationship Id="rId60" Type="http://schemas.openxmlformats.org/officeDocument/2006/relationships/image" Target="../media/image667.png"/><Relationship Id="rId4" Type="http://schemas.openxmlformats.org/officeDocument/2006/relationships/tags" Target="../tags/tag628.xml"/><Relationship Id="rId9" Type="http://schemas.openxmlformats.org/officeDocument/2006/relationships/tags" Target="../tags/tag633.xml"/></Relationships>
</file>

<file path=ppt/slides/_rels/slide138.xml.rels><?xml version="1.0" encoding="UTF-8" standalone="yes"?>
<Relationships xmlns="http://schemas.openxmlformats.org/package/2006/relationships"><Relationship Id="rId13" Type="http://schemas.openxmlformats.org/officeDocument/2006/relationships/tags" Target="../tags/tag667.xml"/><Relationship Id="rId18" Type="http://schemas.openxmlformats.org/officeDocument/2006/relationships/tags" Target="../tags/tag672.xml"/><Relationship Id="rId26" Type="http://schemas.openxmlformats.org/officeDocument/2006/relationships/image" Target="../media/image672.png"/><Relationship Id="rId39" Type="http://schemas.openxmlformats.org/officeDocument/2006/relationships/image" Target="../media/image684.png"/><Relationship Id="rId21" Type="http://schemas.openxmlformats.org/officeDocument/2006/relationships/slideLayout" Target="../slideLayouts/slideLayout5.xml"/><Relationship Id="rId34" Type="http://schemas.openxmlformats.org/officeDocument/2006/relationships/image" Target="../media/image680.png"/><Relationship Id="rId42" Type="http://schemas.openxmlformats.org/officeDocument/2006/relationships/image" Target="../media/image686.png"/><Relationship Id="rId7" Type="http://schemas.openxmlformats.org/officeDocument/2006/relationships/tags" Target="../tags/tag661.xml"/><Relationship Id="rId2" Type="http://schemas.openxmlformats.org/officeDocument/2006/relationships/tags" Target="../tags/tag656.xml"/><Relationship Id="rId16" Type="http://schemas.openxmlformats.org/officeDocument/2006/relationships/tags" Target="../tags/tag670.xml"/><Relationship Id="rId29" Type="http://schemas.openxmlformats.org/officeDocument/2006/relationships/image" Target="../media/image675.png"/><Relationship Id="rId1" Type="http://schemas.openxmlformats.org/officeDocument/2006/relationships/tags" Target="../tags/tag655.xml"/><Relationship Id="rId6" Type="http://schemas.openxmlformats.org/officeDocument/2006/relationships/tags" Target="../tags/tag660.xml"/><Relationship Id="rId11" Type="http://schemas.openxmlformats.org/officeDocument/2006/relationships/tags" Target="../tags/tag665.xml"/><Relationship Id="rId24" Type="http://schemas.openxmlformats.org/officeDocument/2006/relationships/image" Target="../media/image670.png"/><Relationship Id="rId32" Type="http://schemas.openxmlformats.org/officeDocument/2006/relationships/image" Target="../media/image678.png"/><Relationship Id="rId37" Type="http://schemas.openxmlformats.org/officeDocument/2006/relationships/image" Target="../media/image217.png"/><Relationship Id="rId40" Type="http://schemas.openxmlformats.org/officeDocument/2006/relationships/image" Target="../media/image562.png"/><Relationship Id="rId45" Type="http://schemas.openxmlformats.org/officeDocument/2006/relationships/image" Target="../media/image689.png"/><Relationship Id="rId5" Type="http://schemas.openxmlformats.org/officeDocument/2006/relationships/tags" Target="../tags/tag659.xml"/><Relationship Id="rId15" Type="http://schemas.openxmlformats.org/officeDocument/2006/relationships/tags" Target="../tags/tag669.xml"/><Relationship Id="rId23" Type="http://schemas.openxmlformats.org/officeDocument/2006/relationships/image" Target="../media/image669.png"/><Relationship Id="rId28" Type="http://schemas.openxmlformats.org/officeDocument/2006/relationships/image" Target="../media/image674.png"/><Relationship Id="rId36" Type="http://schemas.openxmlformats.org/officeDocument/2006/relationships/image" Target="../media/image682.png"/><Relationship Id="rId10" Type="http://schemas.openxmlformats.org/officeDocument/2006/relationships/tags" Target="../tags/tag664.xml"/><Relationship Id="rId19" Type="http://schemas.openxmlformats.org/officeDocument/2006/relationships/tags" Target="../tags/tag673.xml"/><Relationship Id="rId31" Type="http://schemas.openxmlformats.org/officeDocument/2006/relationships/image" Target="../media/image677.png"/><Relationship Id="rId44" Type="http://schemas.openxmlformats.org/officeDocument/2006/relationships/image" Target="../media/image688.png"/><Relationship Id="rId4" Type="http://schemas.openxmlformats.org/officeDocument/2006/relationships/tags" Target="../tags/tag658.xml"/><Relationship Id="rId9" Type="http://schemas.openxmlformats.org/officeDocument/2006/relationships/tags" Target="../tags/tag663.xml"/><Relationship Id="rId14" Type="http://schemas.openxmlformats.org/officeDocument/2006/relationships/tags" Target="../tags/tag668.xml"/><Relationship Id="rId22" Type="http://schemas.openxmlformats.org/officeDocument/2006/relationships/image" Target="../media/image1.png"/><Relationship Id="rId27" Type="http://schemas.openxmlformats.org/officeDocument/2006/relationships/image" Target="../media/image673.png"/><Relationship Id="rId30" Type="http://schemas.openxmlformats.org/officeDocument/2006/relationships/image" Target="../media/image676.png"/><Relationship Id="rId35" Type="http://schemas.openxmlformats.org/officeDocument/2006/relationships/image" Target="../media/image681.png"/><Relationship Id="rId43" Type="http://schemas.openxmlformats.org/officeDocument/2006/relationships/image" Target="../media/image687.png"/><Relationship Id="rId8" Type="http://schemas.openxmlformats.org/officeDocument/2006/relationships/tags" Target="../tags/tag662.xml"/><Relationship Id="rId3" Type="http://schemas.openxmlformats.org/officeDocument/2006/relationships/tags" Target="../tags/tag657.xml"/><Relationship Id="rId12" Type="http://schemas.openxmlformats.org/officeDocument/2006/relationships/tags" Target="../tags/tag666.xml"/><Relationship Id="rId17" Type="http://schemas.openxmlformats.org/officeDocument/2006/relationships/tags" Target="../tags/tag671.xml"/><Relationship Id="rId25" Type="http://schemas.openxmlformats.org/officeDocument/2006/relationships/image" Target="../media/image671.png"/><Relationship Id="rId33" Type="http://schemas.openxmlformats.org/officeDocument/2006/relationships/image" Target="../media/image679.png"/><Relationship Id="rId38" Type="http://schemas.openxmlformats.org/officeDocument/2006/relationships/image" Target="../media/image683.png"/><Relationship Id="rId46" Type="http://schemas.openxmlformats.org/officeDocument/2006/relationships/image" Target="../media/image690.png"/><Relationship Id="rId20" Type="http://schemas.openxmlformats.org/officeDocument/2006/relationships/tags" Target="../tags/tag674.xml"/><Relationship Id="rId41" Type="http://schemas.openxmlformats.org/officeDocument/2006/relationships/image" Target="../media/image685.png"/></Relationships>
</file>

<file path=ppt/slides/_rels/slide139.xml.rels><?xml version="1.0" encoding="UTF-8" standalone="yes"?>
<Relationships xmlns="http://schemas.openxmlformats.org/package/2006/relationships"><Relationship Id="rId8" Type="http://schemas.openxmlformats.org/officeDocument/2006/relationships/tags" Target="../tags/tag682.xml"/><Relationship Id="rId13" Type="http://schemas.openxmlformats.org/officeDocument/2006/relationships/image" Target="../media/image685.png"/><Relationship Id="rId3" Type="http://schemas.openxmlformats.org/officeDocument/2006/relationships/tags" Target="../tags/tag677.xml"/><Relationship Id="rId7" Type="http://schemas.openxmlformats.org/officeDocument/2006/relationships/tags" Target="../tags/tag681.xml"/><Relationship Id="rId12" Type="http://schemas.openxmlformats.org/officeDocument/2006/relationships/image" Target="../media/image562.png"/><Relationship Id="rId17" Type="http://schemas.openxmlformats.org/officeDocument/2006/relationships/image" Target="../media/image693.png"/><Relationship Id="rId2" Type="http://schemas.openxmlformats.org/officeDocument/2006/relationships/tags" Target="../tags/tag676.xml"/><Relationship Id="rId16" Type="http://schemas.openxmlformats.org/officeDocument/2006/relationships/image" Target="../media/image689.png"/><Relationship Id="rId1" Type="http://schemas.openxmlformats.org/officeDocument/2006/relationships/tags" Target="../tags/tag675.xml"/><Relationship Id="rId6" Type="http://schemas.openxmlformats.org/officeDocument/2006/relationships/tags" Target="../tags/tag680.xml"/><Relationship Id="rId11" Type="http://schemas.openxmlformats.org/officeDocument/2006/relationships/image" Target="../media/image669.png"/><Relationship Id="rId5" Type="http://schemas.openxmlformats.org/officeDocument/2006/relationships/tags" Target="../tags/tag679.xml"/><Relationship Id="rId15" Type="http://schemas.openxmlformats.org/officeDocument/2006/relationships/image" Target="../media/image692.png"/><Relationship Id="rId10" Type="http://schemas.openxmlformats.org/officeDocument/2006/relationships/image" Target="../media/image1.png"/><Relationship Id="rId4" Type="http://schemas.openxmlformats.org/officeDocument/2006/relationships/tags" Target="../tags/tag678.xml"/><Relationship Id="rId9" Type="http://schemas.openxmlformats.org/officeDocument/2006/relationships/slideLayout" Target="../slideLayouts/slideLayout5.xml"/><Relationship Id="rId14" Type="http://schemas.openxmlformats.org/officeDocument/2006/relationships/image" Target="../media/image691.png"/></Relationships>
</file>

<file path=ppt/slides/_rels/slide14.xml.rels><?xml version="1.0" encoding="UTF-8" standalone="yes"?>
<Relationships xmlns="http://schemas.openxmlformats.org/package/2006/relationships"><Relationship Id="rId8" Type="http://schemas.openxmlformats.org/officeDocument/2006/relationships/tags" Target="../tags/tag13.xml"/><Relationship Id="rId13" Type="http://schemas.microsoft.com/office/2007/relationships/hdphoto" Target="../media/hdphoto3.wdp"/><Relationship Id="rId18" Type="http://schemas.openxmlformats.org/officeDocument/2006/relationships/image" Target="../media/image17.png"/><Relationship Id="rId3" Type="http://schemas.openxmlformats.org/officeDocument/2006/relationships/tags" Target="../tags/tag8.xml"/><Relationship Id="rId21" Type="http://schemas.openxmlformats.org/officeDocument/2006/relationships/image" Target="../media/image20.png"/><Relationship Id="rId7" Type="http://schemas.openxmlformats.org/officeDocument/2006/relationships/tags" Target="../tags/tag12.xml"/><Relationship Id="rId12" Type="http://schemas.openxmlformats.org/officeDocument/2006/relationships/image" Target="../media/image11.png"/><Relationship Id="rId17" Type="http://schemas.openxmlformats.org/officeDocument/2006/relationships/image" Target="../media/image15.png"/><Relationship Id="rId2" Type="http://schemas.openxmlformats.org/officeDocument/2006/relationships/tags" Target="../tags/tag7.xml"/><Relationship Id="rId16" Type="http://schemas.openxmlformats.org/officeDocument/2006/relationships/image" Target="../media/image14.png"/><Relationship Id="rId20" Type="http://schemas.openxmlformats.org/officeDocument/2006/relationships/image" Target="../media/image19.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5.xml"/><Relationship Id="rId24" Type="http://schemas.openxmlformats.org/officeDocument/2006/relationships/image" Target="../media/image23.png"/><Relationship Id="rId5" Type="http://schemas.openxmlformats.org/officeDocument/2006/relationships/tags" Target="../tags/tag10.xml"/><Relationship Id="rId15" Type="http://schemas.openxmlformats.org/officeDocument/2006/relationships/image" Target="../media/image13.png"/><Relationship Id="rId23" Type="http://schemas.openxmlformats.org/officeDocument/2006/relationships/image" Target="../media/image22.png"/><Relationship Id="rId10" Type="http://schemas.openxmlformats.org/officeDocument/2006/relationships/tags" Target="../tags/tag15.xml"/><Relationship Id="rId19" Type="http://schemas.openxmlformats.org/officeDocument/2006/relationships/image" Target="../media/image18.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12.png"/><Relationship Id="rId22" Type="http://schemas.openxmlformats.org/officeDocument/2006/relationships/image" Target="../media/image21.png"/></Relationships>
</file>

<file path=ppt/slides/_rels/slide140.xml.rels><?xml version="1.0" encoding="UTF-8" standalone="yes"?>
<Relationships xmlns="http://schemas.openxmlformats.org/package/2006/relationships"><Relationship Id="rId13" Type="http://schemas.openxmlformats.org/officeDocument/2006/relationships/tags" Target="../tags/tag695.xml"/><Relationship Id="rId18" Type="http://schemas.openxmlformats.org/officeDocument/2006/relationships/slideLayout" Target="../slideLayouts/slideLayout5.xml"/><Relationship Id="rId26" Type="http://schemas.openxmlformats.org/officeDocument/2006/relationships/image" Target="../media/image698.png"/><Relationship Id="rId3" Type="http://schemas.openxmlformats.org/officeDocument/2006/relationships/tags" Target="../tags/tag685.xml"/><Relationship Id="rId21" Type="http://schemas.openxmlformats.org/officeDocument/2006/relationships/image" Target="../media/image694.png"/><Relationship Id="rId34" Type="http://schemas.openxmlformats.org/officeDocument/2006/relationships/image" Target="../media/image706.png"/><Relationship Id="rId7" Type="http://schemas.openxmlformats.org/officeDocument/2006/relationships/tags" Target="../tags/tag689.xml"/><Relationship Id="rId12" Type="http://schemas.openxmlformats.org/officeDocument/2006/relationships/tags" Target="../tags/tag694.xml"/><Relationship Id="rId17" Type="http://schemas.openxmlformats.org/officeDocument/2006/relationships/tags" Target="../tags/tag699.xml"/><Relationship Id="rId25" Type="http://schemas.openxmlformats.org/officeDocument/2006/relationships/image" Target="../media/image197.png"/><Relationship Id="rId33" Type="http://schemas.openxmlformats.org/officeDocument/2006/relationships/image" Target="../media/image705.png"/><Relationship Id="rId2" Type="http://schemas.openxmlformats.org/officeDocument/2006/relationships/tags" Target="../tags/tag684.xml"/><Relationship Id="rId16" Type="http://schemas.openxmlformats.org/officeDocument/2006/relationships/tags" Target="../tags/tag698.xml"/><Relationship Id="rId20" Type="http://schemas.microsoft.com/office/2007/relationships/hdphoto" Target="../media/hdphoto3.wdp"/><Relationship Id="rId29" Type="http://schemas.openxmlformats.org/officeDocument/2006/relationships/image" Target="../media/image701.png"/><Relationship Id="rId1" Type="http://schemas.openxmlformats.org/officeDocument/2006/relationships/tags" Target="../tags/tag683.xml"/><Relationship Id="rId6" Type="http://schemas.openxmlformats.org/officeDocument/2006/relationships/tags" Target="../tags/tag688.xml"/><Relationship Id="rId11" Type="http://schemas.openxmlformats.org/officeDocument/2006/relationships/tags" Target="../tags/tag693.xml"/><Relationship Id="rId24" Type="http://schemas.openxmlformats.org/officeDocument/2006/relationships/image" Target="../media/image697.png"/><Relationship Id="rId32" Type="http://schemas.openxmlformats.org/officeDocument/2006/relationships/image" Target="../media/image704.png"/><Relationship Id="rId5" Type="http://schemas.openxmlformats.org/officeDocument/2006/relationships/tags" Target="../tags/tag687.xml"/><Relationship Id="rId15" Type="http://schemas.openxmlformats.org/officeDocument/2006/relationships/tags" Target="../tags/tag697.xml"/><Relationship Id="rId23" Type="http://schemas.openxmlformats.org/officeDocument/2006/relationships/image" Target="../media/image696.png"/><Relationship Id="rId28" Type="http://schemas.openxmlformats.org/officeDocument/2006/relationships/image" Target="../media/image700.png"/><Relationship Id="rId10" Type="http://schemas.openxmlformats.org/officeDocument/2006/relationships/tags" Target="../tags/tag692.xml"/><Relationship Id="rId19" Type="http://schemas.openxmlformats.org/officeDocument/2006/relationships/image" Target="../media/image11.png"/><Relationship Id="rId31" Type="http://schemas.openxmlformats.org/officeDocument/2006/relationships/image" Target="../media/image703.png"/><Relationship Id="rId4" Type="http://schemas.openxmlformats.org/officeDocument/2006/relationships/tags" Target="../tags/tag686.xml"/><Relationship Id="rId9" Type="http://schemas.openxmlformats.org/officeDocument/2006/relationships/tags" Target="../tags/tag691.xml"/><Relationship Id="rId14" Type="http://schemas.openxmlformats.org/officeDocument/2006/relationships/tags" Target="../tags/tag696.xml"/><Relationship Id="rId22" Type="http://schemas.openxmlformats.org/officeDocument/2006/relationships/image" Target="../media/image695.png"/><Relationship Id="rId27" Type="http://schemas.openxmlformats.org/officeDocument/2006/relationships/image" Target="../media/image699.png"/><Relationship Id="rId30" Type="http://schemas.openxmlformats.org/officeDocument/2006/relationships/image" Target="../media/image702.png"/><Relationship Id="rId8" Type="http://schemas.openxmlformats.org/officeDocument/2006/relationships/tags" Target="../tags/tag690.xml"/></Relationships>
</file>

<file path=ppt/slides/_rels/slide141.xml.rels><?xml version="1.0" encoding="UTF-8" standalone="yes"?>
<Relationships xmlns="http://schemas.openxmlformats.org/package/2006/relationships"><Relationship Id="rId13" Type="http://schemas.openxmlformats.org/officeDocument/2006/relationships/tags" Target="../tags/tag712.xml"/><Relationship Id="rId18" Type="http://schemas.openxmlformats.org/officeDocument/2006/relationships/slideLayout" Target="../slideLayouts/slideLayout5.xml"/><Relationship Id="rId26" Type="http://schemas.openxmlformats.org/officeDocument/2006/relationships/image" Target="../media/image699.png"/><Relationship Id="rId3" Type="http://schemas.openxmlformats.org/officeDocument/2006/relationships/tags" Target="../tags/tag702.xml"/><Relationship Id="rId21" Type="http://schemas.openxmlformats.org/officeDocument/2006/relationships/image" Target="../media/image694.png"/><Relationship Id="rId7" Type="http://schemas.openxmlformats.org/officeDocument/2006/relationships/tags" Target="../tags/tag706.xml"/><Relationship Id="rId12" Type="http://schemas.openxmlformats.org/officeDocument/2006/relationships/tags" Target="../tags/tag711.xml"/><Relationship Id="rId17" Type="http://schemas.openxmlformats.org/officeDocument/2006/relationships/tags" Target="../tags/tag716.xml"/><Relationship Id="rId25" Type="http://schemas.openxmlformats.org/officeDocument/2006/relationships/image" Target="../media/image698.png"/><Relationship Id="rId33" Type="http://schemas.openxmlformats.org/officeDocument/2006/relationships/image" Target="../media/image706.png"/><Relationship Id="rId2" Type="http://schemas.openxmlformats.org/officeDocument/2006/relationships/tags" Target="../tags/tag701.xml"/><Relationship Id="rId16" Type="http://schemas.openxmlformats.org/officeDocument/2006/relationships/tags" Target="../tags/tag715.xml"/><Relationship Id="rId20" Type="http://schemas.microsoft.com/office/2007/relationships/hdphoto" Target="../media/hdphoto3.wdp"/><Relationship Id="rId29" Type="http://schemas.openxmlformats.org/officeDocument/2006/relationships/image" Target="../media/image702.png"/><Relationship Id="rId1" Type="http://schemas.openxmlformats.org/officeDocument/2006/relationships/tags" Target="../tags/tag700.xml"/><Relationship Id="rId6" Type="http://schemas.openxmlformats.org/officeDocument/2006/relationships/tags" Target="../tags/tag705.xml"/><Relationship Id="rId11" Type="http://schemas.openxmlformats.org/officeDocument/2006/relationships/tags" Target="../tags/tag710.xml"/><Relationship Id="rId24" Type="http://schemas.openxmlformats.org/officeDocument/2006/relationships/image" Target="../media/image697.png"/><Relationship Id="rId32" Type="http://schemas.openxmlformats.org/officeDocument/2006/relationships/image" Target="../media/image705.png"/><Relationship Id="rId5" Type="http://schemas.openxmlformats.org/officeDocument/2006/relationships/tags" Target="../tags/tag704.xml"/><Relationship Id="rId15" Type="http://schemas.openxmlformats.org/officeDocument/2006/relationships/tags" Target="../tags/tag714.xml"/><Relationship Id="rId23" Type="http://schemas.openxmlformats.org/officeDocument/2006/relationships/image" Target="../media/image696.png"/><Relationship Id="rId28" Type="http://schemas.openxmlformats.org/officeDocument/2006/relationships/image" Target="../media/image701.png"/><Relationship Id="rId10" Type="http://schemas.openxmlformats.org/officeDocument/2006/relationships/tags" Target="../tags/tag709.xml"/><Relationship Id="rId19" Type="http://schemas.openxmlformats.org/officeDocument/2006/relationships/image" Target="../media/image11.png"/><Relationship Id="rId31" Type="http://schemas.openxmlformats.org/officeDocument/2006/relationships/image" Target="../media/image704.png"/><Relationship Id="rId4" Type="http://schemas.openxmlformats.org/officeDocument/2006/relationships/tags" Target="../tags/tag703.xml"/><Relationship Id="rId9" Type="http://schemas.openxmlformats.org/officeDocument/2006/relationships/tags" Target="../tags/tag708.xml"/><Relationship Id="rId14" Type="http://schemas.openxmlformats.org/officeDocument/2006/relationships/tags" Target="../tags/tag713.xml"/><Relationship Id="rId22" Type="http://schemas.openxmlformats.org/officeDocument/2006/relationships/image" Target="../media/image695.png"/><Relationship Id="rId27" Type="http://schemas.openxmlformats.org/officeDocument/2006/relationships/image" Target="../media/image700.png"/><Relationship Id="rId30" Type="http://schemas.openxmlformats.org/officeDocument/2006/relationships/image" Target="../media/image703.png"/><Relationship Id="rId8" Type="http://schemas.openxmlformats.org/officeDocument/2006/relationships/tags" Target="../tags/tag707.xml"/></Relationships>
</file>

<file path=ppt/slides/_rels/slide142.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707.jpeg"/><Relationship Id="rId18" Type="http://schemas.openxmlformats.org/officeDocument/2006/relationships/image" Target="../media/image59.png"/><Relationship Id="rId3" Type="http://schemas.openxmlformats.org/officeDocument/2006/relationships/tags" Target="../tags/tag719.xml"/><Relationship Id="rId7" Type="http://schemas.openxmlformats.org/officeDocument/2006/relationships/tags" Target="../tags/tag723.xml"/><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tags" Target="../tags/tag718.xml"/><Relationship Id="rId16" Type="http://schemas.openxmlformats.org/officeDocument/2006/relationships/image" Target="../media/image57.gif"/><Relationship Id="rId1" Type="http://schemas.openxmlformats.org/officeDocument/2006/relationships/tags" Target="../tags/tag717.xml"/><Relationship Id="rId6" Type="http://schemas.openxmlformats.org/officeDocument/2006/relationships/tags" Target="../tags/tag722.xml"/><Relationship Id="rId11" Type="http://schemas.openxmlformats.org/officeDocument/2006/relationships/image" Target="../media/image52.png"/><Relationship Id="rId5" Type="http://schemas.openxmlformats.org/officeDocument/2006/relationships/tags" Target="../tags/tag721.xml"/><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gif"/><Relationship Id="rId4" Type="http://schemas.openxmlformats.org/officeDocument/2006/relationships/tags" Target="../tags/tag720.xml"/><Relationship Id="rId9" Type="http://schemas.openxmlformats.org/officeDocument/2006/relationships/image" Target="../media/image1.png"/><Relationship Id="rId14" Type="http://schemas.openxmlformats.org/officeDocument/2006/relationships/image" Target="../media/image55.png"/></Relationships>
</file>

<file path=ppt/slides/_rels/slide14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712.gif"/><Relationship Id="rId3" Type="http://schemas.openxmlformats.org/officeDocument/2006/relationships/tags" Target="../tags/tag726.xml"/><Relationship Id="rId7" Type="http://schemas.openxmlformats.org/officeDocument/2006/relationships/slideLayout" Target="../slideLayouts/slideLayout5.xml"/><Relationship Id="rId12" Type="http://schemas.openxmlformats.org/officeDocument/2006/relationships/image" Target="../media/image711.png"/><Relationship Id="rId17" Type="http://schemas.openxmlformats.org/officeDocument/2006/relationships/image" Target="../media/image716.png"/><Relationship Id="rId2" Type="http://schemas.openxmlformats.org/officeDocument/2006/relationships/tags" Target="../tags/tag725.xml"/><Relationship Id="rId16" Type="http://schemas.openxmlformats.org/officeDocument/2006/relationships/image" Target="../media/image715.png"/><Relationship Id="rId1" Type="http://schemas.openxmlformats.org/officeDocument/2006/relationships/tags" Target="../tags/tag724.xml"/><Relationship Id="rId6" Type="http://schemas.openxmlformats.org/officeDocument/2006/relationships/tags" Target="../tags/tag729.xml"/><Relationship Id="rId11" Type="http://schemas.openxmlformats.org/officeDocument/2006/relationships/image" Target="../media/image710.png"/><Relationship Id="rId5" Type="http://schemas.openxmlformats.org/officeDocument/2006/relationships/tags" Target="../tags/tag728.xml"/><Relationship Id="rId15" Type="http://schemas.openxmlformats.org/officeDocument/2006/relationships/image" Target="../media/image714.png"/><Relationship Id="rId10" Type="http://schemas.openxmlformats.org/officeDocument/2006/relationships/image" Target="../media/image709.png"/><Relationship Id="rId4" Type="http://schemas.openxmlformats.org/officeDocument/2006/relationships/tags" Target="../tags/tag727.xml"/><Relationship Id="rId9" Type="http://schemas.openxmlformats.org/officeDocument/2006/relationships/image" Target="../media/image708.gif"/><Relationship Id="rId14" Type="http://schemas.openxmlformats.org/officeDocument/2006/relationships/image" Target="../media/image713.png"/></Relationships>
</file>

<file path=ppt/slides/_rels/slide144.xml.rels><?xml version="1.0" encoding="UTF-8" standalone="yes"?>
<Relationships xmlns="http://schemas.openxmlformats.org/package/2006/relationships"><Relationship Id="rId8" Type="http://schemas.openxmlformats.org/officeDocument/2006/relationships/image" Target="../media/image717.png"/><Relationship Id="rId3" Type="http://schemas.openxmlformats.org/officeDocument/2006/relationships/tags" Target="../tags/tag732.xml"/><Relationship Id="rId7" Type="http://schemas.openxmlformats.org/officeDocument/2006/relationships/image" Target="../media/image1.png"/><Relationship Id="rId12" Type="http://schemas.openxmlformats.org/officeDocument/2006/relationships/image" Target="../media/image721.png"/><Relationship Id="rId2" Type="http://schemas.openxmlformats.org/officeDocument/2006/relationships/tags" Target="../tags/tag731.xml"/><Relationship Id="rId1" Type="http://schemas.openxmlformats.org/officeDocument/2006/relationships/tags" Target="../tags/tag730.xml"/><Relationship Id="rId6" Type="http://schemas.openxmlformats.org/officeDocument/2006/relationships/slideLayout" Target="../slideLayouts/slideLayout5.xml"/><Relationship Id="rId11" Type="http://schemas.openxmlformats.org/officeDocument/2006/relationships/image" Target="../media/image720.png"/><Relationship Id="rId5" Type="http://schemas.openxmlformats.org/officeDocument/2006/relationships/tags" Target="../tags/tag734.xml"/><Relationship Id="rId10" Type="http://schemas.openxmlformats.org/officeDocument/2006/relationships/image" Target="../media/image719.png"/><Relationship Id="rId4" Type="http://schemas.openxmlformats.org/officeDocument/2006/relationships/tags" Target="../tags/tag733.xml"/><Relationship Id="rId9" Type="http://schemas.openxmlformats.org/officeDocument/2006/relationships/image" Target="../media/image718.png"/></Relationships>
</file>

<file path=ppt/slides/_rels/slide145.xml.rels><?xml version="1.0" encoding="UTF-8" standalone="yes"?>
<Relationships xmlns="http://schemas.openxmlformats.org/package/2006/relationships"><Relationship Id="rId8" Type="http://schemas.openxmlformats.org/officeDocument/2006/relationships/image" Target="../media/image714.png"/><Relationship Id="rId13" Type="http://schemas.openxmlformats.org/officeDocument/2006/relationships/image" Target="../media/image726.png"/><Relationship Id="rId3" Type="http://schemas.openxmlformats.org/officeDocument/2006/relationships/tags" Target="../tags/tag737.xml"/><Relationship Id="rId7" Type="http://schemas.openxmlformats.org/officeDocument/2006/relationships/image" Target="../media/image1.png"/><Relationship Id="rId12" Type="http://schemas.openxmlformats.org/officeDocument/2006/relationships/image" Target="../media/image725.png"/><Relationship Id="rId2" Type="http://schemas.openxmlformats.org/officeDocument/2006/relationships/tags" Target="../tags/tag736.xml"/><Relationship Id="rId16" Type="http://schemas.openxmlformats.org/officeDocument/2006/relationships/image" Target="../media/image217.png"/><Relationship Id="rId1" Type="http://schemas.openxmlformats.org/officeDocument/2006/relationships/tags" Target="../tags/tag735.xml"/><Relationship Id="rId6" Type="http://schemas.openxmlformats.org/officeDocument/2006/relationships/slideLayout" Target="../slideLayouts/slideLayout5.xml"/><Relationship Id="rId11" Type="http://schemas.openxmlformats.org/officeDocument/2006/relationships/image" Target="../media/image724.png"/><Relationship Id="rId5" Type="http://schemas.openxmlformats.org/officeDocument/2006/relationships/tags" Target="../tags/tag739.xml"/><Relationship Id="rId15" Type="http://schemas.openxmlformats.org/officeDocument/2006/relationships/image" Target="../media/image728.png"/><Relationship Id="rId10" Type="http://schemas.openxmlformats.org/officeDocument/2006/relationships/image" Target="../media/image723.png"/><Relationship Id="rId4" Type="http://schemas.openxmlformats.org/officeDocument/2006/relationships/tags" Target="../tags/tag738.xml"/><Relationship Id="rId9" Type="http://schemas.openxmlformats.org/officeDocument/2006/relationships/image" Target="../media/image722.gif"/><Relationship Id="rId14" Type="http://schemas.openxmlformats.org/officeDocument/2006/relationships/image" Target="../media/image727.png"/></Relationships>
</file>

<file path=ppt/slides/_rels/slide146.xml.rels><?xml version="1.0" encoding="UTF-8" standalone="yes"?>
<Relationships xmlns="http://schemas.openxmlformats.org/package/2006/relationships"><Relationship Id="rId8" Type="http://schemas.openxmlformats.org/officeDocument/2006/relationships/tags" Target="../tags/tag747.xml"/><Relationship Id="rId13" Type="http://schemas.openxmlformats.org/officeDocument/2006/relationships/image" Target="../media/image1.png"/><Relationship Id="rId18" Type="http://schemas.openxmlformats.org/officeDocument/2006/relationships/image" Target="../media/image733.png"/><Relationship Id="rId26" Type="http://schemas.openxmlformats.org/officeDocument/2006/relationships/image" Target="../media/image741.png"/><Relationship Id="rId3" Type="http://schemas.openxmlformats.org/officeDocument/2006/relationships/tags" Target="../tags/tag742.xml"/><Relationship Id="rId21" Type="http://schemas.openxmlformats.org/officeDocument/2006/relationships/image" Target="../media/image736.png"/><Relationship Id="rId7" Type="http://schemas.openxmlformats.org/officeDocument/2006/relationships/tags" Target="../tags/tag746.xml"/><Relationship Id="rId12" Type="http://schemas.openxmlformats.org/officeDocument/2006/relationships/slideLayout" Target="../slideLayouts/slideLayout5.xml"/><Relationship Id="rId17" Type="http://schemas.openxmlformats.org/officeDocument/2006/relationships/image" Target="../media/image732.png"/><Relationship Id="rId25" Type="http://schemas.openxmlformats.org/officeDocument/2006/relationships/image" Target="../media/image740.png"/><Relationship Id="rId2" Type="http://schemas.openxmlformats.org/officeDocument/2006/relationships/tags" Target="../tags/tag741.xml"/><Relationship Id="rId16" Type="http://schemas.openxmlformats.org/officeDocument/2006/relationships/image" Target="../media/image731.png"/><Relationship Id="rId20" Type="http://schemas.openxmlformats.org/officeDocument/2006/relationships/image" Target="../media/image735.png"/><Relationship Id="rId1" Type="http://schemas.openxmlformats.org/officeDocument/2006/relationships/tags" Target="../tags/tag740.xml"/><Relationship Id="rId6" Type="http://schemas.openxmlformats.org/officeDocument/2006/relationships/tags" Target="../tags/tag745.xml"/><Relationship Id="rId11" Type="http://schemas.openxmlformats.org/officeDocument/2006/relationships/tags" Target="../tags/tag750.xml"/><Relationship Id="rId24" Type="http://schemas.openxmlformats.org/officeDocument/2006/relationships/image" Target="../media/image739.png"/><Relationship Id="rId5" Type="http://schemas.openxmlformats.org/officeDocument/2006/relationships/tags" Target="../tags/tag744.xml"/><Relationship Id="rId15" Type="http://schemas.openxmlformats.org/officeDocument/2006/relationships/image" Target="../media/image730.png"/><Relationship Id="rId23" Type="http://schemas.openxmlformats.org/officeDocument/2006/relationships/image" Target="../media/image738.png"/><Relationship Id="rId10" Type="http://schemas.openxmlformats.org/officeDocument/2006/relationships/tags" Target="../tags/tag749.xml"/><Relationship Id="rId19" Type="http://schemas.openxmlformats.org/officeDocument/2006/relationships/image" Target="../media/image734.png"/><Relationship Id="rId4" Type="http://schemas.openxmlformats.org/officeDocument/2006/relationships/tags" Target="../tags/tag743.xml"/><Relationship Id="rId9" Type="http://schemas.openxmlformats.org/officeDocument/2006/relationships/tags" Target="../tags/tag748.xml"/><Relationship Id="rId14" Type="http://schemas.openxmlformats.org/officeDocument/2006/relationships/image" Target="../media/image729.png"/><Relationship Id="rId22" Type="http://schemas.openxmlformats.org/officeDocument/2006/relationships/image" Target="../media/image737.png"/></Relationships>
</file>

<file path=ppt/slides/_rels/slide147.xml.rels><?xml version="1.0" encoding="UTF-8" standalone="yes"?>
<Relationships xmlns="http://schemas.openxmlformats.org/package/2006/relationships"><Relationship Id="rId13" Type="http://schemas.openxmlformats.org/officeDocument/2006/relationships/tags" Target="../tags/tag763.xml"/><Relationship Id="rId18" Type="http://schemas.openxmlformats.org/officeDocument/2006/relationships/image" Target="../media/image743.png"/><Relationship Id="rId26" Type="http://schemas.openxmlformats.org/officeDocument/2006/relationships/image" Target="../media/image748.png"/><Relationship Id="rId3" Type="http://schemas.openxmlformats.org/officeDocument/2006/relationships/tags" Target="../tags/tag753.xml"/><Relationship Id="rId21" Type="http://schemas.openxmlformats.org/officeDocument/2006/relationships/image" Target="../media/image745.png"/><Relationship Id="rId7" Type="http://schemas.openxmlformats.org/officeDocument/2006/relationships/tags" Target="../tags/tag757.xml"/><Relationship Id="rId12" Type="http://schemas.openxmlformats.org/officeDocument/2006/relationships/tags" Target="../tags/tag762.xml"/><Relationship Id="rId17" Type="http://schemas.openxmlformats.org/officeDocument/2006/relationships/image" Target="../media/image742.png"/><Relationship Id="rId25" Type="http://schemas.openxmlformats.org/officeDocument/2006/relationships/image" Target="../media/image747.png"/><Relationship Id="rId33" Type="http://schemas.openxmlformats.org/officeDocument/2006/relationships/image" Target="../media/image755.png"/><Relationship Id="rId2" Type="http://schemas.openxmlformats.org/officeDocument/2006/relationships/tags" Target="../tags/tag752.xml"/><Relationship Id="rId16" Type="http://schemas.openxmlformats.org/officeDocument/2006/relationships/image" Target="../media/image1.png"/><Relationship Id="rId20" Type="http://schemas.openxmlformats.org/officeDocument/2006/relationships/image" Target="../media/image744.png"/><Relationship Id="rId29" Type="http://schemas.openxmlformats.org/officeDocument/2006/relationships/image" Target="../media/image751.png"/><Relationship Id="rId1" Type="http://schemas.openxmlformats.org/officeDocument/2006/relationships/tags" Target="../tags/tag751.xml"/><Relationship Id="rId6" Type="http://schemas.openxmlformats.org/officeDocument/2006/relationships/tags" Target="../tags/tag756.xml"/><Relationship Id="rId11" Type="http://schemas.openxmlformats.org/officeDocument/2006/relationships/tags" Target="../tags/tag761.xml"/><Relationship Id="rId24" Type="http://schemas.microsoft.com/office/2007/relationships/hdphoto" Target="../media/hdphoto5.wdp"/><Relationship Id="rId32" Type="http://schemas.openxmlformats.org/officeDocument/2006/relationships/image" Target="../media/image754.png"/><Relationship Id="rId5" Type="http://schemas.openxmlformats.org/officeDocument/2006/relationships/tags" Target="../tags/tag755.xml"/><Relationship Id="rId15" Type="http://schemas.openxmlformats.org/officeDocument/2006/relationships/slideLayout" Target="../slideLayouts/slideLayout5.xml"/><Relationship Id="rId23" Type="http://schemas.openxmlformats.org/officeDocument/2006/relationships/image" Target="../media/image746.png"/><Relationship Id="rId28" Type="http://schemas.openxmlformats.org/officeDocument/2006/relationships/image" Target="../media/image750.png"/><Relationship Id="rId10" Type="http://schemas.openxmlformats.org/officeDocument/2006/relationships/tags" Target="../tags/tag760.xml"/><Relationship Id="rId19" Type="http://schemas.openxmlformats.org/officeDocument/2006/relationships/image" Target="../media/image734.png"/><Relationship Id="rId31" Type="http://schemas.openxmlformats.org/officeDocument/2006/relationships/image" Target="../media/image753.png"/><Relationship Id="rId4" Type="http://schemas.openxmlformats.org/officeDocument/2006/relationships/tags" Target="../tags/tag754.xml"/><Relationship Id="rId9" Type="http://schemas.openxmlformats.org/officeDocument/2006/relationships/tags" Target="../tags/tag759.xml"/><Relationship Id="rId14" Type="http://schemas.openxmlformats.org/officeDocument/2006/relationships/tags" Target="../tags/tag764.xml"/><Relationship Id="rId22" Type="http://schemas.openxmlformats.org/officeDocument/2006/relationships/image" Target="../media/image735.png"/><Relationship Id="rId27" Type="http://schemas.openxmlformats.org/officeDocument/2006/relationships/image" Target="../media/image749.png"/><Relationship Id="rId30" Type="http://schemas.openxmlformats.org/officeDocument/2006/relationships/image" Target="../media/image752.png"/><Relationship Id="rId8" Type="http://schemas.openxmlformats.org/officeDocument/2006/relationships/tags" Target="../tags/tag758.xml"/></Relationships>
</file>

<file path=ppt/slides/_rels/slide148.xml.rels><?xml version="1.0" encoding="UTF-8" standalone="yes"?>
<Relationships xmlns="http://schemas.openxmlformats.org/package/2006/relationships"><Relationship Id="rId13" Type="http://schemas.openxmlformats.org/officeDocument/2006/relationships/tags" Target="../tags/tag777.xml"/><Relationship Id="rId18" Type="http://schemas.openxmlformats.org/officeDocument/2006/relationships/tags" Target="../tags/tag782.xml"/><Relationship Id="rId26" Type="http://schemas.openxmlformats.org/officeDocument/2006/relationships/image" Target="../media/image760.png"/><Relationship Id="rId39" Type="http://schemas.openxmlformats.org/officeDocument/2006/relationships/image" Target="../media/image773.png"/><Relationship Id="rId21" Type="http://schemas.openxmlformats.org/officeDocument/2006/relationships/image" Target="../media/image1.png"/><Relationship Id="rId34" Type="http://schemas.openxmlformats.org/officeDocument/2006/relationships/image" Target="../media/image768.png"/><Relationship Id="rId7" Type="http://schemas.openxmlformats.org/officeDocument/2006/relationships/tags" Target="../tags/tag771.xml"/><Relationship Id="rId12" Type="http://schemas.openxmlformats.org/officeDocument/2006/relationships/tags" Target="../tags/tag776.xml"/><Relationship Id="rId17" Type="http://schemas.openxmlformats.org/officeDocument/2006/relationships/tags" Target="../tags/tag781.xml"/><Relationship Id="rId25" Type="http://schemas.openxmlformats.org/officeDocument/2006/relationships/image" Target="../media/image759.png"/><Relationship Id="rId33" Type="http://schemas.openxmlformats.org/officeDocument/2006/relationships/image" Target="../media/image767.png"/><Relationship Id="rId38" Type="http://schemas.openxmlformats.org/officeDocument/2006/relationships/image" Target="../media/image772.png"/><Relationship Id="rId2" Type="http://schemas.openxmlformats.org/officeDocument/2006/relationships/tags" Target="../tags/tag766.xml"/><Relationship Id="rId16" Type="http://schemas.openxmlformats.org/officeDocument/2006/relationships/tags" Target="../tags/tag780.xml"/><Relationship Id="rId20" Type="http://schemas.openxmlformats.org/officeDocument/2006/relationships/slideLayout" Target="../slideLayouts/slideLayout5.xml"/><Relationship Id="rId29" Type="http://schemas.openxmlformats.org/officeDocument/2006/relationships/image" Target="../media/image763.png"/><Relationship Id="rId1" Type="http://schemas.openxmlformats.org/officeDocument/2006/relationships/tags" Target="../tags/tag765.xml"/><Relationship Id="rId6" Type="http://schemas.openxmlformats.org/officeDocument/2006/relationships/tags" Target="../tags/tag770.xml"/><Relationship Id="rId11" Type="http://schemas.openxmlformats.org/officeDocument/2006/relationships/tags" Target="../tags/tag775.xml"/><Relationship Id="rId24" Type="http://schemas.openxmlformats.org/officeDocument/2006/relationships/image" Target="../media/image758.png"/><Relationship Id="rId32" Type="http://schemas.openxmlformats.org/officeDocument/2006/relationships/image" Target="../media/image766.png"/><Relationship Id="rId37" Type="http://schemas.openxmlformats.org/officeDocument/2006/relationships/image" Target="../media/image771.png"/><Relationship Id="rId40" Type="http://schemas.openxmlformats.org/officeDocument/2006/relationships/image" Target="../media/image774.png"/><Relationship Id="rId5" Type="http://schemas.openxmlformats.org/officeDocument/2006/relationships/tags" Target="../tags/tag769.xml"/><Relationship Id="rId15" Type="http://schemas.openxmlformats.org/officeDocument/2006/relationships/tags" Target="../tags/tag779.xml"/><Relationship Id="rId23" Type="http://schemas.openxmlformats.org/officeDocument/2006/relationships/image" Target="../media/image757.png"/><Relationship Id="rId28" Type="http://schemas.openxmlformats.org/officeDocument/2006/relationships/image" Target="../media/image762.png"/><Relationship Id="rId36" Type="http://schemas.openxmlformats.org/officeDocument/2006/relationships/image" Target="../media/image770.png"/><Relationship Id="rId10" Type="http://schemas.openxmlformats.org/officeDocument/2006/relationships/tags" Target="../tags/tag774.xml"/><Relationship Id="rId19" Type="http://schemas.openxmlformats.org/officeDocument/2006/relationships/tags" Target="../tags/tag783.xml"/><Relationship Id="rId31" Type="http://schemas.openxmlformats.org/officeDocument/2006/relationships/image" Target="../media/image765.png"/><Relationship Id="rId4" Type="http://schemas.openxmlformats.org/officeDocument/2006/relationships/tags" Target="../tags/tag768.xml"/><Relationship Id="rId9" Type="http://schemas.openxmlformats.org/officeDocument/2006/relationships/tags" Target="../tags/tag773.xml"/><Relationship Id="rId14" Type="http://schemas.openxmlformats.org/officeDocument/2006/relationships/tags" Target="../tags/tag778.xml"/><Relationship Id="rId22" Type="http://schemas.openxmlformats.org/officeDocument/2006/relationships/image" Target="../media/image756.png"/><Relationship Id="rId27" Type="http://schemas.openxmlformats.org/officeDocument/2006/relationships/image" Target="../media/image761.png"/><Relationship Id="rId30" Type="http://schemas.openxmlformats.org/officeDocument/2006/relationships/image" Target="../media/image764.png"/><Relationship Id="rId35" Type="http://schemas.openxmlformats.org/officeDocument/2006/relationships/image" Target="../media/image769.png"/><Relationship Id="rId8" Type="http://schemas.openxmlformats.org/officeDocument/2006/relationships/tags" Target="../tags/tag772.xml"/><Relationship Id="rId3" Type="http://schemas.openxmlformats.org/officeDocument/2006/relationships/tags" Target="../tags/tag767.xml"/></Relationships>
</file>

<file path=ppt/slides/_rels/slide149.xml.rels><?xml version="1.0" encoding="UTF-8" standalone="yes"?>
<Relationships xmlns="http://schemas.openxmlformats.org/package/2006/relationships"><Relationship Id="rId13" Type="http://schemas.openxmlformats.org/officeDocument/2006/relationships/tags" Target="../tags/tag796.xml"/><Relationship Id="rId18" Type="http://schemas.openxmlformats.org/officeDocument/2006/relationships/image" Target="../media/image775.png"/><Relationship Id="rId26" Type="http://schemas.openxmlformats.org/officeDocument/2006/relationships/image" Target="../media/image781.png"/><Relationship Id="rId3" Type="http://schemas.openxmlformats.org/officeDocument/2006/relationships/tags" Target="../tags/tag786.xml"/><Relationship Id="rId21" Type="http://schemas.openxmlformats.org/officeDocument/2006/relationships/image" Target="../media/image776.png"/><Relationship Id="rId34" Type="http://schemas.openxmlformats.org/officeDocument/2006/relationships/image" Target="../media/image789.png"/><Relationship Id="rId7" Type="http://schemas.openxmlformats.org/officeDocument/2006/relationships/tags" Target="../tags/tag790.xml"/><Relationship Id="rId12" Type="http://schemas.openxmlformats.org/officeDocument/2006/relationships/tags" Target="../tags/tag795.xml"/><Relationship Id="rId17" Type="http://schemas.openxmlformats.org/officeDocument/2006/relationships/image" Target="../media/image1.png"/><Relationship Id="rId25" Type="http://schemas.openxmlformats.org/officeDocument/2006/relationships/image" Target="../media/image780.png"/><Relationship Id="rId33" Type="http://schemas.openxmlformats.org/officeDocument/2006/relationships/image" Target="../media/image788.png"/><Relationship Id="rId2" Type="http://schemas.openxmlformats.org/officeDocument/2006/relationships/tags" Target="../tags/tag785.xml"/><Relationship Id="rId16" Type="http://schemas.openxmlformats.org/officeDocument/2006/relationships/slideLayout" Target="../slideLayouts/slideLayout5.xml"/><Relationship Id="rId20" Type="http://schemas.openxmlformats.org/officeDocument/2006/relationships/image" Target="../media/image760.png"/><Relationship Id="rId29" Type="http://schemas.openxmlformats.org/officeDocument/2006/relationships/image" Target="../media/image784.png"/><Relationship Id="rId1" Type="http://schemas.openxmlformats.org/officeDocument/2006/relationships/tags" Target="../tags/tag784.xml"/><Relationship Id="rId6" Type="http://schemas.openxmlformats.org/officeDocument/2006/relationships/tags" Target="../tags/tag789.xml"/><Relationship Id="rId11" Type="http://schemas.openxmlformats.org/officeDocument/2006/relationships/tags" Target="../tags/tag794.xml"/><Relationship Id="rId24" Type="http://schemas.openxmlformats.org/officeDocument/2006/relationships/image" Target="../media/image779.png"/><Relationship Id="rId32" Type="http://schemas.openxmlformats.org/officeDocument/2006/relationships/image" Target="../media/image787.png"/><Relationship Id="rId5" Type="http://schemas.openxmlformats.org/officeDocument/2006/relationships/tags" Target="../tags/tag788.xml"/><Relationship Id="rId15" Type="http://schemas.openxmlformats.org/officeDocument/2006/relationships/tags" Target="../tags/tag798.xml"/><Relationship Id="rId23" Type="http://schemas.openxmlformats.org/officeDocument/2006/relationships/image" Target="../media/image778.png"/><Relationship Id="rId28" Type="http://schemas.openxmlformats.org/officeDocument/2006/relationships/image" Target="../media/image783.png"/><Relationship Id="rId10" Type="http://schemas.openxmlformats.org/officeDocument/2006/relationships/tags" Target="../tags/tag793.xml"/><Relationship Id="rId19" Type="http://schemas.openxmlformats.org/officeDocument/2006/relationships/image" Target="../media/image759.png"/><Relationship Id="rId31" Type="http://schemas.openxmlformats.org/officeDocument/2006/relationships/image" Target="../media/image786.png"/><Relationship Id="rId4" Type="http://schemas.openxmlformats.org/officeDocument/2006/relationships/tags" Target="../tags/tag787.xml"/><Relationship Id="rId9" Type="http://schemas.openxmlformats.org/officeDocument/2006/relationships/tags" Target="../tags/tag792.xml"/><Relationship Id="rId14" Type="http://schemas.openxmlformats.org/officeDocument/2006/relationships/tags" Target="../tags/tag797.xml"/><Relationship Id="rId22" Type="http://schemas.openxmlformats.org/officeDocument/2006/relationships/image" Target="../media/image777.png"/><Relationship Id="rId27" Type="http://schemas.openxmlformats.org/officeDocument/2006/relationships/image" Target="../media/image782.png"/><Relationship Id="rId30" Type="http://schemas.openxmlformats.org/officeDocument/2006/relationships/image" Target="../media/image785.png"/><Relationship Id="rId8" Type="http://schemas.openxmlformats.org/officeDocument/2006/relationships/tags" Target="../tags/tag791.xml"/></Relationships>
</file>

<file path=ppt/slides/_rels/slide15.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50.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793.png"/><Relationship Id="rId3" Type="http://schemas.openxmlformats.org/officeDocument/2006/relationships/tags" Target="../tags/tag801.xml"/><Relationship Id="rId7" Type="http://schemas.openxmlformats.org/officeDocument/2006/relationships/slideLayout" Target="../slideLayouts/slideLayout5.xml"/><Relationship Id="rId12" Type="http://schemas.openxmlformats.org/officeDocument/2006/relationships/image" Target="../media/image792.png"/><Relationship Id="rId2" Type="http://schemas.openxmlformats.org/officeDocument/2006/relationships/tags" Target="../tags/tag800.xml"/><Relationship Id="rId16" Type="http://schemas.openxmlformats.org/officeDocument/2006/relationships/image" Target="../media/image217.png"/><Relationship Id="rId1" Type="http://schemas.openxmlformats.org/officeDocument/2006/relationships/tags" Target="../tags/tag799.xml"/><Relationship Id="rId6" Type="http://schemas.openxmlformats.org/officeDocument/2006/relationships/tags" Target="../tags/tag804.xml"/><Relationship Id="rId11" Type="http://schemas.openxmlformats.org/officeDocument/2006/relationships/image" Target="../media/image715.png"/><Relationship Id="rId5" Type="http://schemas.openxmlformats.org/officeDocument/2006/relationships/tags" Target="../tags/tag803.xml"/><Relationship Id="rId15" Type="http://schemas.openxmlformats.org/officeDocument/2006/relationships/image" Target="../media/image795.png"/><Relationship Id="rId10" Type="http://schemas.openxmlformats.org/officeDocument/2006/relationships/image" Target="../media/image791.png"/><Relationship Id="rId4" Type="http://schemas.openxmlformats.org/officeDocument/2006/relationships/tags" Target="../tags/tag802.xml"/><Relationship Id="rId9" Type="http://schemas.openxmlformats.org/officeDocument/2006/relationships/image" Target="../media/image790.png"/><Relationship Id="rId14" Type="http://schemas.openxmlformats.org/officeDocument/2006/relationships/image" Target="../media/image794.png"/></Relationships>
</file>

<file path=ppt/slides/_rels/slide151.xml.rels><?xml version="1.0" encoding="UTF-8" standalone="yes"?>
<Relationships xmlns="http://schemas.openxmlformats.org/package/2006/relationships"><Relationship Id="rId8" Type="http://schemas.openxmlformats.org/officeDocument/2006/relationships/tags" Target="../tags/tag812.xml"/><Relationship Id="rId13" Type="http://schemas.openxmlformats.org/officeDocument/2006/relationships/slideLayout" Target="../slideLayouts/slideLayout5.xml"/><Relationship Id="rId18" Type="http://schemas.openxmlformats.org/officeDocument/2006/relationships/image" Target="../media/image799.png"/><Relationship Id="rId26" Type="http://schemas.openxmlformats.org/officeDocument/2006/relationships/image" Target="../media/image761.png"/><Relationship Id="rId3" Type="http://schemas.openxmlformats.org/officeDocument/2006/relationships/tags" Target="../tags/tag807.xml"/><Relationship Id="rId21" Type="http://schemas.openxmlformats.org/officeDocument/2006/relationships/image" Target="../media/image802.png"/><Relationship Id="rId7" Type="http://schemas.openxmlformats.org/officeDocument/2006/relationships/tags" Target="../tags/tag811.xml"/><Relationship Id="rId12" Type="http://schemas.openxmlformats.org/officeDocument/2006/relationships/tags" Target="../tags/tag816.xml"/><Relationship Id="rId17" Type="http://schemas.openxmlformats.org/officeDocument/2006/relationships/image" Target="../media/image798.png"/><Relationship Id="rId25" Type="http://schemas.openxmlformats.org/officeDocument/2006/relationships/image" Target="../media/image806.png"/><Relationship Id="rId2" Type="http://schemas.openxmlformats.org/officeDocument/2006/relationships/tags" Target="../tags/tag806.xml"/><Relationship Id="rId16" Type="http://schemas.openxmlformats.org/officeDocument/2006/relationships/image" Target="../media/image797.png"/><Relationship Id="rId20" Type="http://schemas.openxmlformats.org/officeDocument/2006/relationships/image" Target="../media/image801.jpeg"/><Relationship Id="rId1" Type="http://schemas.openxmlformats.org/officeDocument/2006/relationships/tags" Target="../tags/tag805.xml"/><Relationship Id="rId6" Type="http://schemas.openxmlformats.org/officeDocument/2006/relationships/tags" Target="../tags/tag810.xml"/><Relationship Id="rId11" Type="http://schemas.openxmlformats.org/officeDocument/2006/relationships/tags" Target="../tags/tag815.xml"/><Relationship Id="rId24" Type="http://schemas.openxmlformats.org/officeDocument/2006/relationships/image" Target="../media/image805.png"/><Relationship Id="rId5" Type="http://schemas.openxmlformats.org/officeDocument/2006/relationships/tags" Target="../tags/tag809.xml"/><Relationship Id="rId15" Type="http://schemas.openxmlformats.org/officeDocument/2006/relationships/image" Target="../media/image796.png"/><Relationship Id="rId23" Type="http://schemas.openxmlformats.org/officeDocument/2006/relationships/image" Target="../media/image804.png"/><Relationship Id="rId28" Type="http://schemas.openxmlformats.org/officeDocument/2006/relationships/image" Target="../media/image808.png"/><Relationship Id="rId10" Type="http://schemas.openxmlformats.org/officeDocument/2006/relationships/tags" Target="../tags/tag814.xml"/><Relationship Id="rId19" Type="http://schemas.openxmlformats.org/officeDocument/2006/relationships/image" Target="../media/image800.png"/><Relationship Id="rId4" Type="http://schemas.openxmlformats.org/officeDocument/2006/relationships/tags" Target="../tags/tag808.xml"/><Relationship Id="rId9" Type="http://schemas.openxmlformats.org/officeDocument/2006/relationships/tags" Target="../tags/tag813.xml"/><Relationship Id="rId14" Type="http://schemas.openxmlformats.org/officeDocument/2006/relationships/image" Target="../media/image1.png"/><Relationship Id="rId22" Type="http://schemas.openxmlformats.org/officeDocument/2006/relationships/image" Target="../media/image803.png"/><Relationship Id="rId27" Type="http://schemas.openxmlformats.org/officeDocument/2006/relationships/image" Target="../media/image807.png"/></Relationships>
</file>

<file path=ppt/slides/_rels/slide152.xml.rels><?xml version="1.0" encoding="UTF-8" standalone="yes"?>
<Relationships xmlns="http://schemas.openxmlformats.org/package/2006/relationships"><Relationship Id="rId13" Type="http://schemas.openxmlformats.org/officeDocument/2006/relationships/tags" Target="../tags/tag829.xml"/><Relationship Id="rId18" Type="http://schemas.openxmlformats.org/officeDocument/2006/relationships/slideLayout" Target="../slideLayouts/slideLayout5.xml"/><Relationship Id="rId26" Type="http://schemas.openxmlformats.org/officeDocument/2006/relationships/image" Target="../media/image814.png"/><Relationship Id="rId21" Type="http://schemas.openxmlformats.org/officeDocument/2006/relationships/image" Target="../media/image810.png"/><Relationship Id="rId34" Type="http://schemas.openxmlformats.org/officeDocument/2006/relationships/image" Target="../media/image820.png"/><Relationship Id="rId7" Type="http://schemas.openxmlformats.org/officeDocument/2006/relationships/tags" Target="../tags/tag823.xml"/><Relationship Id="rId12" Type="http://schemas.openxmlformats.org/officeDocument/2006/relationships/tags" Target="../tags/tag828.xml"/><Relationship Id="rId17" Type="http://schemas.openxmlformats.org/officeDocument/2006/relationships/tags" Target="../tags/tag833.xml"/><Relationship Id="rId25" Type="http://schemas.openxmlformats.org/officeDocument/2006/relationships/image" Target="../media/image813.png"/><Relationship Id="rId33" Type="http://schemas.openxmlformats.org/officeDocument/2006/relationships/image" Target="../media/image819.png"/><Relationship Id="rId2" Type="http://schemas.openxmlformats.org/officeDocument/2006/relationships/tags" Target="../tags/tag818.xml"/><Relationship Id="rId16" Type="http://schemas.openxmlformats.org/officeDocument/2006/relationships/tags" Target="../tags/tag832.xml"/><Relationship Id="rId20" Type="http://schemas.openxmlformats.org/officeDocument/2006/relationships/image" Target="../media/image809.png"/><Relationship Id="rId29" Type="http://schemas.openxmlformats.org/officeDocument/2006/relationships/image" Target="../media/image761.png"/><Relationship Id="rId1" Type="http://schemas.openxmlformats.org/officeDocument/2006/relationships/tags" Target="../tags/tag817.xml"/><Relationship Id="rId6" Type="http://schemas.openxmlformats.org/officeDocument/2006/relationships/tags" Target="../tags/tag822.xml"/><Relationship Id="rId11" Type="http://schemas.openxmlformats.org/officeDocument/2006/relationships/tags" Target="../tags/tag827.xml"/><Relationship Id="rId24" Type="http://schemas.openxmlformats.org/officeDocument/2006/relationships/image" Target="../media/image812.png"/><Relationship Id="rId32" Type="http://schemas.openxmlformats.org/officeDocument/2006/relationships/image" Target="../media/image818.png"/><Relationship Id="rId37" Type="http://schemas.openxmlformats.org/officeDocument/2006/relationships/image" Target="../media/image823.png"/><Relationship Id="rId5" Type="http://schemas.openxmlformats.org/officeDocument/2006/relationships/tags" Target="../tags/tag821.xml"/><Relationship Id="rId15" Type="http://schemas.openxmlformats.org/officeDocument/2006/relationships/tags" Target="../tags/tag831.xml"/><Relationship Id="rId23" Type="http://schemas.openxmlformats.org/officeDocument/2006/relationships/image" Target="../media/image811.png"/><Relationship Id="rId28" Type="http://schemas.openxmlformats.org/officeDocument/2006/relationships/image" Target="../media/image815.png"/><Relationship Id="rId36" Type="http://schemas.openxmlformats.org/officeDocument/2006/relationships/image" Target="../media/image822.png"/><Relationship Id="rId10" Type="http://schemas.openxmlformats.org/officeDocument/2006/relationships/tags" Target="../tags/tag826.xml"/><Relationship Id="rId19" Type="http://schemas.openxmlformats.org/officeDocument/2006/relationships/image" Target="../media/image1.png"/><Relationship Id="rId31" Type="http://schemas.openxmlformats.org/officeDocument/2006/relationships/image" Target="../media/image817.png"/><Relationship Id="rId4" Type="http://schemas.openxmlformats.org/officeDocument/2006/relationships/tags" Target="../tags/tag820.xml"/><Relationship Id="rId9" Type="http://schemas.openxmlformats.org/officeDocument/2006/relationships/tags" Target="../tags/tag825.xml"/><Relationship Id="rId14" Type="http://schemas.openxmlformats.org/officeDocument/2006/relationships/tags" Target="../tags/tag830.xml"/><Relationship Id="rId22" Type="http://schemas.openxmlformats.org/officeDocument/2006/relationships/image" Target="../media/image680.png"/><Relationship Id="rId27" Type="http://schemas.openxmlformats.org/officeDocument/2006/relationships/image" Target="../media/image738.png"/><Relationship Id="rId30" Type="http://schemas.openxmlformats.org/officeDocument/2006/relationships/image" Target="../media/image816.png"/><Relationship Id="rId35" Type="http://schemas.openxmlformats.org/officeDocument/2006/relationships/image" Target="../media/image821.png"/><Relationship Id="rId8" Type="http://schemas.openxmlformats.org/officeDocument/2006/relationships/tags" Target="../tags/tag824.xml"/><Relationship Id="rId3" Type="http://schemas.openxmlformats.org/officeDocument/2006/relationships/tags" Target="../tags/tag819.xml"/></Relationships>
</file>

<file path=ppt/slides/_rels/slide153.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827.png"/><Relationship Id="rId18" Type="http://schemas.openxmlformats.org/officeDocument/2006/relationships/image" Target="../media/image833.gif"/><Relationship Id="rId3" Type="http://schemas.openxmlformats.org/officeDocument/2006/relationships/tags" Target="../tags/tag836.xml"/><Relationship Id="rId7" Type="http://schemas.openxmlformats.org/officeDocument/2006/relationships/tags" Target="../tags/tag840.xml"/><Relationship Id="rId12" Type="http://schemas.openxmlformats.org/officeDocument/2006/relationships/image" Target="../media/image826.png"/><Relationship Id="rId17" Type="http://schemas.openxmlformats.org/officeDocument/2006/relationships/image" Target="../media/image832.gif"/><Relationship Id="rId2" Type="http://schemas.openxmlformats.org/officeDocument/2006/relationships/tags" Target="../tags/tag835.xml"/><Relationship Id="rId16" Type="http://schemas.openxmlformats.org/officeDocument/2006/relationships/image" Target="../media/image831.png"/><Relationship Id="rId1" Type="http://schemas.openxmlformats.org/officeDocument/2006/relationships/tags" Target="../tags/tag834.xml"/><Relationship Id="rId6" Type="http://schemas.openxmlformats.org/officeDocument/2006/relationships/tags" Target="../tags/tag839.xml"/><Relationship Id="rId11" Type="http://schemas.openxmlformats.org/officeDocument/2006/relationships/image" Target="../media/image825.png"/><Relationship Id="rId5" Type="http://schemas.openxmlformats.org/officeDocument/2006/relationships/tags" Target="../tags/tag838.xml"/><Relationship Id="rId15" Type="http://schemas.openxmlformats.org/officeDocument/2006/relationships/image" Target="../media/image830.png"/><Relationship Id="rId10" Type="http://schemas.openxmlformats.org/officeDocument/2006/relationships/image" Target="../media/image824.png"/><Relationship Id="rId19" Type="http://schemas.openxmlformats.org/officeDocument/2006/relationships/image" Target="../media/image716.png"/><Relationship Id="rId4" Type="http://schemas.openxmlformats.org/officeDocument/2006/relationships/tags" Target="../tags/tag837.xml"/><Relationship Id="rId9" Type="http://schemas.openxmlformats.org/officeDocument/2006/relationships/image" Target="../media/image1.png"/><Relationship Id="rId14" Type="http://schemas.openxmlformats.org/officeDocument/2006/relationships/image" Target="../media/image829.png"/></Relationships>
</file>

<file path=ppt/slides/_rels/slide154.xml.rels><?xml version="1.0" encoding="UTF-8" standalone="yes"?>
<Relationships xmlns="http://schemas.openxmlformats.org/package/2006/relationships"><Relationship Id="rId13" Type="http://schemas.openxmlformats.org/officeDocument/2006/relationships/tags" Target="../tags/tag853.xml"/><Relationship Id="rId18" Type="http://schemas.openxmlformats.org/officeDocument/2006/relationships/tags" Target="../tags/tag858.xml"/><Relationship Id="rId26" Type="http://schemas.openxmlformats.org/officeDocument/2006/relationships/image" Target="../media/image838.png"/><Relationship Id="rId39" Type="http://schemas.openxmlformats.org/officeDocument/2006/relationships/image" Target="../media/image851.png"/><Relationship Id="rId21" Type="http://schemas.openxmlformats.org/officeDocument/2006/relationships/image" Target="../media/image1.png"/><Relationship Id="rId34" Type="http://schemas.openxmlformats.org/officeDocument/2006/relationships/image" Target="../media/image846.png"/><Relationship Id="rId42" Type="http://schemas.openxmlformats.org/officeDocument/2006/relationships/image" Target="../media/image854.png"/><Relationship Id="rId7" Type="http://schemas.openxmlformats.org/officeDocument/2006/relationships/tags" Target="../tags/tag847.xml"/><Relationship Id="rId2" Type="http://schemas.openxmlformats.org/officeDocument/2006/relationships/tags" Target="../tags/tag842.xml"/><Relationship Id="rId16" Type="http://schemas.openxmlformats.org/officeDocument/2006/relationships/tags" Target="../tags/tag856.xml"/><Relationship Id="rId20" Type="http://schemas.openxmlformats.org/officeDocument/2006/relationships/slideLayout" Target="../slideLayouts/slideLayout5.xml"/><Relationship Id="rId29" Type="http://schemas.openxmlformats.org/officeDocument/2006/relationships/image" Target="../media/image841.png"/><Relationship Id="rId41" Type="http://schemas.openxmlformats.org/officeDocument/2006/relationships/image" Target="../media/image853.png"/><Relationship Id="rId1" Type="http://schemas.openxmlformats.org/officeDocument/2006/relationships/tags" Target="../tags/tag841.xml"/><Relationship Id="rId6" Type="http://schemas.openxmlformats.org/officeDocument/2006/relationships/tags" Target="../tags/tag846.xml"/><Relationship Id="rId11" Type="http://schemas.openxmlformats.org/officeDocument/2006/relationships/tags" Target="../tags/tag851.xml"/><Relationship Id="rId24" Type="http://schemas.openxmlformats.org/officeDocument/2006/relationships/image" Target="../media/image836.png"/><Relationship Id="rId32" Type="http://schemas.openxmlformats.org/officeDocument/2006/relationships/image" Target="../media/image844.png"/><Relationship Id="rId37" Type="http://schemas.openxmlformats.org/officeDocument/2006/relationships/image" Target="../media/image849.png"/><Relationship Id="rId40" Type="http://schemas.openxmlformats.org/officeDocument/2006/relationships/image" Target="../media/image852.png"/><Relationship Id="rId5" Type="http://schemas.openxmlformats.org/officeDocument/2006/relationships/tags" Target="../tags/tag845.xml"/><Relationship Id="rId15" Type="http://schemas.openxmlformats.org/officeDocument/2006/relationships/tags" Target="../tags/tag855.xml"/><Relationship Id="rId23" Type="http://schemas.openxmlformats.org/officeDocument/2006/relationships/image" Target="../media/image835.png"/><Relationship Id="rId28" Type="http://schemas.openxmlformats.org/officeDocument/2006/relationships/image" Target="../media/image840.png"/><Relationship Id="rId36" Type="http://schemas.openxmlformats.org/officeDocument/2006/relationships/image" Target="../media/image848.png"/><Relationship Id="rId10" Type="http://schemas.openxmlformats.org/officeDocument/2006/relationships/tags" Target="../tags/tag850.xml"/><Relationship Id="rId19" Type="http://schemas.openxmlformats.org/officeDocument/2006/relationships/tags" Target="../tags/tag859.xml"/><Relationship Id="rId31" Type="http://schemas.openxmlformats.org/officeDocument/2006/relationships/image" Target="../media/image843.png"/><Relationship Id="rId4" Type="http://schemas.openxmlformats.org/officeDocument/2006/relationships/tags" Target="../tags/tag844.xml"/><Relationship Id="rId9" Type="http://schemas.openxmlformats.org/officeDocument/2006/relationships/tags" Target="../tags/tag849.xml"/><Relationship Id="rId14" Type="http://schemas.openxmlformats.org/officeDocument/2006/relationships/tags" Target="../tags/tag854.xml"/><Relationship Id="rId22" Type="http://schemas.openxmlformats.org/officeDocument/2006/relationships/image" Target="../media/image834.png"/><Relationship Id="rId27" Type="http://schemas.openxmlformats.org/officeDocument/2006/relationships/image" Target="../media/image839.png"/><Relationship Id="rId30" Type="http://schemas.openxmlformats.org/officeDocument/2006/relationships/image" Target="../media/image842.png"/><Relationship Id="rId35" Type="http://schemas.openxmlformats.org/officeDocument/2006/relationships/image" Target="../media/image847.png"/><Relationship Id="rId8" Type="http://schemas.openxmlformats.org/officeDocument/2006/relationships/tags" Target="../tags/tag848.xml"/><Relationship Id="rId3" Type="http://schemas.openxmlformats.org/officeDocument/2006/relationships/tags" Target="../tags/tag843.xml"/><Relationship Id="rId12" Type="http://schemas.openxmlformats.org/officeDocument/2006/relationships/tags" Target="../tags/tag852.xml"/><Relationship Id="rId17" Type="http://schemas.openxmlformats.org/officeDocument/2006/relationships/tags" Target="../tags/tag857.xml"/><Relationship Id="rId25" Type="http://schemas.openxmlformats.org/officeDocument/2006/relationships/image" Target="../media/image837.png"/><Relationship Id="rId33" Type="http://schemas.openxmlformats.org/officeDocument/2006/relationships/image" Target="../media/image845.png"/><Relationship Id="rId38" Type="http://schemas.openxmlformats.org/officeDocument/2006/relationships/image" Target="../media/image850.png"/></Relationships>
</file>

<file path=ppt/slides/_rels/slide155.xml.rels><?xml version="1.0" encoding="UTF-8" standalone="yes"?>
<Relationships xmlns="http://schemas.openxmlformats.org/package/2006/relationships"><Relationship Id="rId13" Type="http://schemas.openxmlformats.org/officeDocument/2006/relationships/tags" Target="../tags/tag872.xml"/><Relationship Id="rId18" Type="http://schemas.openxmlformats.org/officeDocument/2006/relationships/slideLayout" Target="../slideLayouts/slideLayout5.xml"/><Relationship Id="rId26" Type="http://schemas.openxmlformats.org/officeDocument/2006/relationships/image" Target="../media/image858.png"/><Relationship Id="rId21" Type="http://schemas.openxmlformats.org/officeDocument/2006/relationships/image" Target="../media/image856.png"/><Relationship Id="rId34" Type="http://schemas.openxmlformats.org/officeDocument/2006/relationships/image" Target="../media/image867.png"/><Relationship Id="rId7" Type="http://schemas.openxmlformats.org/officeDocument/2006/relationships/tags" Target="../tags/tag866.xml"/><Relationship Id="rId12" Type="http://schemas.openxmlformats.org/officeDocument/2006/relationships/tags" Target="../tags/tag871.xml"/><Relationship Id="rId17" Type="http://schemas.openxmlformats.org/officeDocument/2006/relationships/tags" Target="../tags/tag876.xml"/><Relationship Id="rId25" Type="http://schemas.openxmlformats.org/officeDocument/2006/relationships/image" Target="../media/image857.png"/><Relationship Id="rId33" Type="http://schemas.openxmlformats.org/officeDocument/2006/relationships/image" Target="../media/image866.png"/><Relationship Id="rId38" Type="http://schemas.openxmlformats.org/officeDocument/2006/relationships/image" Target="../media/image871.png"/><Relationship Id="rId2" Type="http://schemas.openxmlformats.org/officeDocument/2006/relationships/tags" Target="../tags/tag861.xml"/><Relationship Id="rId16" Type="http://schemas.openxmlformats.org/officeDocument/2006/relationships/tags" Target="../tags/tag875.xml"/><Relationship Id="rId20" Type="http://schemas.openxmlformats.org/officeDocument/2006/relationships/image" Target="../media/image1.png"/><Relationship Id="rId29" Type="http://schemas.openxmlformats.org/officeDocument/2006/relationships/image" Target="../media/image862.png"/><Relationship Id="rId1" Type="http://schemas.openxmlformats.org/officeDocument/2006/relationships/tags" Target="../tags/tag860.xml"/><Relationship Id="rId6" Type="http://schemas.openxmlformats.org/officeDocument/2006/relationships/tags" Target="../tags/tag865.xml"/><Relationship Id="rId11" Type="http://schemas.openxmlformats.org/officeDocument/2006/relationships/tags" Target="../tags/tag870.xml"/><Relationship Id="rId24" Type="http://schemas.openxmlformats.org/officeDocument/2006/relationships/image" Target="../media/image837.png"/><Relationship Id="rId32" Type="http://schemas.openxmlformats.org/officeDocument/2006/relationships/image" Target="../media/image865.png"/><Relationship Id="rId37" Type="http://schemas.openxmlformats.org/officeDocument/2006/relationships/image" Target="../media/image594.png"/><Relationship Id="rId5" Type="http://schemas.openxmlformats.org/officeDocument/2006/relationships/tags" Target="../tags/tag864.xml"/><Relationship Id="rId15" Type="http://schemas.openxmlformats.org/officeDocument/2006/relationships/tags" Target="../tags/tag874.xml"/><Relationship Id="rId23" Type="http://schemas.openxmlformats.org/officeDocument/2006/relationships/image" Target="../media/image836.png"/><Relationship Id="rId28" Type="http://schemas.openxmlformats.org/officeDocument/2006/relationships/image" Target="../media/image861.png"/><Relationship Id="rId36" Type="http://schemas.openxmlformats.org/officeDocument/2006/relationships/image" Target="../media/image869.png"/><Relationship Id="rId10" Type="http://schemas.openxmlformats.org/officeDocument/2006/relationships/tags" Target="../tags/tag869.xml"/><Relationship Id="rId19" Type="http://schemas.openxmlformats.org/officeDocument/2006/relationships/image" Target="../media/image855.png"/><Relationship Id="rId31" Type="http://schemas.openxmlformats.org/officeDocument/2006/relationships/image" Target="../media/image864.png"/><Relationship Id="rId4" Type="http://schemas.openxmlformats.org/officeDocument/2006/relationships/tags" Target="../tags/tag863.xml"/><Relationship Id="rId9" Type="http://schemas.openxmlformats.org/officeDocument/2006/relationships/tags" Target="../tags/tag868.xml"/><Relationship Id="rId14" Type="http://schemas.openxmlformats.org/officeDocument/2006/relationships/tags" Target="../tags/tag873.xml"/><Relationship Id="rId22" Type="http://schemas.openxmlformats.org/officeDocument/2006/relationships/image" Target="../media/image835.png"/><Relationship Id="rId27" Type="http://schemas.openxmlformats.org/officeDocument/2006/relationships/image" Target="../media/image859.png"/><Relationship Id="rId30" Type="http://schemas.openxmlformats.org/officeDocument/2006/relationships/image" Target="../media/image863.png"/><Relationship Id="rId35" Type="http://schemas.openxmlformats.org/officeDocument/2006/relationships/image" Target="../media/image868.png"/><Relationship Id="rId8" Type="http://schemas.openxmlformats.org/officeDocument/2006/relationships/tags" Target="../tags/tag867.xml"/><Relationship Id="rId3" Type="http://schemas.openxmlformats.org/officeDocument/2006/relationships/tags" Target="../tags/tag862.xml"/></Relationships>
</file>

<file path=ppt/slides/_rels/slide156.xml.rels><?xml version="1.0" encoding="UTF-8" standalone="yes"?>
<Relationships xmlns="http://schemas.openxmlformats.org/package/2006/relationships"><Relationship Id="rId13" Type="http://schemas.openxmlformats.org/officeDocument/2006/relationships/tags" Target="../tags/tag889.xml"/><Relationship Id="rId18" Type="http://schemas.openxmlformats.org/officeDocument/2006/relationships/tags" Target="../tags/tag894.xml"/><Relationship Id="rId26" Type="http://schemas.openxmlformats.org/officeDocument/2006/relationships/image" Target="../media/image835.png"/><Relationship Id="rId39" Type="http://schemas.openxmlformats.org/officeDocument/2006/relationships/image" Target="../media/image881.png"/><Relationship Id="rId21" Type="http://schemas.openxmlformats.org/officeDocument/2006/relationships/tags" Target="../tags/tag897.xml"/><Relationship Id="rId34" Type="http://schemas.openxmlformats.org/officeDocument/2006/relationships/image" Target="../media/image878.png"/><Relationship Id="rId42" Type="http://schemas.openxmlformats.org/officeDocument/2006/relationships/image" Target="../media/image883.png"/><Relationship Id="rId47" Type="http://schemas.openxmlformats.org/officeDocument/2006/relationships/image" Target="../media/image888.png"/><Relationship Id="rId7" Type="http://schemas.openxmlformats.org/officeDocument/2006/relationships/tags" Target="../tags/tag883.xml"/><Relationship Id="rId2" Type="http://schemas.openxmlformats.org/officeDocument/2006/relationships/tags" Target="../tags/tag878.xml"/><Relationship Id="rId16" Type="http://schemas.openxmlformats.org/officeDocument/2006/relationships/tags" Target="../tags/tag892.xml"/><Relationship Id="rId29" Type="http://schemas.openxmlformats.org/officeDocument/2006/relationships/image" Target="../media/image840.png"/><Relationship Id="rId1" Type="http://schemas.openxmlformats.org/officeDocument/2006/relationships/tags" Target="../tags/tag877.xml"/><Relationship Id="rId6" Type="http://schemas.openxmlformats.org/officeDocument/2006/relationships/tags" Target="../tags/tag882.xml"/><Relationship Id="rId11" Type="http://schemas.openxmlformats.org/officeDocument/2006/relationships/tags" Target="../tags/tag887.xml"/><Relationship Id="rId24" Type="http://schemas.openxmlformats.org/officeDocument/2006/relationships/image" Target="../media/image1.png"/><Relationship Id="rId32" Type="http://schemas.openxmlformats.org/officeDocument/2006/relationships/image" Target="../media/image877.png"/><Relationship Id="rId37" Type="http://schemas.openxmlformats.org/officeDocument/2006/relationships/image" Target="../media/image880.png"/><Relationship Id="rId40" Type="http://schemas.openxmlformats.org/officeDocument/2006/relationships/image" Target="../media/image882.png"/><Relationship Id="rId45" Type="http://schemas.openxmlformats.org/officeDocument/2006/relationships/image" Target="../media/image886.png"/><Relationship Id="rId5" Type="http://schemas.openxmlformats.org/officeDocument/2006/relationships/tags" Target="../tags/tag881.xml"/><Relationship Id="rId15" Type="http://schemas.openxmlformats.org/officeDocument/2006/relationships/tags" Target="../tags/tag891.xml"/><Relationship Id="rId23" Type="http://schemas.openxmlformats.org/officeDocument/2006/relationships/slideLayout" Target="../slideLayouts/slideLayout5.xml"/><Relationship Id="rId28" Type="http://schemas.openxmlformats.org/officeDocument/2006/relationships/image" Target="../media/image874.png"/><Relationship Id="rId36" Type="http://schemas.openxmlformats.org/officeDocument/2006/relationships/image" Target="../media/image879.png"/><Relationship Id="rId10" Type="http://schemas.openxmlformats.org/officeDocument/2006/relationships/tags" Target="../tags/tag886.xml"/><Relationship Id="rId19" Type="http://schemas.openxmlformats.org/officeDocument/2006/relationships/tags" Target="../tags/tag895.xml"/><Relationship Id="rId31" Type="http://schemas.openxmlformats.org/officeDocument/2006/relationships/image" Target="../media/image876.png"/><Relationship Id="rId44" Type="http://schemas.openxmlformats.org/officeDocument/2006/relationships/image" Target="../media/image885.png"/><Relationship Id="rId4" Type="http://schemas.openxmlformats.org/officeDocument/2006/relationships/tags" Target="../tags/tag880.xml"/><Relationship Id="rId9" Type="http://schemas.openxmlformats.org/officeDocument/2006/relationships/tags" Target="../tags/tag885.xml"/><Relationship Id="rId14" Type="http://schemas.openxmlformats.org/officeDocument/2006/relationships/tags" Target="../tags/tag890.xml"/><Relationship Id="rId22" Type="http://schemas.openxmlformats.org/officeDocument/2006/relationships/tags" Target="../tags/tag898.xml"/><Relationship Id="rId27" Type="http://schemas.openxmlformats.org/officeDocument/2006/relationships/image" Target="../media/image873.png"/><Relationship Id="rId30" Type="http://schemas.openxmlformats.org/officeDocument/2006/relationships/image" Target="../media/image875.png"/><Relationship Id="rId35" Type="http://schemas.openxmlformats.org/officeDocument/2006/relationships/image" Target="../media/image836.png"/><Relationship Id="rId43" Type="http://schemas.openxmlformats.org/officeDocument/2006/relationships/image" Target="../media/image884.png"/><Relationship Id="rId48" Type="http://schemas.openxmlformats.org/officeDocument/2006/relationships/image" Target="../media/image889.png"/><Relationship Id="rId8" Type="http://schemas.openxmlformats.org/officeDocument/2006/relationships/tags" Target="../tags/tag884.xml"/><Relationship Id="rId3" Type="http://schemas.openxmlformats.org/officeDocument/2006/relationships/tags" Target="../tags/tag879.xml"/><Relationship Id="rId12" Type="http://schemas.openxmlformats.org/officeDocument/2006/relationships/tags" Target="../tags/tag888.xml"/><Relationship Id="rId17" Type="http://schemas.openxmlformats.org/officeDocument/2006/relationships/tags" Target="../tags/tag893.xml"/><Relationship Id="rId25" Type="http://schemas.openxmlformats.org/officeDocument/2006/relationships/image" Target="../media/image872.png"/><Relationship Id="rId33" Type="http://schemas.openxmlformats.org/officeDocument/2006/relationships/image" Target="../media/image841.png"/><Relationship Id="rId38" Type="http://schemas.openxmlformats.org/officeDocument/2006/relationships/image" Target="../media/image837.png"/><Relationship Id="rId46" Type="http://schemas.openxmlformats.org/officeDocument/2006/relationships/image" Target="../media/image887.png"/><Relationship Id="rId20" Type="http://schemas.openxmlformats.org/officeDocument/2006/relationships/tags" Target="../tags/tag896.xml"/><Relationship Id="rId41" Type="http://schemas.openxmlformats.org/officeDocument/2006/relationships/image" Target="../media/image854.png"/></Relationships>
</file>

<file path=ppt/slides/_rels/slide157.xml.rels><?xml version="1.0" encoding="UTF-8" standalone="yes"?>
<Relationships xmlns="http://schemas.openxmlformats.org/package/2006/relationships"><Relationship Id="rId13" Type="http://schemas.openxmlformats.org/officeDocument/2006/relationships/tags" Target="../tags/tag911.xml"/><Relationship Id="rId18" Type="http://schemas.openxmlformats.org/officeDocument/2006/relationships/slideLayout" Target="../slideLayouts/slideLayout5.xml"/><Relationship Id="rId26" Type="http://schemas.openxmlformats.org/officeDocument/2006/relationships/image" Target="../media/image896.png"/><Relationship Id="rId3" Type="http://schemas.openxmlformats.org/officeDocument/2006/relationships/tags" Target="../tags/tag901.xml"/><Relationship Id="rId21" Type="http://schemas.openxmlformats.org/officeDocument/2006/relationships/image" Target="../media/image891.png"/><Relationship Id="rId34" Type="http://schemas.openxmlformats.org/officeDocument/2006/relationships/image" Target="../media/image904.png"/><Relationship Id="rId7" Type="http://schemas.openxmlformats.org/officeDocument/2006/relationships/tags" Target="../tags/tag905.xml"/><Relationship Id="rId12" Type="http://schemas.openxmlformats.org/officeDocument/2006/relationships/tags" Target="../tags/tag910.xml"/><Relationship Id="rId17" Type="http://schemas.openxmlformats.org/officeDocument/2006/relationships/tags" Target="../tags/tag915.xml"/><Relationship Id="rId25" Type="http://schemas.openxmlformats.org/officeDocument/2006/relationships/image" Target="../media/image895.png"/><Relationship Id="rId33" Type="http://schemas.openxmlformats.org/officeDocument/2006/relationships/image" Target="../media/image903.png"/><Relationship Id="rId2" Type="http://schemas.openxmlformats.org/officeDocument/2006/relationships/tags" Target="../tags/tag900.xml"/><Relationship Id="rId16" Type="http://schemas.openxmlformats.org/officeDocument/2006/relationships/tags" Target="../tags/tag914.xml"/><Relationship Id="rId20" Type="http://schemas.openxmlformats.org/officeDocument/2006/relationships/image" Target="../media/image890.png"/><Relationship Id="rId29" Type="http://schemas.openxmlformats.org/officeDocument/2006/relationships/image" Target="../media/image899.png"/><Relationship Id="rId1" Type="http://schemas.openxmlformats.org/officeDocument/2006/relationships/tags" Target="../tags/tag899.xml"/><Relationship Id="rId6" Type="http://schemas.openxmlformats.org/officeDocument/2006/relationships/tags" Target="../tags/tag904.xml"/><Relationship Id="rId11" Type="http://schemas.openxmlformats.org/officeDocument/2006/relationships/tags" Target="../tags/tag909.xml"/><Relationship Id="rId24" Type="http://schemas.openxmlformats.org/officeDocument/2006/relationships/image" Target="../media/image894.png"/><Relationship Id="rId32" Type="http://schemas.openxmlformats.org/officeDocument/2006/relationships/image" Target="../media/image902.png"/><Relationship Id="rId5" Type="http://schemas.openxmlformats.org/officeDocument/2006/relationships/tags" Target="../tags/tag903.xml"/><Relationship Id="rId15" Type="http://schemas.openxmlformats.org/officeDocument/2006/relationships/tags" Target="../tags/tag913.xml"/><Relationship Id="rId23" Type="http://schemas.openxmlformats.org/officeDocument/2006/relationships/image" Target="../media/image893.png"/><Relationship Id="rId28" Type="http://schemas.openxmlformats.org/officeDocument/2006/relationships/image" Target="../media/image898.png"/><Relationship Id="rId36" Type="http://schemas.openxmlformats.org/officeDocument/2006/relationships/image" Target="../media/image906.png"/><Relationship Id="rId10" Type="http://schemas.openxmlformats.org/officeDocument/2006/relationships/tags" Target="../tags/tag908.xml"/><Relationship Id="rId19" Type="http://schemas.openxmlformats.org/officeDocument/2006/relationships/image" Target="../media/image1.png"/><Relationship Id="rId31" Type="http://schemas.openxmlformats.org/officeDocument/2006/relationships/image" Target="../media/image901.png"/><Relationship Id="rId4" Type="http://schemas.openxmlformats.org/officeDocument/2006/relationships/tags" Target="../tags/tag902.xml"/><Relationship Id="rId9" Type="http://schemas.openxmlformats.org/officeDocument/2006/relationships/tags" Target="../tags/tag907.xml"/><Relationship Id="rId14" Type="http://schemas.openxmlformats.org/officeDocument/2006/relationships/tags" Target="../tags/tag912.xml"/><Relationship Id="rId22" Type="http://schemas.openxmlformats.org/officeDocument/2006/relationships/image" Target="../media/image892.png"/><Relationship Id="rId27" Type="http://schemas.openxmlformats.org/officeDocument/2006/relationships/image" Target="../media/image897.png"/><Relationship Id="rId30" Type="http://schemas.openxmlformats.org/officeDocument/2006/relationships/image" Target="../media/image900.png"/><Relationship Id="rId35" Type="http://schemas.openxmlformats.org/officeDocument/2006/relationships/image" Target="../media/image905.png"/><Relationship Id="rId8" Type="http://schemas.openxmlformats.org/officeDocument/2006/relationships/tags" Target="../tags/tag906.xml"/></Relationships>
</file>

<file path=ppt/slides/_rels/slide158.xml.rels><?xml version="1.0" encoding="UTF-8" standalone="yes"?>
<Relationships xmlns="http://schemas.openxmlformats.org/package/2006/relationships"><Relationship Id="rId13" Type="http://schemas.openxmlformats.org/officeDocument/2006/relationships/tags" Target="../tags/tag928.xml"/><Relationship Id="rId18" Type="http://schemas.openxmlformats.org/officeDocument/2006/relationships/slideLayout" Target="../slideLayouts/slideLayout5.xml"/><Relationship Id="rId26" Type="http://schemas.openxmlformats.org/officeDocument/2006/relationships/image" Target="../media/image911.png"/><Relationship Id="rId39" Type="http://schemas.openxmlformats.org/officeDocument/2006/relationships/image" Target="../media/image675.png"/><Relationship Id="rId21" Type="http://schemas.openxmlformats.org/officeDocument/2006/relationships/image" Target="../media/image908.png"/><Relationship Id="rId34" Type="http://schemas.openxmlformats.org/officeDocument/2006/relationships/image" Target="../media/image610.png"/><Relationship Id="rId7" Type="http://schemas.openxmlformats.org/officeDocument/2006/relationships/tags" Target="../tags/tag922.xml"/><Relationship Id="rId12" Type="http://schemas.openxmlformats.org/officeDocument/2006/relationships/tags" Target="../tags/tag927.xml"/><Relationship Id="rId17" Type="http://schemas.openxmlformats.org/officeDocument/2006/relationships/tags" Target="../tags/tag932.xml"/><Relationship Id="rId25" Type="http://schemas.openxmlformats.org/officeDocument/2006/relationships/image" Target="../media/image909.png"/><Relationship Id="rId33" Type="http://schemas.openxmlformats.org/officeDocument/2006/relationships/image" Target="../media/image917.png"/><Relationship Id="rId38" Type="http://schemas.openxmlformats.org/officeDocument/2006/relationships/image" Target="../media/image676.png"/><Relationship Id="rId2" Type="http://schemas.openxmlformats.org/officeDocument/2006/relationships/tags" Target="../tags/tag917.xml"/><Relationship Id="rId16" Type="http://schemas.openxmlformats.org/officeDocument/2006/relationships/tags" Target="../tags/tag931.xml"/><Relationship Id="rId20" Type="http://schemas.openxmlformats.org/officeDocument/2006/relationships/image" Target="../media/image1.png"/><Relationship Id="rId29" Type="http://schemas.openxmlformats.org/officeDocument/2006/relationships/image" Target="../media/image913.png"/><Relationship Id="rId1" Type="http://schemas.openxmlformats.org/officeDocument/2006/relationships/tags" Target="../tags/tag916.xml"/><Relationship Id="rId6" Type="http://schemas.openxmlformats.org/officeDocument/2006/relationships/tags" Target="../tags/tag921.xml"/><Relationship Id="rId11" Type="http://schemas.openxmlformats.org/officeDocument/2006/relationships/tags" Target="../tags/tag926.xml"/><Relationship Id="rId24" Type="http://schemas.openxmlformats.org/officeDocument/2006/relationships/image" Target="../media/image837.png"/><Relationship Id="rId32" Type="http://schemas.openxmlformats.org/officeDocument/2006/relationships/image" Target="../media/image916.png"/><Relationship Id="rId37" Type="http://schemas.openxmlformats.org/officeDocument/2006/relationships/image" Target="../media/image918.png"/><Relationship Id="rId5" Type="http://schemas.openxmlformats.org/officeDocument/2006/relationships/tags" Target="../tags/tag920.xml"/><Relationship Id="rId15" Type="http://schemas.openxmlformats.org/officeDocument/2006/relationships/tags" Target="../tags/tag930.xml"/><Relationship Id="rId23" Type="http://schemas.openxmlformats.org/officeDocument/2006/relationships/image" Target="../media/image836.png"/><Relationship Id="rId28" Type="http://schemas.openxmlformats.org/officeDocument/2006/relationships/image" Target="../media/image912.png"/><Relationship Id="rId36" Type="http://schemas.openxmlformats.org/officeDocument/2006/relationships/image" Target="../media/image882.png"/><Relationship Id="rId10" Type="http://schemas.openxmlformats.org/officeDocument/2006/relationships/tags" Target="../tags/tag925.xml"/><Relationship Id="rId19" Type="http://schemas.openxmlformats.org/officeDocument/2006/relationships/image" Target="../media/image907.png"/><Relationship Id="rId31" Type="http://schemas.openxmlformats.org/officeDocument/2006/relationships/image" Target="../media/image915.png"/><Relationship Id="rId4" Type="http://schemas.openxmlformats.org/officeDocument/2006/relationships/tags" Target="../tags/tag919.xml"/><Relationship Id="rId9" Type="http://schemas.openxmlformats.org/officeDocument/2006/relationships/tags" Target="../tags/tag924.xml"/><Relationship Id="rId14" Type="http://schemas.openxmlformats.org/officeDocument/2006/relationships/tags" Target="../tags/tag929.xml"/><Relationship Id="rId22" Type="http://schemas.openxmlformats.org/officeDocument/2006/relationships/image" Target="../media/image835.png"/><Relationship Id="rId27" Type="http://schemas.openxmlformats.org/officeDocument/2006/relationships/image" Target="../media/image738.png"/><Relationship Id="rId30" Type="http://schemas.openxmlformats.org/officeDocument/2006/relationships/image" Target="../media/image914.png"/><Relationship Id="rId35" Type="http://schemas.openxmlformats.org/officeDocument/2006/relationships/image" Target="../media/image869.png"/><Relationship Id="rId8" Type="http://schemas.openxmlformats.org/officeDocument/2006/relationships/tags" Target="../tags/tag923.xml"/><Relationship Id="rId3" Type="http://schemas.openxmlformats.org/officeDocument/2006/relationships/tags" Target="../tags/tag918.xml"/></Relationships>
</file>

<file path=ppt/slides/_rels/slide159.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925.png"/><Relationship Id="rId3" Type="http://schemas.openxmlformats.org/officeDocument/2006/relationships/tags" Target="../tags/tag935.xml"/><Relationship Id="rId7" Type="http://schemas.openxmlformats.org/officeDocument/2006/relationships/image" Target="../media/image919.png"/><Relationship Id="rId12" Type="http://schemas.openxmlformats.org/officeDocument/2006/relationships/image" Target="../media/image924.png"/><Relationship Id="rId2" Type="http://schemas.openxmlformats.org/officeDocument/2006/relationships/tags" Target="../tags/tag934.xml"/><Relationship Id="rId1" Type="http://schemas.openxmlformats.org/officeDocument/2006/relationships/tags" Target="../tags/tag933.xml"/><Relationship Id="rId6" Type="http://schemas.microsoft.com/office/2007/relationships/hdphoto" Target="../media/hdphoto3.wdp"/><Relationship Id="rId11" Type="http://schemas.openxmlformats.org/officeDocument/2006/relationships/image" Target="../media/image923.png"/><Relationship Id="rId5" Type="http://schemas.openxmlformats.org/officeDocument/2006/relationships/image" Target="../media/image11.png"/><Relationship Id="rId10" Type="http://schemas.openxmlformats.org/officeDocument/2006/relationships/image" Target="../media/image922.png"/><Relationship Id="rId4" Type="http://schemas.openxmlformats.org/officeDocument/2006/relationships/slideLayout" Target="../slideLayouts/slideLayout5.xml"/><Relationship Id="rId9" Type="http://schemas.openxmlformats.org/officeDocument/2006/relationships/image" Target="../media/image9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7.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6.png"/><Relationship Id="rId5" Type="http://schemas.openxmlformats.org/officeDocument/2006/relationships/slide" Target="slide27.xml"/><Relationship Id="rId4" Type="http://schemas.openxmlformats.org/officeDocument/2006/relationships/image" Target="../media/image1.png"/></Relationships>
</file>

<file path=ppt/slides/_rels/slide160.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925.png"/><Relationship Id="rId3" Type="http://schemas.openxmlformats.org/officeDocument/2006/relationships/tags" Target="../tags/tag938.xml"/><Relationship Id="rId7" Type="http://schemas.openxmlformats.org/officeDocument/2006/relationships/image" Target="../media/image919.png"/><Relationship Id="rId12" Type="http://schemas.openxmlformats.org/officeDocument/2006/relationships/image" Target="../media/image924.png"/><Relationship Id="rId2" Type="http://schemas.openxmlformats.org/officeDocument/2006/relationships/tags" Target="../tags/tag937.xml"/><Relationship Id="rId1" Type="http://schemas.openxmlformats.org/officeDocument/2006/relationships/tags" Target="../tags/tag936.xml"/><Relationship Id="rId6" Type="http://schemas.microsoft.com/office/2007/relationships/hdphoto" Target="../media/hdphoto3.wdp"/><Relationship Id="rId11" Type="http://schemas.openxmlformats.org/officeDocument/2006/relationships/image" Target="../media/image923.png"/><Relationship Id="rId5" Type="http://schemas.openxmlformats.org/officeDocument/2006/relationships/image" Target="../media/image11.png"/><Relationship Id="rId10" Type="http://schemas.openxmlformats.org/officeDocument/2006/relationships/image" Target="../media/image922.png"/><Relationship Id="rId4" Type="http://schemas.openxmlformats.org/officeDocument/2006/relationships/slideLayout" Target="../slideLayouts/slideLayout5.xml"/><Relationship Id="rId9" Type="http://schemas.openxmlformats.org/officeDocument/2006/relationships/image" Target="../media/image921.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28.jpeg"/><Relationship Id="rId2" Type="http://schemas.openxmlformats.org/officeDocument/2006/relationships/slideLayout" Target="../slideLayouts/slideLayout5.xml"/><Relationship Id="rId1" Type="http://schemas.openxmlformats.org/officeDocument/2006/relationships/tags" Target="../tags/tag939.xml"/><Relationship Id="rId6" Type="http://schemas.openxmlformats.org/officeDocument/2006/relationships/image" Target="../media/image927.jpeg"/><Relationship Id="rId5" Type="http://schemas.openxmlformats.org/officeDocument/2006/relationships/image" Target="../media/image926.png"/><Relationship Id="rId4" Type="http://schemas.openxmlformats.org/officeDocument/2006/relationships/image" Target="../media/image3102.png"/></Relationships>
</file>

<file path=ppt/slides/_rels/slide162.xml.rels><?xml version="1.0" encoding="UTF-8" standalone="yes"?>
<Relationships xmlns="http://schemas.openxmlformats.org/package/2006/relationships"><Relationship Id="rId8" Type="http://schemas.openxmlformats.org/officeDocument/2006/relationships/image" Target="../media/image931.png"/><Relationship Id="rId3" Type="http://schemas.openxmlformats.org/officeDocument/2006/relationships/slideLayout" Target="../slideLayouts/slideLayout5.xml"/><Relationship Id="rId7" Type="http://schemas.openxmlformats.org/officeDocument/2006/relationships/image" Target="../media/image930.png"/><Relationship Id="rId2" Type="http://schemas.openxmlformats.org/officeDocument/2006/relationships/tags" Target="../tags/tag941.xml"/><Relationship Id="rId1" Type="http://schemas.openxmlformats.org/officeDocument/2006/relationships/tags" Target="../tags/tag940.xml"/><Relationship Id="rId6" Type="http://schemas.openxmlformats.org/officeDocument/2006/relationships/image" Target="../media/image929.png"/><Relationship Id="rId5" Type="http://schemas.openxmlformats.org/officeDocument/2006/relationships/image" Target="../media/image7190.png"/><Relationship Id="rId10" Type="http://schemas.openxmlformats.org/officeDocument/2006/relationships/image" Target="../media/image933.png"/><Relationship Id="rId4" Type="http://schemas.openxmlformats.org/officeDocument/2006/relationships/image" Target="../media/image1.png"/><Relationship Id="rId9" Type="http://schemas.openxmlformats.org/officeDocument/2006/relationships/image" Target="../media/image932.png"/></Relationships>
</file>

<file path=ppt/slides/_rels/slide163.xml.rels><?xml version="1.0" encoding="UTF-8" standalone="yes"?>
<Relationships xmlns="http://schemas.openxmlformats.org/package/2006/relationships"><Relationship Id="rId8" Type="http://schemas.openxmlformats.org/officeDocument/2006/relationships/image" Target="../media/image936.jpeg"/><Relationship Id="rId3" Type="http://schemas.openxmlformats.org/officeDocument/2006/relationships/slideLayout" Target="../slideLayouts/slideLayout5.xml"/><Relationship Id="rId7" Type="http://schemas.openxmlformats.org/officeDocument/2006/relationships/image" Target="../media/image935.png"/><Relationship Id="rId2" Type="http://schemas.openxmlformats.org/officeDocument/2006/relationships/tags" Target="../tags/tag943.xml"/><Relationship Id="rId1" Type="http://schemas.openxmlformats.org/officeDocument/2006/relationships/tags" Target="../tags/tag942.xml"/><Relationship Id="rId6" Type="http://schemas.openxmlformats.org/officeDocument/2006/relationships/image" Target="../media/image934.png"/><Relationship Id="rId5" Type="http://schemas.openxmlformats.org/officeDocument/2006/relationships/image" Target="../media/image1344.png"/><Relationship Id="rId10" Type="http://schemas.openxmlformats.org/officeDocument/2006/relationships/image" Target="../media/image938.png"/><Relationship Id="rId4" Type="http://schemas.openxmlformats.org/officeDocument/2006/relationships/image" Target="../media/image1.png"/><Relationship Id="rId9" Type="http://schemas.openxmlformats.org/officeDocument/2006/relationships/image" Target="../media/image937.png"/></Relationships>
</file>

<file path=ppt/slides/_rels/slide164.xml.rels><?xml version="1.0" encoding="UTF-8" standalone="yes"?>
<Relationships xmlns="http://schemas.openxmlformats.org/package/2006/relationships"><Relationship Id="rId3" Type="http://schemas.openxmlformats.org/officeDocument/2006/relationships/image" Target="../media/image939.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8" Type="http://schemas.openxmlformats.org/officeDocument/2006/relationships/image" Target="../media/image941.png"/><Relationship Id="rId3" Type="http://schemas.openxmlformats.org/officeDocument/2006/relationships/tags" Target="../tags/tag946.xml"/><Relationship Id="rId7" Type="http://schemas.openxmlformats.org/officeDocument/2006/relationships/image" Target="../media/image940.png"/><Relationship Id="rId2" Type="http://schemas.openxmlformats.org/officeDocument/2006/relationships/tags" Target="../tags/tag945.xml"/><Relationship Id="rId1" Type="http://schemas.openxmlformats.org/officeDocument/2006/relationships/tags" Target="../tags/tag944.xml"/><Relationship Id="rId6"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image" Target="../media/image943.png"/><Relationship Id="rId4" Type="http://schemas.openxmlformats.org/officeDocument/2006/relationships/tags" Target="../tags/tag947.xml"/><Relationship Id="rId9" Type="http://schemas.openxmlformats.org/officeDocument/2006/relationships/image" Target="../media/image942.png"/></Relationships>
</file>

<file path=ppt/slides/_rels/slide166.xml.rels><?xml version="1.0" encoding="UTF-8" standalone="yes"?>
<Relationships xmlns="http://schemas.openxmlformats.org/package/2006/relationships"><Relationship Id="rId8" Type="http://schemas.openxmlformats.org/officeDocument/2006/relationships/tags" Target="../tags/tag955.xml"/><Relationship Id="rId13" Type="http://schemas.openxmlformats.org/officeDocument/2006/relationships/tags" Target="../tags/tag960.xml"/><Relationship Id="rId18" Type="http://schemas.openxmlformats.org/officeDocument/2006/relationships/image" Target="../media/image941.png"/><Relationship Id="rId26" Type="http://schemas.openxmlformats.org/officeDocument/2006/relationships/image" Target="../media/image947.png"/><Relationship Id="rId3" Type="http://schemas.openxmlformats.org/officeDocument/2006/relationships/tags" Target="../tags/tag950.xml"/><Relationship Id="rId21" Type="http://schemas.openxmlformats.org/officeDocument/2006/relationships/image" Target="../media/image937.png"/><Relationship Id="rId7" Type="http://schemas.openxmlformats.org/officeDocument/2006/relationships/tags" Target="../tags/tag954.xml"/><Relationship Id="rId12" Type="http://schemas.openxmlformats.org/officeDocument/2006/relationships/tags" Target="../tags/tag959.xml"/><Relationship Id="rId17" Type="http://schemas.openxmlformats.org/officeDocument/2006/relationships/image" Target="../media/image940.png"/><Relationship Id="rId25" Type="http://schemas.openxmlformats.org/officeDocument/2006/relationships/image" Target="../media/image946.png"/><Relationship Id="rId2" Type="http://schemas.openxmlformats.org/officeDocument/2006/relationships/tags" Target="../tags/tag949.xml"/><Relationship Id="rId16" Type="http://schemas.openxmlformats.org/officeDocument/2006/relationships/image" Target="../media/image1.png"/><Relationship Id="rId20" Type="http://schemas.openxmlformats.org/officeDocument/2006/relationships/image" Target="../media/image943.png"/><Relationship Id="rId29" Type="http://schemas.openxmlformats.org/officeDocument/2006/relationships/image" Target="../media/image950.png"/><Relationship Id="rId1" Type="http://schemas.openxmlformats.org/officeDocument/2006/relationships/tags" Target="../tags/tag948.xml"/><Relationship Id="rId6" Type="http://schemas.openxmlformats.org/officeDocument/2006/relationships/tags" Target="../tags/tag953.xml"/><Relationship Id="rId11" Type="http://schemas.openxmlformats.org/officeDocument/2006/relationships/tags" Target="../tags/tag958.xml"/><Relationship Id="rId24" Type="http://schemas.openxmlformats.org/officeDocument/2006/relationships/image" Target="../media/image945.png"/><Relationship Id="rId5" Type="http://schemas.openxmlformats.org/officeDocument/2006/relationships/tags" Target="../tags/tag952.xml"/><Relationship Id="rId15" Type="http://schemas.openxmlformats.org/officeDocument/2006/relationships/slideLayout" Target="../slideLayouts/slideLayout5.xml"/><Relationship Id="rId23" Type="http://schemas.openxmlformats.org/officeDocument/2006/relationships/image" Target="../media/image932.png"/><Relationship Id="rId28" Type="http://schemas.openxmlformats.org/officeDocument/2006/relationships/image" Target="../media/image949.png"/><Relationship Id="rId10" Type="http://schemas.openxmlformats.org/officeDocument/2006/relationships/tags" Target="../tags/tag957.xml"/><Relationship Id="rId19" Type="http://schemas.openxmlformats.org/officeDocument/2006/relationships/image" Target="../media/image942.png"/><Relationship Id="rId4" Type="http://schemas.openxmlformats.org/officeDocument/2006/relationships/tags" Target="../tags/tag951.xml"/><Relationship Id="rId9" Type="http://schemas.openxmlformats.org/officeDocument/2006/relationships/tags" Target="../tags/tag956.xml"/><Relationship Id="rId14" Type="http://schemas.openxmlformats.org/officeDocument/2006/relationships/tags" Target="../tags/tag961.xml"/><Relationship Id="rId22" Type="http://schemas.openxmlformats.org/officeDocument/2006/relationships/image" Target="../media/image944.png"/><Relationship Id="rId27" Type="http://schemas.openxmlformats.org/officeDocument/2006/relationships/image" Target="../media/image948.png"/><Relationship Id="rId30" Type="http://schemas.openxmlformats.org/officeDocument/2006/relationships/image" Target="../media/image951.png"/></Relationships>
</file>

<file path=ppt/slides/_rels/slide167.xml.rels><?xml version="1.0" encoding="UTF-8" standalone="yes"?>
<Relationships xmlns="http://schemas.openxmlformats.org/package/2006/relationships"><Relationship Id="rId8" Type="http://schemas.openxmlformats.org/officeDocument/2006/relationships/image" Target="../media/image956.png"/><Relationship Id="rId3" Type="http://schemas.openxmlformats.org/officeDocument/2006/relationships/image" Target="../media/image3210.png"/><Relationship Id="rId7" Type="http://schemas.openxmlformats.org/officeDocument/2006/relationships/image" Target="../media/image955.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954.png"/><Relationship Id="rId5" Type="http://schemas.openxmlformats.org/officeDocument/2006/relationships/image" Target="../media/image953.png"/><Relationship Id="rId10" Type="http://schemas.openxmlformats.org/officeDocument/2006/relationships/image" Target="../media/image958.jpeg"/><Relationship Id="rId4" Type="http://schemas.openxmlformats.org/officeDocument/2006/relationships/image" Target="../media/image952.png"/><Relationship Id="rId9" Type="http://schemas.openxmlformats.org/officeDocument/2006/relationships/image" Target="../media/image957.jpeg"/></Relationships>
</file>

<file path=ppt/slides/_rels/slide168.xml.rels><?xml version="1.0" encoding="UTF-8" standalone="yes"?>
<Relationships xmlns="http://schemas.openxmlformats.org/package/2006/relationships"><Relationship Id="rId8" Type="http://schemas.openxmlformats.org/officeDocument/2006/relationships/image" Target="../media/image961.png"/><Relationship Id="rId3" Type="http://schemas.openxmlformats.org/officeDocument/2006/relationships/tags" Target="../tags/tag964.xml"/><Relationship Id="rId7" Type="http://schemas.openxmlformats.org/officeDocument/2006/relationships/image" Target="../media/image960.png"/><Relationship Id="rId2" Type="http://schemas.openxmlformats.org/officeDocument/2006/relationships/tags" Target="../tags/tag963.xml"/><Relationship Id="rId1" Type="http://schemas.openxmlformats.org/officeDocument/2006/relationships/tags" Target="../tags/tag962.xml"/><Relationship Id="rId6" Type="http://schemas.openxmlformats.org/officeDocument/2006/relationships/image" Target="../media/image959.png"/><Relationship Id="rId5" Type="http://schemas.openxmlformats.org/officeDocument/2006/relationships/image" Target="../media/image1.png"/><Relationship Id="rId4" Type="http://schemas.openxmlformats.org/officeDocument/2006/relationships/slideLayout" Target="../slideLayouts/slideLayout5.xml"/><Relationship Id="rId9" Type="http://schemas.openxmlformats.org/officeDocument/2006/relationships/image" Target="../media/image962.png"/></Relationships>
</file>

<file path=ppt/slides/_rels/slide169.xml.rels><?xml version="1.0" encoding="UTF-8" standalone="yes"?>
<Relationships xmlns="http://schemas.openxmlformats.org/package/2006/relationships"><Relationship Id="rId8" Type="http://schemas.openxmlformats.org/officeDocument/2006/relationships/tags" Target="../tags/tag972.xml"/><Relationship Id="rId13" Type="http://schemas.openxmlformats.org/officeDocument/2006/relationships/image" Target="../media/image961.png"/><Relationship Id="rId18" Type="http://schemas.openxmlformats.org/officeDocument/2006/relationships/image" Target="../media/image966.png"/><Relationship Id="rId3" Type="http://schemas.openxmlformats.org/officeDocument/2006/relationships/tags" Target="../tags/tag967.xml"/><Relationship Id="rId21" Type="http://schemas.openxmlformats.org/officeDocument/2006/relationships/image" Target="../media/image968.png"/><Relationship Id="rId7" Type="http://schemas.openxmlformats.org/officeDocument/2006/relationships/tags" Target="../tags/tag971.xml"/><Relationship Id="rId12" Type="http://schemas.openxmlformats.org/officeDocument/2006/relationships/image" Target="../media/image959.png"/><Relationship Id="rId17" Type="http://schemas.openxmlformats.org/officeDocument/2006/relationships/image" Target="../media/image965.png"/><Relationship Id="rId2" Type="http://schemas.openxmlformats.org/officeDocument/2006/relationships/tags" Target="../tags/tag966.xml"/><Relationship Id="rId16" Type="http://schemas.openxmlformats.org/officeDocument/2006/relationships/image" Target="../media/image964.png"/><Relationship Id="rId20" Type="http://schemas.openxmlformats.org/officeDocument/2006/relationships/image" Target="../media/image962.png"/><Relationship Id="rId1" Type="http://schemas.openxmlformats.org/officeDocument/2006/relationships/tags" Target="../tags/tag965.xml"/><Relationship Id="rId6" Type="http://schemas.openxmlformats.org/officeDocument/2006/relationships/tags" Target="../tags/tag970.xml"/><Relationship Id="rId11" Type="http://schemas.openxmlformats.org/officeDocument/2006/relationships/image" Target="../media/image1.png"/><Relationship Id="rId5" Type="http://schemas.openxmlformats.org/officeDocument/2006/relationships/tags" Target="../tags/tag969.xml"/><Relationship Id="rId15" Type="http://schemas.openxmlformats.org/officeDocument/2006/relationships/image" Target="../media/image963.png"/><Relationship Id="rId10" Type="http://schemas.openxmlformats.org/officeDocument/2006/relationships/slideLayout" Target="../slideLayouts/slideLayout5.xml"/><Relationship Id="rId19" Type="http://schemas.openxmlformats.org/officeDocument/2006/relationships/image" Target="../media/image967.png"/><Relationship Id="rId4" Type="http://schemas.openxmlformats.org/officeDocument/2006/relationships/tags" Target="../tags/tag968.xml"/><Relationship Id="rId9" Type="http://schemas.openxmlformats.org/officeDocument/2006/relationships/tags" Target="../tags/tag973.xml"/><Relationship Id="rId14" Type="http://schemas.openxmlformats.org/officeDocument/2006/relationships/image" Target="../media/image96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slide" Target="slide27.xml"/></Relationships>
</file>

<file path=ppt/slides/_rels/slide170.xml.rels><?xml version="1.0" encoding="UTF-8" standalone="yes"?>
<Relationships xmlns="http://schemas.openxmlformats.org/package/2006/relationships"><Relationship Id="rId8" Type="http://schemas.openxmlformats.org/officeDocument/2006/relationships/image" Target="../media/image971.png"/><Relationship Id="rId3" Type="http://schemas.openxmlformats.org/officeDocument/2006/relationships/slideLayout" Target="../slideLayouts/slideLayout5.xml"/><Relationship Id="rId7" Type="http://schemas.openxmlformats.org/officeDocument/2006/relationships/image" Target="../media/image970.png"/><Relationship Id="rId2" Type="http://schemas.openxmlformats.org/officeDocument/2006/relationships/tags" Target="../tags/tag975.xml"/><Relationship Id="rId1" Type="http://schemas.openxmlformats.org/officeDocument/2006/relationships/tags" Target="../tags/tag974.xml"/><Relationship Id="rId6" Type="http://schemas.openxmlformats.org/officeDocument/2006/relationships/image" Target="../media/image969.gif"/><Relationship Id="rId5" Type="http://schemas.openxmlformats.org/officeDocument/2006/relationships/image" Target="../media/image3103.png"/><Relationship Id="rId4" Type="http://schemas.openxmlformats.org/officeDocument/2006/relationships/image" Target="../media/image1.png"/><Relationship Id="rId9" Type="http://schemas.openxmlformats.org/officeDocument/2006/relationships/image" Target="../media/image972.pn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76.png"/><Relationship Id="rId2" Type="http://schemas.openxmlformats.org/officeDocument/2006/relationships/slideLayout" Target="../slideLayouts/slideLayout5.xml"/><Relationship Id="rId1" Type="http://schemas.openxmlformats.org/officeDocument/2006/relationships/tags" Target="../tags/tag976.xml"/><Relationship Id="rId6" Type="http://schemas.openxmlformats.org/officeDocument/2006/relationships/image" Target="../media/image975.png"/><Relationship Id="rId5" Type="http://schemas.openxmlformats.org/officeDocument/2006/relationships/image" Target="../media/image973.gif"/><Relationship Id="rId4" Type="http://schemas.openxmlformats.org/officeDocument/2006/relationships/image" Target="../media/image974.png"/></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977.xml"/><Relationship Id="rId5" Type="http://schemas.openxmlformats.org/officeDocument/2006/relationships/image" Target="../media/image978.png"/><Relationship Id="rId4" Type="http://schemas.openxmlformats.org/officeDocument/2006/relationships/image" Target="../media/image977.gif"/></Relationships>
</file>

<file path=ppt/slides/_rels/slide173.xml.rels><?xml version="1.0" encoding="UTF-8" standalone="yes"?>
<Relationships xmlns="http://schemas.openxmlformats.org/package/2006/relationships"><Relationship Id="rId8" Type="http://schemas.openxmlformats.org/officeDocument/2006/relationships/image" Target="../media/image980.jpeg"/><Relationship Id="rId3" Type="http://schemas.openxmlformats.org/officeDocument/2006/relationships/tags" Target="../tags/tag980.xml"/><Relationship Id="rId7" Type="http://schemas.openxmlformats.org/officeDocument/2006/relationships/image" Target="../media/image979.png"/><Relationship Id="rId12" Type="http://schemas.openxmlformats.org/officeDocument/2006/relationships/image" Target="../media/image984.png"/><Relationship Id="rId2" Type="http://schemas.openxmlformats.org/officeDocument/2006/relationships/tags" Target="../tags/tag979.xml"/><Relationship Id="rId1" Type="http://schemas.openxmlformats.org/officeDocument/2006/relationships/tags" Target="../tags/tag978.xml"/><Relationship Id="rId6" Type="http://schemas.openxmlformats.org/officeDocument/2006/relationships/image" Target="../media/image1.png"/><Relationship Id="rId11" Type="http://schemas.openxmlformats.org/officeDocument/2006/relationships/image" Target="../media/image983.png"/><Relationship Id="rId5" Type="http://schemas.openxmlformats.org/officeDocument/2006/relationships/slideLayout" Target="../slideLayouts/slideLayout5.xml"/><Relationship Id="rId10" Type="http://schemas.openxmlformats.org/officeDocument/2006/relationships/image" Target="../media/image982.png"/><Relationship Id="rId4" Type="http://schemas.openxmlformats.org/officeDocument/2006/relationships/tags" Target="../tags/tag981.xml"/><Relationship Id="rId9" Type="http://schemas.openxmlformats.org/officeDocument/2006/relationships/image" Target="../media/image981.png"/></Relationships>
</file>

<file path=ppt/slides/_rels/slide174.xml.rels><?xml version="1.0" encoding="UTF-8" standalone="yes"?>
<Relationships xmlns="http://schemas.openxmlformats.org/package/2006/relationships"><Relationship Id="rId8" Type="http://schemas.openxmlformats.org/officeDocument/2006/relationships/image" Target="../media/image987.png"/><Relationship Id="rId3" Type="http://schemas.openxmlformats.org/officeDocument/2006/relationships/tags" Target="../tags/tag984.xml"/><Relationship Id="rId7" Type="http://schemas.openxmlformats.org/officeDocument/2006/relationships/image" Target="../media/image986.png"/><Relationship Id="rId2" Type="http://schemas.openxmlformats.org/officeDocument/2006/relationships/tags" Target="../tags/tag983.xml"/><Relationship Id="rId1" Type="http://schemas.openxmlformats.org/officeDocument/2006/relationships/tags" Target="../tags/tag982.xml"/><Relationship Id="rId6" Type="http://schemas.openxmlformats.org/officeDocument/2006/relationships/image" Target="../media/image985.png"/><Relationship Id="rId5" Type="http://schemas.openxmlformats.org/officeDocument/2006/relationships/image" Target="../media/image1.png"/><Relationship Id="rId4"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8" Type="http://schemas.openxmlformats.org/officeDocument/2006/relationships/tags" Target="../tags/tag992.xml"/><Relationship Id="rId13" Type="http://schemas.openxmlformats.org/officeDocument/2006/relationships/image" Target="../media/image986.png"/><Relationship Id="rId18" Type="http://schemas.openxmlformats.org/officeDocument/2006/relationships/image" Target="../media/image991.png"/><Relationship Id="rId3" Type="http://schemas.openxmlformats.org/officeDocument/2006/relationships/tags" Target="../tags/tag987.xml"/><Relationship Id="rId7" Type="http://schemas.openxmlformats.org/officeDocument/2006/relationships/tags" Target="../tags/tag991.xml"/><Relationship Id="rId12" Type="http://schemas.openxmlformats.org/officeDocument/2006/relationships/image" Target="../media/image985.png"/><Relationship Id="rId17" Type="http://schemas.openxmlformats.org/officeDocument/2006/relationships/image" Target="../media/image990.png"/><Relationship Id="rId2" Type="http://schemas.openxmlformats.org/officeDocument/2006/relationships/tags" Target="../tags/tag986.xml"/><Relationship Id="rId16" Type="http://schemas.openxmlformats.org/officeDocument/2006/relationships/image" Target="../media/image987.png"/><Relationship Id="rId20" Type="http://schemas.openxmlformats.org/officeDocument/2006/relationships/image" Target="../media/image993.png"/><Relationship Id="rId1" Type="http://schemas.openxmlformats.org/officeDocument/2006/relationships/tags" Target="../tags/tag985.xml"/><Relationship Id="rId6" Type="http://schemas.openxmlformats.org/officeDocument/2006/relationships/tags" Target="../tags/tag990.xml"/><Relationship Id="rId11" Type="http://schemas.openxmlformats.org/officeDocument/2006/relationships/image" Target="../media/image1.png"/><Relationship Id="rId5" Type="http://schemas.openxmlformats.org/officeDocument/2006/relationships/tags" Target="../tags/tag989.xml"/><Relationship Id="rId15" Type="http://schemas.openxmlformats.org/officeDocument/2006/relationships/image" Target="../media/image989.png"/><Relationship Id="rId10" Type="http://schemas.openxmlformats.org/officeDocument/2006/relationships/slideLayout" Target="../slideLayouts/slideLayout5.xml"/><Relationship Id="rId19" Type="http://schemas.openxmlformats.org/officeDocument/2006/relationships/image" Target="../media/image992.png"/><Relationship Id="rId4" Type="http://schemas.openxmlformats.org/officeDocument/2006/relationships/tags" Target="../tags/tag988.xml"/><Relationship Id="rId9" Type="http://schemas.openxmlformats.org/officeDocument/2006/relationships/tags" Target="../tags/tag993.xml"/><Relationship Id="rId14" Type="http://schemas.openxmlformats.org/officeDocument/2006/relationships/image" Target="../media/image988.png"/></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95.xml"/><Relationship Id="rId1" Type="http://schemas.openxmlformats.org/officeDocument/2006/relationships/tags" Target="../tags/tag994.xml"/><Relationship Id="rId6" Type="http://schemas.openxmlformats.org/officeDocument/2006/relationships/image" Target="../media/image995.png"/><Relationship Id="rId5" Type="http://schemas.openxmlformats.org/officeDocument/2006/relationships/image" Target="../media/image994.png"/><Relationship Id="rId4" Type="http://schemas.openxmlformats.org/officeDocument/2006/relationships/image" Target="../media/image1.png"/></Relationships>
</file>

<file path=ppt/slides/_rels/slide177.xml.rels><?xml version="1.0" encoding="UTF-8" standalone="yes"?>
<Relationships xmlns="http://schemas.openxmlformats.org/package/2006/relationships"><Relationship Id="rId8" Type="http://schemas.openxmlformats.org/officeDocument/2006/relationships/image" Target="../media/image997.png"/><Relationship Id="rId3" Type="http://schemas.openxmlformats.org/officeDocument/2006/relationships/tags" Target="../tags/tag998.xml"/><Relationship Id="rId7" Type="http://schemas.openxmlformats.org/officeDocument/2006/relationships/image" Target="../media/image996.png"/><Relationship Id="rId12" Type="http://schemas.openxmlformats.org/officeDocument/2006/relationships/image" Target="../media/image1001.png"/><Relationship Id="rId2" Type="http://schemas.openxmlformats.org/officeDocument/2006/relationships/tags" Target="../tags/tag997.xml"/><Relationship Id="rId1" Type="http://schemas.openxmlformats.org/officeDocument/2006/relationships/tags" Target="../tags/tag996.xml"/><Relationship Id="rId6" Type="http://schemas.openxmlformats.org/officeDocument/2006/relationships/image" Target="../media/image2910.png"/><Relationship Id="rId11" Type="http://schemas.openxmlformats.org/officeDocument/2006/relationships/image" Target="../media/image1000.gif"/><Relationship Id="rId5" Type="http://schemas.openxmlformats.org/officeDocument/2006/relationships/image" Target="../media/image1.png"/><Relationship Id="rId10" Type="http://schemas.openxmlformats.org/officeDocument/2006/relationships/image" Target="../media/image999.jpeg"/><Relationship Id="rId4" Type="http://schemas.openxmlformats.org/officeDocument/2006/relationships/slideLayout" Target="../slideLayouts/slideLayout5.xml"/><Relationship Id="rId9" Type="http://schemas.openxmlformats.org/officeDocument/2006/relationships/image" Target="../media/image998.jpeg"/></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04.jpeg"/><Relationship Id="rId2" Type="http://schemas.openxmlformats.org/officeDocument/2006/relationships/slideLayout" Target="../slideLayouts/slideLayout5.xml"/><Relationship Id="rId1" Type="http://schemas.openxmlformats.org/officeDocument/2006/relationships/tags" Target="../tags/tag999.xml"/><Relationship Id="rId6" Type="http://schemas.openxmlformats.org/officeDocument/2006/relationships/image" Target="../media/image1003.png"/><Relationship Id="rId5" Type="http://schemas.openxmlformats.org/officeDocument/2006/relationships/image" Target="../media/image1002.png"/><Relationship Id="rId4" Type="http://schemas.openxmlformats.org/officeDocument/2006/relationships/image" Target="../media/image3610.png"/></Relationships>
</file>

<file path=ppt/slides/_rels/slide179.xml.rels><?xml version="1.0" encoding="UTF-8" standalone="yes"?>
<Relationships xmlns="http://schemas.openxmlformats.org/package/2006/relationships"><Relationship Id="rId8" Type="http://schemas.openxmlformats.org/officeDocument/2006/relationships/image" Target="../media/image1007.png"/><Relationship Id="rId3" Type="http://schemas.openxmlformats.org/officeDocument/2006/relationships/slideLayout" Target="../slideLayouts/slideLayout5.xml"/><Relationship Id="rId7" Type="http://schemas.openxmlformats.org/officeDocument/2006/relationships/image" Target="../media/image1006.png"/><Relationship Id="rId2" Type="http://schemas.openxmlformats.org/officeDocument/2006/relationships/tags" Target="../tags/tag1001.xml"/><Relationship Id="rId1" Type="http://schemas.openxmlformats.org/officeDocument/2006/relationships/tags" Target="../tags/tag1000.xml"/><Relationship Id="rId6" Type="http://schemas.openxmlformats.org/officeDocument/2006/relationships/image" Target="../media/image1005.png"/><Relationship Id="rId5" Type="http://schemas.openxmlformats.org/officeDocument/2006/relationships/image" Target="../media/image4010.png"/><Relationship Id="rId10" Type="http://schemas.openxmlformats.org/officeDocument/2006/relationships/image" Target="../media/image1009.png"/><Relationship Id="rId4" Type="http://schemas.openxmlformats.org/officeDocument/2006/relationships/image" Target="../media/image1.png"/><Relationship Id="rId9" Type="http://schemas.openxmlformats.org/officeDocument/2006/relationships/image" Target="../media/image1008.png"/></Relationships>
</file>

<file path=ppt/slides/_rels/slide18.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002.xml"/><Relationship Id="rId5" Type="http://schemas.openxmlformats.org/officeDocument/2006/relationships/image" Target="../media/image1011.gif"/><Relationship Id="rId4" Type="http://schemas.openxmlformats.org/officeDocument/2006/relationships/image" Target="../media/image1010.png"/></Relationships>
</file>

<file path=ppt/slides/_rels/slide181.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013.png"/><Relationship Id="rId3" Type="http://schemas.openxmlformats.org/officeDocument/2006/relationships/tags" Target="../tags/tag1005.xml"/><Relationship Id="rId7" Type="http://schemas.openxmlformats.org/officeDocument/2006/relationships/tags" Target="../tags/tag1009.xml"/><Relationship Id="rId12" Type="http://schemas.openxmlformats.org/officeDocument/2006/relationships/image" Target="../media/image1012.png"/><Relationship Id="rId17" Type="http://schemas.openxmlformats.org/officeDocument/2006/relationships/image" Target="../media/image1017.png"/><Relationship Id="rId2" Type="http://schemas.openxmlformats.org/officeDocument/2006/relationships/tags" Target="../tags/tag1004.xml"/><Relationship Id="rId16" Type="http://schemas.openxmlformats.org/officeDocument/2006/relationships/image" Target="../media/image1016.png"/><Relationship Id="rId1" Type="http://schemas.openxmlformats.org/officeDocument/2006/relationships/tags" Target="../tags/tag1003.xml"/><Relationship Id="rId6" Type="http://schemas.openxmlformats.org/officeDocument/2006/relationships/tags" Target="../tags/tag1008.xml"/><Relationship Id="rId11" Type="http://schemas.openxmlformats.org/officeDocument/2006/relationships/image" Target="../media/image1011.gif"/><Relationship Id="rId5" Type="http://schemas.openxmlformats.org/officeDocument/2006/relationships/tags" Target="../tags/tag1007.xml"/><Relationship Id="rId15" Type="http://schemas.openxmlformats.org/officeDocument/2006/relationships/image" Target="../media/image1015.png"/><Relationship Id="rId10" Type="http://schemas.openxmlformats.org/officeDocument/2006/relationships/image" Target="../media/image1010.png"/><Relationship Id="rId4" Type="http://schemas.openxmlformats.org/officeDocument/2006/relationships/tags" Target="../tags/tag1006.xml"/><Relationship Id="rId9" Type="http://schemas.openxmlformats.org/officeDocument/2006/relationships/image" Target="../media/image1.png"/><Relationship Id="rId14" Type="http://schemas.openxmlformats.org/officeDocument/2006/relationships/image" Target="../media/image1014.png"/></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010.xml"/><Relationship Id="rId4" Type="http://schemas.openxmlformats.org/officeDocument/2006/relationships/image" Target="../media/image1018.png"/></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012.xml"/><Relationship Id="rId1" Type="http://schemas.openxmlformats.org/officeDocument/2006/relationships/tags" Target="../tags/tag1011.xml"/><Relationship Id="rId6" Type="http://schemas.openxmlformats.org/officeDocument/2006/relationships/image" Target="../media/image1019.png"/><Relationship Id="rId5" Type="http://schemas.openxmlformats.org/officeDocument/2006/relationships/image" Target="../media/image1018.png"/><Relationship Id="rId4" Type="http://schemas.openxmlformats.org/officeDocument/2006/relationships/image" Target="../media/image1.png"/></Relationships>
</file>

<file path=ppt/slides/_rels/slide184.xml.rels><?xml version="1.0" encoding="UTF-8" standalone="yes"?>
<Relationships xmlns="http://schemas.openxmlformats.org/package/2006/relationships"><Relationship Id="rId8" Type="http://schemas.openxmlformats.org/officeDocument/2006/relationships/image" Target="../media/image1023.png"/><Relationship Id="rId3" Type="http://schemas.openxmlformats.org/officeDocument/2006/relationships/slideLayout" Target="../slideLayouts/slideLayout5.xml"/><Relationship Id="rId7" Type="http://schemas.microsoft.com/office/2007/relationships/hdphoto" Target="../media/hdphoto3.wdp"/><Relationship Id="rId2" Type="http://schemas.openxmlformats.org/officeDocument/2006/relationships/tags" Target="../tags/tag1014.xml"/><Relationship Id="rId1" Type="http://schemas.openxmlformats.org/officeDocument/2006/relationships/tags" Target="../tags/tag1013.xml"/><Relationship Id="rId6" Type="http://schemas.openxmlformats.org/officeDocument/2006/relationships/image" Target="../media/image11.png"/><Relationship Id="rId5" Type="http://schemas.openxmlformats.org/officeDocument/2006/relationships/image" Target="../media/image1022.png"/><Relationship Id="rId4" Type="http://schemas.openxmlformats.org/officeDocument/2006/relationships/image" Target="../media/image1021.png"/></Relationships>
</file>

<file path=ppt/slides/_rels/slide18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slideLayout" Target="../slideLayouts/slideLayout5.xml"/><Relationship Id="rId7" Type="http://schemas.openxmlformats.org/officeDocument/2006/relationships/image" Target="../media/image11.png"/><Relationship Id="rId2" Type="http://schemas.openxmlformats.org/officeDocument/2006/relationships/tags" Target="../tags/tag1016.xml"/><Relationship Id="rId1" Type="http://schemas.openxmlformats.org/officeDocument/2006/relationships/tags" Target="../tags/tag1015.xml"/><Relationship Id="rId6" Type="http://schemas.openxmlformats.org/officeDocument/2006/relationships/image" Target="../media/image1023.png"/><Relationship Id="rId5" Type="http://schemas.openxmlformats.org/officeDocument/2006/relationships/image" Target="../media/image1021.png"/><Relationship Id="rId4" Type="http://schemas.openxmlformats.org/officeDocument/2006/relationships/image" Target="../media/image1022.png"/></Relationships>
</file>

<file path=ppt/slides/_rels/slide186.xml.rels><?xml version="1.0" encoding="UTF-8" standalone="yes"?>
<Relationships xmlns="http://schemas.openxmlformats.org/package/2006/relationships"><Relationship Id="rId8" Type="http://schemas.openxmlformats.org/officeDocument/2006/relationships/image" Target="../media/image1024.png"/><Relationship Id="rId13" Type="http://schemas.openxmlformats.org/officeDocument/2006/relationships/image" Target="../media/image984.png"/><Relationship Id="rId3" Type="http://schemas.openxmlformats.org/officeDocument/2006/relationships/tags" Target="../tags/tag1019.xml"/><Relationship Id="rId7" Type="http://schemas.openxmlformats.org/officeDocument/2006/relationships/image" Target="../media/image1.png"/><Relationship Id="rId12" Type="http://schemas.openxmlformats.org/officeDocument/2006/relationships/image" Target="../media/image1028.jpeg"/><Relationship Id="rId2" Type="http://schemas.openxmlformats.org/officeDocument/2006/relationships/tags" Target="../tags/tag1018.xml"/><Relationship Id="rId1" Type="http://schemas.openxmlformats.org/officeDocument/2006/relationships/tags" Target="../tags/tag1017.xml"/><Relationship Id="rId6" Type="http://schemas.openxmlformats.org/officeDocument/2006/relationships/slideLayout" Target="../slideLayouts/slideLayout5.xml"/><Relationship Id="rId11" Type="http://schemas.openxmlformats.org/officeDocument/2006/relationships/image" Target="../media/image1027.png"/><Relationship Id="rId5" Type="http://schemas.openxmlformats.org/officeDocument/2006/relationships/tags" Target="../tags/tag1021.xml"/><Relationship Id="rId10" Type="http://schemas.openxmlformats.org/officeDocument/2006/relationships/image" Target="../media/image1026.png"/><Relationship Id="rId4" Type="http://schemas.openxmlformats.org/officeDocument/2006/relationships/tags" Target="../tags/tag1020.xml"/><Relationship Id="rId9" Type="http://schemas.openxmlformats.org/officeDocument/2006/relationships/image" Target="../media/image1025.png"/><Relationship Id="rId14" Type="http://schemas.openxmlformats.org/officeDocument/2006/relationships/image" Target="../media/image981.png"/></Relationships>
</file>

<file path=ppt/slides/_rels/slide187.xml.rels><?xml version="1.0" encoding="UTF-8" standalone="yes"?>
<Relationships xmlns="http://schemas.openxmlformats.org/package/2006/relationships"><Relationship Id="rId8" Type="http://schemas.openxmlformats.org/officeDocument/2006/relationships/tags" Target="../tags/tag1029.xml"/><Relationship Id="rId13" Type="http://schemas.openxmlformats.org/officeDocument/2006/relationships/image" Target="../media/image1.png"/><Relationship Id="rId18" Type="http://schemas.openxmlformats.org/officeDocument/2006/relationships/image" Target="../media/image1034.png"/><Relationship Id="rId3" Type="http://schemas.openxmlformats.org/officeDocument/2006/relationships/tags" Target="../tags/tag1024.xml"/><Relationship Id="rId21" Type="http://schemas.openxmlformats.org/officeDocument/2006/relationships/image" Target="../media/image1037.png"/><Relationship Id="rId7" Type="http://schemas.openxmlformats.org/officeDocument/2006/relationships/tags" Target="../tags/tag1028.xml"/><Relationship Id="rId12" Type="http://schemas.openxmlformats.org/officeDocument/2006/relationships/slideLayout" Target="../slideLayouts/slideLayout5.xml"/><Relationship Id="rId17" Type="http://schemas.openxmlformats.org/officeDocument/2006/relationships/image" Target="../media/image1033.png"/><Relationship Id="rId2" Type="http://schemas.openxmlformats.org/officeDocument/2006/relationships/tags" Target="../tags/tag1023.xml"/><Relationship Id="rId16" Type="http://schemas.openxmlformats.org/officeDocument/2006/relationships/image" Target="../media/image1032.png"/><Relationship Id="rId20" Type="http://schemas.openxmlformats.org/officeDocument/2006/relationships/image" Target="../media/image1036.png"/><Relationship Id="rId1" Type="http://schemas.openxmlformats.org/officeDocument/2006/relationships/tags" Target="../tags/tag1022.xml"/><Relationship Id="rId6" Type="http://schemas.openxmlformats.org/officeDocument/2006/relationships/tags" Target="../tags/tag1027.xml"/><Relationship Id="rId11" Type="http://schemas.openxmlformats.org/officeDocument/2006/relationships/tags" Target="../tags/tag1032.xml"/><Relationship Id="rId24" Type="http://schemas.openxmlformats.org/officeDocument/2006/relationships/image" Target="../media/image1041.png"/><Relationship Id="rId5" Type="http://schemas.openxmlformats.org/officeDocument/2006/relationships/tags" Target="../tags/tag1026.xml"/><Relationship Id="rId15" Type="http://schemas.openxmlformats.org/officeDocument/2006/relationships/image" Target="../media/image1031.png"/><Relationship Id="rId23" Type="http://schemas.openxmlformats.org/officeDocument/2006/relationships/image" Target="../media/image1039.png"/><Relationship Id="rId10" Type="http://schemas.openxmlformats.org/officeDocument/2006/relationships/tags" Target="../tags/tag1031.xml"/><Relationship Id="rId19" Type="http://schemas.openxmlformats.org/officeDocument/2006/relationships/image" Target="../media/image1035.png"/><Relationship Id="rId4" Type="http://schemas.openxmlformats.org/officeDocument/2006/relationships/tags" Target="../tags/tag1025.xml"/><Relationship Id="rId9" Type="http://schemas.openxmlformats.org/officeDocument/2006/relationships/tags" Target="../tags/tag1030.xml"/><Relationship Id="rId14" Type="http://schemas.openxmlformats.org/officeDocument/2006/relationships/image" Target="../media/image1029.png"/><Relationship Id="rId22" Type="http://schemas.openxmlformats.org/officeDocument/2006/relationships/image" Target="../media/image1038.png"/></Relationships>
</file>

<file path=ppt/slides/_rels/slide18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46.png"/><Relationship Id="rId3" Type="http://schemas.openxmlformats.org/officeDocument/2006/relationships/tags" Target="../tags/tag1035.xml"/><Relationship Id="rId7" Type="http://schemas.openxmlformats.org/officeDocument/2006/relationships/slideLayout" Target="../slideLayouts/slideLayout5.xml"/><Relationship Id="rId12" Type="http://schemas.openxmlformats.org/officeDocument/2006/relationships/image" Target="../media/image1045.png"/><Relationship Id="rId2" Type="http://schemas.openxmlformats.org/officeDocument/2006/relationships/tags" Target="../tags/tag1034.xml"/><Relationship Id="rId16" Type="http://schemas.openxmlformats.org/officeDocument/2006/relationships/image" Target="../media/image981.png"/><Relationship Id="rId1" Type="http://schemas.openxmlformats.org/officeDocument/2006/relationships/tags" Target="../tags/tag1033.xml"/><Relationship Id="rId6" Type="http://schemas.openxmlformats.org/officeDocument/2006/relationships/tags" Target="../tags/tag1038.xml"/><Relationship Id="rId11" Type="http://schemas.openxmlformats.org/officeDocument/2006/relationships/image" Target="../media/image1044.png"/><Relationship Id="rId5" Type="http://schemas.openxmlformats.org/officeDocument/2006/relationships/tags" Target="../tags/tag1037.xml"/><Relationship Id="rId15" Type="http://schemas.openxmlformats.org/officeDocument/2006/relationships/image" Target="../media/image1048.png"/><Relationship Id="rId10" Type="http://schemas.openxmlformats.org/officeDocument/2006/relationships/image" Target="../media/image1043.png"/><Relationship Id="rId4" Type="http://schemas.openxmlformats.org/officeDocument/2006/relationships/tags" Target="../tags/tag1036.xml"/><Relationship Id="rId9" Type="http://schemas.openxmlformats.org/officeDocument/2006/relationships/image" Target="../media/image1042.png"/><Relationship Id="rId14" Type="http://schemas.openxmlformats.org/officeDocument/2006/relationships/image" Target="../media/image1047.png"/></Relationships>
</file>

<file path=ppt/slides/_rels/slide189.xml.rels><?xml version="1.0" encoding="UTF-8" standalone="yes"?>
<Relationships xmlns="http://schemas.openxmlformats.org/package/2006/relationships"><Relationship Id="rId8" Type="http://schemas.openxmlformats.org/officeDocument/2006/relationships/image" Target="../media/image1051.png"/><Relationship Id="rId3" Type="http://schemas.openxmlformats.org/officeDocument/2006/relationships/tags" Target="../tags/tag1041.xml"/><Relationship Id="rId7" Type="http://schemas.openxmlformats.org/officeDocument/2006/relationships/image" Target="../media/image1050.png"/><Relationship Id="rId2" Type="http://schemas.openxmlformats.org/officeDocument/2006/relationships/tags" Target="../tags/tag1040.xml"/><Relationship Id="rId1" Type="http://schemas.openxmlformats.org/officeDocument/2006/relationships/tags" Target="../tags/tag1039.xml"/><Relationship Id="rId6" Type="http://schemas.openxmlformats.org/officeDocument/2006/relationships/image" Target="../media/image1049.png"/><Relationship Id="rId5" Type="http://schemas.openxmlformats.org/officeDocument/2006/relationships/image" Target="../media/image1.png"/><Relationship Id="rId4"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slide" Target="slide27.xml"/></Relationships>
</file>

<file path=ppt/slides/_rels/slide190.xml.rels><?xml version="1.0" encoding="UTF-8" standalone="yes"?>
<Relationships xmlns="http://schemas.openxmlformats.org/package/2006/relationships"><Relationship Id="rId13" Type="http://schemas.openxmlformats.org/officeDocument/2006/relationships/tags" Target="../tags/tag1054.xml"/><Relationship Id="rId18" Type="http://schemas.openxmlformats.org/officeDocument/2006/relationships/tags" Target="../tags/tag1059.xml"/><Relationship Id="rId26" Type="http://schemas.openxmlformats.org/officeDocument/2006/relationships/image" Target="../media/image1056.png"/><Relationship Id="rId21" Type="http://schemas.openxmlformats.org/officeDocument/2006/relationships/image" Target="../media/image1052.png"/><Relationship Id="rId34" Type="http://schemas.openxmlformats.org/officeDocument/2006/relationships/image" Target="../media/image1064.png"/><Relationship Id="rId7" Type="http://schemas.openxmlformats.org/officeDocument/2006/relationships/tags" Target="../tags/tag1048.xml"/><Relationship Id="rId12" Type="http://schemas.openxmlformats.org/officeDocument/2006/relationships/tags" Target="../tags/tag1053.xml"/><Relationship Id="rId17" Type="http://schemas.openxmlformats.org/officeDocument/2006/relationships/tags" Target="../tags/tag1058.xml"/><Relationship Id="rId25" Type="http://schemas.openxmlformats.org/officeDocument/2006/relationships/image" Target="../media/image1055.png"/><Relationship Id="rId33" Type="http://schemas.openxmlformats.org/officeDocument/2006/relationships/image" Target="../media/image1063.png"/><Relationship Id="rId38" Type="http://schemas.openxmlformats.org/officeDocument/2006/relationships/image" Target="../media/image1067.png"/><Relationship Id="rId2" Type="http://schemas.openxmlformats.org/officeDocument/2006/relationships/tags" Target="../tags/tag1043.xml"/><Relationship Id="rId16" Type="http://schemas.openxmlformats.org/officeDocument/2006/relationships/tags" Target="../tags/tag1057.xml"/><Relationship Id="rId20" Type="http://schemas.openxmlformats.org/officeDocument/2006/relationships/image" Target="../media/image1.png"/><Relationship Id="rId29" Type="http://schemas.openxmlformats.org/officeDocument/2006/relationships/image" Target="../media/image1059.png"/><Relationship Id="rId1" Type="http://schemas.openxmlformats.org/officeDocument/2006/relationships/tags" Target="../tags/tag1042.xml"/><Relationship Id="rId6" Type="http://schemas.openxmlformats.org/officeDocument/2006/relationships/tags" Target="../tags/tag1047.xml"/><Relationship Id="rId11" Type="http://schemas.openxmlformats.org/officeDocument/2006/relationships/tags" Target="../tags/tag1052.xml"/><Relationship Id="rId24" Type="http://schemas.openxmlformats.org/officeDocument/2006/relationships/image" Target="../media/image1050.png"/><Relationship Id="rId32" Type="http://schemas.openxmlformats.org/officeDocument/2006/relationships/image" Target="../media/image1062.png"/><Relationship Id="rId37" Type="http://schemas.openxmlformats.org/officeDocument/2006/relationships/image" Target="../media/image1066.png"/><Relationship Id="rId5" Type="http://schemas.openxmlformats.org/officeDocument/2006/relationships/tags" Target="../tags/tag1046.xml"/><Relationship Id="rId15" Type="http://schemas.openxmlformats.org/officeDocument/2006/relationships/tags" Target="../tags/tag1056.xml"/><Relationship Id="rId23" Type="http://schemas.openxmlformats.org/officeDocument/2006/relationships/image" Target="../media/image1054.png"/><Relationship Id="rId28" Type="http://schemas.openxmlformats.org/officeDocument/2006/relationships/image" Target="../media/image1058.png"/><Relationship Id="rId36" Type="http://schemas.openxmlformats.org/officeDocument/2006/relationships/image" Target="../media/image59.png"/><Relationship Id="rId10" Type="http://schemas.openxmlformats.org/officeDocument/2006/relationships/tags" Target="../tags/tag1051.xml"/><Relationship Id="rId19" Type="http://schemas.openxmlformats.org/officeDocument/2006/relationships/slideLayout" Target="../slideLayouts/slideLayout5.xml"/><Relationship Id="rId31" Type="http://schemas.openxmlformats.org/officeDocument/2006/relationships/image" Target="../media/image1061.png"/><Relationship Id="rId4" Type="http://schemas.openxmlformats.org/officeDocument/2006/relationships/tags" Target="../tags/tag1045.xml"/><Relationship Id="rId9" Type="http://schemas.openxmlformats.org/officeDocument/2006/relationships/tags" Target="../tags/tag1050.xml"/><Relationship Id="rId14" Type="http://schemas.openxmlformats.org/officeDocument/2006/relationships/tags" Target="../tags/tag1055.xml"/><Relationship Id="rId22" Type="http://schemas.openxmlformats.org/officeDocument/2006/relationships/image" Target="../media/image1053.png"/><Relationship Id="rId27" Type="http://schemas.openxmlformats.org/officeDocument/2006/relationships/image" Target="../media/image1057.png"/><Relationship Id="rId30" Type="http://schemas.openxmlformats.org/officeDocument/2006/relationships/image" Target="../media/image1060.png"/><Relationship Id="rId35" Type="http://schemas.openxmlformats.org/officeDocument/2006/relationships/image" Target="../media/image1065.png"/><Relationship Id="rId8" Type="http://schemas.openxmlformats.org/officeDocument/2006/relationships/tags" Target="../tags/tag1049.xml"/><Relationship Id="rId3" Type="http://schemas.openxmlformats.org/officeDocument/2006/relationships/tags" Target="../tags/tag1044.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060.xml"/><Relationship Id="rId4" Type="http://schemas.openxmlformats.org/officeDocument/2006/relationships/image" Target="../media/image1068.png"/></Relationships>
</file>

<file path=ppt/slides/_rels/slide192.xml.rels><?xml version="1.0" encoding="UTF-8" standalone="yes"?>
<Relationships xmlns="http://schemas.openxmlformats.org/package/2006/relationships"><Relationship Id="rId13" Type="http://schemas.openxmlformats.org/officeDocument/2006/relationships/tags" Target="../tags/tag1073.xml"/><Relationship Id="rId18" Type="http://schemas.openxmlformats.org/officeDocument/2006/relationships/tags" Target="../tags/tag1078.xml"/><Relationship Id="rId26" Type="http://schemas.openxmlformats.org/officeDocument/2006/relationships/image" Target="../media/image1070.png"/><Relationship Id="rId39" Type="http://schemas.openxmlformats.org/officeDocument/2006/relationships/image" Target="../media/image1081.png"/><Relationship Id="rId21" Type="http://schemas.openxmlformats.org/officeDocument/2006/relationships/slideLayout" Target="../slideLayouts/slideLayout5.xml"/><Relationship Id="rId34" Type="http://schemas.openxmlformats.org/officeDocument/2006/relationships/image" Target="../media/image1077.png"/><Relationship Id="rId42" Type="http://schemas.openxmlformats.org/officeDocument/2006/relationships/image" Target="../media/image1084.png"/><Relationship Id="rId7" Type="http://schemas.openxmlformats.org/officeDocument/2006/relationships/tags" Target="../tags/tag1067.xml"/><Relationship Id="rId2" Type="http://schemas.openxmlformats.org/officeDocument/2006/relationships/tags" Target="../tags/tag1062.xml"/><Relationship Id="rId16" Type="http://schemas.openxmlformats.org/officeDocument/2006/relationships/tags" Target="../tags/tag1076.xml"/><Relationship Id="rId20" Type="http://schemas.openxmlformats.org/officeDocument/2006/relationships/tags" Target="../tags/tag1080.xml"/><Relationship Id="rId29" Type="http://schemas.openxmlformats.org/officeDocument/2006/relationships/image" Target="../media/image1073.png"/><Relationship Id="rId41" Type="http://schemas.openxmlformats.org/officeDocument/2006/relationships/image" Target="../media/image1083.png"/><Relationship Id="rId1" Type="http://schemas.openxmlformats.org/officeDocument/2006/relationships/tags" Target="../tags/tag1061.xml"/><Relationship Id="rId6" Type="http://schemas.openxmlformats.org/officeDocument/2006/relationships/tags" Target="../tags/tag1066.xml"/><Relationship Id="rId11" Type="http://schemas.openxmlformats.org/officeDocument/2006/relationships/tags" Target="../tags/tag1071.xml"/><Relationship Id="rId24" Type="http://schemas.openxmlformats.org/officeDocument/2006/relationships/image" Target="../media/image1069.png"/><Relationship Id="rId32" Type="http://schemas.openxmlformats.org/officeDocument/2006/relationships/image" Target="../media/image1075.png"/><Relationship Id="rId37" Type="http://schemas.openxmlformats.org/officeDocument/2006/relationships/image" Target="../media/image1079.png"/><Relationship Id="rId40" Type="http://schemas.openxmlformats.org/officeDocument/2006/relationships/image" Target="../media/image1082.png"/><Relationship Id="rId5" Type="http://schemas.openxmlformats.org/officeDocument/2006/relationships/tags" Target="../tags/tag1065.xml"/><Relationship Id="rId15" Type="http://schemas.openxmlformats.org/officeDocument/2006/relationships/tags" Target="../tags/tag1075.xml"/><Relationship Id="rId23" Type="http://schemas.openxmlformats.org/officeDocument/2006/relationships/image" Target="../media/image1068.png"/><Relationship Id="rId28" Type="http://schemas.openxmlformats.org/officeDocument/2006/relationships/image" Target="../media/image1072.png"/><Relationship Id="rId36" Type="http://schemas.openxmlformats.org/officeDocument/2006/relationships/image" Target="../media/image1062.png"/><Relationship Id="rId10" Type="http://schemas.openxmlformats.org/officeDocument/2006/relationships/tags" Target="../tags/tag1070.xml"/><Relationship Id="rId19" Type="http://schemas.openxmlformats.org/officeDocument/2006/relationships/tags" Target="../tags/tag1079.xml"/><Relationship Id="rId31" Type="http://schemas.openxmlformats.org/officeDocument/2006/relationships/image" Target="../media/image1060.png"/><Relationship Id="rId4" Type="http://schemas.openxmlformats.org/officeDocument/2006/relationships/tags" Target="../tags/tag1064.xml"/><Relationship Id="rId9" Type="http://schemas.openxmlformats.org/officeDocument/2006/relationships/tags" Target="../tags/tag1069.xml"/><Relationship Id="rId14" Type="http://schemas.openxmlformats.org/officeDocument/2006/relationships/tags" Target="../tags/tag1074.xml"/><Relationship Id="rId22" Type="http://schemas.openxmlformats.org/officeDocument/2006/relationships/image" Target="../media/image1.png"/><Relationship Id="rId27" Type="http://schemas.openxmlformats.org/officeDocument/2006/relationships/image" Target="../media/image1071.png"/><Relationship Id="rId30" Type="http://schemas.openxmlformats.org/officeDocument/2006/relationships/image" Target="../media/image1074.png"/><Relationship Id="rId35" Type="http://schemas.openxmlformats.org/officeDocument/2006/relationships/image" Target="../media/image1078.png"/><Relationship Id="rId8" Type="http://schemas.openxmlformats.org/officeDocument/2006/relationships/tags" Target="../tags/tag1068.xml"/><Relationship Id="rId3" Type="http://schemas.openxmlformats.org/officeDocument/2006/relationships/tags" Target="../tags/tag1063.xml"/><Relationship Id="rId12" Type="http://schemas.openxmlformats.org/officeDocument/2006/relationships/tags" Target="../tags/tag1072.xml"/><Relationship Id="rId17" Type="http://schemas.openxmlformats.org/officeDocument/2006/relationships/tags" Target="../tags/tag1077.xml"/><Relationship Id="rId25" Type="http://schemas.openxmlformats.org/officeDocument/2006/relationships/image" Target="../media/image1053.png"/><Relationship Id="rId33" Type="http://schemas.openxmlformats.org/officeDocument/2006/relationships/image" Target="../media/image1076.png"/><Relationship Id="rId38" Type="http://schemas.openxmlformats.org/officeDocument/2006/relationships/image" Target="../media/image1080.png"/></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081.xml"/><Relationship Id="rId4" Type="http://schemas.openxmlformats.org/officeDocument/2006/relationships/image" Target="../media/image1085.png"/></Relationships>
</file>

<file path=ppt/slides/_rels/slide194.xml.rels><?xml version="1.0" encoding="UTF-8" standalone="yes"?>
<Relationships xmlns="http://schemas.openxmlformats.org/package/2006/relationships"><Relationship Id="rId13" Type="http://schemas.openxmlformats.org/officeDocument/2006/relationships/tags" Target="../tags/tag1094.xml"/><Relationship Id="rId18" Type="http://schemas.openxmlformats.org/officeDocument/2006/relationships/tags" Target="../tags/tag1099.xml"/><Relationship Id="rId26" Type="http://schemas.openxmlformats.org/officeDocument/2006/relationships/image" Target="../media/image1060.png"/><Relationship Id="rId39" Type="http://schemas.openxmlformats.org/officeDocument/2006/relationships/image" Target="../media/image1092.png"/><Relationship Id="rId21" Type="http://schemas.openxmlformats.org/officeDocument/2006/relationships/slideLayout" Target="../slideLayouts/slideLayout5.xml"/><Relationship Id="rId34" Type="http://schemas.openxmlformats.org/officeDocument/2006/relationships/image" Target="../media/image1086.png"/><Relationship Id="rId42" Type="http://schemas.openxmlformats.org/officeDocument/2006/relationships/image" Target="../media/image1094.png"/><Relationship Id="rId7" Type="http://schemas.openxmlformats.org/officeDocument/2006/relationships/tags" Target="../tags/tag1088.xml"/><Relationship Id="rId2" Type="http://schemas.openxmlformats.org/officeDocument/2006/relationships/tags" Target="../tags/tag1083.xml"/><Relationship Id="rId16" Type="http://schemas.openxmlformats.org/officeDocument/2006/relationships/tags" Target="../tags/tag1097.xml"/><Relationship Id="rId20" Type="http://schemas.openxmlformats.org/officeDocument/2006/relationships/tags" Target="../tags/tag1101.xml"/><Relationship Id="rId29" Type="http://schemas.openxmlformats.org/officeDocument/2006/relationships/image" Target="../media/image1082.png"/><Relationship Id="rId41" Type="http://schemas.openxmlformats.org/officeDocument/2006/relationships/image" Target="../media/image1081.png"/><Relationship Id="rId1" Type="http://schemas.openxmlformats.org/officeDocument/2006/relationships/tags" Target="../tags/tag1082.xml"/><Relationship Id="rId6" Type="http://schemas.openxmlformats.org/officeDocument/2006/relationships/tags" Target="../tags/tag1087.xml"/><Relationship Id="rId11" Type="http://schemas.openxmlformats.org/officeDocument/2006/relationships/tags" Target="../tags/tag1092.xml"/><Relationship Id="rId24" Type="http://schemas.openxmlformats.org/officeDocument/2006/relationships/image" Target="../media/image1053.png"/><Relationship Id="rId32" Type="http://schemas.openxmlformats.org/officeDocument/2006/relationships/image" Target="../media/image1069.png"/><Relationship Id="rId37" Type="http://schemas.openxmlformats.org/officeDocument/2006/relationships/image" Target="../media/image1089.png"/><Relationship Id="rId40" Type="http://schemas.openxmlformats.org/officeDocument/2006/relationships/image" Target="../media/image1093.png"/><Relationship Id="rId5" Type="http://schemas.openxmlformats.org/officeDocument/2006/relationships/tags" Target="../tags/tag1086.xml"/><Relationship Id="rId15" Type="http://schemas.openxmlformats.org/officeDocument/2006/relationships/tags" Target="../tags/tag1096.xml"/><Relationship Id="rId23" Type="http://schemas.openxmlformats.org/officeDocument/2006/relationships/image" Target="../media/image1085.png"/><Relationship Id="rId28" Type="http://schemas.openxmlformats.org/officeDocument/2006/relationships/image" Target="../media/image1079.png"/><Relationship Id="rId36" Type="http://schemas.openxmlformats.org/officeDocument/2006/relationships/image" Target="../media/image1088.png"/><Relationship Id="rId10" Type="http://schemas.openxmlformats.org/officeDocument/2006/relationships/tags" Target="../tags/tag1091.xml"/><Relationship Id="rId19" Type="http://schemas.openxmlformats.org/officeDocument/2006/relationships/tags" Target="../tags/tag1100.xml"/><Relationship Id="rId31" Type="http://schemas.openxmlformats.org/officeDocument/2006/relationships/image" Target="../media/image1071.png"/><Relationship Id="rId4" Type="http://schemas.openxmlformats.org/officeDocument/2006/relationships/tags" Target="../tags/tag1085.xml"/><Relationship Id="rId9" Type="http://schemas.openxmlformats.org/officeDocument/2006/relationships/tags" Target="../tags/tag1090.xml"/><Relationship Id="rId14" Type="http://schemas.openxmlformats.org/officeDocument/2006/relationships/tags" Target="../tags/tag1095.xml"/><Relationship Id="rId22" Type="http://schemas.openxmlformats.org/officeDocument/2006/relationships/image" Target="../media/image1.png"/><Relationship Id="rId27" Type="http://schemas.openxmlformats.org/officeDocument/2006/relationships/image" Target="../media/image1062.png"/><Relationship Id="rId30" Type="http://schemas.openxmlformats.org/officeDocument/2006/relationships/image" Target="../media/image1084.png"/><Relationship Id="rId35" Type="http://schemas.openxmlformats.org/officeDocument/2006/relationships/image" Target="../media/image1087.png"/><Relationship Id="rId8" Type="http://schemas.openxmlformats.org/officeDocument/2006/relationships/tags" Target="../tags/tag1089.xml"/><Relationship Id="rId3" Type="http://schemas.openxmlformats.org/officeDocument/2006/relationships/tags" Target="../tags/tag1084.xml"/><Relationship Id="rId12" Type="http://schemas.openxmlformats.org/officeDocument/2006/relationships/tags" Target="../tags/tag1093.xml"/><Relationship Id="rId17" Type="http://schemas.openxmlformats.org/officeDocument/2006/relationships/tags" Target="../tags/tag1098.xml"/><Relationship Id="rId25" Type="http://schemas.openxmlformats.org/officeDocument/2006/relationships/image" Target="../media/image1073.png"/><Relationship Id="rId33" Type="http://schemas.openxmlformats.org/officeDocument/2006/relationships/image" Target="../media/image1072.png"/><Relationship Id="rId38" Type="http://schemas.openxmlformats.org/officeDocument/2006/relationships/image" Target="../media/image1091.png"/></Relationships>
</file>

<file path=ppt/slides/_rels/slide19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103.xml"/><Relationship Id="rId1" Type="http://schemas.openxmlformats.org/officeDocument/2006/relationships/tags" Target="../tags/tag1102.xml"/><Relationship Id="rId6" Type="http://schemas.openxmlformats.org/officeDocument/2006/relationships/image" Target="../media/image1096.png"/><Relationship Id="rId5" Type="http://schemas.openxmlformats.org/officeDocument/2006/relationships/image" Target="../media/image1095.png"/><Relationship Id="rId4" Type="http://schemas.openxmlformats.org/officeDocument/2006/relationships/image" Target="../media/image1.png"/></Relationships>
</file>

<file path=ppt/slides/_rels/slide196.xml.rels><?xml version="1.0" encoding="UTF-8" standalone="yes"?>
<Relationships xmlns="http://schemas.openxmlformats.org/package/2006/relationships"><Relationship Id="rId13" Type="http://schemas.openxmlformats.org/officeDocument/2006/relationships/tags" Target="../tags/tag1116.xml"/><Relationship Id="rId18" Type="http://schemas.openxmlformats.org/officeDocument/2006/relationships/tags" Target="../tags/tag1121.xml"/><Relationship Id="rId26" Type="http://schemas.openxmlformats.org/officeDocument/2006/relationships/image" Target="../media/image1101.png"/><Relationship Id="rId21" Type="http://schemas.openxmlformats.org/officeDocument/2006/relationships/image" Target="../media/image1096.png"/><Relationship Id="rId34" Type="http://schemas.openxmlformats.org/officeDocument/2006/relationships/image" Target="../media/image1108.png"/><Relationship Id="rId7" Type="http://schemas.openxmlformats.org/officeDocument/2006/relationships/tags" Target="../tags/tag1110.xml"/><Relationship Id="rId12" Type="http://schemas.openxmlformats.org/officeDocument/2006/relationships/tags" Target="../tags/tag1115.xml"/><Relationship Id="rId17" Type="http://schemas.openxmlformats.org/officeDocument/2006/relationships/tags" Target="../tags/tag1120.xml"/><Relationship Id="rId25" Type="http://schemas.openxmlformats.org/officeDocument/2006/relationships/image" Target="../media/image1099.png"/><Relationship Id="rId33" Type="http://schemas.openxmlformats.org/officeDocument/2006/relationships/image" Target="../media/image1107.png"/><Relationship Id="rId38" Type="http://schemas.openxmlformats.org/officeDocument/2006/relationships/image" Target="../media/image1095.png"/><Relationship Id="rId2" Type="http://schemas.openxmlformats.org/officeDocument/2006/relationships/tags" Target="../tags/tag1105.xml"/><Relationship Id="rId16" Type="http://schemas.openxmlformats.org/officeDocument/2006/relationships/tags" Target="../tags/tag1119.xml"/><Relationship Id="rId20" Type="http://schemas.openxmlformats.org/officeDocument/2006/relationships/image" Target="../media/image1.png"/><Relationship Id="rId29" Type="http://schemas.openxmlformats.org/officeDocument/2006/relationships/image" Target="../media/image1104.png"/><Relationship Id="rId1" Type="http://schemas.openxmlformats.org/officeDocument/2006/relationships/tags" Target="../tags/tag1104.xml"/><Relationship Id="rId6" Type="http://schemas.openxmlformats.org/officeDocument/2006/relationships/tags" Target="../tags/tag1109.xml"/><Relationship Id="rId11" Type="http://schemas.openxmlformats.org/officeDocument/2006/relationships/tags" Target="../tags/tag1114.xml"/><Relationship Id="rId24" Type="http://schemas.openxmlformats.org/officeDocument/2006/relationships/image" Target="../media/image1098.png"/><Relationship Id="rId32" Type="http://schemas.openxmlformats.org/officeDocument/2006/relationships/image" Target="../media/image1106.png"/><Relationship Id="rId37" Type="http://schemas.openxmlformats.org/officeDocument/2006/relationships/image" Target="../media/image1110.png"/><Relationship Id="rId5" Type="http://schemas.openxmlformats.org/officeDocument/2006/relationships/tags" Target="../tags/tag1108.xml"/><Relationship Id="rId15" Type="http://schemas.openxmlformats.org/officeDocument/2006/relationships/tags" Target="../tags/tag1118.xml"/><Relationship Id="rId23" Type="http://schemas.openxmlformats.org/officeDocument/2006/relationships/image" Target="../media/image1097.png"/><Relationship Id="rId28" Type="http://schemas.openxmlformats.org/officeDocument/2006/relationships/image" Target="../media/image1103.png"/><Relationship Id="rId36" Type="http://schemas.openxmlformats.org/officeDocument/2006/relationships/image" Target="../media/image1062.png"/><Relationship Id="rId10" Type="http://schemas.openxmlformats.org/officeDocument/2006/relationships/tags" Target="../tags/tag1113.xml"/><Relationship Id="rId19" Type="http://schemas.openxmlformats.org/officeDocument/2006/relationships/slideLayout" Target="../slideLayouts/slideLayout5.xml"/><Relationship Id="rId31" Type="http://schemas.openxmlformats.org/officeDocument/2006/relationships/image" Target="../media/image1105.png"/><Relationship Id="rId4" Type="http://schemas.openxmlformats.org/officeDocument/2006/relationships/tags" Target="../tags/tag1107.xml"/><Relationship Id="rId9" Type="http://schemas.openxmlformats.org/officeDocument/2006/relationships/tags" Target="../tags/tag1112.xml"/><Relationship Id="rId14" Type="http://schemas.openxmlformats.org/officeDocument/2006/relationships/tags" Target="../tags/tag1117.xml"/><Relationship Id="rId22" Type="http://schemas.openxmlformats.org/officeDocument/2006/relationships/image" Target="../media/image1053.png"/><Relationship Id="rId27" Type="http://schemas.openxmlformats.org/officeDocument/2006/relationships/image" Target="../media/image1102.png"/><Relationship Id="rId30" Type="http://schemas.openxmlformats.org/officeDocument/2006/relationships/image" Target="../media/image1073.png"/><Relationship Id="rId35" Type="http://schemas.openxmlformats.org/officeDocument/2006/relationships/image" Target="../media/image1109.png"/><Relationship Id="rId8" Type="http://schemas.openxmlformats.org/officeDocument/2006/relationships/tags" Target="../tags/tag1111.xml"/><Relationship Id="rId3" Type="http://schemas.openxmlformats.org/officeDocument/2006/relationships/tags" Target="../tags/tag1106.xml"/></Relationships>
</file>

<file path=ppt/slides/_rels/slide197.xml.rels><?xml version="1.0" encoding="UTF-8" standalone="yes"?>
<Relationships xmlns="http://schemas.openxmlformats.org/package/2006/relationships"><Relationship Id="rId13" Type="http://schemas.openxmlformats.org/officeDocument/2006/relationships/tags" Target="../tags/tag1134.xml"/><Relationship Id="rId18" Type="http://schemas.openxmlformats.org/officeDocument/2006/relationships/tags" Target="../tags/tag1139.xml"/><Relationship Id="rId26" Type="http://schemas.openxmlformats.org/officeDocument/2006/relationships/image" Target="../media/image1115.png"/><Relationship Id="rId21" Type="http://schemas.openxmlformats.org/officeDocument/2006/relationships/image" Target="../media/image1096.png"/><Relationship Id="rId34" Type="http://schemas.openxmlformats.org/officeDocument/2006/relationships/image" Target="../media/image1121.png"/><Relationship Id="rId7" Type="http://schemas.openxmlformats.org/officeDocument/2006/relationships/tags" Target="../tags/tag1128.xml"/><Relationship Id="rId12" Type="http://schemas.openxmlformats.org/officeDocument/2006/relationships/tags" Target="../tags/tag1133.xml"/><Relationship Id="rId17" Type="http://schemas.openxmlformats.org/officeDocument/2006/relationships/tags" Target="../tags/tag1138.xml"/><Relationship Id="rId25" Type="http://schemas.openxmlformats.org/officeDocument/2006/relationships/image" Target="../media/image1114.png"/><Relationship Id="rId33" Type="http://schemas.openxmlformats.org/officeDocument/2006/relationships/image" Target="../media/image1082.png"/><Relationship Id="rId38" Type="http://schemas.openxmlformats.org/officeDocument/2006/relationships/image" Target="../media/image1095.png"/><Relationship Id="rId2" Type="http://schemas.openxmlformats.org/officeDocument/2006/relationships/tags" Target="../tags/tag1123.xml"/><Relationship Id="rId16" Type="http://schemas.openxmlformats.org/officeDocument/2006/relationships/tags" Target="../tags/tag1137.xml"/><Relationship Id="rId20" Type="http://schemas.openxmlformats.org/officeDocument/2006/relationships/image" Target="../media/image1.png"/><Relationship Id="rId29" Type="http://schemas.openxmlformats.org/officeDocument/2006/relationships/image" Target="../media/image1118.png"/><Relationship Id="rId1" Type="http://schemas.openxmlformats.org/officeDocument/2006/relationships/tags" Target="../tags/tag1122.xml"/><Relationship Id="rId6" Type="http://schemas.openxmlformats.org/officeDocument/2006/relationships/tags" Target="../tags/tag1127.xml"/><Relationship Id="rId11" Type="http://schemas.openxmlformats.org/officeDocument/2006/relationships/tags" Target="../tags/tag1132.xml"/><Relationship Id="rId24" Type="http://schemas.openxmlformats.org/officeDocument/2006/relationships/image" Target="../media/image1113.png"/><Relationship Id="rId32" Type="http://schemas.openxmlformats.org/officeDocument/2006/relationships/image" Target="../media/image1120.png"/><Relationship Id="rId37" Type="http://schemas.openxmlformats.org/officeDocument/2006/relationships/image" Target="../media/image1084.png"/><Relationship Id="rId5" Type="http://schemas.openxmlformats.org/officeDocument/2006/relationships/tags" Target="../tags/tag1126.xml"/><Relationship Id="rId15" Type="http://schemas.openxmlformats.org/officeDocument/2006/relationships/tags" Target="../tags/tag1136.xml"/><Relationship Id="rId23" Type="http://schemas.openxmlformats.org/officeDocument/2006/relationships/image" Target="../media/image1112.png"/><Relationship Id="rId28" Type="http://schemas.openxmlformats.org/officeDocument/2006/relationships/image" Target="../media/image1117.png"/><Relationship Id="rId36" Type="http://schemas.openxmlformats.org/officeDocument/2006/relationships/image" Target="../media/image1123.png"/><Relationship Id="rId10" Type="http://schemas.openxmlformats.org/officeDocument/2006/relationships/tags" Target="../tags/tag1131.xml"/><Relationship Id="rId19" Type="http://schemas.openxmlformats.org/officeDocument/2006/relationships/slideLayout" Target="../slideLayouts/slideLayout5.xml"/><Relationship Id="rId31" Type="http://schemas.openxmlformats.org/officeDocument/2006/relationships/image" Target="../media/image1079.png"/><Relationship Id="rId4" Type="http://schemas.openxmlformats.org/officeDocument/2006/relationships/tags" Target="../tags/tag1125.xml"/><Relationship Id="rId9" Type="http://schemas.openxmlformats.org/officeDocument/2006/relationships/tags" Target="../tags/tag1130.xml"/><Relationship Id="rId14" Type="http://schemas.openxmlformats.org/officeDocument/2006/relationships/tags" Target="../tags/tag1135.xml"/><Relationship Id="rId22" Type="http://schemas.openxmlformats.org/officeDocument/2006/relationships/image" Target="../media/image1111.png"/><Relationship Id="rId27" Type="http://schemas.openxmlformats.org/officeDocument/2006/relationships/image" Target="../media/image1116.png"/><Relationship Id="rId30" Type="http://schemas.openxmlformats.org/officeDocument/2006/relationships/image" Target="../media/image1119.png"/><Relationship Id="rId35" Type="http://schemas.openxmlformats.org/officeDocument/2006/relationships/image" Target="../media/image1122.png"/><Relationship Id="rId8" Type="http://schemas.openxmlformats.org/officeDocument/2006/relationships/tags" Target="../tags/tag1129.xml"/><Relationship Id="rId3" Type="http://schemas.openxmlformats.org/officeDocument/2006/relationships/tags" Target="../tags/tag1124.xml"/></Relationships>
</file>

<file path=ppt/slides/_rels/slide198.xml.rels><?xml version="1.0" encoding="UTF-8" standalone="yes"?>
<Relationships xmlns="http://schemas.openxmlformats.org/package/2006/relationships"><Relationship Id="rId8" Type="http://schemas.openxmlformats.org/officeDocument/2006/relationships/image" Target="../media/image1125.png"/><Relationship Id="rId3" Type="http://schemas.openxmlformats.org/officeDocument/2006/relationships/slideLayout" Target="../slideLayouts/slideLayout5.xml"/><Relationship Id="rId7" Type="http://schemas.openxmlformats.org/officeDocument/2006/relationships/image" Target="../media/image1124.png"/><Relationship Id="rId2" Type="http://schemas.openxmlformats.org/officeDocument/2006/relationships/tags" Target="../tags/tag1141.xml"/><Relationship Id="rId1" Type="http://schemas.openxmlformats.org/officeDocument/2006/relationships/tags" Target="../tags/tag1140.xml"/><Relationship Id="rId6" Type="http://schemas.openxmlformats.org/officeDocument/2006/relationships/image" Target="../media/image1042.png"/><Relationship Id="rId5" Type="http://schemas.microsoft.com/office/2007/relationships/hdphoto" Target="../media/hdphoto3.wdp"/><Relationship Id="rId4" Type="http://schemas.openxmlformats.org/officeDocument/2006/relationships/image" Target="../media/image11.png"/></Relationships>
</file>

<file path=ppt/slides/_rels/slide199.xml.rels><?xml version="1.0" encoding="UTF-8" standalone="yes"?>
<Relationships xmlns="http://schemas.openxmlformats.org/package/2006/relationships"><Relationship Id="rId8" Type="http://schemas.openxmlformats.org/officeDocument/2006/relationships/tags" Target="../tags/tag1149.xml"/><Relationship Id="rId13" Type="http://schemas.openxmlformats.org/officeDocument/2006/relationships/image" Target="../media/image1127.png"/><Relationship Id="rId18" Type="http://schemas.openxmlformats.org/officeDocument/2006/relationships/image" Target="../media/image1125.png"/><Relationship Id="rId3" Type="http://schemas.openxmlformats.org/officeDocument/2006/relationships/tags" Target="../tags/tag1144.xml"/><Relationship Id="rId7" Type="http://schemas.openxmlformats.org/officeDocument/2006/relationships/tags" Target="../tags/tag1148.xml"/><Relationship Id="rId12" Type="http://schemas.openxmlformats.org/officeDocument/2006/relationships/image" Target="../media/image1126.png"/><Relationship Id="rId17" Type="http://schemas.openxmlformats.org/officeDocument/2006/relationships/image" Target="../media/image1124.png"/><Relationship Id="rId2" Type="http://schemas.openxmlformats.org/officeDocument/2006/relationships/tags" Target="../tags/tag1143.xml"/><Relationship Id="rId16" Type="http://schemas.openxmlformats.org/officeDocument/2006/relationships/image" Target="../media/image1042.png"/><Relationship Id="rId20" Type="http://schemas.openxmlformats.org/officeDocument/2006/relationships/image" Target="../media/image1131.png"/><Relationship Id="rId1" Type="http://schemas.openxmlformats.org/officeDocument/2006/relationships/tags" Target="../tags/tag1142.xml"/><Relationship Id="rId6" Type="http://schemas.openxmlformats.org/officeDocument/2006/relationships/tags" Target="../tags/tag1147.xml"/><Relationship Id="rId11" Type="http://schemas.microsoft.com/office/2007/relationships/hdphoto" Target="../media/hdphoto3.wdp"/><Relationship Id="rId5" Type="http://schemas.openxmlformats.org/officeDocument/2006/relationships/tags" Target="../tags/tag1146.xml"/><Relationship Id="rId15" Type="http://schemas.openxmlformats.org/officeDocument/2006/relationships/image" Target="../media/image1129.png"/><Relationship Id="rId10" Type="http://schemas.openxmlformats.org/officeDocument/2006/relationships/image" Target="../media/image11.png"/><Relationship Id="rId19" Type="http://schemas.openxmlformats.org/officeDocument/2006/relationships/image" Target="../media/image1130.png"/><Relationship Id="rId4" Type="http://schemas.openxmlformats.org/officeDocument/2006/relationships/tags" Target="../tags/tag1145.xml"/><Relationship Id="rId9" Type="http://schemas.openxmlformats.org/officeDocument/2006/relationships/slideLayout" Target="../slideLayouts/slideLayout5.xml"/><Relationship Id="rId14" Type="http://schemas.openxmlformats.org/officeDocument/2006/relationships/image" Target="../media/image1128.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slideLayout" Target="../slideLayouts/slideLayout5.xml"/><Relationship Id="rId1" Type="http://schemas.openxmlformats.org/officeDocument/2006/relationships/tags" Target="../tags/tag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slide" Target="slide27.xml"/></Relationships>
</file>

<file path=ppt/slides/_rels/slide200.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136.png"/><Relationship Id="rId3" Type="http://schemas.openxmlformats.org/officeDocument/2006/relationships/tags" Target="../tags/tag1152.xml"/><Relationship Id="rId7" Type="http://schemas.openxmlformats.org/officeDocument/2006/relationships/slideLayout" Target="../slideLayouts/slideLayout5.xml"/><Relationship Id="rId12" Type="http://schemas.openxmlformats.org/officeDocument/2006/relationships/image" Target="../media/image1135.png"/><Relationship Id="rId2" Type="http://schemas.openxmlformats.org/officeDocument/2006/relationships/tags" Target="../tags/tag1151.xml"/><Relationship Id="rId16" Type="http://schemas.openxmlformats.org/officeDocument/2006/relationships/image" Target="../media/image1139.png"/><Relationship Id="rId1" Type="http://schemas.openxmlformats.org/officeDocument/2006/relationships/tags" Target="../tags/tag1150.xml"/><Relationship Id="rId6" Type="http://schemas.openxmlformats.org/officeDocument/2006/relationships/tags" Target="../tags/tag1155.xml"/><Relationship Id="rId11" Type="http://schemas.openxmlformats.org/officeDocument/2006/relationships/image" Target="../media/image1134.png"/><Relationship Id="rId5" Type="http://schemas.openxmlformats.org/officeDocument/2006/relationships/tags" Target="../tags/tag1154.xml"/><Relationship Id="rId15" Type="http://schemas.openxmlformats.org/officeDocument/2006/relationships/image" Target="../media/image1138.png"/><Relationship Id="rId10" Type="http://schemas.openxmlformats.org/officeDocument/2006/relationships/image" Target="../media/image1133.png"/><Relationship Id="rId4" Type="http://schemas.openxmlformats.org/officeDocument/2006/relationships/tags" Target="../tags/tag1153.xml"/><Relationship Id="rId9" Type="http://schemas.openxmlformats.org/officeDocument/2006/relationships/image" Target="../media/image1132.png"/><Relationship Id="rId14" Type="http://schemas.openxmlformats.org/officeDocument/2006/relationships/image" Target="../media/image1137.png"/></Relationships>
</file>

<file path=ppt/slides/_rels/slide201.xml.rels><?xml version="1.0" encoding="UTF-8" standalone="yes"?>
<Relationships xmlns="http://schemas.openxmlformats.org/package/2006/relationships"><Relationship Id="rId3" Type="http://schemas.openxmlformats.org/officeDocument/2006/relationships/image" Target="../media/image1140.png"/><Relationship Id="rId7" Type="http://schemas.openxmlformats.org/officeDocument/2006/relationships/image" Target="../media/image1144.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1143.png"/><Relationship Id="rId5" Type="http://schemas.openxmlformats.org/officeDocument/2006/relationships/image" Target="../media/image1142.png"/><Relationship Id="rId4" Type="http://schemas.openxmlformats.org/officeDocument/2006/relationships/image" Target="../media/image1141.png"/></Relationships>
</file>

<file path=ppt/slides/_rels/slide20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1146.png"/><Relationship Id="rId4" Type="http://schemas.openxmlformats.org/officeDocument/2006/relationships/image" Target="../media/image1145.png"/></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156.xml"/><Relationship Id="rId5" Type="http://schemas.openxmlformats.org/officeDocument/2006/relationships/image" Target="../media/image1148.png"/><Relationship Id="rId4" Type="http://schemas.openxmlformats.org/officeDocument/2006/relationships/image" Target="../media/image1147.png"/></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157.xml"/><Relationship Id="rId5" Type="http://schemas.openxmlformats.org/officeDocument/2006/relationships/image" Target="../media/image1150.png"/><Relationship Id="rId4" Type="http://schemas.openxmlformats.org/officeDocument/2006/relationships/image" Target="../media/image1149.png"/></Relationships>
</file>

<file path=ppt/slides/_rels/slide20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154.png"/><Relationship Id="rId3" Type="http://schemas.openxmlformats.org/officeDocument/2006/relationships/tags" Target="../tags/tag1160.xml"/><Relationship Id="rId7" Type="http://schemas.openxmlformats.org/officeDocument/2006/relationships/slideLayout" Target="../slideLayouts/slideLayout5.xml"/><Relationship Id="rId12" Type="http://schemas.openxmlformats.org/officeDocument/2006/relationships/image" Target="../media/image1153.png"/><Relationship Id="rId17" Type="http://schemas.openxmlformats.org/officeDocument/2006/relationships/image" Target="../media/image1158.png"/><Relationship Id="rId2" Type="http://schemas.openxmlformats.org/officeDocument/2006/relationships/tags" Target="../tags/tag1159.xml"/><Relationship Id="rId16" Type="http://schemas.openxmlformats.org/officeDocument/2006/relationships/image" Target="../media/image1157.png"/><Relationship Id="rId1" Type="http://schemas.openxmlformats.org/officeDocument/2006/relationships/tags" Target="../tags/tag1158.xml"/><Relationship Id="rId6" Type="http://schemas.openxmlformats.org/officeDocument/2006/relationships/tags" Target="../tags/tag1163.xml"/><Relationship Id="rId11" Type="http://schemas.openxmlformats.org/officeDocument/2006/relationships/image" Target="../media/image1152.png"/><Relationship Id="rId5" Type="http://schemas.openxmlformats.org/officeDocument/2006/relationships/tags" Target="../tags/tag1162.xml"/><Relationship Id="rId15" Type="http://schemas.openxmlformats.org/officeDocument/2006/relationships/image" Target="../media/image1156.png"/><Relationship Id="rId10" Type="http://schemas.openxmlformats.org/officeDocument/2006/relationships/image" Target="../media/image1151.png"/><Relationship Id="rId4" Type="http://schemas.openxmlformats.org/officeDocument/2006/relationships/tags" Target="../tags/tag1161.xml"/><Relationship Id="rId9" Type="http://schemas.openxmlformats.org/officeDocument/2006/relationships/image" Target="../media/image2310.png"/><Relationship Id="rId14" Type="http://schemas.openxmlformats.org/officeDocument/2006/relationships/image" Target="../media/image1155.png"/></Relationships>
</file>

<file path=ppt/slides/_rels/slide20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161.png"/><Relationship Id="rId2" Type="http://schemas.openxmlformats.org/officeDocument/2006/relationships/tags" Target="../tags/tag1165.xml"/><Relationship Id="rId1" Type="http://schemas.openxmlformats.org/officeDocument/2006/relationships/tags" Target="../tags/tag1164.xml"/><Relationship Id="rId6" Type="http://schemas.openxmlformats.org/officeDocument/2006/relationships/image" Target="../media/image1160.png"/><Relationship Id="rId5" Type="http://schemas.openxmlformats.org/officeDocument/2006/relationships/image" Target="../media/image1159.png"/><Relationship Id="rId4" Type="http://schemas.openxmlformats.org/officeDocument/2006/relationships/image" Target="../media/image1.png"/></Relationships>
</file>

<file path=ppt/slides/_rels/slide207.xml.rels><?xml version="1.0" encoding="UTF-8" standalone="yes"?>
<Relationships xmlns="http://schemas.openxmlformats.org/package/2006/relationships"><Relationship Id="rId8" Type="http://schemas.openxmlformats.org/officeDocument/2006/relationships/tags" Target="../tags/tag1173.xml"/><Relationship Id="rId13" Type="http://schemas.openxmlformats.org/officeDocument/2006/relationships/slideLayout" Target="../slideLayouts/slideLayout5.xml"/><Relationship Id="rId18" Type="http://schemas.openxmlformats.org/officeDocument/2006/relationships/image" Target="../media/image1162.png"/><Relationship Id="rId26" Type="http://schemas.openxmlformats.org/officeDocument/2006/relationships/image" Target="../media/image1170.png"/><Relationship Id="rId3" Type="http://schemas.openxmlformats.org/officeDocument/2006/relationships/tags" Target="../tags/tag1168.xml"/><Relationship Id="rId21" Type="http://schemas.openxmlformats.org/officeDocument/2006/relationships/image" Target="../media/image1165.png"/><Relationship Id="rId7" Type="http://schemas.openxmlformats.org/officeDocument/2006/relationships/tags" Target="../tags/tag1172.xml"/><Relationship Id="rId12" Type="http://schemas.openxmlformats.org/officeDocument/2006/relationships/tags" Target="../tags/tag1177.xml"/><Relationship Id="rId17" Type="http://schemas.openxmlformats.org/officeDocument/2006/relationships/image" Target="../media/image1161.png"/><Relationship Id="rId25" Type="http://schemas.openxmlformats.org/officeDocument/2006/relationships/image" Target="../media/image1169.png"/><Relationship Id="rId2" Type="http://schemas.openxmlformats.org/officeDocument/2006/relationships/tags" Target="../tags/tag1167.xml"/><Relationship Id="rId16" Type="http://schemas.openxmlformats.org/officeDocument/2006/relationships/image" Target="../media/image1160.png"/><Relationship Id="rId20" Type="http://schemas.openxmlformats.org/officeDocument/2006/relationships/image" Target="../media/image1164.png"/><Relationship Id="rId1" Type="http://schemas.openxmlformats.org/officeDocument/2006/relationships/tags" Target="../tags/tag1166.xml"/><Relationship Id="rId6" Type="http://schemas.openxmlformats.org/officeDocument/2006/relationships/tags" Target="../tags/tag1171.xml"/><Relationship Id="rId11" Type="http://schemas.openxmlformats.org/officeDocument/2006/relationships/tags" Target="../tags/tag1176.xml"/><Relationship Id="rId24" Type="http://schemas.openxmlformats.org/officeDocument/2006/relationships/image" Target="../media/image1168.png"/><Relationship Id="rId5" Type="http://schemas.openxmlformats.org/officeDocument/2006/relationships/tags" Target="../tags/tag1170.xml"/><Relationship Id="rId15" Type="http://schemas.openxmlformats.org/officeDocument/2006/relationships/image" Target="../media/image1159.png"/><Relationship Id="rId23" Type="http://schemas.openxmlformats.org/officeDocument/2006/relationships/image" Target="../media/image1167.png"/><Relationship Id="rId10" Type="http://schemas.openxmlformats.org/officeDocument/2006/relationships/tags" Target="../tags/tag1175.xml"/><Relationship Id="rId19" Type="http://schemas.openxmlformats.org/officeDocument/2006/relationships/image" Target="../media/image1163.png"/><Relationship Id="rId4" Type="http://schemas.openxmlformats.org/officeDocument/2006/relationships/tags" Target="../tags/tag1169.xml"/><Relationship Id="rId9" Type="http://schemas.openxmlformats.org/officeDocument/2006/relationships/tags" Target="../tags/tag1174.xml"/><Relationship Id="rId14" Type="http://schemas.openxmlformats.org/officeDocument/2006/relationships/image" Target="../media/image1.png"/><Relationship Id="rId22" Type="http://schemas.openxmlformats.org/officeDocument/2006/relationships/image" Target="../media/image1166.png"/><Relationship Id="rId27" Type="http://schemas.openxmlformats.org/officeDocument/2006/relationships/image" Target="../media/image1171.png"/></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74.png"/><Relationship Id="rId2" Type="http://schemas.openxmlformats.org/officeDocument/2006/relationships/slideLayout" Target="../slideLayouts/slideLayout5.xml"/><Relationship Id="rId1" Type="http://schemas.openxmlformats.org/officeDocument/2006/relationships/tags" Target="../tags/tag1178.xml"/><Relationship Id="rId6" Type="http://schemas.openxmlformats.org/officeDocument/2006/relationships/image" Target="../media/image1173.gif"/><Relationship Id="rId5" Type="http://schemas.openxmlformats.org/officeDocument/2006/relationships/image" Target="../media/image1172.png"/><Relationship Id="rId4" Type="http://schemas.openxmlformats.org/officeDocument/2006/relationships/image" Target="../media/image4520.png"/></Relationships>
</file>

<file path=ppt/slides/_rels/slide209.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136.png"/><Relationship Id="rId3" Type="http://schemas.openxmlformats.org/officeDocument/2006/relationships/tags" Target="../tags/tag1181.xml"/><Relationship Id="rId7" Type="http://schemas.openxmlformats.org/officeDocument/2006/relationships/slideLayout" Target="../slideLayouts/slideLayout5.xml"/><Relationship Id="rId12" Type="http://schemas.openxmlformats.org/officeDocument/2006/relationships/image" Target="../media/image1135.png"/><Relationship Id="rId2" Type="http://schemas.openxmlformats.org/officeDocument/2006/relationships/tags" Target="../tags/tag1180.xml"/><Relationship Id="rId16" Type="http://schemas.openxmlformats.org/officeDocument/2006/relationships/image" Target="../media/image1139.png"/><Relationship Id="rId1" Type="http://schemas.openxmlformats.org/officeDocument/2006/relationships/tags" Target="../tags/tag1179.xml"/><Relationship Id="rId6" Type="http://schemas.openxmlformats.org/officeDocument/2006/relationships/tags" Target="../tags/tag1184.xml"/><Relationship Id="rId11" Type="http://schemas.openxmlformats.org/officeDocument/2006/relationships/image" Target="../media/image1134.png"/><Relationship Id="rId5" Type="http://schemas.openxmlformats.org/officeDocument/2006/relationships/tags" Target="../tags/tag1183.xml"/><Relationship Id="rId15" Type="http://schemas.openxmlformats.org/officeDocument/2006/relationships/image" Target="../media/image1138.png"/><Relationship Id="rId10" Type="http://schemas.openxmlformats.org/officeDocument/2006/relationships/image" Target="../media/image1133.png"/><Relationship Id="rId4" Type="http://schemas.openxmlformats.org/officeDocument/2006/relationships/tags" Target="../tags/tag1182.xml"/><Relationship Id="rId9" Type="http://schemas.openxmlformats.org/officeDocument/2006/relationships/image" Target="../media/image1132.png"/><Relationship Id="rId14" Type="http://schemas.openxmlformats.org/officeDocument/2006/relationships/image" Target="../media/image113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2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slide" Target="slide27.xml"/></Relationships>
</file>

<file path=ppt/slides/_rels/slide210.xml.rels><?xml version="1.0" encoding="UTF-8" standalone="yes"?>
<Relationships xmlns="http://schemas.openxmlformats.org/package/2006/relationships"><Relationship Id="rId3" Type="http://schemas.openxmlformats.org/officeDocument/2006/relationships/image" Target="../media/image1175.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8" Type="http://schemas.openxmlformats.org/officeDocument/2006/relationships/tags" Target="../tags/tag1192.xml"/><Relationship Id="rId13" Type="http://schemas.openxmlformats.org/officeDocument/2006/relationships/tags" Target="../tags/tag1197.xml"/><Relationship Id="rId18" Type="http://schemas.openxmlformats.org/officeDocument/2006/relationships/image" Target="../media/image1178.gif"/><Relationship Id="rId26" Type="http://schemas.openxmlformats.org/officeDocument/2006/relationships/image" Target="../media/image1186.png"/><Relationship Id="rId3" Type="http://schemas.openxmlformats.org/officeDocument/2006/relationships/tags" Target="../tags/tag1187.xml"/><Relationship Id="rId21" Type="http://schemas.openxmlformats.org/officeDocument/2006/relationships/image" Target="../media/image1181.png"/><Relationship Id="rId7" Type="http://schemas.openxmlformats.org/officeDocument/2006/relationships/tags" Target="../tags/tag1191.xml"/><Relationship Id="rId12" Type="http://schemas.openxmlformats.org/officeDocument/2006/relationships/tags" Target="../tags/tag1196.xml"/><Relationship Id="rId17" Type="http://schemas.openxmlformats.org/officeDocument/2006/relationships/image" Target="../media/image1177.gif"/><Relationship Id="rId25" Type="http://schemas.openxmlformats.org/officeDocument/2006/relationships/image" Target="../media/image1185.png"/><Relationship Id="rId2" Type="http://schemas.openxmlformats.org/officeDocument/2006/relationships/tags" Target="../tags/tag1186.xml"/><Relationship Id="rId16" Type="http://schemas.openxmlformats.org/officeDocument/2006/relationships/image" Target="../media/image1176.png"/><Relationship Id="rId20" Type="http://schemas.openxmlformats.org/officeDocument/2006/relationships/image" Target="../media/image1180.png"/><Relationship Id="rId29" Type="http://schemas.openxmlformats.org/officeDocument/2006/relationships/image" Target="../media/image1189.png"/><Relationship Id="rId1" Type="http://schemas.openxmlformats.org/officeDocument/2006/relationships/tags" Target="../tags/tag1185.xml"/><Relationship Id="rId6" Type="http://schemas.openxmlformats.org/officeDocument/2006/relationships/tags" Target="../tags/tag1190.xml"/><Relationship Id="rId11" Type="http://schemas.openxmlformats.org/officeDocument/2006/relationships/tags" Target="../tags/tag1195.xml"/><Relationship Id="rId24" Type="http://schemas.openxmlformats.org/officeDocument/2006/relationships/image" Target="../media/image1184.png"/><Relationship Id="rId32" Type="http://schemas.openxmlformats.org/officeDocument/2006/relationships/image" Target="../media/image1192.png"/><Relationship Id="rId5" Type="http://schemas.openxmlformats.org/officeDocument/2006/relationships/tags" Target="../tags/tag1189.xml"/><Relationship Id="rId15" Type="http://schemas.openxmlformats.org/officeDocument/2006/relationships/image" Target="../media/image1.png"/><Relationship Id="rId23" Type="http://schemas.openxmlformats.org/officeDocument/2006/relationships/image" Target="../media/image1183.png"/><Relationship Id="rId28" Type="http://schemas.openxmlformats.org/officeDocument/2006/relationships/image" Target="../media/image1188.png"/><Relationship Id="rId10" Type="http://schemas.openxmlformats.org/officeDocument/2006/relationships/tags" Target="../tags/tag1194.xml"/><Relationship Id="rId19" Type="http://schemas.openxmlformats.org/officeDocument/2006/relationships/image" Target="../media/image1179.png"/><Relationship Id="rId31" Type="http://schemas.openxmlformats.org/officeDocument/2006/relationships/image" Target="../media/image1191.png"/><Relationship Id="rId4" Type="http://schemas.openxmlformats.org/officeDocument/2006/relationships/tags" Target="../tags/tag1188.xml"/><Relationship Id="rId9" Type="http://schemas.openxmlformats.org/officeDocument/2006/relationships/tags" Target="../tags/tag1193.xml"/><Relationship Id="rId14" Type="http://schemas.openxmlformats.org/officeDocument/2006/relationships/slideLayout" Target="../slideLayouts/slideLayout5.xml"/><Relationship Id="rId22" Type="http://schemas.openxmlformats.org/officeDocument/2006/relationships/image" Target="../media/image1182.png"/><Relationship Id="rId27" Type="http://schemas.openxmlformats.org/officeDocument/2006/relationships/image" Target="../media/image1187.png"/><Relationship Id="rId30" Type="http://schemas.openxmlformats.org/officeDocument/2006/relationships/image" Target="../media/image1190.png"/></Relationships>
</file>

<file path=ppt/slides/_rels/slide212.xml.rels><?xml version="1.0" encoding="UTF-8" standalone="yes"?>
<Relationships xmlns="http://schemas.openxmlformats.org/package/2006/relationships"><Relationship Id="rId8" Type="http://schemas.openxmlformats.org/officeDocument/2006/relationships/image" Target="../media/image1196.png"/><Relationship Id="rId3" Type="http://schemas.openxmlformats.org/officeDocument/2006/relationships/slideLayout" Target="../slideLayouts/slideLayout5.xml"/><Relationship Id="rId7" Type="http://schemas.openxmlformats.org/officeDocument/2006/relationships/image" Target="../media/image1195.png"/><Relationship Id="rId12" Type="http://schemas.openxmlformats.org/officeDocument/2006/relationships/image" Target="../media/image1200.png"/><Relationship Id="rId2" Type="http://schemas.openxmlformats.org/officeDocument/2006/relationships/tags" Target="../tags/tag1199.xml"/><Relationship Id="rId1" Type="http://schemas.openxmlformats.org/officeDocument/2006/relationships/tags" Target="../tags/tag1198.xml"/><Relationship Id="rId6" Type="http://schemas.openxmlformats.org/officeDocument/2006/relationships/image" Target="../media/image1194.png"/><Relationship Id="rId11" Type="http://schemas.openxmlformats.org/officeDocument/2006/relationships/image" Target="../media/image1199.png"/><Relationship Id="rId5" Type="http://schemas.openxmlformats.org/officeDocument/2006/relationships/image" Target="../media/image1193.png"/><Relationship Id="rId10" Type="http://schemas.openxmlformats.org/officeDocument/2006/relationships/image" Target="../media/image1198.png"/><Relationship Id="rId4" Type="http://schemas.openxmlformats.org/officeDocument/2006/relationships/image" Target="../media/image1.png"/><Relationship Id="rId9" Type="http://schemas.openxmlformats.org/officeDocument/2006/relationships/image" Target="../media/image1197.png"/></Relationships>
</file>

<file path=ppt/slides/_rels/slide213.xml.rels><?xml version="1.0" encoding="UTF-8" standalone="yes"?>
<Relationships xmlns="http://schemas.openxmlformats.org/package/2006/relationships"><Relationship Id="rId8" Type="http://schemas.openxmlformats.org/officeDocument/2006/relationships/image" Target="../media/image1203.png"/><Relationship Id="rId3" Type="http://schemas.openxmlformats.org/officeDocument/2006/relationships/slideLayout" Target="../slideLayouts/slideLayout5.xml"/><Relationship Id="rId7" Type="http://schemas.openxmlformats.org/officeDocument/2006/relationships/image" Target="../media/image3910.png"/><Relationship Id="rId2" Type="http://schemas.openxmlformats.org/officeDocument/2006/relationships/tags" Target="../tags/tag1201.xml"/><Relationship Id="rId1" Type="http://schemas.openxmlformats.org/officeDocument/2006/relationships/tags" Target="../tags/tag1200.xml"/><Relationship Id="rId6" Type="http://schemas.openxmlformats.org/officeDocument/2006/relationships/image" Target="../media/image1202.png"/><Relationship Id="rId5" Type="http://schemas.openxmlformats.org/officeDocument/2006/relationships/image" Target="../media/image1201.png"/><Relationship Id="rId4" Type="http://schemas.openxmlformats.org/officeDocument/2006/relationships/image" Target="../media/image1.png"/><Relationship Id="rId9" Type="http://schemas.openxmlformats.org/officeDocument/2006/relationships/image" Target="../media/image1204.png"/></Relationships>
</file>

<file path=ppt/slides/_rels/slide214.xml.rels><?xml version="1.0" encoding="UTF-8" standalone="yes"?>
<Relationships xmlns="http://schemas.openxmlformats.org/package/2006/relationships"><Relationship Id="rId3" Type="http://schemas.openxmlformats.org/officeDocument/2006/relationships/image" Target="../media/image4000.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1206.png"/><Relationship Id="rId4" Type="http://schemas.openxmlformats.org/officeDocument/2006/relationships/image" Target="../media/image1205.jpeg"/></Relationships>
</file>

<file path=ppt/slides/_rels/slide215.xml.rels><?xml version="1.0" encoding="UTF-8" standalone="yes"?>
<Relationships xmlns="http://schemas.openxmlformats.org/package/2006/relationships"><Relationship Id="rId8" Type="http://schemas.openxmlformats.org/officeDocument/2006/relationships/image" Target="../media/image1207.png"/><Relationship Id="rId3" Type="http://schemas.openxmlformats.org/officeDocument/2006/relationships/tags" Target="../tags/tag1204.xml"/><Relationship Id="rId7" Type="http://schemas.openxmlformats.org/officeDocument/2006/relationships/image" Target="../media/image1.png"/><Relationship Id="rId12" Type="http://schemas.openxmlformats.org/officeDocument/2006/relationships/image" Target="../media/image1211.png"/><Relationship Id="rId2" Type="http://schemas.openxmlformats.org/officeDocument/2006/relationships/tags" Target="../tags/tag1203.xml"/><Relationship Id="rId1" Type="http://schemas.openxmlformats.org/officeDocument/2006/relationships/tags" Target="../tags/tag1202.xml"/><Relationship Id="rId6" Type="http://schemas.openxmlformats.org/officeDocument/2006/relationships/slideLayout" Target="../slideLayouts/slideLayout5.xml"/><Relationship Id="rId11" Type="http://schemas.openxmlformats.org/officeDocument/2006/relationships/image" Target="../media/image1210.png"/><Relationship Id="rId5" Type="http://schemas.openxmlformats.org/officeDocument/2006/relationships/tags" Target="../tags/tag1206.xml"/><Relationship Id="rId10" Type="http://schemas.openxmlformats.org/officeDocument/2006/relationships/image" Target="../media/image1209.png"/><Relationship Id="rId4" Type="http://schemas.openxmlformats.org/officeDocument/2006/relationships/tags" Target="../tags/tag1205.xml"/><Relationship Id="rId9" Type="http://schemas.openxmlformats.org/officeDocument/2006/relationships/image" Target="../media/image1208.png"/></Relationships>
</file>

<file path=ppt/slides/_rels/slide216.xml.rels><?xml version="1.0" encoding="UTF-8" standalone="yes"?>
<Relationships xmlns="http://schemas.openxmlformats.org/package/2006/relationships"><Relationship Id="rId13" Type="http://schemas.openxmlformats.org/officeDocument/2006/relationships/tags" Target="../tags/tag1219.xml"/><Relationship Id="rId18" Type="http://schemas.openxmlformats.org/officeDocument/2006/relationships/tags" Target="../tags/tag1224.xml"/><Relationship Id="rId26" Type="http://schemas.openxmlformats.org/officeDocument/2006/relationships/image" Target="../media/image1216.png"/><Relationship Id="rId39" Type="http://schemas.openxmlformats.org/officeDocument/2006/relationships/image" Target="../media/image1229.png"/><Relationship Id="rId21" Type="http://schemas.openxmlformats.org/officeDocument/2006/relationships/image" Target="../media/image1.png"/><Relationship Id="rId34" Type="http://schemas.openxmlformats.org/officeDocument/2006/relationships/image" Target="../media/image1224.png"/><Relationship Id="rId7" Type="http://schemas.openxmlformats.org/officeDocument/2006/relationships/tags" Target="../tags/tag1213.xml"/><Relationship Id="rId12" Type="http://schemas.openxmlformats.org/officeDocument/2006/relationships/tags" Target="../tags/tag1218.xml"/><Relationship Id="rId17" Type="http://schemas.openxmlformats.org/officeDocument/2006/relationships/tags" Target="../tags/tag1223.xml"/><Relationship Id="rId25" Type="http://schemas.openxmlformats.org/officeDocument/2006/relationships/image" Target="../media/image1215.png"/><Relationship Id="rId33" Type="http://schemas.openxmlformats.org/officeDocument/2006/relationships/image" Target="../media/image1223.png"/><Relationship Id="rId38" Type="http://schemas.openxmlformats.org/officeDocument/2006/relationships/image" Target="../media/image1228.png"/><Relationship Id="rId2" Type="http://schemas.openxmlformats.org/officeDocument/2006/relationships/tags" Target="../tags/tag1208.xml"/><Relationship Id="rId16" Type="http://schemas.openxmlformats.org/officeDocument/2006/relationships/tags" Target="../tags/tag1222.xml"/><Relationship Id="rId20" Type="http://schemas.openxmlformats.org/officeDocument/2006/relationships/slideLayout" Target="../slideLayouts/slideLayout5.xml"/><Relationship Id="rId29" Type="http://schemas.openxmlformats.org/officeDocument/2006/relationships/image" Target="../media/image1219.png"/><Relationship Id="rId1" Type="http://schemas.openxmlformats.org/officeDocument/2006/relationships/tags" Target="../tags/tag1207.xml"/><Relationship Id="rId6" Type="http://schemas.openxmlformats.org/officeDocument/2006/relationships/tags" Target="../tags/tag1212.xml"/><Relationship Id="rId11" Type="http://schemas.openxmlformats.org/officeDocument/2006/relationships/tags" Target="../tags/tag1217.xml"/><Relationship Id="rId24" Type="http://schemas.openxmlformats.org/officeDocument/2006/relationships/image" Target="../media/image1214.png"/><Relationship Id="rId32" Type="http://schemas.openxmlformats.org/officeDocument/2006/relationships/image" Target="../media/image1222.png"/><Relationship Id="rId37" Type="http://schemas.openxmlformats.org/officeDocument/2006/relationships/image" Target="../media/image1227.png"/><Relationship Id="rId40" Type="http://schemas.openxmlformats.org/officeDocument/2006/relationships/image" Target="../media/image1230.png"/><Relationship Id="rId5" Type="http://schemas.openxmlformats.org/officeDocument/2006/relationships/tags" Target="../tags/tag1211.xml"/><Relationship Id="rId15" Type="http://schemas.openxmlformats.org/officeDocument/2006/relationships/tags" Target="../tags/tag1221.xml"/><Relationship Id="rId23" Type="http://schemas.openxmlformats.org/officeDocument/2006/relationships/image" Target="../media/image1213.png"/><Relationship Id="rId28" Type="http://schemas.openxmlformats.org/officeDocument/2006/relationships/image" Target="../media/image1218.png"/><Relationship Id="rId36" Type="http://schemas.openxmlformats.org/officeDocument/2006/relationships/image" Target="../media/image1226.png"/><Relationship Id="rId10" Type="http://schemas.openxmlformats.org/officeDocument/2006/relationships/tags" Target="../tags/tag1216.xml"/><Relationship Id="rId19" Type="http://schemas.openxmlformats.org/officeDocument/2006/relationships/tags" Target="../tags/tag1225.xml"/><Relationship Id="rId31" Type="http://schemas.openxmlformats.org/officeDocument/2006/relationships/image" Target="../media/image1221.png"/><Relationship Id="rId4" Type="http://schemas.openxmlformats.org/officeDocument/2006/relationships/tags" Target="../tags/tag1210.xml"/><Relationship Id="rId9" Type="http://schemas.openxmlformats.org/officeDocument/2006/relationships/tags" Target="../tags/tag1215.xml"/><Relationship Id="rId14" Type="http://schemas.openxmlformats.org/officeDocument/2006/relationships/tags" Target="../tags/tag1220.xml"/><Relationship Id="rId22" Type="http://schemas.openxmlformats.org/officeDocument/2006/relationships/image" Target="../media/image1212.png"/><Relationship Id="rId27" Type="http://schemas.openxmlformats.org/officeDocument/2006/relationships/image" Target="../media/image1217.png"/><Relationship Id="rId30" Type="http://schemas.openxmlformats.org/officeDocument/2006/relationships/image" Target="../media/image1220.png"/><Relationship Id="rId35" Type="http://schemas.openxmlformats.org/officeDocument/2006/relationships/image" Target="../media/image1225.png"/><Relationship Id="rId8" Type="http://schemas.openxmlformats.org/officeDocument/2006/relationships/tags" Target="../tags/tag1214.xml"/><Relationship Id="rId3" Type="http://schemas.openxmlformats.org/officeDocument/2006/relationships/tags" Target="../tags/tag1209.xml"/></Relationships>
</file>

<file path=ppt/slides/_rels/slide217.xml.rels><?xml version="1.0" encoding="UTF-8" standalone="yes"?>
<Relationships xmlns="http://schemas.openxmlformats.org/package/2006/relationships"><Relationship Id="rId8" Type="http://schemas.openxmlformats.org/officeDocument/2006/relationships/image" Target="../media/image1233.png"/><Relationship Id="rId3" Type="http://schemas.openxmlformats.org/officeDocument/2006/relationships/tags" Target="../tags/tag1228.xml"/><Relationship Id="rId7" Type="http://schemas.openxmlformats.org/officeDocument/2006/relationships/image" Target="../media/image1232.png"/><Relationship Id="rId2" Type="http://schemas.openxmlformats.org/officeDocument/2006/relationships/tags" Target="../tags/tag1227.xml"/><Relationship Id="rId1" Type="http://schemas.openxmlformats.org/officeDocument/2006/relationships/tags" Target="../tags/tag1226.xml"/><Relationship Id="rId6" Type="http://schemas.openxmlformats.org/officeDocument/2006/relationships/image" Target="../media/image1231.png"/><Relationship Id="rId5" Type="http://schemas.openxmlformats.org/officeDocument/2006/relationships/image" Target="../media/image1.png"/><Relationship Id="rId4"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236.png"/><Relationship Id="rId2" Type="http://schemas.openxmlformats.org/officeDocument/2006/relationships/tags" Target="../tags/tag1230.xml"/><Relationship Id="rId1" Type="http://schemas.openxmlformats.org/officeDocument/2006/relationships/tags" Target="../tags/tag1229.xml"/><Relationship Id="rId6" Type="http://schemas.openxmlformats.org/officeDocument/2006/relationships/image" Target="../media/image1235.png"/><Relationship Id="rId5" Type="http://schemas.openxmlformats.org/officeDocument/2006/relationships/image" Target="../media/image1234.png"/><Relationship Id="rId4" Type="http://schemas.openxmlformats.org/officeDocument/2006/relationships/image" Target="../media/image1.png"/></Relationships>
</file>

<file path=ppt/slides/_rels/slide219.xml.rels><?xml version="1.0" encoding="UTF-8" standalone="yes"?>
<Relationships xmlns="http://schemas.openxmlformats.org/package/2006/relationships"><Relationship Id="rId8" Type="http://schemas.openxmlformats.org/officeDocument/2006/relationships/tags" Target="../tags/tag1238.xml"/><Relationship Id="rId13" Type="http://schemas.openxmlformats.org/officeDocument/2006/relationships/image" Target="../media/image1.png"/><Relationship Id="rId18" Type="http://schemas.openxmlformats.org/officeDocument/2006/relationships/image" Target="../media/image1238.png"/><Relationship Id="rId3" Type="http://schemas.openxmlformats.org/officeDocument/2006/relationships/tags" Target="../tags/tag1233.xml"/><Relationship Id="rId21" Type="http://schemas.openxmlformats.org/officeDocument/2006/relationships/image" Target="../media/image1241.png"/><Relationship Id="rId7" Type="http://schemas.openxmlformats.org/officeDocument/2006/relationships/tags" Target="../tags/tag1237.xml"/><Relationship Id="rId12" Type="http://schemas.openxmlformats.org/officeDocument/2006/relationships/slideLayout" Target="../slideLayouts/slideLayout5.xml"/><Relationship Id="rId17" Type="http://schemas.openxmlformats.org/officeDocument/2006/relationships/image" Target="../media/image1234.png"/><Relationship Id="rId25" Type="http://schemas.openxmlformats.org/officeDocument/2006/relationships/image" Target="../media/image1245.png"/><Relationship Id="rId2" Type="http://schemas.openxmlformats.org/officeDocument/2006/relationships/tags" Target="../tags/tag1232.xml"/><Relationship Id="rId16" Type="http://schemas.openxmlformats.org/officeDocument/2006/relationships/image" Target="../media/image1237.png"/><Relationship Id="rId20" Type="http://schemas.openxmlformats.org/officeDocument/2006/relationships/image" Target="../media/image1240.png"/><Relationship Id="rId1" Type="http://schemas.openxmlformats.org/officeDocument/2006/relationships/tags" Target="../tags/tag1231.xml"/><Relationship Id="rId6" Type="http://schemas.openxmlformats.org/officeDocument/2006/relationships/tags" Target="../tags/tag1236.xml"/><Relationship Id="rId11" Type="http://schemas.openxmlformats.org/officeDocument/2006/relationships/tags" Target="../tags/tag1241.xml"/><Relationship Id="rId24" Type="http://schemas.openxmlformats.org/officeDocument/2006/relationships/image" Target="../media/image1244.png"/><Relationship Id="rId5" Type="http://schemas.openxmlformats.org/officeDocument/2006/relationships/tags" Target="../tags/tag1235.xml"/><Relationship Id="rId15" Type="http://schemas.openxmlformats.org/officeDocument/2006/relationships/image" Target="../media/image1236.png"/><Relationship Id="rId23" Type="http://schemas.openxmlformats.org/officeDocument/2006/relationships/image" Target="../media/image1243.png"/><Relationship Id="rId10" Type="http://schemas.openxmlformats.org/officeDocument/2006/relationships/tags" Target="../tags/tag1240.xml"/><Relationship Id="rId19" Type="http://schemas.openxmlformats.org/officeDocument/2006/relationships/image" Target="../media/image1239.png"/><Relationship Id="rId4" Type="http://schemas.openxmlformats.org/officeDocument/2006/relationships/tags" Target="../tags/tag1234.xml"/><Relationship Id="rId9" Type="http://schemas.openxmlformats.org/officeDocument/2006/relationships/tags" Target="../tags/tag1239.xml"/><Relationship Id="rId14" Type="http://schemas.openxmlformats.org/officeDocument/2006/relationships/image" Target="../media/image1235.png"/><Relationship Id="rId22" Type="http://schemas.openxmlformats.org/officeDocument/2006/relationships/image" Target="../media/image124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2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slide" Target="slide27.xml"/></Relationships>
</file>

<file path=ppt/slides/_rels/slide220.xml.rels><?xml version="1.0" encoding="UTF-8" standalone="yes"?>
<Relationships xmlns="http://schemas.openxmlformats.org/package/2006/relationships"><Relationship Id="rId8" Type="http://schemas.openxmlformats.org/officeDocument/2006/relationships/tags" Target="../tags/tag1249.xml"/><Relationship Id="rId13" Type="http://schemas.openxmlformats.org/officeDocument/2006/relationships/tags" Target="../tags/tag1254.xml"/><Relationship Id="rId18" Type="http://schemas.openxmlformats.org/officeDocument/2006/relationships/image" Target="../media/image1246.png"/><Relationship Id="rId26" Type="http://schemas.openxmlformats.org/officeDocument/2006/relationships/image" Target="../media/image1254.png"/><Relationship Id="rId3" Type="http://schemas.openxmlformats.org/officeDocument/2006/relationships/tags" Target="../tags/tag1244.xml"/><Relationship Id="rId21" Type="http://schemas.openxmlformats.org/officeDocument/2006/relationships/image" Target="../media/image1249.png"/><Relationship Id="rId7" Type="http://schemas.openxmlformats.org/officeDocument/2006/relationships/tags" Target="../tags/tag1248.xml"/><Relationship Id="rId12" Type="http://schemas.openxmlformats.org/officeDocument/2006/relationships/tags" Target="../tags/tag1253.xml"/><Relationship Id="rId17" Type="http://schemas.openxmlformats.org/officeDocument/2006/relationships/image" Target="../media/image1236.png"/><Relationship Id="rId25" Type="http://schemas.openxmlformats.org/officeDocument/2006/relationships/image" Target="../media/image1253.png"/><Relationship Id="rId2" Type="http://schemas.openxmlformats.org/officeDocument/2006/relationships/tags" Target="../tags/tag1243.xml"/><Relationship Id="rId16" Type="http://schemas.openxmlformats.org/officeDocument/2006/relationships/image" Target="../media/image1235.png"/><Relationship Id="rId20" Type="http://schemas.openxmlformats.org/officeDocument/2006/relationships/image" Target="../media/image1248.png"/><Relationship Id="rId29" Type="http://schemas.openxmlformats.org/officeDocument/2006/relationships/image" Target="../media/image1255.png"/><Relationship Id="rId1" Type="http://schemas.openxmlformats.org/officeDocument/2006/relationships/tags" Target="../tags/tag1242.xml"/><Relationship Id="rId6" Type="http://schemas.openxmlformats.org/officeDocument/2006/relationships/tags" Target="../tags/tag1247.xml"/><Relationship Id="rId11" Type="http://schemas.openxmlformats.org/officeDocument/2006/relationships/tags" Target="../tags/tag1252.xml"/><Relationship Id="rId24" Type="http://schemas.openxmlformats.org/officeDocument/2006/relationships/image" Target="../media/image1252.png"/><Relationship Id="rId5" Type="http://schemas.openxmlformats.org/officeDocument/2006/relationships/tags" Target="../tags/tag1246.xml"/><Relationship Id="rId15" Type="http://schemas.openxmlformats.org/officeDocument/2006/relationships/image" Target="../media/image1.png"/><Relationship Id="rId23" Type="http://schemas.openxmlformats.org/officeDocument/2006/relationships/image" Target="../media/image1251.png"/><Relationship Id="rId28" Type="http://schemas.openxmlformats.org/officeDocument/2006/relationships/image" Target="../media/image1183.png"/><Relationship Id="rId10" Type="http://schemas.openxmlformats.org/officeDocument/2006/relationships/tags" Target="../tags/tag1251.xml"/><Relationship Id="rId19" Type="http://schemas.openxmlformats.org/officeDocument/2006/relationships/image" Target="../media/image1247.png"/><Relationship Id="rId4" Type="http://schemas.openxmlformats.org/officeDocument/2006/relationships/tags" Target="../tags/tag1245.xml"/><Relationship Id="rId9" Type="http://schemas.openxmlformats.org/officeDocument/2006/relationships/tags" Target="../tags/tag1250.xml"/><Relationship Id="rId14" Type="http://schemas.openxmlformats.org/officeDocument/2006/relationships/slideLayout" Target="../slideLayouts/slideLayout5.xml"/><Relationship Id="rId22" Type="http://schemas.openxmlformats.org/officeDocument/2006/relationships/image" Target="../media/image1250.png"/><Relationship Id="rId27" Type="http://schemas.openxmlformats.org/officeDocument/2006/relationships/image" Target="../media/image1234.png"/></Relationships>
</file>

<file path=ppt/slides/_rels/slide221.xml.rels><?xml version="1.0" encoding="UTF-8" standalone="yes"?>
<Relationships xmlns="http://schemas.openxmlformats.org/package/2006/relationships"><Relationship Id="rId3" Type="http://schemas.openxmlformats.org/officeDocument/2006/relationships/image" Target="../media/image1256.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1258.gif"/><Relationship Id="rId4" Type="http://schemas.openxmlformats.org/officeDocument/2006/relationships/image" Target="../media/image1257.gif"/></Relationships>
</file>

<file path=ppt/slides/_rels/slide222.xml.rels><?xml version="1.0" encoding="UTF-8" standalone="yes"?>
<Relationships xmlns="http://schemas.openxmlformats.org/package/2006/relationships"><Relationship Id="rId3" Type="http://schemas.openxmlformats.org/officeDocument/2006/relationships/image" Target="../media/image1259.jpe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1261.png"/><Relationship Id="rId4" Type="http://schemas.openxmlformats.org/officeDocument/2006/relationships/image" Target="../media/image1260.png"/></Relationships>
</file>

<file path=ppt/slides/_rels/slide223.xml.rels><?xml version="1.0" encoding="UTF-8" standalone="yes"?>
<Relationships xmlns="http://schemas.openxmlformats.org/package/2006/relationships"><Relationship Id="rId8" Type="http://schemas.openxmlformats.org/officeDocument/2006/relationships/image" Target="../media/image1263.png"/><Relationship Id="rId3" Type="http://schemas.openxmlformats.org/officeDocument/2006/relationships/tags" Target="../tags/tag1257.xml"/><Relationship Id="rId7" Type="http://schemas.openxmlformats.org/officeDocument/2006/relationships/image" Target="../media/image1262.png"/><Relationship Id="rId12" Type="http://schemas.openxmlformats.org/officeDocument/2006/relationships/image" Target="../media/image1266.png"/><Relationship Id="rId2" Type="http://schemas.openxmlformats.org/officeDocument/2006/relationships/tags" Target="../tags/tag1256.xml"/><Relationship Id="rId1" Type="http://schemas.openxmlformats.org/officeDocument/2006/relationships/tags" Target="../tags/tag1255.xml"/><Relationship Id="rId6" Type="http://schemas.openxmlformats.org/officeDocument/2006/relationships/image" Target="../media/image9101.png"/><Relationship Id="rId11" Type="http://schemas.openxmlformats.org/officeDocument/2006/relationships/image" Target="../media/image217.png"/><Relationship Id="rId5" Type="http://schemas.openxmlformats.org/officeDocument/2006/relationships/image" Target="../media/image1.png"/><Relationship Id="rId10" Type="http://schemas.openxmlformats.org/officeDocument/2006/relationships/image" Target="../media/image1265.png"/><Relationship Id="rId4" Type="http://schemas.openxmlformats.org/officeDocument/2006/relationships/slideLayout" Target="../slideLayouts/slideLayout5.xml"/><Relationship Id="rId9" Type="http://schemas.openxmlformats.org/officeDocument/2006/relationships/image" Target="../media/image1264.png"/></Relationships>
</file>

<file path=ppt/slides/_rels/slide2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67.PNG"/><Relationship Id="rId1" Type="http://schemas.openxmlformats.org/officeDocument/2006/relationships/slideLayout" Target="../slideLayouts/slideLayout5.xml"/><Relationship Id="rId4" Type="http://schemas.microsoft.com/office/2007/relationships/hdphoto" Target="../media/hdphoto3.wdp"/></Relationships>
</file>

<file path=ppt/slides/_rels/slide2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267.PNG"/></Relationships>
</file>

<file path=ppt/slides/_rels/slide226.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271.png"/><Relationship Id="rId18" Type="http://schemas.openxmlformats.org/officeDocument/2006/relationships/image" Target="../media/image1275.png"/><Relationship Id="rId3" Type="http://schemas.openxmlformats.org/officeDocument/2006/relationships/tags" Target="../tags/tag1260.xml"/><Relationship Id="rId21" Type="http://schemas.microsoft.com/office/2007/relationships/hdphoto" Target="../media/hdphoto6.wdp"/><Relationship Id="rId7" Type="http://schemas.openxmlformats.org/officeDocument/2006/relationships/tags" Target="../tags/tag1264.xml"/><Relationship Id="rId12" Type="http://schemas.openxmlformats.org/officeDocument/2006/relationships/image" Target="../media/image1270.png"/><Relationship Id="rId17" Type="http://schemas.openxmlformats.org/officeDocument/2006/relationships/image" Target="../media/image1274.png"/><Relationship Id="rId2" Type="http://schemas.openxmlformats.org/officeDocument/2006/relationships/tags" Target="../tags/tag1259.xml"/><Relationship Id="rId16" Type="http://schemas.openxmlformats.org/officeDocument/2006/relationships/image" Target="../media/image1273.png"/><Relationship Id="rId20" Type="http://schemas.openxmlformats.org/officeDocument/2006/relationships/image" Target="../media/image1277.png"/><Relationship Id="rId1" Type="http://schemas.openxmlformats.org/officeDocument/2006/relationships/tags" Target="../tags/tag1258.xml"/><Relationship Id="rId6" Type="http://schemas.openxmlformats.org/officeDocument/2006/relationships/tags" Target="../tags/tag1263.xml"/><Relationship Id="rId11" Type="http://schemas.openxmlformats.org/officeDocument/2006/relationships/image" Target="../media/image1269.png"/><Relationship Id="rId5" Type="http://schemas.openxmlformats.org/officeDocument/2006/relationships/tags" Target="../tags/tag1262.xml"/><Relationship Id="rId15" Type="http://schemas.openxmlformats.org/officeDocument/2006/relationships/image" Target="../media/image1272.png"/><Relationship Id="rId23" Type="http://schemas.openxmlformats.org/officeDocument/2006/relationships/image" Target="../media/image5200.png"/><Relationship Id="rId10" Type="http://schemas.openxmlformats.org/officeDocument/2006/relationships/image" Target="../media/image1268.png"/><Relationship Id="rId19" Type="http://schemas.openxmlformats.org/officeDocument/2006/relationships/image" Target="../media/image1276.png"/><Relationship Id="rId4" Type="http://schemas.openxmlformats.org/officeDocument/2006/relationships/tags" Target="../tags/tag1261.xml"/><Relationship Id="rId9" Type="http://schemas.openxmlformats.org/officeDocument/2006/relationships/image" Target="../media/image1.png"/><Relationship Id="rId14" Type="http://schemas.openxmlformats.org/officeDocument/2006/relationships/image" Target="../media/image1262.png"/><Relationship Id="rId22" Type="http://schemas.openxmlformats.org/officeDocument/2006/relationships/image" Target="../media/image5100.png"/></Relationships>
</file>

<file path=ppt/slides/_rels/slide227.xml.rels><?xml version="1.0" encoding="UTF-8" standalone="yes"?>
<Relationships xmlns="http://schemas.openxmlformats.org/package/2006/relationships"><Relationship Id="rId8" Type="http://schemas.openxmlformats.org/officeDocument/2006/relationships/image" Target="../media/image1279.png"/><Relationship Id="rId3" Type="http://schemas.openxmlformats.org/officeDocument/2006/relationships/tags" Target="../tags/tag1267.xml"/><Relationship Id="rId7" Type="http://schemas.openxmlformats.org/officeDocument/2006/relationships/image" Target="../media/image1278.png"/><Relationship Id="rId2" Type="http://schemas.openxmlformats.org/officeDocument/2006/relationships/tags" Target="../tags/tag1266.xml"/><Relationship Id="rId1" Type="http://schemas.openxmlformats.org/officeDocument/2006/relationships/tags" Target="../tags/tag1265.xml"/><Relationship Id="rId6"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image" Target="../media/image1281.png"/><Relationship Id="rId4" Type="http://schemas.openxmlformats.org/officeDocument/2006/relationships/tags" Target="../tags/tag1268.xml"/><Relationship Id="rId9" Type="http://schemas.openxmlformats.org/officeDocument/2006/relationships/image" Target="../media/image1280.png"/></Relationships>
</file>

<file path=ppt/slides/_rels/slide228.xml.rels><?xml version="1.0" encoding="UTF-8" standalone="yes"?>
<Relationships xmlns="http://schemas.openxmlformats.org/package/2006/relationships"><Relationship Id="rId8" Type="http://schemas.openxmlformats.org/officeDocument/2006/relationships/tags" Target="../tags/tag1276.xml"/><Relationship Id="rId13" Type="http://schemas.openxmlformats.org/officeDocument/2006/relationships/image" Target="../media/image1282.png"/><Relationship Id="rId18" Type="http://schemas.openxmlformats.org/officeDocument/2006/relationships/image" Target="../media/image1287.png"/><Relationship Id="rId3" Type="http://schemas.openxmlformats.org/officeDocument/2006/relationships/tags" Target="../tags/tag1271.xml"/><Relationship Id="rId21" Type="http://schemas.openxmlformats.org/officeDocument/2006/relationships/image" Target="../media/image6100.png"/><Relationship Id="rId7" Type="http://schemas.openxmlformats.org/officeDocument/2006/relationships/tags" Target="../tags/tag1275.xml"/><Relationship Id="rId12" Type="http://schemas.microsoft.com/office/2007/relationships/hdphoto" Target="../media/hdphoto3.wdp"/><Relationship Id="rId17" Type="http://schemas.openxmlformats.org/officeDocument/2006/relationships/image" Target="../media/image1286.png"/><Relationship Id="rId2" Type="http://schemas.openxmlformats.org/officeDocument/2006/relationships/tags" Target="../tags/tag1270.xml"/><Relationship Id="rId16" Type="http://schemas.openxmlformats.org/officeDocument/2006/relationships/image" Target="../media/image1285.png"/><Relationship Id="rId20" Type="http://schemas.openxmlformats.org/officeDocument/2006/relationships/image" Target="../media/image1289.png"/><Relationship Id="rId1" Type="http://schemas.openxmlformats.org/officeDocument/2006/relationships/tags" Target="../tags/tag1269.xml"/><Relationship Id="rId6" Type="http://schemas.openxmlformats.org/officeDocument/2006/relationships/tags" Target="../tags/tag1274.xml"/><Relationship Id="rId11" Type="http://schemas.openxmlformats.org/officeDocument/2006/relationships/image" Target="../media/image11.png"/><Relationship Id="rId5" Type="http://schemas.openxmlformats.org/officeDocument/2006/relationships/tags" Target="../tags/tag1273.xml"/><Relationship Id="rId15" Type="http://schemas.openxmlformats.org/officeDocument/2006/relationships/image" Target="../media/image1284.png"/><Relationship Id="rId23" Type="http://schemas.openxmlformats.org/officeDocument/2006/relationships/image" Target="../media/image1291.png"/><Relationship Id="rId10" Type="http://schemas.openxmlformats.org/officeDocument/2006/relationships/slideLayout" Target="../slideLayouts/slideLayout5.xml"/><Relationship Id="rId19" Type="http://schemas.openxmlformats.org/officeDocument/2006/relationships/image" Target="../media/image1288.png"/><Relationship Id="rId4" Type="http://schemas.openxmlformats.org/officeDocument/2006/relationships/tags" Target="../tags/tag1272.xml"/><Relationship Id="rId9" Type="http://schemas.openxmlformats.org/officeDocument/2006/relationships/tags" Target="../tags/tag1277.xml"/><Relationship Id="rId14" Type="http://schemas.openxmlformats.org/officeDocument/2006/relationships/image" Target="../media/image1283.png"/><Relationship Id="rId22" Type="http://schemas.openxmlformats.org/officeDocument/2006/relationships/image" Target="../media/image1290.png"/></Relationships>
</file>

<file path=ppt/slides/_rels/slide229.xml.rels><?xml version="1.0" encoding="UTF-8" standalone="yes"?>
<Relationships xmlns="http://schemas.openxmlformats.org/package/2006/relationships"><Relationship Id="rId13" Type="http://schemas.openxmlformats.org/officeDocument/2006/relationships/tags" Target="../tags/tag1290.xml"/><Relationship Id="rId18" Type="http://schemas.microsoft.com/office/2007/relationships/hdphoto" Target="../media/hdphoto3.wdp"/><Relationship Id="rId26" Type="http://schemas.openxmlformats.org/officeDocument/2006/relationships/image" Target="../media/image1295.png"/><Relationship Id="rId3" Type="http://schemas.openxmlformats.org/officeDocument/2006/relationships/tags" Target="../tags/tag1280.xml"/><Relationship Id="rId21" Type="http://schemas.openxmlformats.org/officeDocument/2006/relationships/image" Target="../media/image1289.png"/><Relationship Id="rId34" Type="http://schemas.openxmlformats.org/officeDocument/2006/relationships/image" Target="../media/image1300.png"/><Relationship Id="rId7" Type="http://schemas.openxmlformats.org/officeDocument/2006/relationships/tags" Target="../tags/tag1284.xml"/><Relationship Id="rId12" Type="http://schemas.openxmlformats.org/officeDocument/2006/relationships/tags" Target="../tags/tag1289.xml"/><Relationship Id="rId17" Type="http://schemas.openxmlformats.org/officeDocument/2006/relationships/image" Target="../media/image11.png"/><Relationship Id="rId25" Type="http://schemas.openxmlformats.org/officeDocument/2006/relationships/image" Target="../media/image1294.png"/><Relationship Id="rId33" Type="http://schemas.openxmlformats.org/officeDocument/2006/relationships/image" Target="../media/image1299.png"/><Relationship Id="rId2" Type="http://schemas.openxmlformats.org/officeDocument/2006/relationships/tags" Target="../tags/tag1279.xml"/><Relationship Id="rId16" Type="http://schemas.openxmlformats.org/officeDocument/2006/relationships/slideLayout" Target="../slideLayouts/slideLayout5.xml"/><Relationship Id="rId20" Type="http://schemas.openxmlformats.org/officeDocument/2006/relationships/image" Target="../media/image1283.png"/><Relationship Id="rId29" Type="http://schemas.openxmlformats.org/officeDocument/2006/relationships/image" Target="../media/image1287.png"/><Relationship Id="rId1" Type="http://schemas.openxmlformats.org/officeDocument/2006/relationships/tags" Target="../tags/tag1278.xml"/><Relationship Id="rId6" Type="http://schemas.openxmlformats.org/officeDocument/2006/relationships/tags" Target="../tags/tag1283.xml"/><Relationship Id="rId11" Type="http://schemas.openxmlformats.org/officeDocument/2006/relationships/tags" Target="../tags/tag1288.xml"/><Relationship Id="rId24" Type="http://schemas.openxmlformats.org/officeDocument/2006/relationships/image" Target="../media/image1293.png"/><Relationship Id="rId32" Type="http://schemas.openxmlformats.org/officeDocument/2006/relationships/image" Target="../media/image1285.png"/><Relationship Id="rId5" Type="http://schemas.openxmlformats.org/officeDocument/2006/relationships/tags" Target="../tags/tag1282.xml"/><Relationship Id="rId15" Type="http://schemas.openxmlformats.org/officeDocument/2006/relationships/tags" Target="../tags/tag1292.xml"/><Relationship Id="rId23" Type="http://schemas.openxmlformats.org/officeDocument/2006/relationships/image" Target="../media/image1292.png"/><Relationship Id="rId28" Type="http://schemas.openxmlformats.org/officeDocument/2006/relationships/image" Target="../media/image1296.png"/><Relationship Id="rId36" Type="http://schemas.openxmlformats.org/officeDocument/2006/relationships/image" Target="../media/image1286.png"/><Relationship Id="rId10" Type="http://schemas.openxmlformats.org/officeDocument/2006/relationships/tags" Target="../tags/tag1287.xml"/><Relationship Id="rId19" Type="http://schemas.openxmlformats.org/officeDocument/2006/relationships/image" Target="../media/image1282.png"/><Relationship Id="rId31" Type="http://schemas.openxmlformats.org/officeDocument/2006/relationships/image" Target="../media/image1298.png"/><Relationship Id="rId4" Type="http://schemas.openxmlformats.org/officeDocument/2006/relationships/tags" Target="../tags/tag1281.xml"/><Relationship Id="rId9" Type="http://schemas.openxmlformats.org/officeDocument/2006/relationships/tags" Target="../tags/tag1286.xml"/><Relationship Id="rId14" Type="http://schemas.openxmlformats.org/officeDocument/2006/relationships/tags" Target="../tags/tag1291.xml"/><Relationship Id="rId22" Type="http://schemas.openxmlformats.org/officeDocument/2006/relationships/image" Target="../media/image1284.png"/><Relationship Id="rId27" Type="http://schemas.openxmlformats.org/officeDocument/2006/relationships/image" Target="../media/image6800.png"/><Relationship Id="rId30" Type="http://schemas.openxmlformats.org/officeDocument/2006/relationships/image" Target="../media/image1297.png"/><Relationship Id="rId35" Type="http://schemas.openxmlformats.org/officeDocument/2006/relationships/image" Target="../media/image1288.png"/><Relationship Id="rId8" Type="http://schemas.openxmlformats.org/officeDocument/2006/relationships/tags" Target="../tags/tag1285.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2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slide" Target="slide27.xml"/></Relationships>
</file>

<file path=ppt/slides/_rels/slide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293.xml"/><Relationship Id="rId5" Type="http://schemas.openxmlformats.org/officeDocument/2006/relationships/image" Target="../media/image1302.gif"/><Relationship Id="rId4" Type="http://schemas.openxmlformats.org/officeDocument/2006/relationships/image" Target="../media/image1301.png"/></Relationships>
</file>

<file path=ppt/slides/_rels/slide231.xml.rels><?xml version="1.0" encoding="UTF-8" standalone="yes"?>
<Relationships xmlns="http://schemas.openxmlformats.org/package/2006/relationships"><Relationship Id="rId8" Type="http://schemas.openxmlformats.org/officeDocument/2006/relationships/tags" Target="../tags/tag1301.xml"/><Relationship Id="rId13" Type="http://schemas.openxmlformats.org/officeDocument/2006/relationships/tags" Target="../tags/tag1306.xml"/><Relationship Id="rId18" Type="http://schemas.openxmlformats.org/officeDocument/2006/relationships/image" Target="../media/image1304.png"/><Relationship Id="rId26" Type="http://schemas.openxmlformats.org/officeDocument/2006/relationships/image" Target="../media/image1312.png"/><Relationship Id="rId3" Type="http://schemas.openxmlformats.org/officeDocument/2006/relationships/tags" Target="../tags/tag1296.xml"/><Relationship Id="rId21" Type="http://schemas.openxmlformats.org/officeDocument/2006/relationships/image" Target="../media/image1307.png"/><Relationship Id="rId7" Type="http://schemas.openxmlformats.org/officeDocument/2006/relationships/tags" Target="../tags/tag1300.xml"/><Relationship Id="rId12" Type="http://schemas.openxmlformats.org/officeDocument/2006/relationships/tags" Target="../tags/tag1305.xml"/><Relationship Id="rId17" Type="http://schemas.openxmlformats.org/officeDocument/2006/relationships/image" Target="../media/image1303.png"/><Relationship Id="rId25" Type="http://schemas.openxmlformats.org/officeDocument/2006/relationships/image" Target="../media/image1311.png"/><Relationship Id="rId2" Type="http://schemas.openxmlformats.org/officeDocument/2006/relationships/tags" Target="../tags/tag1295.xml"/><Relationship Id="rId16" Type="http://schemas.openxmlformats.org/officeDocument/2006/relationships/image" Target="../media/image1301.png"/><Relationship Id="rId20" Type="http://schemas.openxmlformats.org/officeDocument/2006/relationships/image" Target="../media/image1306.png"/><Relationship Id="rId29" Type="http://schemas.openxmlformats.org/officeDocument/2006/relationships/image" Target="../media/image1302.gif"/><Relationship Id="rId1" Type="http://schemas.openxmlformats.org/officeDocument/2006/relationships/tags" Target="../tags/tag1294.xml"/><Relationship Id="rId6" Type="http://schemas.openxmlformats.org/officeDocument/2006/relationships/tags" Target="../tags/tag1299.xml"/><Relationship Id="rId11" Type="http://schemas.openxmlformats.org/officeDocument/2006/relationships/tags" Target="../tags/tag1304.xml"/><Relationship Id="rId24" Type="http://schemas.openxmlformats.org/officeDocument/2006/relationships/image" Target="../media/image1310.png"/><Relationship Id="rId5" Type="http://schemas.openxmlformats.org/officeDocument/2006/relationships/tags" Target="../tags/tag1298.xml"/><Relationship Id="rId15" Type="http://schemas.openxmlformats.org/officeDocument/2006/relationships/image" Target="../media/image1.png"/><Relationship Id="rId23" Type="http://schemas.openxmlformats.org/officeDocument/2006/relationships/image" Target="../media/image1309.png"/><Relationship Id="rId28" Type="http://schemas.openxmlformats.org/officeDocument/2006/relationships/image" Target="../media/image1314.png"/><Relationship Id="rId10" Type="http://schemas.openxmlformats.org/officeDocument/2006/relationships/tags" Target="../tags/tag1303.xml"/><Relationship Id="rId19" Type="http://schemas.openxmlformats.org/officeDocument/2006/relationships/image" Target="../media/image1305.png"/><Relationship Id="rId4" Type="http://schemas.openxmlformats.org/officeDocument/2006/relationships/tags" Target="../tags/tag1297.xml"/><Relationship Id="rId9" Type="http://schemas.openxmlformats.org/officeDocument/2006/relationships/tags" Target="../tags/tag1302.xml"/><Relationship Id="rId14" Type="http://schemas.openxmlformats.org/officeDocument/2006/relationships/slideLayout" Target="../slideLayouts/slideLayout5.xml"/><Relationship Id="rId22" Type="http://schemas.openxmlformats.org/officeDocument/2006/relationships/image" Target="../media/image1308.png"/><Relationship Id="rId27" Type="http://schemas.openxmlformats.org/officeDocument/2006/relationships/image" Target="../media/image1313.png"/></Relationships>
</file>

<file path=ppt/slides/_rels/slide232.xml.rels><?xml version="1.0" encoding="UTF-8" standalone="yes"?>
<Relationships xmlns="http://schemas.openxmlformats.org/package/2006/relationships"><Relationship Id="rId8" Type="http://schemas.openxmlformats.org/officeDocument/2006/relationships/image" Target="../media/image1302.gif"/><Relationship Id="rId3" Type="http://schemas.openxmlformats.org/officeDocument/2006/relationships/tags" Target="../tags/tag1309.xml"/><Relationship Id="rId7" Type="http://schemas.openxmlformats.org/officeDocument/2006/relationships/image" Target="../media/image1301.png"/><Relationship Id="rId2" Type="http://schemas.openxmlformats.org/officeDocument/2006/relationships/tags" Target="../tags/tag1308.xml"/><Relationship Id="rId1" Type="http://schemas.openxmlformats.org/officeDocument/2006/relationships/tags" Target="../tags/tag1307.xml"/><Relationship Id="rId6" Type="http://schemas.openxmlformats.org/officeDocument/2006/relationships/image" Target="../media/image1.png"/><Relationship Id="rId11" Type="http://schemas.openxmlformats.org/officeDocument/2006/relationships/image" Target="../media/image1317.png"/><Relationship Id="rId5" Type="http://schemas.openxmlformats.org/officeDocument/2006/relationships/slideLayout" Target="../slideLayouts/slideLayout5.xml"/><Relationship Id="rId10" Type="http://schemas.openxmlformats.org/officeDocument/2006/relationships/image" Target="../media/image1316.png"/><Relationship Id="rId4" Type="http://schemas.openxmlformats.org/officeDocument/2006/relationships/tags" Target="../tags/tag1310.xml"/><Relationship Id="rId9" Type="http://schemas.openxmlformats.org/officeDocument/2006/relationships/image" Target="../media/image1315.png"/></Relationships>
</file>

<file path=ppt/slides/_rels/slide2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312.xml"/><Relationship Id="rId1" Type="http://schemas.openxmlformats.org/officeDocument/2006/relationships/tags" Target="../tags/tag1311.xml"/><Relationship Id="rId6" Type="http://schemas.openxmlformats.org/officeDocument/2006/relationships/image" Target="../media/image1319.png"/><Relationship Id="rId5" Type="http://schemas.openxmlformats.org/officeDocument/2006/relationships/image" Target="../media/image1318.png"/><Relationship Id="rId4" Type="http://schemas.openxmlformats.org/officeDocument/2006/relationships/image" Target="../media/image1.png"/></Relationships>
</file>

<file path=ppt/slides/_rels/slide234.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321.png"/><Relationship Id="rId3" Type="http://schemas.openxmlformats.org/officeDocument/2006/relationships/tags" Target="../tags/tag1315.xml"/><Relationship Id="rId7" Type="http://schemas.openxmlformats.org/officeDocument/2006/relationships/tags" Target="../tags/tag1319.xml"/><Relationship Id="rId12" Type="http://schemas.openxmlformats.org/officeDocument/2006/relationships/image" Target="../media/image1320.png"/><Relationship Id="rId2" Type="http://schemas.openxmlformats.org/officeDocument/2006/relationships/tags" Target="../tags/tag1314.xml"/><Relationship Id="rId16" Type="http://schemas.openxmlformats.org/officeDocument/2006/relationships/image" Target="../media/image1324.png"/><Relationship Id="rId1" Type="http://schemas.openxmlformats.org/officeDocument/2006/relationships/tags" Target="../tags/tag1313.xml"/><Relationship Id="rId6" Type="http://schemas.openxmlformats.org/officeDocument/2006/relationships/tags" Target="../tags/tag1318.xml"/><Relationship Id="rId11" Type="http://schemas.openxmlformats.org/officeDocument/2006/relationships/image" Target="../media/image1319.png"/><Relationship Id="rId5" Type="http://schemas.openxmlformats.org/officeDocument/2006/relationships/tags" Target="../tags/tag1317.xml"/><Relationship Id="rId15" Type="http://schemas.openxmlformats.org/officeDocument/2006/relationships/image" Target="../media/image1323.png"/><Relationship Id="rId10" Type="http://schemas.openxmlformats.org/officeDocument/2006/relationships/image" Target="../media/image1318.png"/><Relationship Id="rId4" Type="http://schemas.openxmlformats.org/officeDocument/2006/relationships/tags" Target="../tags/tag1316.xml"/><Relationship Id="rId9" Type="http://schemas.openxmlformats.org/officeDocument/2006/relationships/image" Target="../media/image1.png"/><Relationship Id="rId14" Type="http://schemas.openxmlformats.org/officeDocument/2006/relationships/image" Target="../media/image1322.png"/></Relationships>
</file>

<file path=ppt/slides/_rels/slide235.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327.png"/><Relationship Id="rId18" Type="http://schemas.openxmlformats.org/officeDocument/2006/relationships/image" Target="../media/image1332.png"/><Relationship Id="rId3" Type="http://schemas.openxmlformats.org/officeDocument/2006/relationships/tags" Target="../tags/tag1322.xml"/><Relationship Id="rId7" Type="http://schemas.openxmlformats.org/officeDocument/2006/relationships/tags" Target="../tags/tag1326.xml"/><Relationship Id="rId12" Type="http://schemas.openxmlformats.org/officeDocument/2006/relationships/image" Target="../media/image1326.png"/><Relationship Id="rId17" Type="http://schemas.openxmlformats.org/officeDocument/2006/relationships/image" Target="../media/image1331.png"/><Relationship Id="rId2" Type="http://schemas.openxmlformats.org/officeDocument/2006/relationships/tags" Target="../tags/tag1321.xml"/><Relationship Id="rId16" Type="http://schemas.openxmlformats.org/officeDocument/2006/relationships/image" Target="../media/image1330.png"/><Relationship Id="rId1" Type="http://schemas.openxmlformats.org/officeDocument/2006/relationships/tags" Target="../tags/tag1320.xml"/><Relationship Id="rId6" Type="http://schemas.openxmlformats.org/officeDocument/2006/relationships/tags" Target="../tags/tag1325.xml"/><Relationship Id="rId11" Type="http://schemas.openxmlformats.org/officeDocument/2006/relationships/image" Target="../media/image1325.png"/><Relationship Id="rId5" Type="http://schemas.openxmlformats.org/officeDocument/2006/relationships/tags" Target="../tags/tag1324.xml"/><Relationship Id="rId15" Type="http://schemas.openxmlformats.org/officeDocument/2006/relationships/image" Target="../media/image1329.png"/><Relationship Id="rId10" Type="http://schemas.microsoft.com/office/2007/relationships/hdphoto" Target="../media/hdphoto3.wdp"/><Relationship Id="rId4" Type="http://schemas.openxmlformats.org/officeDocument/2006/relationships/tags" Target="../tags/tag1323.xml"/><Relationship Id="rId9" Type="http://schemas.openxmlformats.org/officeDocument/2006/relationships/image" Target="../media/image11.png"/><Relationship Id="rId14" Type="http://schemas.openxmlformats.org/officeDocument/2006/relationships/image" Target="../media/image1328.png"/></Relationships>
</file>

<file path=ppt/slides/_rels/slide236.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326.png"/><Relationship Id="rId18" Type="http://schemas.openxmlformats.org/officeDocument/2006/relationships/image" Target="../media/image10100.png"/><Relationship Id="rId3" Type="http://schemas.openxmlformats.org/officeDocument/2006/relationships/tags" Target="../tags/tag1329.xml"/><Relationship Id="rId7" Type="http://schemas.openxmlformats.org/officeDocument/2006/relationships/tags" Target="../tags/tag1333.xml"/><Relationship Id="rId12" Type="http://schemas.openxmlformats.org/officeDocument/2006/relationships/image" Target="../media/image1325.png"/><Relationship Id="rId2" Type="http://schemas.openxmlformats.org/officeDocument/2006/relationships/tags" Target="../tags/tag1328.xml"/><Relationship Id="rId16" Type="http://schemas.openxmlformats.org/officeDocument/2006/relationships/image" Target="../media/image1329.png"/><Relationship Id="rId20" Type="http://schemas.openxmlformats.org/officeDocument/2006/relationships/image" Target="../media/image1332.png"/><Relationship Id="rId1" Type="http://schemas.openxmlformats.org/officeDocument/2006/relationships/tags" Target="../tags/tag1327.xml"/><Relationship Id="rId6" Type="http://schemas.openxmlformats.org/officeDocument/2006/relationships/tags" Target="../tags/tag1332.xml"/><Relationship Id="rId11" Type="http://schemas.microsoft.com/office/2007/relationships/hdphoto" Target="../media/hdphoto3.wdp"/><Relationship Id="rId5" Type="http://schemas.openxmlformats.org/officeDocument/2006/relationships/tags" Target="../tags/tag1331.xml"/><Relationship Id="rId15" Type="http://schemas.openxmlformats.org/officeDocument/2006/relationships/image" Target="../media/image1328.png"/><Relationship Id="rId10" Type="http://schemas.openxmlformats.org/officeDocument/2006/relationships/image" Target="../media/image11.png"/><Relationship Id="rId19" Type="http://schemas.openxmlformats.org/officeDocument/2006/relationships/image" Target="../media/image1330.png"/><Relationship Id="rId4" Type="http://schemas.openxmlformats.org/officeDocument/2006/relationships/tags" Target="../tags/tag1330.xml"/><Relationship Id="rId9" Type="http://schemas.openxmlformats.org/officeDocument/2006/relationships/image" Target="../media/image1331.png"/><Relationship Id="rId14" Type="http://schemas.openxmlformats.org/officeDocument/2006/relationships/image" Target="../media/image1327.png"/></Relationships>
</file>

<file path=ppt/slides/_rels/slide237.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335.png"/><Relationship Id="rId18" Type="http://schemas.openxmlformats.org/officeDocument/2006/relationships/image" Target="../media/image1340.png"/><Relationship Id="rId3" Type="http://schemas.openxmlformats.org/officeDocument/2006/relationships/tags" Target="../tags/tag1336.xml"/><Relationship Id="rId21" Type="http://schemas.openxmlformats.org/officeDocument/2006/relationships/image" Target="../media/image1343.png"/><Relationship Id="rId7" Type="http://schemas.openxmlformats.org/officeDocument/2006/relationships/tags" Target="../tags/tag1340.xml"/><Relationship Id="rId12" Type="http://schemas.openxmlformats.org/officeDocument/2006/relationships/image" Target="../media/image1334.png"/><Relationship Id="rId17" Type="http://schemas.openxmlformats.org/officeDocument/2006/relationships/image" Target="../media/image1339.png"/><Relationship Id="rId2" Type="http://schemas.openxmlformats.org/officeDocument/2006/relationships/tags" Target="../tags/tag1335.xml"/><Relationship Id="rId16" Type="http://schemas.openxmlformats.org/officeDocument/2006/relationships/image" Target="../media/image1338.png"/><Relationship Id="rId20" Type="http://schemas.openxmlformats.org/officeDocument/2006/relationships/image" Target="../media/image1342.png"/><Relationship Id="rId1" Type="http://schemas.openxmlformats.org/officeDocument/2006/relationships/tags" Target="../tags/tag1334.xml"/><Relationship Id="rId6" Type="http://schemas.openxmlformats.org/officeDocument/2006/relationships/tags" Target="../tags/tag1339.xml"/><Relationship Id="rId11" Type="http://schemas.openxmlformats.org/officeDocument/2006/relationships/image" Target="../media/image1333.png"/><Relationship Id="rId5" Type="http://schemas.openxmlformats.org/officeDocument/2006/relationships/tags" Target="../tags/tag1338.xml"/><Relationship Id="rId15" Type="http://schemas.openxmlformats.org/officeDocument/2006/relationships/image" Target="../media/image1337.png"/><Relationship Id="rId23" Type="http://schemas.openxmlformats.org/officeDocument/2006/relationships/image" Target="../media/image1346.png"/><Relationship Id="rId10" Type="http://schemas.microsoft.com/office/2007/relationships/hdphoto" Target="../media/hdphoto3.wdp"/><Relationship Id="rId19" Type="http://schemas.openxmlformats.org/officeDocument/2006/relationships/image" Target="../media/image1341.png"/><Relationship Id="rId4" Type="http://schemas.openxmlformats.org/officeDocument/2006/relationships/tags" Target="../tags/tag1337.xml"/><Relationship Id="rId9" Type="http://schemas.openxmlformats.org/officeDocument/2006/relationships/image" Target="../media/image11.png"/><Relationship Id="rId14" Type="http://schemas.openxmlformats.org/officeDocument/2006/relationships/image" Target="../media/image1336.png"/><Relationship Id="rId22" Type="http://schemas.openxmlformats.org/officeDocument/2006/relationships/image" Target="../media/image1345.png"/></Relationships>
</file>

<file path=ppt/slides/_rels/slide238.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337.png"/><Relationship Id="rId18" Type="http://schemas.openxmlformats.org/officeDocument/2006/relationships/image" Target="../media/image1333.png"/><Relationship Id="rId3" Type="http://schemas.openxmlformats.org/officeDocument/2006/relationships/tags" Target="../tags/tag1343.xml"/><Relationship Id="rId21" Type="http://schemas.openxmlformats.org/officeDocument/2006/relationships/image" Target="../media/image1342.png"/><Relationship Id="rId7" Type="http://schemas.openxmlformats.org/officeDocument/2006/relationships/tags" Target="../tags/tag1347.xml"/><Relationship Id="rId12" Type="http://schemas.openxmlformats.org/officeDocument/2006/relationships/image" Target="../media/image1335.png"/><Relationship Id="rId17" Type="http://schemas.openxmlformats.org/officeDocument/2006/relationships/image" Target="../media/image1345.png"/><Relationship Id="rId2" Type="http://schemas.openxmlformats.org/officeDocument/2006/relationships/tags" Target="../tags/tag1342.xml"/><Relationship Id="rId16" Type="http://schemas.openxmlformats.org/officeDocument/2006/relationships/image" Target="../media/image1341.png"/><Relationship Id="rId20" Type="http://schemas.openxmlformats.org/officeDocument/2006/relationships/image" Target="../media/image1340.png"/><Relationship Id="rId1" Type="http://schemas.openxmlformats.org/officeDocument/2006/relationships/tags" Target="../tags/tag1341.xml"/><Relationship Id="rId6" Type="http://schemas.openxmlformats.org/officeDocument/2006/relationships/tags" Target="../tags/tag1346.xml"/><Relationship Id="rId11" Type="http://schemas.openxmlformats.org/officeDocument/2006/relationships/image" Target="../media/image1334.png"/><Relationship Id="rId5" Type="http://schemas.openxmlformats.org/officeDocument/2006/relationships/tags" Target="../tags/tag1345.xml"/><Relationship Id="rId15" Type="http://schemas.openxmlformats.org/officeDocument/2006/relationships/image" Target="../media/image1339.png"/><Relationship Id="rId23" Type="http://schemas.openxmlformats.org/officeDocument/2006/relationships/image" Target="../media/image1336.png"/><Relationship Id="rId10" Type="http://schemas.microsoft.com/office/2007/relationships/hdphoto" Target="../media/hdphoto3.wdp"/><Relationship Id="rId19" Type="http://schemas.openxmlformats.org/officeDocument/2006/relationships/image" Target="../media/image1346.png"/><Relationship Id="rId4" Type="http://schemas.openxmlformats.org/officeDocument/2006/relationships/tags" Target="../tags/tag1344.xml"/><Relationship Id="rId9" Type="http://schemas.openxmlformats.org/officeDocument/2006/relationships/image" Target="../media/image11.png"/><Relationship Id="rId14" Type="http://schemas.openxmlformats.org/officeDocument/2006/relationships/image" Target="../media/image1338.png"/><Relationship Id="rId22" Type="http://schemas.openxmlformats.org/officeDocument/2006/relationships/image" Target="../media/image1343.png"/></Relationships>
</file>

<file path=ppt/slides/_rels/slide239.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336.png"/><Relationship Id="rId18" Type="http://schemas.openxmlformats.org/officeDocument/2006/relationships/image" Target="../media/image1347.png"/><Relationship Id="rId26" Type="http://schemas.openxmlformats.org/officeDocument/2006/relationships/image" Target="../media/image2500.png"/><Relationship Id="rId3" Type="http://schemas.openxmlformats.org/officeDocument/2006/relationships/tags" Target="../tags/tag1350.xml"/><Relationship Id="rId21" Type="http://schemas.openxmlformats.org/officeDocument/2006/relationships/image" Target="../media/image1346.png"/><Relationship Id="rId7" Type="http://schemas.openxmlformats.org/officeDocument/2006/relationships/tags" Target="../tags/tag1354.xml"/><Relationship Id="rId12" Type="http://schemas.openxmlformats.org/officeDocument/2006/relationships/image" Target="../media/image1335.png"/><Relationship Id="rId17" Type="http://schemas.openxmlformats.org/officeDocument/2006/relationships/image" Target="../media/image1710.png"/><Relationship Id="rId25" Type="http://schemas.openxmlformats.org/officeDocument/2006/relationships/image" Target="../media/image2400.png"/><Relationship Id="rId2" Type="http://schemas.openxmlformats.org/officeDocument/2006/relationships/tags" Target="../tags/tag1349.xml"/><Relationship Id="rId16" Type="http://schemas.openxmlformats.org/officeDocument/2006/relationships/image" Target="../media/image1339.png"/><Relationship Id="rId20" Type="http://schemas.openxmlformats.org/officeDocument/2006/relationships/image" Target="../media/image1349.png"/><Relationship Id="rId29" Type="http://schemas.openxmlformats.org/officeDocument/2006/relationships/image" Target="../media/image2800.png"/><Relationship Id="rId1" Type="http://schemas.openxmlformats.org/officeDocument/2006/relationships/tags" Target="../tags/tag1348.xml"/><Relationship Id="rId6" Type="http://schemas.openxmlformats.org/officeDocument/2006/relationships/tags" Target="../tags/tag1353.xml"/><Relationship Id="rId11" Type="http://schemas.openxmlformats.org/officeDocument/2006/relationships/image" Target="../media/image1334.png"/><Relationship Id="rId24" Type="http://schemas.openxmlformats.org/officeDocument/2006/relationships/image" Target="../media/image1352.png"/><Relationship Id="rId5" Type="http://schemas.openxmlformats.org/officeDocument/2006/relationships/tags" Target="../tags/tag1352.xml"/><Relationship Id="rId15" Type="http://schemas.openxmlformats.org/officeDocument/2006/relationships/image" Target="../media/image1338.png"/><Relationship Id="rId23" Type="http://schemas.openxmlformats.org/officeDocument/2006/relationships/image" Target="../media/image1351.png"/><Relationship Id="rId28" Type="http://schemas.openxmlformats.org/officeDocument/2006/relationships/image" Target="../media/image2700.png"/><Relationship Id="rId10" Type="http://schemas.microsoft.com/office/2007/relationships/hdphoto" Target="../media/hdphoto3.wdp"/><Relationship Id="rId19" Type="http://schemas.openxmlformats.org/officeDocument/2006/relationships/image" Target="../media/image1348.png"/><Relationship Id="rId4" Type="http://schemas.openxmlformats.org/officeDocument/2006/relationships/tags" Target="../tags/tag1351.xml"/><Relationship Id="rId9" Type="http://schemas.openxmlformats.org/officeDocument/2006/relationships/image" Target="../media/image11.png"/><Relationship Id="rId14" Type="http://schemas.openxmlformats.org/officeDocument/2006/relationships/image" Target="../media/image1337.png"/><Relationship Id="rId22" Type="http://schemas.openxmlformats.org/officeDocument/2006/relationships/image" Target="../media/image1350.png"/><Relationship Id="rId27" Type="http://schemas.openxmlformats.org/officeDocument/2006/relationships/image" Target="../media/image2600.png"/></Relationships>
</file>

<file path=ppt/slides/_rels/slide2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7.png"/><Relationship Id="rId3" Type="http://schemas.openxmlformats.org/officeDocument/2006/relationships/tags" Target="../tags/tag26.xml"/><Relationship Id="rId7" Type="http://schemas.openxmlformats.org/officeDocument/2006/relationships/image" Target="../media/image11.png"/><Relationship Id="rId12" Type="http://schemas.openxmlformats.org/officeDocument/2006/relationships/image" Target="../media/image46.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slideLayout" Target="../slideLayouts/slideLayout5.xml"/><Relationship Id="rId11" Type="http://schemas.openxmlformats.org/officeDocument/2006/relationships/image" Target="../media/image45.png"/><Relationship Id="rId5" Type="http://schemas.openxmlformats.org/officeDocument/2006/relationships/tags" Target="../tags/tag28.xml"/><Relationship Id="rId10" Type="http://schemas.openxmlformats.org/officeDocument/2006/relationships/image" Target="../media/image44.png"/><Relationship Id="rId4" Type="http://schemas.openxmlformats.org/officeDocument/2006/relationships/tags" Target="../tags/tag27.xml"/><Relationship Id="rId9" Type="http://schemas.openxmlformats.org/officeDocument/2006/relationships/image" Target="../media/image43.png"/><Relationship Id="rId1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1356.png"/><Relationship Id="rId3" Type="http://schemas.openxmlformats.org/officeDocument/2006/relationships/image" Target="../media/image1.png"/><Relationship Id="rId7" Type="http://schemas.openxmlformats.org/officeDocument/2006/relationships/image" Target="../media/image1355.png"/><Relationship Id="rId2" Type="http://schemas.openxmlformats.org/officeDocument/2006/relationships/slideLayout" Target="../slideLayouts/slideLayout5.xml"/><Relationship Id="rId1" Type="http://schemas.openxmlformats.org/officeDocument/2006/relationships/tags" Target="../tags/tag1355.xml"/><Relationship Id="rId6" Type="http://schemas.openxmlformats.org/officeDocument/2006/relationships/image" Target="../media/image1354.png"/><Relationship Id="rId5" Type="http://schemas.openxmlformats.org/officeDocument/2006/relationships/image" Target="../media/image1353.png"/><Relationship Id="rId4" Type="http://schemas.openxmlformats.org/officeDocument/2006/relationships/image" Target="../media/image7500.png"/><Relationship Id="rId9" Type="http://schemas.openxmlformats.org/officeDocument/2006/relationships/image" Target="../media/image1357.png"/></Relationships>
</file>

<file path=ppt/slides/_rels/slide241.xml.rels><?xml version="1.0" encoding="UTF-8" standalone="yes"?>
<Relationships xmlns="http://schemas.openxmlformats.org/package/2006/relationships"><Relationship Id="rId8" Type="http://schemas.openxmlformats.org/officeDocument/2006/relationships/image" Target="../media/image1362.png"/><Relationship Id="rId3" Type="http://schemas.openxmlformats.org/officeDocument/2006/relationships/image" Target="../media/image8100.png"/><Relationship Id="rId7" Type="http://schemas.openxmlformats.org/officeDocument/2006/relationships/image" Target="../media/image1361.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1360.png"/><Relationship Id="rId5" Type="http://schemas.openxmlformats.org/officeDocument/2006/relationships/image" Target="../media/image1359.png"/><Relationship Id="rId4" Type="http://schemas.openxmlformats.org/officeDocument/2006/relationships/image" Target="../media/image1358.png"/><Relationship Id="rId9" Type="http://schemas.openxmlformats.org/officeDocument/2006/relationships/image" Target="../media/image1363.png"/></Relationships>
</file>

<file path=ppt/slides/_rels/slide242.xml.rels><?xml version="1.0" encoding="UTF-8" standalone="yes"?>
<Relationships xmlns="http://schemas.openxmlformats.org/package/2006/relationships"><Relationship Id="rId8" Type="http://schemas.openxmlformats.org/officeDocument/2006/relationships/image" Target="../media/image1366.png"/><Relationship Id="rId3" Type="http://schemas.openxmlformats.org/officeDocument/2006/relationships/slideLayout" Target="../slideLayouts/slideLayout5.xml"/><Relationship Id="rId7" Type="http://schemas.openxmlformats.org/officeDocument/2006/relationships/image" Target="../media/image1365.svg"/><Relationship Id="rId2" Type="http://schemas.openxmlformats.org/officeDocument/2006/relationships/tags" Target="../tags/tag1357.xml"/><Relationship Id="rId1" Type="http://schemas.openxmlformats.org/officeDocument/2006/relationships/tags" Target="../tags/tag1356.xml"/><Relationship Id="rId6" Type="http://schemas.openxmlformats.org/officeDocument/2006/relationships/image" Target="../media/image1364.png"/><Relationship Id="rId11" Type="http://schemas.openxmlformats.org/officeDocument/2006/relationships/image" Target="../media/image1369.png"/><Relationship Id="rId5" Type="http://schemas.openxmlformats.org/officeDocument/2006/relationships/image" Target="../media/image8700.png"/><Relationship Id="rId10" Type="http://schemas.openxmlformats.org/officeDocument/2006/relationships/image" Target="../media/image1368.png"/><Relationship Id="rId4" Type="http://schemas.openxmlformats.org/officeDocument/2006/relationships/image" Target="../media/image1.png"/><Relationship Id="rId9" Type="http://schemas.openxmlformats.org/officeDocument/2006/relationships/image" Target="../media/image1367.png"/></Relationships>
</file>

<file path=ppt/slides/_rels/slide243.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373.png"/><Relationship Id="rId3" Type="http://schemas.openxmlformats.org/officeDocument/2006/relationships/tags" Target="../tags/tag1360.xml"/><Relationship Id="rId7" Type="http://schemas.openxmlformats.org/officeDocument/2006/relationships/tags" Target="../tags/tag1364.xml"/><Relationship Id="rId12" Type="http://schemas.openxmlformats.org/officeDocument/2006/relationships/image" Target="../media/image1372.png"/><Relationship Id="rId17" Type="http://schemas.openxmlformats.org/officeDocument/2006/relationships/image" Target="../media/image1377.png"/><Relationship Id="rId2" Type="http://schemas.openxmlformats.org/officeDocument/2006/relationships/tags" Target="../tags/tag1359.xml"/><Relationship Id="rId16" Type="http://schemas.openxmlformats.org/officeDocument/2006/relationships/image" Target="../media/image1376.png"/><Relationship Id="rId1" Type="http://schemas.openxmlformats.org/officeDocument/2006/relationships/tags" Target="../tags/tag1358.xml"/><Relationship Id="rId6" Type="http://schemas.openxmlformats.org/officeDocument/2006/relationships/tags" Target="../tags/tag1363.xml"/><Relationship Id="rId11" Type="http://schemas.openxmlformats.org/officeDocument/2006/relationships/image" Target="../media/image1371.png"/><Relationship Id="rId5" Type="http://schemas.openxmlformats.org/officeDocument/2006/relationships/tags" Target="../tags/tag1362.xml"/><Relationship Id="rId15" Type="http://schemas.openxmlformats.org/officeDocument/2006/relationships/image" Target="../media/image1375.png"/><Relationship Id="rId10" Type="http://schemas.openxmlformats.org/officeDocument/2006/relationships/image" Target="../media/image1370.gif"/><Relationship Id="rId4" Type="http://schemas.openxmlformats.org/officeDocument/2006/relationships/tags" Target="../tags/tag1361.xml"/><Relationship Id="rId9" Type="http://schemas.openxmlformats.org/officeDocument/2006/relationships/image" Target="../media/image1.png"/><Relationship Id="rId14" Type="http://schemas.openxmlformats.org/officeDocument/2006/relationships/image" Target="../media/image1374.png"/></Relationships>
</file>

<file path=ppt/slides/_rels/slide244.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373.png"/><Relationship Id="rId18" Type="http://schemas.openxmlformats.org/officeDocument/2006/relationships/image" Target="../media/image1380.gif"/><Relationship Id="rId3" Type="http://schemas.openxmlformats.org/officeDocument/2006/relationships/tags" Target="../tags/tag1367.xml"/><Relationship Id="rId21" Type="http://schemas.openxmlformats.org/officeDocument/2006/relationships/image" Target="../media/image1383.jpeg"/><Relationship Id="rId7" Type="http://schemas.openxmlformats.org/officeDocument/2006/relationships/tags" Target="../tags/tag1371.xml"/><Relationship Id="rId12" Type="http://schemas.openxmlformats.org/officeDocument/2006/relationships/image" Target="../media/image1372.png"/><Relationship Id="rId17" Type="http://schemas.openxmlformats.org/officeDocument/2006/relationships/image" Target="../media/image1379.png"/><Relationship Id="rId2" Type="http://schemas.openxmlformats.org/officeDocument/2006/relationships/tags" Target="../tags/tag1366.xml"/><Relationship Id="rId16" Type="http://schemas.openxmlformats.org/officeDocument/2006/relationships/image" Target="../media/image1378.png"/><Relationship Id="rId20" Type="http://schemas.openxmlformats.org/officeDocument/2006/relationships/image" Target="../media/image1382.jpeg"/><Relationship Id="rId1" Type="http://schemas.openxmlformats.org/officeDocument/2006/relationships/tags" Target="../tags/tag1365.xml"/><Relationship Id="rId6" Type="http://schemas.openxmlformats.org/officeDocument/2006/relationships/tags" Target="../tags/tag1370.xml"/><Relationship Id="rId11" Type="http://schemas.openxmlformats.org/officeDocument/2006/relationships/image" Target="../media/image1371.png"/><Relationship Id="rId5" Type="http://schemas.openxmlformats.org/officeDocument/2006/relationships/tags" Target="../tags/tag1369.xml"/><Relationship Id="rId15" Type="http://schemas.openxmlformats.org/officeDocument/2006/relationships/image" Target="../media/image1375.png"/><Relationship Id="rId10" Type="http://schemas.openxmlformats.org/officeDocument/2006/relationships/image" Target="../media/image1370.gif"/><Relationship Id="rId19" Type="http://schemas.openxmlformats.org/officeDocument/2006/relationships/image" Target="../media/image1381.png"/><Relationship Id="rId4" Type="http://schemas.openxmlformats.org/officeDocument/2006/relationships/tags" Target="../tags/tag1368.xml"/><Relationship Id="rId9" Type="http://schemas.openxmlformats.org/officeDocument/2006/relationships/image" Target="../media/image1.png"/><Relationship Id="rId14" Type="http://schemas.openxmlformats.org/officeDocument/2006/relationships/image" Target="../media/image1374.png"/></Relationships>
</file>

<file path=ppt/slides/_rels/slide245.xml.rels><?xml version="1.0" encoding="UTF-8" standalone="yes"?>
<Relationships xmlns="http://schemas.openxmlformats.org/package/2006/relationships"><Relationship Id="rId8" Type="http://schemas.openxmlformats.org/officeDocument/2006/relationships/image" Target="../media/image1370.gif"/><Relationship Id="rId13" Type="http://schemas.openxmlformats.org/officeDocument/2006/relationships/image" Target="../media/image1375.png"/><Relationship Id="rId18" Type="http://schemas.openxmlformats.org/officeDocument/2006/relationships/image" Target="../media/image1383.jpeg"/><Relationship Id="rId3" Type="http://schemas.openxmlformats.org/officeDocument/2006/relationships/tags" Target="../tags/tag1374.xml"/><Relationship Id="rId7" Type="http://schemas.openxmlformats.org/officeDocument/2006/relationships/image" Target="../media/image1.png"/><Relationship Id="rId12" Type="http://schemas.openxmlformats.org/officeDocument/2006/relationships/image" Target="../media/image1374.png"/><Relationship Id="rId17" Type="http://schemas.openxmlformats.org/officeDocument/2006/relationships/image" Target="../media/image1382.jpeg"/><Relationship Id="rId2" Type="http://schemas.openxmlformats.org/officeDocument/2006/relationships/tags" Target="../tags/tag1373.xml"/><Relationship Id="rId16" Type="http://schemas.openxmlformats.org/officeDocument/2006/relationships/image" Target="../media/image1381.png"/><Relationship Id="rId1" Type="http://schemas.openxmlformats.org/officeDocument/2006/relationships/tags" Target="../tags/tag1372.xml"/><Relationship Id="rId6" Type="http://schemas.openxmlformats.org/officeDocument/2006/relationships/slideLayout" Target="../slideLayouts/slideLayout5.xml"/><Relationship Id="rId11" Type="http://schemas.openxmlformats.org/officeDocument/2006/relationships/image" Target="../media/image1373.png"/><Relationship Id="rId5" Type="http://schemas.openxmlformats.org/officeDocument/2006/relationships/tags" Target="../tags/tag1376.xml"/><Relationship Id="rId15" Type="http://schemas.openxmlformats.org/officeDocument/2006/relationships/image" Target="../media/image1380.gif"/><Relationship Id="rId10" Type="http://schemas.openxmlformats.org/officeDocument/2006/relationships/image" Target="../media/image1372.png"/><Relationship Id="rId4" Type="http://schemas.openxmlformats.org/officeDocument/2006/relationships/tags" Target="../tags/tag1375.xml"/><Relationship Id="rId9" Type="http://schemas.openxmlformats.org/officeDocument/2006/relationships/image" Target="../media/image1371.png"/><Relationship Id="rId14" Type="http://schemas.openxmlformats.org/officeDocument/2006/relationships/image" Target="../media/image10800.png"/></Relationships>
</file>

<file path=ppt/slides/_rels/slide246.xml.rels><?xml version="1.0" encoding="UTF-8" standalone="yes"?>
<Relationships xmlns="http://schemas.openxmlformats.org/package/2006/relationships"><Relationship Id="rId13" Type="http://schemas.openxmlformats.org/officeDocument/2006/relationships/tags" Target="../tags/tag1389.xml"/><Relationship Id="rId18" Type="http://schemas.openxmlformats.org/officeDocument/2006/relationships/tags" Target="../tags/tag1394.xml"/><Relationship Id="rId26" Type="http://schemas.openxmlformats.org/officeDocument/2006/relationships/image" Target="../media/image1373.png"/><Relationship Id="rId39" Type="http://schemas.openxmlformats.org/officeDocument/2006/relationships/image" Target="../media/image1392.png"/><Relationship Id="rId21" Type="http://schemas.openxmlformats.org/officeDocument/2006/relationships/tags" Target="../tags/tag1397.xml"/><Relationship Id="rId34" Type="http://schemas.openxmlformats.org/officeDocument/2006/relationships/image" Target="../media/image1388.png"/><Relationship Id="rId42" Type="http://schemas.openxmlformats.org/officeDocument/2006/relationships/image" Target="../media/image1395.png"/><Relationship Id="rId7" Type="http://schemas.openxmlformats.org/officeDocument/2006/relationships/tags" Target="../tags/tag1383.xml"/><Relationship Id="rId2" Type="http://schemas.openxmlformats.org/officeDocument/2006/relationships/tags" Target="../tags/tag1378.xml"/><Relationship Id="rId16" Type="http://schemas.openxmlformats.org/officeDocument/2006/relationships/tags" Target="../tags/tag1392.xml"/><Relationship Id="rId20" Type="http://schemas.openxmlformats.org/officeDocument/2006/relationships/tags" Target="../tags/tag1396.xml"/><Relationship Id="rId29" Type="http://schemas.openxmlformats.org/officeDocument/2006/relationships/image" Target="../media/image1385.gif"/><Relationship Id="rId41" Type="http://schemas.openxmlformats.org/officeDocument/2006/relationships/image" Target="../media/image1394.png"/><Relationship Id="rId1" Type="http://schemas.openxmlformats.org/officeDocument/2006/relationships/tags" Target="../tags/tag1377.xml"/><Relationship Id="rId6" Type="http://schemas.openxmlformats.org/officeDocument/2006/relationships/tags" Target="../tags/tag1382.xml"/><Relationship Id="rId11" Type="http://schemas.openxmlformats.org/officeDocument/2006/relationships/tags" Target="../tags/tag1387.xml"/><Relationship Id="rId24" Type="http://schemas.openxmlformats.org/officeDocument/2006/relationships/image" Target="../media/image1371.png"/><Relationship Id="rId32" Type="http://schemas.openxmlformats.org/officeDocument/2006/relationships/image" Target="../media/image1386.png"/><Relationship Id="rId37" Type="http://schemas.openxmlformats.org/officeDocument/2006/relationships/image" Target="../media/image217.png"/><Relationship Id="rId40" Type="http://schemas.openxmlformats.org/officeDocument/2006/relationships/image" Target="../media/image1393.png"/><Relationship Id="rId5" Type="http://schemas.openxmlformats.org/officeDocument/2006/relationships/tags" Target="../tags/tag1381.xml"/><Relationship Id="rId15" Type="http://schemas.openxmlformats.org/officeDocument/2006/relationships/tags" Target="../tags/tag1391.xml"/><Relationship Id="rId23" Type="http://schemas.openxmlformats.org/officeDocument/2006/relationships/image" Target="../media/image1.png"/><Relationship Id="rId28" Type="http://schemas.openxmlformats.org/officeDocument/2006/relationships/image" Target="../media/image1384.gif"/><Relationship Id="rId36" Type="http://schemas.openxmlformats.org/officeDocument/2006/relationships/image" Target="../media/image1390.png"/><Relationship Id="rId10" Type="http://schemas.openxmlformats.org/officeDocument/2006/relationships/tags" Target="../tags/tag1386.xml"/><Relationship Id="rId19" Type="http://schemas.openxmlformats.org/officeDocument/2006/relationships/tags" Target="../tags/tag1395.xml"/><Relationship Id="rId31" Type="http://schemas.openxmlformats.org/officeDocument/2006/relationships/image" Target="../media/image1375.png"/><Relationship Id="rId4" Type="http://schemas.openxmlformats.org/officeDocument/2006/relationships/tags" Target="../tags/tag1380.xml"/><Relationship Id="rId9" Type="http://schemas.openxmlformats.org/officeDocument/2006/relationships/tags" Target="../tags/tag1385.xml"/><Relationship Id="rId14" Type="http://schemas.openxmlformats.org/officeDocument/2006/relationships/tags" Target="../tags/tag1390.xml"/><Relationship Id="rId22" Type="http://schemas.openxmlformats.org/officeDocument/2006/relationships/slideLayout" Target="../slideLayouts/slideLayout5.xml"/><Relationship Id="rId27" Type="http://schemas.openxmlformats.org/officeDocument/2006/relationships/image" Target="../media/image1374.png"/><Relationship Id="rId30" Type="http://schemas.openxmlformats.org/officeDocument/2006/relationships/image" Target="../media/image11100.png"/><Relationship Id="rId35" Type="http://schemas.openxmlformats.org/officeDocument/2006/relationships/image" Target="../media/image1389.png"/><Relationship Id="rId43" Type="http://schemas.openxmlformats.org/officeDocument/2006/relationships/image" Target="../media/image1396.png"/><Relationship Id="rId8" Type="http://schemas.openxmlformats.org/officeDocument/2006/relationships/tags" Target="../tags/tag1384.xml"/><Relationship Id="rId3" Type="http://schemas.openxmlformats.org/officeDocument/2006/relationships/tags" Target="../tags/tag1379.xml"/><Relationship Id="rId12" Type="http://schemas.openxmlformats.org/officeDocument/2006/relationships/tags" Target="../tags/tag1388.xml"/><Relationship Id="rId17" Type="http://schemas.openxmlformats.org/officeDocument/2006/relationships/tags" Target="../tags/tag1393.xml"/><Relationship Id="rId25" Type="http://schemas.openxmlformats.org/officeDocument/2006/relationships/image" Target="../media/image1372.png"/><Relationship Id="rId33" Type="http://schemas.openxmlformats.org/officeDocument/2006/relationships/image" Target="../media/image1387.png"/><Relationship Id="rId38" Type="http://schemas.openxmlformats.org/officeDocument/2006/relationships/image" Target="../media/image1391.png"/></Relationships>
</file>

<file path=ppt/slides/_rels/slide247.xml.rels><?xml version="1.0" encoding="UTF-8" standalone="yes"?>
<Relationships xmlns="http://schemas.openxmlformats.org/package/2006/relationships"><Relationship Id="rId8" Type="http://schemas.openxmlformats.org/officeDocument/2006/relationships/tags" Target="../tags/tag1405.xml"/><Relationship Id="rId13" Type="http://schemas.openxmlformats.org/officeDocument/2006/relationships/image" Target="../media/image1371.png"/><Relationship Id="rId18" Type="http://schemas.openxmlformats.org/officeDocument/2006/relationships/image" Target="../media/image1379.png"/><Relationship Id="rId3" Type="http://schemas.openxmlformats.org/officeDocument/2006/relationships/tags" Target="../tags/tag1400.xml"/><Relationship Id="rId21" Type="http://schemas.openxmlformats.org/officeDocument/2006/relationships/image" Target="../media/image1397.png"/><Relationship Id="rId7" Type="http://schemas.openxmlformats.org/officeDocument/2006/relationships/tags" Target="../tags/tag1404.xml"/><Relationship Id="rId12" Type="http://schemas.openxmlformats.org/officeDocument/2006/relationships/image" Target="../media/image1.png"/><Relationship Id="rId17" Type="http://schemas.openxmlformats.org/officeDocument/2006/relationships/image" Target="../media/image1375.png"/><Relationship Id="rId2" Type="http://schemas.openxmlformats.org/officeDocument/2006/relationships/tags" Target="../tags/tag1399.xml"/><Relationship Id="rId16" Type="http://schemas.openxmlformats.org/officeDocument/2006/relationships/image" Target="../media/image1374.png"/><Relationship Id="rId20" Type="http://schemas.openxmlformats.org/officeDocument/2006/relationships/image" Target="../media/image1370.gif"/><Relationship Id="rId1" Type="http://schemas.openxmlformats.org/officeDocument/2006/relationships/tags" Target="../tags/tag1398.xml"/><Relationship Id="rId6" Type="http://schemas.openxmlformats.org/officeDocument/2006/relationships/tags" Target="../tags/tag1403.xml"/><Relationship Id="rId11" Type="http://schemas.openxmlformats.org/officeDocument/2006/relationships/slideLayout" Target="../slideLayouts/slideLayout5.xml"/><Relationship Id="rId24" Type="http://schemas.openxmlformats.org/officeDocument/2006/relationships/image" Target="../media/image1400.png"/><Relationship Id="rId5" Type="http://schemas.openxmlformats.org/officeDocument/2006/relationships/tags" Target="../tags/tag1402.xml"/><Relationship Id="rId15" Type="http://schemas.openxmlformats.org/officeDocument/2006/relationships/image" Target="../media/image1373.png"/><Relationship Id="rId23" Type="http://schemas.openxmlformats.org/officeDocument/2006/relationships/image" Target="../media/image1399.png"/><Relationship Id="rId10" Type="http://schemas.openxmlformats.org/officeDocument/2006/relationships/tags" Target="../tags/tag1407.xml"/><Relationship Id="rId19" Type="http://schemas.openxmlformats.org/officeDocument/2006/relationships/image" Target="../media/image1384.gif"/><Relationship Id="rId4" Type="http://schemas.openxmlformats.org/officeDocument/2006/relationships/tags" Target="../tags/tag1401.xml"/><Relationship Id="rId9" Type="http://schemas.openxmlformats.org/officeDocument/2006/relationships/tags" Target="../tags/tag1406.xml"/><Relationship Id="rId14" Type="http://schemas.openxmlformats.org/officeDocument/2006/relationships/image" Target="../media/image1372.png"/><Relationship Id="rId22" Type="http://schemas.openxmlformats.org/officeDocument/2006/relationships/image" Target="../media/image1398.png"/></Relationships>
</file>

<file path=ppt/slides/_rels/slide248.xml.rels><?xml version="1.0" encoding="UTF-8" standalone="yes"?>
<Relationships xmlns="http://schemas.openxmlformats.org/package/2006/relationships"><Relationship Id="rId8" Type="http://schemas.openxmlformats.org/officeDocument/2006/relationships/tags" Target="../tags/tag1415.xml"/><Relationship Id="rId13" Type="http://schemas.openxmlformats.org/officeDocument/2006/relationships/image" Target="../media/image1372.png"/><Relationship Id="rId18" Type="http://schemas.openxmlformats.org/officeDocument/2006/relationships/image" Target="../media/image1370.gif"/><Relationship Id="rId3" Type="http://schemas.openxmlformats.org/officeDocument/2006/relationships/tags" Target="../tags/tag1410.xml"/><Relationship Id="rId21" Type="http://schemas.openxmlformats.org/officeDocument/2006/relationships/image" Target="../media/image1403.png"/><Relationship Id="rId7" Type="http://schemas.openxmlformats.org/officeDocument/2006/relationships/tags" Target="../tags/tag1414.xml"/><Relationship Id="rId12" Type="http://schemas.openxmlformats.org/officeDocument/2006/relationships/image" Target="../media/image1371.png"/><Relationship Id="rId17" Type="http://schemas.openxmlformats.org/officeDocument/2006/relationships/image" Target="../media/image1384.gif"/><Relationship Id="rId2" Type="http://schemas.openxmlformats.org/officeDocument/2006/relationships/tags" Target="../tags/tag1409.xml"/><Relationship Id="rId16" Type="http://schemas.openxmlformats.org/officeDocument/2006/relationships/image" Target="../media/image1375.png"/><Relationship Id="rId20" Type="http://schemas.openxmlformats.org/officeDocument/2006/relationships/image" Target="../media/image1402.png"/><Relationship Id="rId1" Type="http://schemas.openxmlformats.org/officeDocument/2006/relationships/tags" Target="../tags/tag1408.xml"/><Relationship Id="rId6" Type="http://schemas.openxmlformats.org/officeDocument/2006/relationships/tags" Target="../tags/tag1413.xml"/><Relationship Id="rId11" Type="http://schemas.openxmlformats.org/officeDocument/2006/relationships/image" Target="../media/image1.png"/><Relationship Id="rId5" Type="http://schemas.openxmlformats.org/officeDocument/2006/relationships/tags" Target="../tags/tag1412.xml"/><Relationship Id="rId15" Type="http://schemas.openxmlformats.org/officeDocument/2006/relationships/image" Target="../media/image1374.png"/><Relationship Id="rId10" Type="http://schemas.openxmlformats.org/officeDocument/2006/relationships/slideLayout" Target="../slideLayouts/slideLayout5.xml"/><Relationship Id="rId19" Type="http://schemas.openxmlformats.org/officeDocument/2006/relationships/image" Target="../media/image1401.png"/><Relationship Id="rId4" Type="http://schemas.openxmlformats.org/officeDocument/2006/relationships/tags" Target="../tags/tag1411.xml"/><Relationship Id="rId9" Type="http://schemas.openxmlformats.org/officeDocument/2006/relationships/tags" Target="../tags/tag1416.xml"/><Relationship Id="rId14" Type="http://schemas.openxmlformats.org/officeDocument/2006/relationships/image" Target="../media/image1373.png"/><Relationship Id="rId22" Type="http://schemas.openxmlformats.org/officeDocument/2006/relationships/image" Target="../media/image1404.png"/></Relationships>
</file>

<file path=ppt/slides/_rels/slide24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405.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6.png"/><Relationship Id="rId18" Type="http://schemas.openxmlformats.org/officeDocument/2006/relationships/image" Target="../media/image48.png"/><Relationship Id="rId3" Type="http://schemas.openxmlformats.org/officeDocument/2006/relationships/tags" Target="../tags/tag31.xml"/><Relationship Id="rId7" Type="http://schemas.openxmlformats.org/officeDocument/2006/relationships/slideLayout" Target="../slideLayouts/slideLayout5.xml"/><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tags" Target="../tags/tag30.xml"/><Relationship Id="rId16" Type="http://schemas.openxmlformats.org/officeDocument/2006/relationships/image" Target="../media/image49.png"/><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44.png"/><Relationship Id="rId5" Type="http://schemas.openxmlformats.org/officeDocument/2006/relationships/tags" Target="../tags/tag33.xml"/><Relationship Id="rId15" Type="http://schemas.openxmlformats.org/officeDocument/2006/relationships/hyperlink" Target="https://www.youtube.com/watch?v=33flfrFOeuU&amp;t=6557s" TargetMode="External"/><Relationship Id="rId10" Type="http://schemas.openxmlformats.org/officeDocument/2006/relationships/image" Target="../media/image43.png"/><Relationship Id="rId4" Type="http://schemas.openxmlformats.org/officeDocument/2006/relationships/tags" Target="../tags/tag32.xml"/><Relationship Id="rId9" Type="http://schemas.microsoft.com/office/2007/relationships/hdphoto" Target="../media/hdphoto3.wdp"/><Relationship Id="rId14" Type="http://schemas.openxmlformats.org/officeDocument/2006/relationships/image" Target="../media/image47.png"/></Relationships>
</file>

<file path=ppt/slides/_rels/slide25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405.png"/></Relationships>
</file>

<file path=ppt/slides/_rels/slide251.xml.rels><?xml version="1.0" encoding="UTF-8" standalone="yes"?>
<Relationships xmlns="http://schemas.openxmlformats.org/package/2006/relationships"><Relationship Id="rId8" Type="http://schemas.openxmlformats.org/officeDocument/2006/relationships/image" Target="../media/image1406.png"/><Relationship Id="rId13" Type="http://schemas.openxmlformats.org/officeDocument/2006/relationships/image" Target="../media/image1411.png"/><Relationship Id="rId3" Type="http://schemas.openxmlformats.org/officeDocument/2006/relationships/tags" Target="../tags/tag1419.xml"/><Relationship Id="rId7" Type="http://schemas.openxmlformats.org/officeDocument/2006/relationships/image" Target="../media/image4100.png"/><Relationship Id="rId12" Type="http://schemas.openxmlformats.org/officeDocument/2006/relationships/image" Target="../media/image1410.png"/><Relationship Id="rId2" Type="http://schemas.openxmlformats.org/officeDocument/2006/relationships/tags" Target="../tags/tag1418.xml"/><Relationship Id="rId1" Type="http://schemas.openxmlformats.org/officeDocument/2006/relationships/tags" Target="../tags/tag1417.xml"/><Relationship Id="rId6" Type="http://schemas.openxmlformats.org/officeDocument/2006/relationships/image" Target="../media/image1.png"/><Relationship Id="rId11" Type="http://schemas.openxmlformats.org/officeDocument/2006/relationships/image" Target="../media/image1409.png"/><Relationship Id="rId5" Type="http://schemas.openxmlformats.org/officeDocument/2006/relationships/slideLayout" Target="../slideLayouts/slideLayout5.xml"/><Relationship Id="rId10" Type="http://schemas.openxmlformats.org/officeDocument/2006/relationships/image" Target="../media/image1408.png"/><Relationship Id="rId4" Type="http://schemas.openxmlformats.org/officeDocument/2006/relationships/tags" Target="../tags/tag1420.xml"/><Relationship Id="rId9" Type="http://schemas.openxmlformats.org/officeDocument/2006/relationships/image" Target="../media/image1407.png"/><Relationship Id="rId14" Type="http://schemas.openxmlformats.org/officeDocument/2006/relationships/image" Target="../media/image1412.png"/></Relationships>
</file>

<file path=ppt/slides/_rels/slide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417.png"/><Relationship Id="rId3" Type="http://schemas.openxmlformats.org/officeDocument/2006/relationships/tags" Target="../tags/tag1423.xml"/><Relationship Id="rId7" Type="http://schemas.openxmlformats.org/officeDocument/2006/relationships/slideLayout" Target="../slideLayouts/slideLayout5.xml"/><Relationship Id="rId12" Type="http://schemas.openxmlformats.org/officeDocument/2006/relationships/image" Target="../media/image1416.png"/><Relationship Id="rId2" Type="http://schemas.openxmlformats.org/officeDocument/2006/relationships/tags" Target="../tags/tag1422.xml"/><Relationship Id="rId1" Type="http://schemas.openxmlformats.org/officeDocument/2006/relationships/tags" Target="../tags/tag1421.xml"/><Relationship Id="rId6" Type="http://schemas.openxmlformats.org/officeDocument/2006/relationships/tags" Target="../tags/tag1426.xml"/><Relationship Id="rId11" Type="http://schemas.openxmlformats.org/officeDocument/2006/relationships/image" Target="../media/image1415.png"/><Relationship Id="rId5" Type="http://schemas.openxmlformats.org/officeDocument/2006/relationships/tags" Target="../tags/tag1425.xml"/><Relationship Id="rId15" Type="http://schemas.openxmlformats.org/officeDocument/2006/relationships/image" Target="../media/image1419.png"/><Relationship Id="rId10" Type="http://schemas.openxmlformats.org/officeDocument/2006/relationships/image" Target="../media/image1414.png"/><Relationship Id="rId4" Type="http://schemas.openxmlformats.org/officeDocument/2006/relationships/tags" Target="../tags/tag1424.xml"/><Relationship Id="rId9" Type="http://schemas.openxmlformats.org/officeDocument/2006/relationships/image" Target="../media/image1413.png"/><Relationship Id="rId14" Type="http://schemas.openxmlformats.org/officeDocument/2006/relationships/image" Target="../media/image1418.png"/></Relationships>
</file>

<file path=ppt/slides/_rels/slide254.xml.rels><?xml version="1.0" encoding="UTF-8" standalone="yes"?>
<Relationships xmlns="http://schemas.openxmlformats.org/package/2006/relationships"><Relationship Id="rId8" Type="http://schemas.openxmlformats.org/officeDocument/2006/relationships/tags" Target="../tags/tag1434.xml"/><Relationship Id="rId13" Type="http://schemas.openxmlformats.org/officeDocument/2006/relationships/tags" Target="../tags/tag1439.xml"/><Relationship Id="rId18" Type="http://schemas.openxmlformats.org/officeDocument/2006/relationships/image" Target="../media/image1414.png"/><Relationship Id="rId26" Type="http://schemas.openxmlformats.org/officeDocument/2006/relationships/image" Target="../media/image863.png"/><Relationship Id="rId3" Type="http://schemas.openxmlformats.org/officeDocument/2006/relationships/tags" Target="../tags/tag1429.xml"/><Relationship Id="rId21" Type="http://schemas.openxmlformats.org/officeDocument/2006/relationships/image" Target="../media/image1417.png"/><Relationship Id="rId7" Type="http://schemas.openxmlformats.org/officeDocument/2006/relationships/tags" Target="../tags/tag1433.xml"/><Relationship Id="rId12" Type="http://schemas.openxmlformats.org/officeDocument/2006/relationships/tags" Target="../tags/tag1438.xml"/><Relationship Id="rId17" Type="http://schemas.openxmlformats.org/officeDocument/2006/relationships/image" Target="../media/image1413.png"/><Relationship Id="rId25" Type="http://schemas.openxmlformats.org/officeDocument/2006/relationships/image" Target="../media/image1421.png"/><Relationship Id="rId2" Type="http://schemas.openxmlformats.org/officeDocument/2006/relationships/tags" Target="../tags/tag1428.xml"/><Relationship Id="rId16" Type="http://schemas.openxmlformats.org/officeDocument/2006/relationships/image" Target="../media/image1.png"/><Relationship Id="rId20" Type="http://schemas.openxmlformats.org/officeDocument/2006/relationships/image" Target="../media/image1416.png"/><Relationship Id="rId29" Type="http://schemas.openxmlformats.org/officeDocument/2006/relationships/image" Target="../media/image1424.png"/><Relationship Id="rId1" Type="http://schemas.openxmlformats.org/officeDocument/2006/relationships/tags" Target="../tags/tag1427.xml"/><Relationship Id="rId6" Type="http://schemas.openxmlformats.org/officeDocument/2006/relationships/tags" Target="../tags/tag1432.xml"/><Relationship Id="rId11" Type="http://schemas.openxmlformats.org/officeDocument/2006/relationships/tags" Target="../tags/tag1437.xml"/><Relationship Id="rId24" Type="http://schemas.openxmlformats.org/officeDocument/2006/relationships/image" Target="../media/image1420.png"/><Relationship Id="rId5" Type="http://schemas.openxmlformats.org/officeDocument/2006/relationships/tags" Target="../tags/tag1431.xml"/><Relationship Id="rId15" Type="http://schemas.openxmlformats.org/officeDocument/2006/relationships/slideLayout" Target="../slideLayouts/slideLayout5.xml"/><Relationship Id="rId23" Type="http://schemas.openxmlformats.org/officeDocument/2006/relationships/image" Target="../media/image1419.png"/><Relationship Id="rId28" Type="http://schemas.openxmlformats.org/officeDocument/2006/relationships/image" Target="../media/image1423.png"/><Relationship Id="rId10" Type="http://schemas.openxmlformats.org/officeDocument/2006/relationships/tags" Target="../tags/tag1436.xml"/><Relationship Id="rId19" Type="http://schemas.openxmlformats.org/officeDocument/2006/relationships/image" Target="../media/image1415.png"/><Relationship Id="rId31" Type="http://schemas.openxmlformats.org/officeDocument/2006/relationships/image" Target="../media/image1412.png"/><Relationship Id="rId4" Type="http://schemas.openxmlformats.org/officeDocument/2006/relationships/tags" Target="../tags/tag1430.xml"/><Relationship Id="rId9" Type="http://schemas.openxmlformats.org/officeDocument/2006/relationships/tags" Target="../tags/tag1435.xml"/><Relationship Id="rId14" Type="http://schemas.openxmlformats.org/officeDocument/2006/relationships/tags" Target="../tags/tag1440.xml"/><Relationship Id="rId22" Type="http://schemas.openxmlformats.org/officeDocument/2006/relationships/image" Target="../media/image1418.png"/><Relationship Id="rId27" Type="http://schemas.openxmlformats.org/officeDocument/2006/relationships/image" Target="../media/image1422.png"/><Relationship Id="rId30" Type="http://schemas.openxmlformats.org/officeDocument/2006/relationships/image" Target="../media/image1425.png"/></Relationships>
</file>

<file path=ppt/slides/_rels/slide255.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416.png"/><Relationship Id="rId3" Type="http://schemas.openxmlformats.org/officeDocument/2006/relationships/tags" Target="../tags/tag1443.xml"/><Relationship Id="rId7" Type="http://schemas.openxmlformats.org/officeDocument/2006/relationships/tags" Target="../tags/tag1447.xml"/><Relationship Id="rId12" Type="http://schemas.openxmlformats.org/officeDocument/2006/relationships/image" Target="../media/image1415.png"/><Relationship Id="rId17" Type="http://schemas.openxmlformats.org/officeDocument/2006/relationships/image" Target="../media/image1426.png"/><Relationship Id="rId2" Type="http://schemas.openxmlformats.org/officeDocument/2006/relationships/tags" Target="../tags/tag1442.xml"/><Relationship Id="rId16" Type="http://schemas.openxmlformats.org/officeDocument/2006/relationships/image" Target="../media/image1419.png"/><Relationship Id="rId1" Type="http://schemas.openxmlformats.org/officeDocument/2006/relationships/tags" Target="../tags/tag1441.xml"/><Relationship Id="rId6" Type="http://schemas.openxmlformats.org/officeDocument/2006/relationships/tags" Target="../tags/tag1446.xml"/><Relationship Id="rId11" Type="http://schemas.openxmlformats.org/officeDocument/2006/relationships/image" Target="../media/image1414.png"/><Relationship Id="rId5" Type="http://schemas.openxmlformats.org/officeDocument/2006/relationships/tags" Target="../tags/tag1445.xml"/><Relationship Id="rId15" Type="http://schemas.openxmlformats.org/officeDocument/2006/relationships/image" Target="../media/image1418.png"/><Relationship Id="rId10" Type="http://schemas.openxmlformats.org/officeDocument/2006/relationships/image" Target="../media/image1413.png"/><Relationship Id="rId4" Type="http://schemas.openxmlformats.org/officeDocument/2006/relationships/tags" Target="../tags/tag1444.xml"/><Relationship Id="rId9" Type="http://schemas.openxmlformats.org/officeDocument/2006/relationships/image" Target="../media/image1.png"/><Relationship Id="rId14" Type="http://schemas.openxmlformats.org/officeDocument/2006/relationships/image" Target="../media/image1417.png"/></Relationships>
</file>

<file path=ppt/slides/_rels/slide256.xml.rels><?xml version="1.0" encoding="UTF-8" standalone="yes"?>
<Relationships xmlns="http://schemas.openxmlformats.org/package/2006/relationships"><Relationship Id="rId8" Type="http://schemas.openxmlformats.org/officeDocument/2006/relationships/image" Target="../media/image1429.png"/><Relationship Id="rId3" Type="http://schemas.openxmlformats.org/officeDocument/2006/relationships/tags" Target="../tags/tag1450.xml"/><Relationship Id="rId7" Type="http://schemas.openxmlformats.org/officeDocument/2006/relationships/image" Target="../media/image1428.png"/><Relationship Id="rId2" Type="http://schemas.openxmlformats.org/officeDocument/2006/relationships/tags" Target="../tags/tag1449.xml"/><Relationship Id="rId1" Type="http://schemas.openxmlformats.org/officeDocument/2006/relationships/tags" Target="../tags/tag1448.xml"/><Relationship Id="rId6" Type="http://schemas.openxmlformats.org/officeDocument/2006/relationships/image" Target="../media/image1427.png"/><Relationship Id="rId5" Type="http://schemas.openxmlformats.org/officeDocument/2006/relationships/image" Target="../media/image1.png"/><Relationship Id="rId4" Type="http://schemas.openxmlformats.org/officeDocument/2006/relationships/slideLayout" Target="../slideLayouts/slideLayout5.xml"/><Relationship Id="rId9" Type="http://schemas.openxmlformats.org/officeDocument/2006/relationships/image" Target="../media/image1430.png"/></Relationships>
</file>

<file path=ppt/slides/_rels/slide257.xml.rels><?xml version="1.0" encoding="UTF-8" standalone="yes"?>
<Relationships xmlns="http://schemas.openxmlformats.org/package/2006/relationships"><Relationship Id="rId8" Type="http://schemas.openxmlformats.org/officeDocument/2006/relationships/tags" Target="../tags/tag1458.xml"/><Relationship Id="rId13" Type="http://schemas.openxmlformats.org/officeDocument/2006/relationships/image" Target="../media/image1428.png"/><Relationship Id="rId18" Type="http://schemas.openxmlformats.org/officeDocument/2006/relationships/image" Target="../media/image1433.png"/><Relationship Id="rId3" Type="http://schemas.openxmlformats.org/officeDocument/2006/relationships/tags" Target="../tags/tag1453.xml"/><Relationship Id="rId21" Type="http://schemas.openxmlformats.org/officeDocument/2006/relationships/image" Target="../media/image1436.png"/><Relationship Id="rId7" Type="http://schemas.openxmlformats.org/officeDocument/2006/relationships/tags" Target="../tags/tag1457.xml"/><Relationship Id="rId12" Type="http://schemas.openxmlformats.org/officeDocument/2006/relationships/image" Target="../media/image1427.png"/><Relationship Id="rId17" Type="http://schemas.openxmlformats.org/officeDocument/2006/relationships/image" Target="../media/image1432.png"/><Relationship Id="rId2" Type="http://schemas.openxmlformats.org/officeDocument/2006/relationships/tags" Target="../tags/tag1452.xml"/><Relationship Id="rId16" Type="http://schemas.openxmlformats.org/officeDocument/2006/relationships/image" Target="../media/image1431.png"/><Relationship Id="rId20" Type="http://schemas.openxmlformats.org/officeDocument/2006/relationships/image" Target="../media/image1435.png"/><Relationship Id="rId1" Type="http://schemas.openxmlformats.org/officeDocument/2006/relationships/tags" Target="../tags/tag1451.xml"/><Relationship Id="rId6" Type="http://schemas.openxmlformats.org/officeDocument/2006/relationships/tags" Target="../tags/tag1456.xml"/><Relationship Id="rId11" Type="http://schemas.openxmlformats.org/officeDocument/2006/relationships/image" Target="../media/image1.png"/><Relationship Id="rId5" Type="http://schemas.openxmlformats.org/officeDocument/2006/relationships/tags" Target="../tags/tag1455.xml"/><Relationship Id="rId15" Type="http://schemas.openxmlformats.org/officeDocument/2006/relationships/image" Target="../media/image1430.png"/><Relationship Id="rId10" Type="http://schemas.openxmlformats.org/officeDocument/2006/relationships/slideLayout" Target="../slideLayouts/slideLayout5.xml"/><Relationship Id="rId19" Type="http://schemas.openxmlformats.org/officeDocument/2006/relationships/image" Target="../media/image1434.png"/><Relationship Id="rId4" Type="http://schemas.openxmlformats.org/officeDocument/2006/relationships/tags" Target="../tags/tag1454.xml"/><Relationship Id="rId9" Type="http://schemas.openxmlformats.org/officeDocument/2006/relationships/tags" Target="../tags/tag1459.xml"/><Relationship Id="rId14" Type="http://schemas.openxmlformats.org/officeDocument/2006/relationships/image" Target="../media/image1429.png"/></Relationships>
</file>

<file path=ppt/slides/_rels/slide258.xml.rels><?xml version="1.0" encoding="UTF-8" standalone="yes"?>
<Relationships xmlns="http://schemas.openxmlformats.org/package/2006/relationships"><Relationship Id="rId8" Type="http://schemas.openxmlformats.org/officeDocument/2006/relationships/image" Target="../media/image1427.png"/><Relationship Id="rId13" Type="http://schemas.openxmlformats.org/officeDocument/2006/relationships/image" Target="../media/image1436.png"/><Relationship Id="rId3" Type="http://schemas.openxmlformats.org/officeDocument/2006/relationships/tags" Target="../tags/tag1462.xml"/><Relationship Id="rId7" Type="http://schemas.openxmlformats.org/officeDocument/2006/relationships/image" Target="../media/image1.png"/><Relationship Id="rId12" Type="http://schemas.openxmlformats.org/officeDocument/2006/relationships/image" Target="../media/image1437.png"/><Relationship Id="rId2" Type="http://schemas.openxmlformats.org/officeDocument/2006/relationships/tags" Target="../tags/tag1461.xml"/><Relationship Id="rId1" Type="http://schemas.openxmlformats.org/officeDocument/2006/relationships/tags" Target="../tags/tag1460.xml"/><Relationship Id="rId6" Type="http://schemas.openxmlformats.org/officeDocument/2006/relationships/slideLayout" Target="../slideLayouts/slideLayout5.xml"/><Relationship Id="rId11" Type="http://schemas.openxmlformats.org/officeDocument/2006/relationships/image" Target="../media/image1430.png"/><Relationship Id="rId5" Type="http://schemas.openxmlformats.org/officeDocument/2006/relationships/tags" Target="../tags/tag1464.xml"/><Relationship Id="rId10" Type="http://schemas.openxmlformats.org/officeDocument/2006/relationships/image" Target="../media/image1429.png"/><Relationship Id="rId4" Type="http://schemas.openxmlformats.org/officeDocument/2006/relationships/tags" Target="../tags/tag1463.xml"/><Relationship Id="rId9" Type="http://schemas.openxmlformats.org/officeDocument/2006/relationships/image" Target="../media/image1428.png"/></Relationships>
</file>

<file path=ppt/slides/_rels/slide259.xml.rels><?xml version="1.0" encoding="UTF-8" standalone="yes"?>
<Relationships xmlns="http://schemas.openxmlformats.org/package/2006/relationships"><Relationship Id="rId8" Type="http://schemas.openxmlformats.org/officeDocument/2006/relationships/tags" Target="../tags/tag1472.xml"/><Relationship Id="rId13" Type="http://schemas.openxmlformats.org/officeDocument/2006/relationships/tags" Target="../tags/tag1477.xml"/><Relationship Id="rId18" Type="http://schemas.openxmlformats.org/officeDocument/2006/relationships/image" Target="../media/image1429.png"/><Relationship Id="rId26" Type="http://schemas.openxmlformats.org/officeDocument/2006/relationships/image" Target="../media/image1443.png"/><Relationship Id="rId3" Type="http://schemas.openxmlformats.org/officeDocument/2006/relationships/tags" Target="../tags/tag1467.xml"/><Relationship Id="rId21" Type="http://schemas.openxmlformats.org/officeDocument/2006/relationships/image" Target="../media/image1439.png"/><Relationship Id="rId7" Type="http://schemas.openxmlformats.org/officeDocument/2006/relationships/tags" Target="../tags/tag1471.xml"/><Relationship Id="rId12" Type="http://schemas.openxmlformats.org/officeDocument/2006/relationships/tags" Target="../tags/tag1476.xml"/><Relationship Id="rId17" Type="http://schemas.openxmlformats.org/officeDocument/2006/relationships/image" Target="../media/image1428.png"/><Relationship Id="rId25" Type="http://schemas.openxmlformats.org/officeDocument/2006/relationships/image" Target="../media/image1442.png"/><Relationship Id="rId2" Type="http://schemas.openxmlformats.org/officeDocument/2006/relationships/tags" Target="../tags/tag1466.xml"/><Relationship Id="rId16" Type="http://schemas.openxmlformats.org/officeDocument/2006/relationships/image" Target="../media/image1427.png"/><Relationship Id="rId20" Type="http://schemas.openxmlformats.org/officeDocument/2006/relationships/image" Target="../media/image1438.png"/><Relationship Id="rId29" Type="http://schemas.openxmlformats.org/officeDocument/2006/relationships/image" Target="../media/image1446.png"/><Relationship Id="rId1" Type="http://schemas.openxmlformats.org/officeDocument/2006/relationships/tags" Target="../tags/tag1465.xml"/><Relationship Id="rId6" Type="http://schemas.openxmlformats.org/officeDocument/2006/relationships/tags" Target="../tags/tag1470.xml"/><Relationship Id="rId11" Type="http://schemas.openxmlformats.org/officeDocument/2006/relationships/tags" Target="../tags/tag1475.xml"/><Relationship Id="rId24" Type="http://schemas.openxmlformats.org/officeDocument/2006/relationships/image" Target="../media/image1441.png"/><Relationship Id="rId5" Type="http://schemas.openxmlformats.org/officeDocument/2006/relationships/tags" Target="../tags/tag1469.xml"/><Relationship Id="rId15" Type="http://schemas.openxmlformats.org/officeDocument/2006/relationships/image" Target="../media/image1.png"/><Relationship Id="rId23" Type="http://schemas.openxmlformats.org/officeDocument/2006/relationships/image" Target="../media/image1440.png"/><Relationship Id="rId28" Type="http://schemas.openxmlformats.org/officeDocument/2006/relationships/image" Target="../media/image1445.png"/><Relationship Id="rId10" Type="http://schemas.openxmlformats.org/officeDocument/2006/relationships/tags" Target="../tags/tag1474.xml"/><Relationship Id="rId19" Type="http://schemas.openxmlformats.org/officeDocument/2006/relationships/image" Target="../media/image1430.png"/><Relationship Id="rId4" Type="http://schemas.openxmlformats.org/officeDocument/2006/relationships/tags" Target="../tags/tag1468.xml"/><Relationship Id="rId9" Type="http://schemas.openxmlformats.org/officeDocument/2006/relationships/tags" Target="../tags/tag1473.xml"/><Relationship Id="rId14" Type="http://schemas.openxmlformats.org/officeDocument/2006/relationships/slideLayout" Target="../slideLayouts/slideLayout5.xml"/><Relationship Id="rId22" Type="http://schemas.openxmlformats.org/officeDocument/2006/relationships/image" Target="../media/image1431.png"/><Relationship Id="rId27" Type="http://schemas.openxmlformats.org/officeDocument/2006/relationships/image" Target="../media/image1444.png"/><Relationship Id="rId30" Type="http://schemas.openxmlformats.org/officeDocument/2006/relationships/image" Target="../media/image1447.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54.jpeg"/><Relationship Id="rId18" Type="http://schemas.openxmlformats.org/officeDocument/2006/relationships/image" Target="../media/image59.png"/><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tags" Target="../tags/tag36.xml"/><Relationship Id="rId16" Type="http://schemas.openxmlformats.org/officeDocument/2006/relationships/image" Target="../media/image57.gif"/><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image" Target="../media/image52.png"/><Relationship Id="rId5" Type="http://schemas.openxmlformats.org/officeDocument/2006/relationships/tags" Target="../tags/tag39.xml"/><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gif"/><Relationship Id="rId4" Type="http://schemas.openxmlformats.org/officeDocument/2006/relationships/tags" Target="../tags/tag38.xml"/><Relationship Id="rId9" Type="http://schemas.openxmlformats.org/officeDocument/2006/relationships/image" Target="../media/image1.png"/><Relationship Id="rId14" Type="http://schemas.openxmlformats.org/officeDocument/2006/relationships/image" Target="../media/image55.png"/></Relationships>
</file>

<file path=ppt/slides/_rels/slide260.xml.rels><?xml version="1.0" encoding="UTF-8" standalone="yes"?>
<Relationships xmlns="http://schemas.openxmlformats.org/package/2006/relationships"><Relationship Id="rId8" Type="http://schemas.openxmlformats.org/officeDocument/2006/relationships/image" Target="../media/image1427.png"/><Relationship Id="rId13" Type="http://schemas.openxmlformats.org/officeDocument/2006/relationships/image" Target="../media/image1448.png"/><Relationship Id="rId3" Type="http://schemas.openxmlformats.org/officeDocument/2006/relationships/tags" Target="../tags/tag1480.xml"/><Relationship Id="rId7" Type="http://schemas.openxmlformats.org/officeDocument/2006/relationships/image" Target="../media/image1.png"/><Relationship Id="rId12" Type="http://schemas.openxmlformats.org/officeDocument/2006/relationships/image" Target="../media/image1433.png"/><Relationship Id="rId2" Type="http://schemas.openxmlformats.org/officeDocument/2006/relationships/tags" Target="../tags/tag1479.xml"/><Relationship Id="rId1" Type="http://schemas.openxmlformats.org/officeDocument/2006/relationships/tags" Target="../tags/tag1478.xml"/><Relationship Id="rId6" Type="http://schemas.openxmlformats.org/officeDocument/2006/relationships/slideLayout" Target="../slideLayouts/slideLayout5.xml"/><Relationship Id="rId11" Type="http://schemas.openxmlformats.org/officeDocument/2006/relationships/image" Target="../media/image1430.png"/><Relationship Id="rId5" Type="http://schemas.openxmlformats.org/officeDocument/2006/relationships/tags" Target="../tags/tag1482.xml"/><Relationship Id="rId10" Type="http://schemas.openxmlformats.org/officeDocument/2006/relationships/image" Target="../media/image1429.png"/><Relationship Id="rId4" Type="http://schemas.openxmlformats.org/officeDocument/2006/relationships/tags" Target="../tags/tag1481.xml"/><Relationship Id="rId9" Type="http://schemas.openxmlformats.org/officeDocument/2006/relationships/image" Target="../media/image1428.png"/></Relationships>
</file>

<file path=ppt/slides/_rels/slide261.xml.rels><?xml version="1.0" encoding="UTF-8" standalone="yes"?>
<Relationships xmlns="http://schemas.openxmlformats.org/package/2006/relationships"><Relationship Id="rId3" Type="http://schemas.openxmlformats.org/officeDocument/2006/relationships/image" Target="../media/image1449.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Layout" Target="../slideLayouts/slideLayout5.xml"/><Relationship Id="rId7" Type="http://schemas.openxmlformats.org/officeDocument/2006/relationships/image" Target="../media/image62.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51.png"/><Relationship Id="rId5" Type="http://schemas.openxmlformats.org/officeDocument/2006/relationships/image" Target="../media/image61.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slideLayout" Target="../slideLayouts/slideLayout5.xml"/><Relationship Id="rId7" Type="http://schemas.openxmlformats.org/officeDocument/2006/relationships/image" Target="../media/image65.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4.gif"/><Relationship Id="rId5" Type="http://schemas.openxmlformats.org/officeDocument/2006/relationships/image" Target="../media/image63.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46.xml"/><Relationship Id="rId5" Type="http://schemas.openxmlformats.org/officeDocument/2006/relationships/image" Target="../media/image67.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1.png"/><Relationship Id="rId3" Type="http://schemas.openxmlformats.org/officeDocument/2006/relationships/tags" Target="../tags/tag49.xml"/><Relationship Id="rId7" Type="http://schemas.openxmlformats.org/officeDocument/2006/relationships/image" Target="../media/image11.png"/><Relationship Id="rId12" Type="http://schemas.openxmlformats.org/officeDocument/2006/relationships/image" Target="../media/image70.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5.xml"/><Relationship Id="rId11" Type="http://schemas.openxmlformats.org/officeDocument/2006/relationships/image" Target="../media/image69.png"/><Relationship Id="rId5" Type="http://schemas.openxmlformats.org/officeDocument/2006/relationships/tags" Target="../tags/tag51.xml"/><Relationship Id="rId10" Type="http://schemas.openxmlformats.org/officeDocument/2006/relationships/image" Target="../media/image68.png"/><Relationship Id="rId4" Type="http://schemas.openxmlformats.org/officeDocument/2006/relationships/tags" Target="../tags/tag50.xml"/><Relationship Id="rId9" Type="http://schemas.openxmlformats.org/officeDocument/2006/relationships/image" Target="../media/image67.png"/><Relationship Id="rId1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52.xml"/><Relationship Id="rId5" Type="http://schemas.openxmlformats.org/officeDocument/2006/relationships/image" Target="../media/image73.png"/><Relationship Id="rId4" Type="http://schemas.openxmlformats.org/officeDocument/2006/relationships/image" Target="../media/image72.gif"/></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53.xml"/><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tags" Target="../tags/tag56.xml"/><Relationship Id="rId21" Type="http://schemas.openxmlformats.org/officeDocument/2006/relationships/image" Target="../media/image84.png"/><Relationship Id="rId7" Type="http://schemas.openxmlformats.org/officeDocument/2006/relationships/tags" Target="../tags/tag60.xml"/><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tags" Target="../tags/tag55.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media/image1.png"/><Relationship Id="rId5" Type="http://schemas.openxmlformats.org/officeDocument/2006/relationships/tags" Target="../tags/tag58.xml"/><Relationship Id="rId15" Type="http://schemas.openxmlformats.org/officeDocument/2006/relationships/image" Target="../media/image78.png"/><Relationship Id="rId10" Type="http://schemas.openxmlformats.org/officeDocument/2006/relationships/slideLayout" Target="../slideLayouts/slideLayout5.xml"/><Relationship Id="rId19" Type="http://schemas.openxmlformats.org/officeDocument/2006/relationships/image" Target="../media/image82.png"/><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4410.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4110.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8" Type="http://schemas.openxmlformats.org/officeDocument/2006/relationships/image" Target="../media/image92.png"/><Relationship Id="rId3" Type="http://schemas.microsoft.com/office/2007/relationships/hdphoto" Target="../media/hdphoto3.wdp"/><Relationship Id="rId7" Type="http://schemas.openxmlformats.org/officeDocument/2006/relationships/image" Target="../media/image91.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4210.png"/><Relationship Id="rId9" Type="http://schemas.openxmlformats.org/officeDocument/2006/relationships/image" Target="../media/image93.png"/></Relationships>
</file>

<file path=ppt/slides/_rels/slide3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tags" Target="../tags/tag65.xml"/><Relationship Id="rId7" Type="http://schemas.openxmlformats.org/officeDocument/2006/relationships/image" Target="../media/image94.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image" Target="../media/image97.png"/><Relationship Id="rId4" Type="http://schemas.openxmlformats.org/officeDocument/2006/relationships/tags" Target="../tags/tag66.xml"/><Relationship Id="rId9" Type="http://schemas.openxmlformats.org/officeDocument/2006/relationships/image" Target="../media/image96.pn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67.xml"/><Relationship Id="rId5" Type="http://schemas.openxmlformats.org/officeDocument/2006/relationships/image" Target="../media/image98.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5.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98.png"/><Relationship Id="rId18" Type="http://schemas.openxmlformats.org/officeDocument/2006/relationships/image" Target="../media/image102.png"/><Relationship Id="rId3" Type="http://schemas.openxmlformats.org/officeDocument/2006/relationships/tags" Target="../tags/tag70.xml"/><Relationship Id="rId21" Type="http://schemas.openxmlformats.org/officeDocument/2006/relationships/image" Target="../media/image59.png"/><Relationship Id="rId7" Type="http://schemas.openxmlformats.org/officeDocument/2006/relationships/tags" Target="../tags/tag74.xml"/><Relationship Id="rId12" Type="http://schemas.microsoft.com/office/2007/relationships/hdphoto" Target="../media/hdphoto3.wdp"/><Relationship Id="rId17" Type="http://schemas.openxmlformats.org/officeDocument/2006/relationships/image" Target="../media/image101.png"/><Relationship Id="rId2" Type="http://schemas.openxmlformats.org/officeDocument/2006/relationships/tags" Target="../tags/tag69.xml"/><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11.png"/><Relationship Id="rId5" Type="http://schemas.openxmlformats.org/officeDocument/2006/relationships/tags" Target="../tags/tag72.xml"/><Relationship Id="rId15" Type="http://schemas.openxmlformats.org/officeDocument/2006/relationships/image" Target="../media/image68.png"/><Relationship Id="rId10" Type="http://schemas.openxmlformats.org/officeDocument/2006/relationships/slideLayout" Target="../slideLayouts/slideLayout5.xml"/><Relationship Id="rId19" Type="http://schemas.openxmlformats.org/officeDocument/2006/relationships/image" Target="../media/image103.png"/><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77.xml"/><Relationship Id="rId4" Type="http://schemas.openxmlformats.org/officeDocument/2006/relationships/image" Target="../media/image105.png"/></Relationships>
</file>

<file path=ppt/slides/_rels/slide4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tags" Target="../tags/tag80.xml"/><Relationship Id="rId7" Type="http://schemas.openxmlformats.org/officeDocument/2006/relationships/image" Target="../media/image1.png"/><Relationship Id="rId12" Type="http://schemas.openxmlformats.org/officeDocument/2006/relationships/image" Target="../media/image110.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slideLayout" Target="../slideLayouts/slideLayout5.xml"/><Relationship Id="rId11" Type="http://schemas.openxmlformats.org/officeDocument/2006/relationships/image" Target="../media/image109.png"/><Relationship Id="rId5" Type="http://schemas.openxmlformats.org/officeDocument/2006/relationships/tags" Target="../tags/tag82.xml"/><Relationship Id="rId10" Type="http://schemas.openxmlformats.org/officeDocument/2006/relationships/image" Target="../media/image108.png"/><Relationship Id="rId4" Type="http://schemas.openxmlformats.org/officeDocument/2006/relationships/tags" Target="../tags/tag81.xml"/><Relationship Id="rId9" Type="http://schemas.openxmlformats.org/officeDocument/2006/relationships/image" Target="../media/image107.png"/></Relationships>
</file>

<file path=ppt/slides/_rels/slide4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13.png"/><Relationship Id="rId3" Type="http://schemas.openxmlformats.org/officeDocument/2006/relationships/tags" Target="../tags/tag85.xml"/><Relationship Id="rId7" Type="http://schemas.openxmlformats.org/officeDocument/2006/relationships/slideLayout" Target="../slideLayouts/slideLayout5.xml"/><Relationship Id="rId12" Type="http://schemas.openxmlformats.org/officeDocument/2006/relationships/image" Target="../media/image110.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image" Target="../media/image109.png"/><Relationship Id="rId5" Type="http://schemas.openxmlformats.org/officeDocument/2006/relationships/tags" Target="../tags/tag87.xml"/><Relationship Id="rId10" Type="http://schemas.openxmlformats.org/officeDocument/2006/relationships/image" Target="../media/image112.png"/><Relationship Id="rId4" Type="http://schemas.openxmlformats.org/officeDocument/2006/relationships/tags" Target="../tags/tag86.xml"/><Relationship Id="rId9" Type="http://schemas.openxmlformats.org/officeDocument/2006/relationships/image" Target="../media/image111.png"/><Relationship Id="rId14" Type="http://schemas.openxmlformats.org/officeDocument/2006/relationships/image" Target="../media/image114.png"/></Relationships>
</file>

<file path=ppt/slides/_rels/slide4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100.png"/><Relationship Id="rId7" Type="http://schemas.openxmlformats.org/officeDocument/2006/relationships/image" Target="../media/image118.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slideLayout" Target="../slideLayouts/slideLayout5.xml"/><Relationship Id="rId7" Type="http://schemas.openxmlformats.org/officeDocument/2006/relationships/image" Target="../media/image121.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20.png"/><Relationship Id="rId11" Type="http://schemas.openxmlformats.org/officeDocument/2006/relationships/image" Target="../media/image125.gif"/><Relationship Id="rId5" Type="http://schemas.microsoft.com/office/2007/relationships/hdphoto" Target="../media/hdphoto3.wdp"/><Relationship Id="rId10" Type="http://schemas.openxmlformats.org/officeDocument/2006/relationships/image" Target="../media/image124.gif"/><Relationship Id="rId4" Type="http://schemas.openxmlformats.org/officeDocument/2006/relationships/image" Target="../media/image11.png"/><Relationship Id="rId9" Type="http://schemas.openxmlformats.org/officeDocument/2006/relationships/image" Target="../media/image123.png"/></Relationships>
</file>

<file path=ppt/slides/_rels/slide46.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2010.png"/><Relationship Id="rId3" Type="http://schemas.openxmlformats.org/officeDocument/2006/relationships/slideLayout" Target="../slideLayouts/slideLayout5.xml"/><Relationship Id="rId7" Type="http://schemas.openxmlformats.org/officeDocument/2006/relationships/image" Target="../media/image121.png"/><Relationship Id="rId12" Type="http://schemas.openxmlformats.org/officeDocument/2006/relationships/image" Target="../media/image127.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20.png"/><Relationship Id="rId11" Type="http://schemas.openxmlformats.org/officeDocument/2006/relationships/image" Target="../media/image125.gif"/><Relationship Id="rId5" Type="http://schemas.microsoft.com/office/2007/relationships/hdphoto" Target="../media/hdphoto3.wdp"/><Relationship Id="rId10" Type="http://schemas.openxmlformats.org/officeDocument/2006/relationships/image" Target="../media/image124.gif"/><Relationship Id="rId4" Type="http://schemas.openxmlformats.org/officeDocument/2006/relationships/image" Target="../media/image11.png"/><Relationship Id="rId9" Type="http://schemas.openxmlformats.org/officeDocument/2006/relationships/image" Target="../media/image123.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8.png"/><Relationship Id="rId2" Type="http://schemas.openxmlformats.org/officeDocument/2006/relationships/slideLayout" Target="../slideLayouts/slideLayout5.xml"/><Relationship Id="rId1" Type="http://schemas.openxmlformats.org/officeDocument/2006/relationships/tags" Target="../tags/tag93.xml"/><Relationship Id="rId6" Type="http://schemas.openxmlformats.org/officeDocument/2006/relationships/image" Target="../media/image127.jpeg"/><Relationship Id="rId5" Type="http://schemas.openxmlformats.org/officeDocument/2006/relationships/image" Target="../media/image126.png"/><Relationship Id="rId4" Type="http://schemas.openxmlformats.org/officeDocument/2006/relationships/image" Target="../media/image910.png"/></Relationships>
</file>

<file path=ppt/slides/_rels/slide48.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3" Type="http://schemas.openxmlformats.org/officeDocument/2006/relationships/tags" Target="../tags/tag96.xml"/><Relationship Id="rId7" Type="http://schemas.openxmlformats.org/officeDocument/2006/relationships/image" Target="../media/image1302.png"/><Relationship Id="rId12" Type="http://schemas.openxmlformats.org/officeDocument/2006/relationships/image" Target="../media/image133.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png"/><Relationship Id="rId11" Type="http://schemas.openxmlformats.org/officeDocument/2006/relationships/image" Target="../media/image132.png"/><Relationship Id="rId5" Type="http://schemas.openxmlformats.org/officeDocument/2006/relationships/slideLayout" Target="../slideLayouts/slideLayout5.xml"/><Relationship Id="rId10" Type="http://schemas.openxmlformats.org/officeDocument/2006/relationships/image" Target="../media/image131.png"/><Relationship Id="rId4" Type="http://schemas.openxmlformats.org/officeDocument/2006/relationships/tags" Target="../tags/tag97.xml"/><Relationship Id="rId9" Type="http://schemas.openxmlformats.org/officeDocument/2006/relationships/image" Target="../media/image130.png"/></Relationships>
</file>

<file path=ppt/slides/_rels/slide4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png"/><Relationship Id="rId7" Type="http://schemas.openxmlformats.org/officeDocument/2006/relationships/image" Target="../media/image240.png"/><Relationship Id="rId2" Type="http://schemas.openxmlformats.org/officeDocument/2006/relationships/slideLayout" Target="../slideLayouts/slideLayout5.xml"/><Relationship Id="rId1" Type="http://schemas.openxmlformats.org/officeDocument/2006/relationships/tags" Target="../tags/tag98.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99.xml"/><Relationship Id="rId4" Type="http://schemas.openxmlformats.org/officeDocument/2006/relationships/image" Target="../media/image139.png"/></Relationships>
</file>

<file path=ppt/slides/_rels/slide51.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2.png"/><Relationship Id="rId3" Type="http://schemas.openxmlformats.org/officeDocument/2006/relationships/tags" Target="../tags/tag102.xml"/><Relationship Id="rId7" Type="http://schemas.openxmlformats.org/officeDocument/2006/relationships/image" Target="../media/image139.png"/><Relationship Id="rId12" Type="http://schemas.openxmlformats.org/officeDocument/2006/relationships/image" Target="../media/image300.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image" Target="../media/image1.png"/><Relationship Id="rId11" Type="http://schemas.openxmlformats.org/officeDocument/2006/relationships/image" Target="../media/image290.png"/><Relationship Id="rId5" Type="http://schemas.openxmlformats.org/officeDocument/2006/relationships/slideLayout" Target="../slideLayouts/slideLayout5.xml"/><Relationship Id="rId10" Type="http://schemas.openxmlformats.org/officeDocument/2006/relationships/image" Target="../media/image280.png"/><Relationship Id="rId4" Type="http://schemas.openxmlformats.org/officeDocument/2006/relationships/tags" Target="../tags/tag103.xml"/><Relationship Id="rId9" Type="http://schemas.openxmlformats.org/officeDocument/2006/relationships/image" Target="../media/image141.png"/><Relationship Id="rId14" Type="http://schemas.openxmlformats.org/officeDocument/2006/relationships/image" Target="../media/image143.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04.xml"/><Relationship Id="rId4" Type="http://schemas.openxmlformats.org/officeDocument/2006/relationships/image" Target="../media/image144.png"/></Relationships>
</file>

<file path=ppt/slides/_rels/slide53.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3" Type="http://schemas.openxmlformats.org/officeDocument/2006/relationships/tags" Target="../tags/tag107.xml"/><Relationship Id="rId7" Type="http://schemas.openxmlformats.org/officeDocument/2006/relationships/image" Target="../media/image144.png"/><Relationship Id="rId12" Type="http://schemas.openxmlformats.org/officeDocument/2006/relationships/image" Target="../media/image149.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1.png"/><Relationship Id="rId11" Type="http://schemas.openxmlformats.org/officeDocument/2006/relationships/image" Target="../media/image148.png"/><Relationship Id="rId5" Type="http://schemas.openxmlformats.org/officeDocument/2006/relationships/slideLayout" Target="../slideLayouts/slideLayout5.xml"/><Relationship Id="rId10" Type="http://schemas.openxmlformats.org/officeDocument/2006/relationships/image" Target="../media/image147.png"/><Relationship Id="rId4" Type="http://schemas.openxmlformats.org/officeDocument/2006/relationships/tags" Target="../tags/tag108.xml"/><Relationship Id="rId9" Type="http://schemas.openxmlformats.org/officeDocument/2006/relationships/image" Target="../media/image146.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09.xml"/><Relationship Id="rId4" Type="http://schemas.openxmlformats.org/officeDocument/2006/relationships/image" Target="../media/image151.png"/></Relationships>
</file>

<file path=ppt/slides/_rels/slide55.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tags" Target="../tags/tag112.xml"/><Relationship Id="rId7" Type="http://schemas.openxmlformats.org/officeDocument/2006/relationships/image" Target="../media/image1.png"/><Relationship Id="rId12" Type="http://schemas.openxmlformats.org/officeDocument/2006/relationships/image" Target="../media/image155.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Layout" Target="../slideLayouts/slideLayout5.xml"/><Relationship Id="rId11" Type="http://schemas.openxmlformats.org/officeDocument/2006/relationships/image" Target="../media/image154.png"/><Relationship Id="rId5" Type="http://schemas.openxmlformats.org/officeDocument/2006/relationships/tags" Target="../tags/tag114.xml"/><Relationship Id="rId15" Type="http://schemas.openxmlformats.org/officeDocument/2006/relationships/image" Target="../media/image158.png"/><Relationship Id="rId10" Type="http://schemas.openxmlformats.org/officeDocument/2006/relationships/image" Target="../media/image153.png"/><Relationship Id="rId4" Type="http://schemas.openxmlformats.org/officeDocument/2006/relationships/tags" Target="../tags/tag113.xml"/><Relationship Id="rId9" Type="http://schemas.openxmlformats.org/officeDocument/2006/relationships/image" Target="../media/image152.png"/><Relationship Id="rId14" Type="http://schemas.openxmlformats.org/officeDocument/2006/relationships/image" Target="../media/image157.png"/></Relationships>
</file>

<file path=ppt/slides/_rels/slide56.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image" Target="../media/image1.png"/><Relationship Id="rId18" Type="http://schemas.openxmlformats.org/officeDocument/2006/relationships/image" Target="../media/image163.png"/><Relationship Id="rId26" Type="http://schemas.openxmlformats.org/officeDocument/2006/relationships/image" Target="../media/image171.png"/><Relationship Id="rId3" Type="http://schemas.openxmlformats.org/officeDocument/2006/relationships/tags" Target="../tags/tag117.xml"/><Relationship Id="rId21" Type="http://schemas.openxmlformats.org/officeDocument/2006/relationships/image" Target="../media/image166.png"/><Relationship Id="rId7" Type="http://schemas.openxmlformats.org/officeDocument/2006/relationships/tags" Target="../tags/tag121.xml"/><Relationship Id="rId12" Type="http://schemas.openxmlformats.org/officeDocument/2006/relationships/slideLayout" Target="../slideLayouts/slideLayout5.xml"/><Relationship Id="rId17" Type="http://schemas.openxmlformats.org/officeDocument/2006/relationships/image" Target="../media/image162.png"/><Relationship Id="rId25" Type="http://schemas.openxmlformats.org/officeDocument/2006/relationships/image" Target="../media/image170.png"/><Relationship Id="rId2" Type="http://schemas.openxmlformats.org/officeDocument/2006/relationships/tags" Target="../tags/tag116.xml"/><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tags" Target="../tags/tag125.xml"/><Relationship Id="rId24" Type="http://schemas.openxmlformats.org/officeDocument/2006/relationships/image" Target="../media/image169.png"/><Relationship Id="rId5" Type="http://schemas.openxmlformats.org/officeDocument/2006/relationships/tags" Target="../tags/tag119.xml"/><Relationship Id="rId15" Type="http://schemas.openxmlformats.org/officeDocument/2006/relationships/image" Target="../media/image160.png"/><Relationship Id="rId23" Type="http://schemas.openxmlformats.org/officeDocument/2006/relationships/image" Target="../media/image168.png"/><Relationship Id="rId10" Type="http://schemas.openxmlformats.org/officeDocument/2006/relationships/tags" Target="../tags/tag124.xml"/><Relationship Id="rId19" Type="http://schemas.openxmlformats.org/officeDocument/2006/relationships/image" Target="../media/image164.png"/><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image" Target="../media/image159.png"/><Relationship Id="rId22" Type="http://schemas.openxmlformats.org/officeDocument/2006/relationships/image" Target="../media/image167.png"/><Relationship Id="rId27" Type="http://schemas.openxmlformats.org/officeDocument/2006/relationships/image" Target="../media/image172.png"/></Relationships>
</file>

<file path=ppt/slides/_rels/slide5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174.gif"/><Relationship Id="rId4" Type="http://schemas.openxmlformats.org/officeDocument/2006/relationships/image" Target="../media/image173.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tags" Target="../tags/tag140.xml"/><Relationship Id="rId18" Type="http://schemas.openxmlformats.org/officeDocument/2006/relationships/image" Target="../media/image177.png"/><Relationship Id="rId26" Type="http://schemas.openxmlformats.org/officeDocument/2006/relationships/image" Target="../media/image185.png"/><Relationship Id="rId3" Type="http://schemas.openxmlformats.org/officeDocument/2006/relationships/tags" Target="../tags/tag130.xml"/><Relationship Id="rId21" Type="http://schemas.openxmlformats.org/officeDocument/2006/relationships/image" Target="../media/image180.png"/><Relationship Id="rId7" Type="http://schemas.openxmlformats.org/officeDocument/2006/relationships/tags" Target="../tags/tag134.xml"/><Relationship Id="rId12" Type="http://schemas.openxmlformats.org/officeDocument/2006/relationships/tags" Target="../tags/tag139.xml"/><Relationship Id="rId17" Type="http://schemas.openxmlformats.org/officeDocument/2006/relationships/image" Target="../media/image176.png"/><Relationship Id="rId25" Type="http://schemas.openxmlformats.org/officeDocument/2006/relationships/image" Target="../media/image184.png"/><Relationship Id="rId2" Type="http://schemas.openxmlformats.org/officeDocument/2006/relationships/tags" Target="../tags/tag129.xml"/><Relationship Id="rId16" Type="http://schemas.openxmlformats.org/officeDocument/2006/relationships/image" Target="../media/image175.png"/><Relationship Id="rId20" Type="http://schemas.openxmlformats.org/officeDocument/2006/relationships/image" Target="../media/image179.png"/><Relationship Id="rId29" Type="http://schemas.openxmlformats.org/officeDocument/2006/relationships/image" Target="../media/image188.png"/><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tags" Target="../tags/tag138.xml"/><Relationship Id="rId24" Type="http://schemas.openxmlformats.org/officeDocument/2006/relationships/image" Target="../media/image183.png"/><Relationship Id="rId5" Type="http://schemas.openxmlformats.org/officeDocument/2006/relationships/tags" Target="../tags/tag132.xml"/><Relationship Id="rId15" Type="http://schemas.openxmlformats.org/officeDocument/2006/relationships/image" Target="../media/image1.png"/><Relationship Id="rId23" Type="http://schemas.openxmlformats.org/officeDocument/2006/relationships/image" Target="../media/image182.png"/><Relationship Id="rId28" Type="http://schemas.openxmlformats.org/officeDocument/2006/relationships/image" Target="../media/image187.png"/><Relationship Id="rId10" Type="http://schemas.openxmlformats.org/officeDocument/2006/relationships/tags" Target="../tags/tag137.xml"/><Relationship Id="rId19" Type="http://schemas.openxmlformats.org/officeDocument/2006/relationships/image" Target="../media/image178.png"/><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slideLayout" Target="../slideLayouts/slideLayout5.xml"/><Relationship Id="rId22" Type="http://schemas.openxmlformats.org/officeDocument/2006/relationships/image" Target="../media/image181.png"/><Relationship Id="rId27" Type="http://schemas.openxmlformats.org/officeDocument/2006/relationships/image" Target="../media/image186.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3" Type="http://schemas.openxmlformats.org/officeDocument/2006/relationships/tags" Target="../tags/tag153.xml"/><Relationship Id="rId18" Type="http://schemas.microsoft.com/office/2007/relationships/hdphoto" Target="../media/hdphoto3.wdp"/><Relationship Id="rId26" Type="http://schemas.openxmlformats.org/officeDocument/2006/relationships/image" Target="../media/image196.png"/><Relationship Id="rId3" Type="http://schemas.openxmlformats.org/officeDocument/2006/relationships/tags" Target="../tags/tag143.xml"/><Relationship Id="rId21" Type="http://schemas.openxmlformats.org/officeDocument/2006/relationships/image" Target="../media/image191.png"/><Relationship Id="rId34" Type="http://schemas.openxmlformats.org/officeDocument/2006/relationships/image" Target="../media/image204.png"/><Relationship Id="rId7" Type="http://schemas.openxmlformats.org/officeDocument/2006/relationships/tags" Target="../tags/tag147.xml"/><Relationship Id="rId12" Type="http://schemas.openxmlformats.org/officeDocument/2006/relationships/tags" Target="../tags/tag152.xml"/><Relationship Id="rId17" Type="http://schemas.openxmlformats.org/officeDocument/2006/relationships/image" Target="../media/image11.png"/><Relationship Id="rId25" Type="http://schemas.openxmlformats.org/officeDocument/2006/relationships/image" Target="../media/image195.png"/><Relationship Id="rId33" Type="http://schemas.openxmlformats.org/officeDocument/2006/relationships/image" Target="../media/image203.png"/><Relationship Id="rId2" Type="http://schemas.openxmlformats.org/officeDocument/2006/relationships/tags" Target="../tags/tag142.xml"/><Relationship Id="rId16" Type="http://schemas.openxmlformats.org/officeDocument/2006/relationships/slideLayout" Target="../slideLayouts/slideLayout5.xml"/><Relationship Id="rId20" Type="http://schemas.openxmlformats.org/officeDocument/2006/relationships/image" Target="../media/image190.png"/><Relationship Id="rId29" Type="http://schemas.openxmlformats.org/officeDocument/2006/relationships/image" Target="../media/image199.png"/><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24" Type="http://schemas.openxmlformats.org/officeDocument/2006/relationships/image" Target="../media/image194.png"/><Relationship Id="rId32" Type="http://schemas.openxmlformats.org/officeDocument/2006/relationships/image" Target="../media/image202.png"/><Relationship Id="rId5" Type="http://schemas.openxmlformats.org/officeDocument/2006/relationships/tags" Target="../tags/tag145.xml"/><Relationship Id="rId15" Type="http://schemas.openxmlformats.org/officeDocument/2006/relationships/tags" Target="../tags/tag155.xml"/><Relationship Id="rId23" Type="http://schemas.openxmlformats.org/officeDocument/2006/relationships/image" Target="../media/image193.png"/><Relationship Id="rId28" Type="http://schemas.openxmlformats.org/officeDocument/2006/relationships/image" Target="../media/image198.png"/><Relationship Id="rId10" Type="http://schemas.openxmlformats.org/officeDocument/2006/relationships/tags" Target="../tags/tag150.xml"/><Relationship Id="rId19" Type="http://schemas.openxmlformats.org/officeDocument/2006/relationships/image" Target="../media/image189.png"/><Relationship Id="rId31" Type="http://schemas.openxmlformats.org/officeDocument/2006/relationships/image" Target="../media/image201.png"/><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tags" Target="../tags/tag154.xml"/><Relationship Id="rId22" Type="http://schemas.openxmlformats.org/officeDocument/2006/relationships/image" Target="../media/image192.png"/><Relationship Id="rId27" Type="http://schemas.openxmlformats.org/officeDocument/2006/relationships/image" Target="../media/image197.png"/><Relationship Id="rId30" Type="http://schemas.openxmlformats.org/officeDocument/2006/relationships/image" Target="../media/image200.png"/><Relationship Id="rId8" Type="http://schemas.openxmlformats.org/officeDocument/2006/relationships/tags" Target="../tags/tag148.xml"/></Relationships>
</file>

<file path=ppt/slides/_rels/slide61.xml.rels><?xml version="1.0" encoding="UTF-8" standalone="yes"?>
<Relationships xmlns="http://schemas.openxmlformats.org/package/2006/relationships"><Relationship Id="rId13" Type="http://schemas.openxmlformats.org/officeDocument/2006/relationships/tags" Target="../tags/tag168.xml"/><Relationship Id="rId18" Type="http://schemas.openxmlformats.org/officeDocument/2006/relationships/image" Target="../media/image189.png"/><Relationship Id="rId26" Type="http://schemas.openxmlformats.org/officeDocument/2006/relationships/image" Target="../media/image203.png"/><Relationship Id="rId3" Type="http://schemas.openxmlformats.org/officeDocument/2006/relationships/tags" Target="../tags/tag158.xml"/><Relationship Id="rId21" Type="http://schemas.openxmlformats.org/officeDocument/2006/relationships/image" Target="../media/image193.png"/><Relationship Id="rId34" Type="http://schemas.openxmlformats.org/officeDocument/2006/relationships/image" Target="../media/image191.png"/><Relationship Id="rId7" Type="http://schemas.openxmlformats.org/officeDocument/2006/relationships/tags" Target="../tags/tag162.xml"/><Relationship Id="rId12" Type="http://schemas.openxmlformats.org/officeDocument/2006/relationships/tags" Target="../tags/tag167.xml"/><Relationship Id="rId17" Type="http://schemas.microsoft.com/office/2007/relationships/hdphoto" Target="../media/hdphoto3.wdp"/><Relationship Id="rId25" Type="http://schemas.openxmlformats.org/officeDocument/2006/relationships/image" Target="../media/image200.png"/><Relationship Id="rId33" Type="http://schemas.openxmlformats.org/officeDocument/2006/relationships/image" Target="../media/image196.png"/><Relationship Id="rId2" Type="http://schemas.openxmlformats.org/officeDocument/2006/relationships/tags" Target="../tags/tag157.xml"/><Relationship Id="rId16" Type="http://schemas.openxmlformats.org/officeDocument/2006/relationships/image" Target="../media/image11.png"/><Relationship Id="rId20" Type="http://schemas.openxmlformats.org/officeDocument/2006/relationships/image" Target="../media/image192.png"/><Relationship Id="rId29" Type="http://schemas.openxmlformats.org/officeDocument/2006/relationships/image" Target="../media/image206.png"/><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tags" Target="../tags/tag166.xml"/><Relationship Id="rId24" Type="http://schemas.openxmlformats.org/officeDocument/2006/relationships/image" Target="../media/image199.png"/><Relationship Id="rId32" Type="http://schemas.openxmlformats.org/officeDocument/2006/relationships/image" Target="../media/image190.png"/><Relationship Id="rId5" Type="http://schemas.openxmlformats.org/officeDocument/2006/relationships/tags" Target="../tags/tag160.xml"/><Relationship Id="rId15" Type="http://schemas.openxmlformats.org/officeDocument/2006/relationships/slideLayout" Target="../slideLayouts/slideLayout5.xml"/><Relationship Id="rId23" Type="http://schemas.openxmlformats.org/officeDocument/2006/relationships/image" Target="../media/image198.png"/><Relationship Id="rId28" Type="http://schemas.openxmlformats.org/officeDocument/2006/relationships/image" Target="../media/image205.png"/><Relationship Id="rId10" Type="http://schemas.openxmlformats.org/officeDocument/2006/relationships/tags" Target="../tags/tag165.xml"/><Relationship Id="rId19" Type="http://schemas.openxmlformats.org/officeDocument/2006/relationships/image" Target="../media/image204.png"/><Relationship Id="rId31" Type="http://schemas.openxmlformats.org/officeDocument/2006/relationships/image" Target="../media/image195.png"/><Relationship Id="rId4" Type="http://schemas.openxmlformats.org/officeDocument/2006/relationships/tags" Target="../tags/tag159.xml"/><Relationship Id="rId9" Type="http://schemas.openxmlformats.org/officeDocument/2006/relationships/tags" Target="../tags/tag164.xml"/><Relationship Id="rId14" Type="http://schemas.openxmlformats.org/officeDocument/2006/relationships/tags" Target="../tags/tag169.xml"/><Relationship Id="rId22" Type="http://schemas.openxmlformats.org/officeDocument/2006/relationships/image" Target="../media/image202.png"/><Relationship Id="rId27" Type="http://schemas.openxmlformats.org/officeDocument/2006/relationships/image" Target="../media/image201.png"/><Relationship Id="rId30" Type="http://schemas.openxmlformats.org/officeDocument/2006/relationships/image" Target="../media/image207.png"/><Relationship Id="rId35" Type="http://schemas.openxmlformats.org/officeDocument/2006/relationships/image" Target="../media/image194.png"/><Relationship Id="rId8" Type="http://schemas.openxmlformats.org/officeDocument/2006/relationships/tags" Target="../tags/tag163.xml"/></Relationships>
</file>

<file path=ppt/slides/_rels/slide6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02.png"/><Relationship Id="rId18" Type="http://schemas.openxmlformats.org/officeDocument/2006/relationships/image" Target="../media/image211.png"/><Relationship Id="rId3" Type="http://schemas.openxmlformats.org/officeDocument/2006/relationships/tags" Target="../tags/tag172.xml"/><Relationship Id="rId21" Type="http://schemas.openxmlformats.org/officeDocument/2006/relationships/image" Target="../media/image1020.png"/><Relationship Id="rId7" Type="http://schemas.openxmlformats.org/officeDocument/2006/relationships/slideLayout" Target="../slideLayouts/slideLayout5.xml"/><Relationship Id="rId12" Type="http://schemas.openxmlformats.org/officeDocument/2006/relationships/image" Target="../media/image193.png"/><Relationship Id="rId17" Type="http://schemas.openxmlformats.org/officeDocument/2006/relationships/image" Target="../media/image203.png"/><Relationship Id="rId2" Type="http://schemas.openxmlformats.org/officeDocument/2006/relationships/tags" Target="../tags/tag171.xml"/><Relationship Id="rId16" Type="http://schemas.openxmlformats.org/officeDocument/2006/relationships/image" Target="../media/image201.png"/><Relationship Id="rId20" Type="http://schemas.openxmlformats.org/officeDocument/2006/relationships/image" Target="../media/image211.png"/><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image" Target="../media/image209.png"/><Relationship Id="rId5" Type="http://schemas.openxmlformats.org/officeDocument/2006/relationships/tags" Target="../tags/tag174.xml"/><Relationship Id="rId15" Type="http://schemas.openxmlformats.org/officeDocument/2006/relationships/image" Target="../media/image198.png"/><Relationship Id="rId23" Type="http://schemas.openxmlformats.org/officeDocument/2006/relationships/image" Target="../media/image1040.png"/><Relationship Id="rId10" Type="http://schemas.openxmlformats.org/officeDocument/2006/relationships/image" Target="../media/image208.png"/><Relationship Id="rId19" Type="http://schemas.openxmlformats.org/officeDocument/2006/relationships/image" Target="../media/image205.png"/><Relationship Id="rId4" Type="http://schemas.openxmlformats.org/officeDocument/2006/relationships/tags" Target="../tags/tag173.xml"/><Relationship Id="rId9" Type="http://schemas.microsoft.com/office/2007/relationships/hdphoto" Target="../media/hdphoto3.wdp"/><Relationship Id="rId14" Type="http://schemas.openxmlformats.org/officeDocument/2006/relationships/image" Target="../media/image210.png"/><Relationship Id="rId22" Type="http://schemas.openxmlformats.org/officeDocument/2006/relationships/image" Target="../media/image1030.png"/></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200.png"/><Relationship Id="rId18" Type="http://schemas.openxmlformats.org/officeDocument/2006/relationships/image" Target="../media/image207.png"/><Relationship Id="rId3" Type="http://schemas.openxmlformats.org/officeDocument/2006/relationships/tags" Target="../tags/tag178.xml"/><Relationship Id="rId21" Type="http://schemas.openxmlformats.org/officeDocument/2006/relationships/image" Target="../media/image206.png"/><Relationship Id="rId7" Type="http://schemas.openxmlformats.org/officeDocument/2006/relationships/tags" Target="../tags/tag182.xml"/><Relationship Id="rId12" Type="http://schemas.openxmlformats.org/officeDocument/2006/relationships/image" Target="../media/image214.png"/><Relationship Id="rId17" Type="http://schemas.openxmlformats.org/officeDocument/2006/relationships/image" Target="../media/image217.png"/><Relationship Id="rId2" Type="http://schemas.openxmlformats.org/officeDocument/2006/relationships/tags" Target="../tags/tag177.xml"/><Relationship Id="rId16" Type="http://schemas.openxmlformats.org/officeDocument/2006/relationships/image" Target="../media/image199.png"/><Relationship Id="rId20" Type="http://schemas.openxmlformats.org/officeDocument/2006/relationships/image" Target="../media/image11110.png"/><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image" Target="../media/image212.png"/><Relationship Id="rId5" Type="http://schemas.openxmlformats.org/officeDocument/2006/relationships/tags" Target="../tags/tag180.xml"/><Relationship Id="rId15" Type="http://schemas.openxmlformats.org/officeDocument/2006/relationships/image" Target="../media/image216.png"/><Relationship Id="rId23" Type="http://schemas.openxmlformats.org/officeDocument/2006/relationships/image" Target="../media/image219.png"/><Relationship Id="rId10" Type="http://schemas.microsoft.com/office/2007/relationships/hdphoto" Target="../media/hdphoto3.wdp"/><Relationship Id="rId19" Type="http://schemas.openxmlformats.org/officeDocument/2006/relationships/image" Target="../media/image1100.png"/><Relationship Id="rId4" Type="http://schemas.openxmlformats.org/officeDocument/2006/relationships/tags" Target="../tags/tag179.xml"/><Relationship Id="rId9" Type="http://schemas.openxmlformats.org/officeDocument/2006/relationships/image" Target="../media/image11.png"/><Relationship Id="rId14" Type="http://schemas.openxmlformats.org/officeDocument/2006/relationships/image" Target="../media/image215.png"/><Relationship Id="rId22" Type="http://schemas.openxmlformats.org/officeDocument/2006/relationships/image" Target="../media/image218.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21.gif"/><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220.png"/><Relationship Id="rId5" Type="http://schemas.openxmlformats.org/officeDocument/2006/relationships/image" Target="../media/image131.pn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8" Type="http://schemas.openxmlformats.org/officeDocument/2006/relationships/tags" Target="../tags/tag192.xml"/><Relationship Id="rId13" Type="http://schemas.openxmlformats.org/officeDocument/2006/relationships/image" Target="../media/image223.png"/><Relationship Id="rId18" Type="http://schemas.openxmlformats.org/officeDocument/2006/relationships/image" Target="../media/image227.png"/><Relationship Id="rId3" Type="http://schemas.openxmlformats.org/officeDocument/2006/relationships/tags" Target="../tags/tag187.xml"/><Relationship Id="rId7" Type="http://schemas.openxmlformats.org/officeDocument/2006/relationships/tags" Target="../tags/tag191.xml"/><Relationship Id="rId12" Type="http://schemas.openxmlformats.org/officeDocument/2006/relationships/image" Target="../media/image222.png"/><Relationship Id="rId17" Type="http://schemas.openxmlformats.org/officeDocument/2006/relationships/image" Target="../media/image226.png"/><Relationship Id="rId2" Type="http://schemas.openxmlformats.org/officeDocument/2006/relationships/tags" Target="../tags/tag186.xml"/><Relationship Id="rId16" Type="http://schemas.openxmlformats.org/officeDocument/2006/relationships/image" Target="../media/image225.png"/><Relationship Id="rId20" Type="http://schemas.openxmlformats.org/officeDocument/2006/relationships/image" Target="../media/image229.png"/><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image" Target="../media/image1.png"/><Relationship Id="rId5" Type="http://schemas.openxmlformats.org/officeDocument/2006/relationships/tags" Target="../tags/tag189.xml"/><Relationship Id="rId15" Type="http://schemas.openxmlformats.org/officeDocument/2006/relationships/image" Target="../media/image131.png"/><Relationship Id="rId10" Type="http://schemas.openxmlformats.org/officeDocument/2006/relationships/slideLayout" Target="../slideLayouts/slideLayout5.xml"/><Relationship Id="rId19" Type="http://schemas.openxmlformats.org/officeDocument/2006/relationships/image" Target="../media/image228.png"/><Relationship Id="rId4" Type="http://schemas.openxmlformats.org/officeDocument/2006/relationships/tags" Target="../tags/tag188.xml"/><Relationship Id="rId9" Type="http://schemas.openxmlformats.org/officeDocument/2006/relationships/tags" Target="../tags/tag193.xml"/><Relationship Id="rId14" Type="http://schemas.openxmlformats.org/officeDocument/2006/relationships/image" Target="../media/image224.png"/></Relationships>
</file>

<file path=ppt/slides/_rels/slide66.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tags" Target="../tags/tag196.xml"/><Relationship Id="rId7" Type="http://schemas.openxmlformats.org/officeDocument/2006/relationships/image" Target="../media/image231.png"/><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image" Target="../media/image230.png"/><Relationship Id="rId5" Type="http://schemas.openxmlformats.org/officeDocument/2006/relationships/image" Target="../media/image1.png"/><Relationship Id="rId4"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8" Type="http://schemas.openxmlformats.org/officeDocument/2006/relationships/tags" Target="../tags/tag204.xml"/><Relationship Id="rId13" Type="http://schemas.openxmlformats.org/officeDocument/2006/relationships/image" Target="../media/image233.png"/><Relationship Id="rId18" Type="http://schemas.openxmlformats.org/officeDocument/2006/relationships/image" Target="../media/image238.png"/><Relationship Id="rId3" Type="http://schemas.openxmlformats.org/officeDocument/2006/relationships/tags" Target="../tags/tag199.xml"/><Relationship Id="rId21" Type="http://schemas.openxmlformats.org/officeDocument/2006/relationships/image" Target="../media/image242.png"/><Relationship Id="rId7" Type="http://schemas.openxmlformats.org/officeDocument/2006/relationships/tags" Target="../tags/tag203.xml"/><Relationship Id="rId12" Type="http://schemas.openxmlformats.org/officeDocument/2006/relationships/image" Target="../media/image1.png"/><Relationship Id="rId17" Type="http://schemas.openxmlformats.org/officeDocument/2006/relationships/image" Target="../media/image237.png"/><Relationship Id="rId2" Type="http://schemas.openxmlformats.org/officeDocument/2006/relationships/tags" Target="../tags/tag198.xml"/><Relationship Id="rId16" Type="http://schemas.openxmlformats.org/officeDocument/2006/relationships/image" Target="../media/image236.png"/><Relationship Id="rId20" Type="http://schemas.openxmlformats.org/officeDocument/2006/relationships/image" Target="../media/image241.png"/><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slideLayout" Target="../slideLayouts/slideLayout5.xml"/><Relationship Id="rId5" Type="http://schemas.openxmlformats.org/officeDocument/2006/relationships/tags" Target="../tags/tag201.xml"/><Relationship Id="rId15" Type="http://schemas.openxmlformats.org/officeDocument/2006/relationships/image" Target="../media/image235.png"/><Relationship Id="rId23" Type="http://schemas.openxmlformats.org/officeDocument/2006/relationships/image" Target="../media/image244.png"/><Relationship Id="rId10" Type="http://schemas.openxmlformats.org/officeDocument/2006/relationships/tags" Target="../tags/tag206.xml"/><Relationship Id="rId19" Type="http://schemas.openxmlformats.org/officeDocument/2006/relationships/image" Target="../media/image239.png"/><Relationship Id="rId4" Type="http://schemas.openxmlformats.org/officeDocument/2006/relationships/tags" Target="../tags/tag200.xml"/><Relationship Id="rId9" Type="http://schemas.openxmlformats.org/officeDocument/2006/relationships/tags" Target="../tags/tag205.xml"/><Relationship Id="rId14" Type="http://schemas.openxmlformats.org/officeDocument/2006/relationships/image" Target="../media/image234.gif"/><Relationship Id="rId22" Type="http://schemas.openxmlformats.org/officeDocument/2006/relationships/image" Target="../media/image243.png"/></Relationships>
</file>

<file path=ppt/slides/_rels/slide68.xml.rels><?xml version="1.0" encoding="UTF-8" standalone="yes"?>
<Relationships xmlns="http://schemas.openxmlformats.org/package/2006/relationships"><Relationship Id="rId3" Type="http://schemas.openxmlformats.org/officeDocument/2006/relationships/image" Target="../media/image245.gif"/><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247.gif"/><Relationship Id="rId4" Type="http://schemas.openxmlformats.org/officeDocument/2006/relationships/image" Target="../media/image246.gif"/></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hyperlink" Target="https://youtu.be/GkB4vW16QHI"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8.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250.png"/></Relationships>
</file>

<file path=ppt/slides/_rels/slide7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253.png"/><Relationship Id="rId3" Type="http://schemas.openxmlformats.org/officeDocument/2006/relationships/tags" Target="../tags/tag209.xml"/><Relationship Id="rId7" Type="http://schemas.openxmlformats.org/officeDocument/2006/relationships/slideLayout" Target="../slideLayouts/slideLayout5.xml"/><Relationship Id="rId12" Type="http://schemas.openxmlformats.org/officeDocument/2006/relationships/image" Target="../media/image222.png"/><Relationship Id="rId2" Type="http://schemas.openxmlformats.org/officeDocument/2006/relationships/tags" Target="../tags/tag208.xml"/><Relationship Id="rId16" Type="http://schemas.openxmlformats.org/officeDocument/2006/relationships/image" Target="../media/image256.png"/><Relationship Id="rId1" Type="http://schemas.openxmlformats.org/officeDocument/2006/relationships/tags" Target="../tags/tag207.xml"/><Relationship Id="rId6" Type="http://schemas.openxmlformats.org/officeDocument/2006/relationships/tags" Target="../tags/tag212.xml"/><Relationship Id="rId11" Type="http://schemas.openxmlformats.org/officeDocument/2006/relationships/image" Target="../media/image223.png"/><Relationship Id="rId5" Type="http://schemas.openxmlformats.org/officeDocument/2006/relationships/tags" Target="../tags/tag211.xml"/><Relationship Id="rId15" Type="http://schemas.openxmlformats.org/officeDocument/2006/relationships/image" Target="../media/image255.png"/><Relationship Id="rId10" Type="http://schemas.openxmlformats.org/officeDocument/2006/relationships/image" Target="../media/image252.png"/><Relationship Id="rId4" Type="http://schemas.openxmlformats.org/officeDocument/2006/relationships/tags" Target="../tags/tag210.xml"/><Relationship Id="rId9" Type="http://schemas.openxmlformats.org/officeDocument/2006/relationships/image" Target="../media/image251.png"/><Relationship Id="rId14" Type="http://schemas.openxmlformats.org/officeDocument/2006/relationships/image" Target="../media/image254.png"/></Relationships>
</file>

<file path=ppt/slides/_rels/slide72.xml.rels><?xml version="1.0" encoding="UTF-8" standalone="yes"?>
<Relationships xmlns="http://schemas.openxmlformats.org/package/2006/relationships"><Relationship Id="rId13" Type="http://schemas.openxmlformats.org/officeDocument/2006/relationships/tags" Target="../tags/tag225.xml"/><Relationship Id="rId18" Type="http://schemas.openxmlformats.org/officeDocument/2006/relationships/tags" Target="../tags/tag230.xml"/><Relationship Id="rId26" Type="http://schemas.openxmlformats.org/officeDocument/2006/relationships/tags" Target="../tags/tag238.xml"/><Relationship Id="rId39" Type="http://schemas.openxmlformats.org/officeDocument/2006/relationships/image" Target="../media/image261.png"/><Relationship Id="rId21" Type="http://schemas.openxmlformats.org/officeDocument/2006/relationships/tags" Target="../tags/tag233.xml"/><Relationship Id="rId34" Type="http://schemas.openxmlformats.org/officeDocument/2006/relationships/image" Target="../media/image1.png"/><Relationship Id="rId42" Type="http://schemas.openxmlformats.org/officeDocument/2006/relationships/image" Target="../media/image264.png"/><Relationship Id="rId47" Type="http://schemas.openxmlformats.org/officeDocument/2006/relationships/image" Target="../media/image269.png"/><Relationship Id="rId50" Type="http://schemas.openxmlformats.org/officeDocument/2006/relationships/image" Target="../media/image272.png"/><Relationship Id="rId55" Type="http://schemas.openxmlformats.org/officeDocument/2006/relationships/image" Target="../media/image277.png"/><Relationship Id="rId63" Type="http://schemas.openxmlformats.org/officeDocument/2006/relationships/image" Target="../media/image286.png"/><Relationship Id="rId7" Type="http://schemas.openxmlformats.org/officeDocument/2006/relationships/tags" Target="../tags/tag219.xml"/><Relationship Id="rId2" Type="http://schemas.openxmlformats.org/officeDocument/2006/relationships/tags" Target="../tags/tag214.xml"/><Relationship Id="rId16" Type="http://schemas.openxmlformats.org/officeDocument/2006/relationships/tags" Target="../tags/tag228.xml"/><Relationship Id="rId29" Type="http://schemas.openxmlformats.org/officeDocument/2006/relationships/tags" Target="../tags/tag241.xml"/><Relationship Id="rId11" Type="http://schemas.openxmlformats.org/officeDocument/2006/relationships/tags" Target="../tags/tag223.xml"/><Relationship Id="rId24" Type="http://schemas.openxmlformats.org/officeDocument/2006/relationships/tags" Target="../tags/tag236.xml"/><Relationship Id="rId32" Type="http://schemas.openxmlformats.org/officeDocument/2006/relationships/tags" Target="../tags/tag244.xml"/><Relationship Id="rId37" Type="http://schemas.openxmlformats.org/officeDocument/2006/relationships/image" Target="../media/image259.png"/><Relationship Id="rId40" Type="http://schemas.openxmlformats.org/officeDocument/2006/relationships/image" Target="../media/image262.png"/><Relationship Id="rId45" Type="http://schemas.openxmlformats.org/officeDocument/2006/relationships/image" Target="../media/image267.png"/><Relationship Id="rId53" Type="http://schemas.openxmlformats.org/officeDocument/2006/relationships/image" Target="../media/image275.png"/><Relationship Id="rId58" Type="http://schemas.openxmlformats.org/officeDocument/2006/relationships/image" Target="../media/image281.png"/><Relationship Id="rId5" Type="http://schemas.openxmlformats.org/officeDocument/2006/relationships/tags" Target="../tags/tag217.xml"/><Relationship Id="rId61" Type="http://schemas.openxmlformats.org/officeDocument/2006/relationships/image" Target="../media/image284.png"/><Relationship Id="rId19" Type="http://schemas.openxmlformats.org/officeDocument/2006/relationships/tags" Target="../tags/tag231.xml"/><Relationship Id="rId14" Type="http://schemas.openxmlformats.org/officeDocument/2006/relationships/tags" Target="../tags/tag226.xml"/><Relationship Id="rId22" Type="http://schemas.openxmlformats.org/officeDocument/2006/relationships/tags" Target="../tags/tag234.xml"/><Relationship Id="rId27" Type="http://schemas.openxmlformats.org/officeDocument/2006/relationships/tags" Target="../tags/tag239.xml"/><Relationship Id="rId30" Type="http://schemas.openxmlformats.org/officeDocument/2006/relationships/tags" Target="../tags/tag242.xml"/><Relationship Id="rId35" Type="http://schemas.openxmlformats.org/officeDocument/2006/relationships/image" Target="../media/image257.png"/><Relationship Id="rId43" Type="http://schemas.openxmlformats.org/officeDocument/2006/relationships/image" Target="../media/image265.png"/><Relationship Id="rId48" Type="http://schemas.openxmlformats.org/officeDocument/2006/relationships/image" Target="../media/image270.png"/><Relationship Id="rId56" Type="http://schemas.openxmlformats.org/officeDocument/2006/relationships/image" Target="../media/image278.png"/><Relationship Id="rId8" Type="http://schemas.openxmlformats.org/officeDocument/2006/relationships/tags" Target="../tags/tag220.xml"/><Relationship Id="rId51" Type="http://schemas.openxmlformats.org/officeDocument/2006/relationships/image" Target="../media/image273.png"/><Relationship Id="rId3" Type="http://schemas.openxmlformats.org/officeDocument/2006/relationships/tags" Target="../tags/tag215.xml"/><Relationship Id="rId12" Type="http://schemas.openxmlformats.org/officeDocument/2006/relationships/tags" Target="../tags/tag224.xml"/><Relationship Id="rId17" Type="http://schemas.openxmlformats.org/officeDocument/2006/relationships/tags" Target="../tags/tag229.xml"/><Relationship Id="rId25" Type="http://schemas.openxmlformats.org/officeDocument/2006/relationships/tags" Target="../tags/tag237.xml"/><Relationship Id="rId33" Type="http://schemas.openxmlformats.org/officeDocument/2006/relationships/slideLayout" Target="../slideLayouts/slideLayout5.xml"/><Relationship Id="rId38" Type="http://schemas.openxmlformats.org/officeDocument/2006/relationships/image" Target="../media/image260.png"/><Relationship Id="rId46" Type="http://schemas.openxmlformats.org/officeDocument/2006/relationships/image" Target="../media/image268.png"/><Relationship Id="rId59" Type="http://schemas.openxmlformats.org/officeDocument/2006/relationships/image" Target="../media/image282.png"/><Relationship Id="rId20" Type="http://schemas.openxmlformats.org/officeDocument/2006/relationships/tags" Target="../tags/tag232.xml"/><Relationship Id="rId41" Type="http://schemas.openxmlformats.org/officeDocument/2006/relationships/image" Target="../media/image263.png"/><Relationship Id="rId54" Type="http://schemas.openxmlformats.org/officeDocument/2006/relationships/image" Target="../media/image276.png"/><Relationship Id="rId62" Type="http://schemas.openxmlformats.org/officeDocument/2006/relationships/image" Target="../media/image285.png"/><Relationship Id="rId1" Type="http://schemas.openxmlformats.org/officeDocument/2006/relationships/tags" Target="../tags/tag213.xml"/><Relationship Id="rId6" Type="http://schemas.openxmlformats.org/officeDocument/2006/relationships/tags" Target="../tags/tag218.xml"/><Relationship Id="rId15" Type="http://schemas.openxmlformats.org/officeDocument/2006/relationships/tags" Target="../tags/tag227.xml"/><Relationship Id="rId23" Type="http://schemas.openxmlformats.org/officeDocument/2006/relationships/tags" Target="../tags/tag235.xml"/><Relationship Id="rId28" Type="http://schemas.openxmlformats.org/officeDocument/2006/relationships/tags" Target="../tags/tag240.xml"/><Relationship Id="rId36" Type="http://schemas.openxmlformats.org/officeDocument/2006/relationships/image" Target="../media/image258.png"/><Relationship Id="rId49" Type="http://schemas.openxmlformats.org/officeDocument/2006/relationships/image" Target="../media/image271.png"/><Relationship Id="rId57" Type="http://schemas.openxmlformats.org/officeDocument/2006/relationships/image" Target="../media/image279.png"/><Relationship Id="rId10" Type="http://schemas.openxmlformats.org/officeDocument/2006/relationships/tags" Target="../tags/tag222.xml"/><Relationship Id="rId31" Type="http://schemas.openxmlformats.org/officeDocument/2006/relationships/tags" Target="../tags/tag243.xml"/><Relationship Id="rId44" Type="http://schemas.openxmlformats.org/officeDocument/2006/relationships/image" Target="../media/image266.png"/><Relationship Id="rId52" Type="http://schemas.openxmlformats.org/officeDocument/2006/relationships/image" Target="../media/image274.png"/><Relationship Id="rId60" Type="http://schemas.openxmlformats.org/officeDocument/2006/relationships/image" Target="../media/image283.png"/><Relationship Id="rId4" Type="http://schemas.openxmlformats.org/officeDocument/2006/relationships/tags" Target="../tags/tag216.xml"/><Relationship Id="rId9" Type="http://schemas.openxmlformats.org/officeDocument/2006/relationships/tags" Target="../tags/tag221.xml"/></Relationships>
</file>

<file path=ppt/slides/_rels/slide73.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92.png"/><Relationship Id="rId3" Type="http://schemas.openxmlformats.org/officeDocument/2006/relationships/tags" Target="../tags/tag247.xml"/><Relationship Id="rId7" Type="http://schemas.openxmlformats.org/officeDocument/2006/relationships/image" Target="../media/image287.png"/><Relationship Id="rId12" Type="http://schemas.openxmlformats.org/officeDocument/2006/relationships/image" Target="../media/image291.png"/><Relationship Id="rId2" Type="http://schemas.openxmlformats.org/officeDocument/2006/relationships/tags" Target="../tags/tag246.xml"/><Relationship Id="rId1" Type="http://schemas.openxmlformats.org/officeDocument/2006/relationships/tags" Target="../tags/tag245.xml"/><Relationship Id="rId6" Type="http://schemas.microsoft.com/office/2007/relationships/hdphoto" Target="../media/hdphoto3.wdp"/><Relationship Id="rId11" Type="http://schemas.openxmlformats.org/officeDocument/2006/relationships/image" Target="../media/image289.png"/><Relationship Id="rId5" Type="http://schemas.openxmlformats.org/officeDocument/2006/relationships/image" Target="../media/image11.png"/><Relationship Id="rId10" Type="http://schemas.openxmlformats.org/officeDocument/2006/relationships/image" Target="../media/image7210.png"/><Relationship Id="rId4" Type="http://schemas.openxmlformats.org/officeDocument/2006/relationships/slideLayout" Target="../slideLayouts/slideLayout5.xml"/><Relationship Id="rId9" Type="http://schemas.openxmlformats.org/officeDocument/2006/relationships/image" Target="../media/image288.png"/></Relationships>
</file>

<file path=ppt/slides/_rels/slide74.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92.png"/><Relationship Id="rId3" Type="http://schemas.openxmlformats.org/officeDocument/2006/relationships/tags" Target="../tags/tag250.xml"/><Relationship Id="rId7" Type="http://schemas.openxmlformats.org/officeDocument/2006/relationships/image" Target="../media/image287.png"/><Relationship Id="rId12" Type="http://schemas.openxmlformats.org/officeDocument/2006/relationships/image" Target="../media/image291.png"/><Relationship Id="rId2" Type="http://schemas.openxmlformats.org/officeDocument/2006/relationships/tags" Target="../tags/tag249.xml"/><Relationship Id="rId16" Type="http://schemas.openxmlformats.org/officeDocument/2006/relationships/image" Target="../media/image7810.png"/><Relationship Id="rId1" Type="http://schemas.openxmlformats.org/officeDocument/2006/relationships/tags" Target="../tags/tag248.xml"/><Relationship Id="rId6" Type="http://schemas.microsoft.com/office/2007/relationships/hdphoto" Target="../media/hdphoto3.wdp"/><Relationship Id="rId11" Type="http://schemas.openxmlformats.org/officeDocument/2006/relationships/image" Target="../media/image289.png"/><Relationship Id="rId5" Type="http://schemas.openxmlformats.org/officeDocument/2006/relationships/image" Target="../media/image11.png"/><Relationship Id="rId15" Type="http://schemas.openxmlformats.org/officeDocument/2006/relationships/image" Target="../media/image7710.png"/><Relationship Id="rId10" Type="http://schemas.openxmlformats.org/officeDocument/2006/relationships/image" Target="../media/image7210.png"/><Relationship Id="rId4" Type="http://schemas.openxmlformats.org/officeDocument/2006/relationships/slideLayout" Target="../slideLayouts/slideLayout5.xml"/><Relationship Id="rId9" Type="http://schemas.openxmlformats.org/officeDocument/2006/relationships/image" Target="../media/image288.png"/><Relationship Id="rId14" Type="http://schemas.openxmlformats.org/officeDocument/2006/relationships/image" Target="../media/image7610.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8" Type="http://schemas.openxmlformats.org/officeDocument/2006/relationships/tags" Target="../tags/tag260.xml"/><Relationship Id="rId13" Type="http://schemas.openxmlformats.org/officeDocument/2006/relationships/image" Target="../media/image293.png"/><Relationship Id="rId18" Type="http://schemas.openxmlformats.org/officeDocument/2006/relationships/image" Target="../media/image298.png"/><Relationship Id="rId3" Type="http://schemas.openxmlformats.org/officeDocument/2006/relationships/tags" Target="../tags/tag255.xml"/><Relationship Id="rId21" Type="http://schemas.openxmlformats.org/officeDocument/2006/relationships/image" Target="../media/image302.png"/><Relationship Id="rId7" Type="http://schemas.openxmlformats.org/officeDocument/2006/relationships/tags" Target="../tags/tag259.xml"/><Relationship Id="rId12" Type="http://schemas.openxmlformats.org/officeDocument/2006/relationships/image" Target="../media/image1.png"/><Relationship Id="rId17" Type="http://schemas.openxmlformats.org/officeDocument/2006/relationships/image" Target="../media/image297.png"/><Relationship Id="rId2" Type="http://schemas.openxmlformats.org/officeDocument/2006/relationships/tags" Target="../tags/tag254.xml"/><Relationship Id="rId16" Type="http://schemas.openxmlformats.org/officeDocument/2006/relationships/image" Target="../media/image296.png"/><Relationship Id="rId20" Type="http://schemas.openxmlformats.org/officeDocument/2006/relationships/image" Target="../media/image301.png"/><Relationship Id="rId1" Type="http://schemas.openxmlformats.org/officeDocument/2006/relationships/tags" Target="../tags/tag253.xml"/><Relationship Id="rId6" Type="http://schemas.openxmlformats.org/officeDocument/2006/relationships/tags" Target="../tags/tag258.xml"/><Relationship Id="rId11" Type="http://schemas.openxmlformats.org/officeDocument/2006/relationships/slideLayout" Target="../slideLayouts/slideLayout5.xml"/><Relationship Id="rId5" Type="http://schemas.openxmlformats.org/officeDocument/2006/relationships/tags" Target="../tags/tag257.xml"/><Relationship Id="rId15" Type="http://schemas.openxmlformats.org/officeDocument/2006/relationships/image" Target="../media/image295.png"/><Relationship Id="rId10" Type="http://schemas.openxmlformats.org/officeDocument/2006/relationships/tags" Target="../tags/tag262.xml"/><Relationship Id="rId19" Type="http://schemas.openxmlformats.org/officeDocument/2006/relationships/image" Target="../media/image299.png"/><Relationship Id="rId4" Type="http://schemas.openxmlformats.org/officeDocument/2006/relationships/tags" Target="../tags/tag256.xml"/><Relationship Id="rId9" Type="http://schemas.openxmlformats.org/officeDocument/2006/relationships/tags" Target="../tags/tag261.xml"/><Relationship Id="rId14" Type="http://schemas.openxmlformats.org/officeDocument/2006/relationships/image" Target="../media/image294.png"/><Relationship Id="rId22" Type="http://schemas.openxmlformats.org/officeDocument/2006/relationships/image" Target="../media/image303.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image" Target="../media/image304.png"/><Relationship Id="rId5" Type="http://schemas.openxmlformats.org/officeDocument/2006/relationships/image" Target="../media/image294.png"/><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8" Type="http://schemas.openxmlformats.org/officeDocument/2006/relationships/tags" Target="../tags/tag272.xml"/><Relationship Id="rId13" Type="http://schemas.openxmlformats.org/officeDocument/2006/relationships/image" Target="../media/image304.png"/><Relationship Id="rId18" Type="http://schemas.openxmlformats.org/officeDocument/2006/relationships/image" Target="../media/image299.png"/><Relationship Id="rId3" Type="http://schemas.openxmlformats.org/officeDocument/2006/relationships/tags" Target="../tags/tag267.xml"/><Relationship Id="rId7" Type="http://schemas.openxmlformats.org/officeDocument/2006/relationships/tags" Target="../tags/tag271.xml"/><Relationship Id="rId12" Type="http://schemas.openxmlformats.org/officeDocument/2006/relationships/image" Target="../media/image294.png"/><Relationship Id="rId17" Type="http://schemas.openxmlformats.org/officeDocument/2006/relationships/image" Target="../media/image308.png"/><Relationship Id="rId2" Type="http://schemas.openxmlformats.org/officeDocument/2006/relationships/tags" Target="../tags/tag266.xml"/><Relationship Id="rId16" Type="http://schemas.openxmlformats.org/officeDocument/2006/relationships/image" Target="../media/image307.png"/><Relationship Id="rId20" Type="http://schemas.openxmlformats.org/officeDocument/2006/relationships/image" Target="../media/image311.png"/><Relationship Id="rId1" Type="http://schemas.openxmlformats.org/officeDocument/2006/relationships/tags" Target="../tags/tag265.xml"/><Relationship Id="rId6" Type="http://schemas.openxmlformats.org/officeDocument/2006/relationships/tags" Target="../tags/tag270.xml"/><Relationship Id="rId11" Type="http://schemas.openxmlformats.org/officeDocument/2006/relationships/image" Target="../media/image1.png"/><Relationship Id="rId5" Type="http://schemas.openxmlformats.org/officeDocument/2006/relationships/tags" Target="../tags/tag269.xml"/><Relationship Id="rId15" Type="http://schemas.openxmlformats.org/officeDocument/2006/relationships/image" Target="../media/image306.png"/><Relationship Id="rId10" Type="http://schemas.openxmlformats.org/officeDocument/2006/relationships/slideLayout" Target="../slideLayouts/slideLayout5.xml"/><Relationship Id="rId19" Type="http://schemas.openxmlformats.org/officeDocument/2006/relationships/image" Target="../media/image309.png"/><Relationship Id="rId4" Type="http://schemas.openxmlformats.org/officeDocument/2006/relationships/tags" Target="../tags/tag268.xml"/><Relationship Id="rId9" Type="http://schemas.openxmlformats.org/officeDocument/2006/relationships/tags" Target="../tags/tag273.xml"/><Relationship Id="rId14" Type="http://schemas.openxmlformats.org/officeDocument/2006/relationships/image" Target="../media/image305.png"/></Relationships>
</file>

<file path=ppt/slides/_rels/slide79.xml.rels><?xml version="1.0" encoding="UTF-8" standalone="yes"?>
<Relationships xmlns="http://schemas.openxmlformats.org/package/2006/relationships"><Relationship Id="rId8" Type="http://schemas.openxmlformats.org/officeDocument/2006/relationships/image" Target="../media/image314.png"/><Relationship Id="rId3" Type="http://schemas.openxmlformats.org/officeDocument/2006/relationships/slideLayout" Target="../slideLayouts/slideLayout5.xml"/><Relationship Id="rId7" Type="http://schemas.openxmlformats.org/officeDocument/2006/relationships/image" Target="../media/image313.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image" Target="../media/image312.gif"/><Relationship Id="rId5" Type="http://schemas.openxmlformats.org/officeDocument/2006/relationships/image" Target="../media/image860.png"/><Relationship Id="rId4" Type="http://schemas.openxmlformats.org/officeDocument/2006/relationships/image" Target="../media/image1.png"/><Relationship Id="rId9" Type="http://schemas.openxmlformats.org/officeDocument/2006/relationships/image" Target="../media/image315.png"/></Relationships>
</file>

<file path=ppt/slides/_rels/slide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8" Type="http://schemas.openxmlformats.org/officeDocument/2006/relationships/tags" Target="../tags/tag283.xml"/><Relationship Id="rId13" Type="http://schemas.openxmlformats.org/officeDocument/2006/relationships/image" Target="../media/image317.png"/><Relationship Id="rId18" Type="http://schemas.openxmlformats.org/officeDocument/2006/relationships/image" Target="../media/image322.png"/><Relationship Id="rId3" Type="http://schemas.openxmlformats.org/officeDocument/2006/relationships/tags" Target="../tags/tag278.xml"/><Relationship Id="rId21" Type="http://schemas.openxmlformats.org/officeDocument/2006/relationships/image" Target="../media/image1810.png"/><Relationship Id="rId7" Type="http://schemas.openxmlformats.org/officeDocument/2006/relationships/tags" Target="../tags/tag282.xml"/><Relationship Id="rId12" Type="http://schemas.openxmlformats.org/officeDocument/2006/relationships/image" Target="../media/image316.png"/><Relationship Id="rId17" Type="http://schemas.openxmlformats.org/officeDocument/2006/relationships/image" Target="../media/image321.png"/><Relationship Id="rId25" Type="http://schemas.openxmlformats.org/officeDocument/2006/relationships/image" Target="../media/image327.png"/><Relationship Id="rId2" Type="http://schemas.openxmlformats.org/officeDocument/2006/relationships/tags" Target="../tags/tag277.xml"/><Relationship Id="rId16" Type="http://schemas.openxmlformats.org/officeDocument/2006/relationships/image" Target="../media/image320.png"/><Relationship Id="rId20" Type="http://schemas.openxmlformats.org/officeDocument/2006/relationships/image" Target="../media/image1700.png"/><Relationship Id="rId1" Type="http://schemas.openxmlformats.org/officeDocument/2006/relationships/tags" Target="../tags/tag276.xml"/><Relationship Id="rId6" Type="http://schemas.openxmlformats.org/officeDocument/2006/relationships/tags" Target="../tags/tag281.xml"/><Relationship Id="rId11" Type="http://schemas.openxmlformats.org/officeDocument/2006/relationships/image" Target="../media/image870.png"/><Relationship Id="rId24" Type="http://schemas.openxmlformats.org/officeDocument/2006/relationships/image" Target="../media/image326.png"/><Relationship Id="rId5" Type="http://schemas.openxmlformats.org/officeDocument/2006/relationships/tags" Target="../tags/tag280.xml"/><Relationship Id="rId15" Type="http://schemas.openxmlformats.org/officeDocument/2006/relationships/image" Target="../media/image319.png"/><Relationship Id="rId23" Type="http://schemas.openxmlformats.org/officeDocument/2006/relationships/image" Target="../media/image325.png"/><Relationship Id="rId10" Type="http://schemas.openxmlformats.org/officeDocument/2006/relationships/image" Target="../media/image1.png"/><Relationship Id="rId19" Type="http://schemas.openxmlformats.org/officeDocument/2006/relationships/image" Target="../media/image323.png"/><Relationship Id="rId4" Type="http://schemas.openxmlformats.org/officeDocument/2006/relationships/tags" Target="../tags/tag279.xml"/><Relationship Id="rId9" Type="http://schemas.openxmlformats.org/officeDocument/2006/relationships/slideLayout" Target="../slideLayouts/slideLayout5.xml"/><Relationship Id="rId14" Type="http://schemas.openxmlformats.org/officeDocument/2006/relationships/image" Target="../media/image318.png"/><Relationship Id="rId22" Type="http://schemas.openxmlformats.org/officeDocument/2006/relationships/image" Target="../media/image324.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8" Type="http://schemas.openxmlformats.org/officeDocument/2006/relationships/image" Target="../media/image328.png"/><Relationship Id="rId13" Type="http://schemas.openxmlformats.org/officeDocument/2006/relationships/image" Target="../media/image333.png"/><Relationship Id="rId3" Type="http://schemas.openxmlformats.org/officeDocument/2006/relationships/tags" Target="../tags/tag288.xml"/><Relationship Id="rId7" Type="http://schemas.openxmlformats.org/officeDocument/2006/relationships/image" Target="../media/image1.png"/><Relationship Id="rId12" Type="http://schemas.openxmlformats.org/officeDocument/2006/relationships/image" Target="../media/image332.png"/><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slideLayout" Target="../slideLayouts/slideLayout5.xml"/><Relationship Id="rId11" Type="http://schemas.openxmlformats.org/officeDocument/2006/relationships/image" Target="../media/image331.png"/><Relationship Id="rId5" Type="http://schemas.openxmlformats.org/officeDocument/2006/relationships/tags" Target="../tags/tag290.xml"/><Relationship Id="rId10" Type="http://schemas.openxmlformats.org/officeDocument/2006/relationships/image" Target="../media/image330.png"/><Relationship Id="rId4" Type="http://schemas.openxmlformats.org/officeDocument/2006/relationships/tags" Target="../tags/tag289.xml"/><Relationship Id="rId9" Type="http://schemas.openxmlformats.org/officeDocument/2006/relationships/image" Target="../media/image329.png"/><Relationship Id="rId14" Type="http://schemas.openxmlformats.org/officeDocument/2006/relationships/image" Target="../media/image1090.png"/></Relationships>
</file>

<file path=ppt/slides/_rels/slide83.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tags" Target="../tags/tag293.xml"/><Relationship Id="rId7" Type="http://schemas.openxmlformats.org/officeDocument/2006/relationships/image" Target="../media/image335.png"/><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image" Target="../media/image334.png"/><Relationship Id="rId5" Type="http://schemas.openxmlformats.org/officeDocument/2006/relationships/image" Target="../media/image1.png"/><Relationship Id="rId4"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3200.png"/><Relationship Id="rId18" Type="http://schemas.openxmlformats.org/officeDocument/2006/relationships/image" Target="../media/image341.png"/><Relationship Id="rId3" Type="http://schemas.openxmlformats.org/officeDocument/2006/relationships/tags" Target="../tags/tag296.xml"/><Relationship Id="rId7" Type="http://schemas.openxmlformats.org/officeDocument/2006/relationships/tags" Target="../tags/tag300.xml"/><Relationship Id="rId12" Type="http://schemas.openxmlformats.org/officeDocument/2006/relationships/image" Target="../media/image336.png"/><Relationship Id="rId17" Type="http://schemas.openxmlformats.org/officeDocument/2006/relationships/image" Target="../media/image340.png"/><Relationship Id="rId2" Type="http://schemas.openxmlformats.org/officeDocument/2006/relationships/tags" Target="../tags/tag295.xml"/><Relationship Id="rId16" Type="http://schemas.openxmlformats.org/officeDocument/2006/relationships/image" Target="../media/image339.png"/><Relationship Id="rId1" Type="http://schemas.openxmlformats.org/officeDocument/2006/relationships/tags" Target="../tags/tag294.xml"/><Relationship Id="rId6" Type="http://schemas.openxmlformats.org/officeDocument/2006/relationships/tags" Target="../tags/tag299.xml"/><Relationship Id="rId11" Type="http://schemas.openxmlformats.org/officeDocument/2006/relationships/image" Target="../media/image335.png"/><Relationship Id="rId5" Type="http://schemas.openxmlformats.org/officeDocument/2006/relationships/tags" Target="../tags/tag298.xml"/><Relationship Id="rId15" Type="http://schemas.openxmlformats.org/officeDocument/2006/relationships/image" Target="../media/image338.png"/><Relationship Id="rId10" Type="http://schemas.openxmlformats.org/officeDocument/2006/relationships/image" Target="../media/image334.png"/><Relationship Id="rId4" Type="http://schemas.openxmlformats.org/officeDocument/2006/relationships/tags" Target="../tags/tag297.xml"/><Relationship Id="rId9" Type="http://schemas.openxmlformats.org/officeDocument/2006/relationships/image" Target="../media/image1.png"/><Relationship Id="rId14" Type="http://schemas.openxmlformats.org/officeDocument/2006/relationships/image" Target="../media/image337.png"/></Relationships>
</file>

<file path=ppt/slides/_rels/slide85.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344.png"/><Relationship Id="rId4" Type="http://schemas.openxmlformats.org/officeDocument/2006/relationships/image" Target="../media/image343.png"/></Relationships>
</file>

<file path=ppt/slides/_rels/slide86.xml.rels><?xml version="1.0" encoding="UTF-8" standalone="yes"?>
<Relationships xmlns="http://schemas.openxmlformats.org/package/2006/relationships"><Relationship Id="rId8" Type="http://schemas.openxmlformats.org/officeDocument/2006/relationships/image" Target="../media/image346.png"/><Relationship Id="rId3" Type="http://schemas.openxmlformats.org/officeDocument/2006/relationships/tags" Target="../tags/tag303.xml"/><Relationship Id="rId7" Type="http://schemas.openxmlformats.org/officeDocument/2006/relationships/image" Target="../media/image420.png"/><Relationship Id="rId2" Type="http://schemas.openxmlformats.org/officeDocument/2006/relationships/tags" Target="../tags/tag302.xml"/><Relationship Id="rId1" Type="http://schemas.openxmlformats.org/officeDocument/2006/relationships/tags" Target="../tags/tag301.xml"/><Relationship Id="rId6" Type="http://schemas.openxmlformats.org/officeDocument/2006/relationships/image" Target="../media/image345.png"/><Relationship Id="rId11" Type="http://schemas.openxmlformats.org/officeDocument/2006/relationships/image" Target="../media/image349.png"/><Relationship Id="rId5" Type="http://schemas.openxmlformats.org/officeDocument/2006/relationships/image" Target="../media/image1.png"/><Relationship Id="rId10" Type="http://schemas.openxmlformats.org/officeDocument/2006/relationships/image" Target="../media/image348.png"/><Relationship Id="rId4" Type="http://schemas.openxmlformats.org/officeDocument/2006/relationships/slideLayout" Target="../slideLayouts/slideLayout5.xml"/><Relationship Id="rId9" Type="http://schemas.openxmlformats.org/officeDocument/2006/relationships/image" Target="../media/image347.png"/></Relationships>
</file>

<file path=ppt/slides/_rels/slide87.xml.rels><?xml version="1.0" encoding="UTF-8" standalone="yes"?>
<Relationships xmlns="http://schemas.openxmlformats.org/package/2006/relationships"><Relationship Id="rId3" Type="http://schemas.openxmlformats.org/officeDocument/2006/relationships/image" Target="../media/image3101.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351.png"/><Relationship Id="rId4" Type="http://schemas.openxmlformats.org/officeDocument/2006/relationships/image" Target="../media/image350.png"/></Relationships>
</file>

<file path=ppt/slides/_rels/slide88.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9100.png"/><Relationship Id="rId5" Type="http://schemas.openxmlformats.org/officeDocument/2006/relationships/image" Target="../media/image354.png"/><Relationship Id="rId4" Type="http://schemas.openxmlformats.org/officeDocument/2006/relationships/image" Target="../media/image353.png"/></Relationships>
</file>

<file path=ppt/slides/_rels/slide89.xml.rels><?xml version="1.0" encoding="UTF-8" standalone="yes"?>
<Relationships xmlns="http://schemas.openxmlformats.org/package/2006/relationships"><Relationship Id="rId8" Type="http://schemas.openxmlformats.org/officeDocument/2006/relationships/image" Target="../media/image355.png"/><Relationship Id="rId13" Type="http://schemas.openxmlformats.org/officeDocument/2006/relationships/image" Target="../media/image360.png"/><Relationship Id="rId3" Type="http://schemas.openxmlformats.org/officeDocument/2006/relationships/tags" Target="../tags/tag306.xml"/><Relationship Id="rId7" Type="http://schemas.openxmlformats.org/officeDocument/2006/relationships/image" Target="../media/image1.png"/><Relationship Id="rId12" Type="http://schemas.openxmlformats.org/officeDocument/2006/relationships/image" Target="../media/image359.png"/><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slideLayout" Target="../slideLayouts/slideLayout5.xml"/><Relationship Id="rId11" Type="http://schemas.openxmlformats.org/officeDocument/2006/relationships/image" Target="../media/image358.png"/><Relationship Id="rId5" Type="http://schemas.openxmlformats.org/officeDocument/2006/relationships/tags" Target="../tags/tag308.xml"/><Relationship Id="rId10" Type="http://schemas.openxmlformats.org/officeDocument/2006/relationships/image" Target="../media/image357.png"/><Relationship Id="rId4" Type="http://schemas.openxmlformats.org/officeDocument/2006/relationships/tags" Target="../tags/tag307.xml"/><Relationship Id="rId9" Type="http://schemas.openxmlformats.org/officeDocument/2006/relationships/image" Target="../media/image356.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361.png"/><Relationship Id="rId4" Type="http://schemas.openxmlformats.org/officeDocument/2006/relationships/image" Target="../media/image1811.png"/></Relationships>
</file>

<file path=ppt/slides/_rels/slide91.xml.rels><?xml version="1.0" encoding="UTF-8" standalone="yes"?>
<Relationships xmlns="http://schemas.openxmlformats.org/package/2006/relationships"><Relationship Id="rId8" Type="http://schemas.openxmlformats.org/officeDocument/2006/relationships/image" Target="../media/image364.png"/><Relationship Id="rId3" Type="http://schemas.microsoft.com/office/2007/relationships/hdphoto" Target="../media/hdphoto3.wdp"/><Relationship Id="rId7" Type="http://schemas.openxmlformats.org/officeDocument/2006/relationships/image" Target="../media/image363.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362.png"/><Relationship Id="rId5" Type="http://schemas.openxmlformats.org/officeDocument/2006/relationships/image" Target="../media/image361.png"/><Relationship Id="rId4" Type="http://schemas.openxmlformats.org/officeDocument/2006/relationships/image" Target="../media/image2011.png"/></Relationships>
</file>

<file path=ppt/slides/_rels/slide92.xml.rels><?xml version="1.0" encoding="UTF-8" standalone="yes"?>
<Relationships xmlns="http://schemas.openxmlformats.org/package/2006/relationships"><Relationship Id="rId8" Type="http://schemas.openxmlformats.org/officeDocument/2006/relationships/image" Target="../media/image366.png"/><Relationship Id="rId3" Type="http://schemas.openxmlformats.org/officeDocument/2006/relationships/tags" Target="../tags/tag311.xml"/><Relationship Id="rId7" Type="http://schemas.openxmlformats.org/officeDocument/2006/relationships/image" Target="../media/image365.png"/><Relationship Id="rId2" Type="http://schemas.openxmlformats.org/officeDocument/2006/relationships/tags" Target="../tags/tag310.xml"/><Relationship Id="rId1" Type="http://schemas.openxmlformats.org/officeDocument/2006/relationships/tags" Target="../tags/tag309.xml"/><Relationship Id="rId6"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image" Target="../media/image368.png"/><Relationship Id="rId4" Type="http://schemas.openxmlformats.org/officeDocument/2006/relationships/tags" Target="../tags/tag312.xml"/><Relationship Id="rId9" Type="http://schemas.openxmlformats.org/officeDocument/2006/relationships/image" Target="../media/image367.png"/></Relationships>
</file>

<file path=ppt/slides/_rels/slide93.xml.rels><?xml version="1.0" encoding="UTF-8" standalone="yes"?>
<Relationships xmlns="http://schemas.openxmlformats.org/package/2006/relationships"><Relationship Id="rId13" Type="http://schemas.openxmlformats.org/officeDocument/2006/relationships/tags" Target="../tags/tag325.xml"/><Relationship Id="rId18" Type="http://schemas.openxmlformats.org/officeDocument/2006/relationships/tags" Target="../tags/tag330.xml"/><Relationship Id="rId26" Type="http://schemas.openxmlformats.org/officeDocument/2006/relationships/image" Target="../media/image370.png"/><Relationship Id="rId39" Type="http://schemas.openxmlformats.org/officeDocument/2006/relationships/image" Target="../media/image383.png"/><Relationship Id="rId21" Type="http://schemas.openxmlformats.org/officeDocument/2006/relationships/image" Target="../media/image365.png"/><Relationship Id="rId34" Type="http://schemas.openxmlformats.org/officeDocument/2006/relationships/image" Target="../media/image378.png"/><Relationship Id="rId7" Type="http://schemas.openxmlformats.org/officeDocument/2006/relationships/tags" Target="../tags/tag319.xml"/><Relationship Id="rId12" Type="http://schemas.openxmlformats.org/officeDocument/2006/relationships/tags" Target="../tags/tag324.xml"/><Relationship Id="rId17" Type="http://schemas.openxmlformats.org/officeDocument/2006/relationships/tags" Target="../tags/tag329.xml"/><Relationship Id="rId25" Type="http://schemas.openxmlformats.org/officeDocument/2006/relationships/image" Target="../media/image369.png"/><Relationship Id="rId33" Type="http://schemas.openxmlformats.org/officeDocument/2006/relationships/image" Target="../media/image377.png"/><Relationship Id="rId38" Type="http://schemas.openxmlformats.org/officeDocument/2006/relationships/image" Target="../media/image382.png"/><Relationship Id="rId2" Type="http://schemas.openxmlformats.org/officeDocument/2006/relationships/tags" Target="../tags/tag314.xml"/><Relationship Id="rId16" Type="http://schemas.openxmlformats.org/officeDocument/2006/relationships/tags" Target="../tags/tag328.xml"/><Relationship Id="rId20" Type="http://schemas.openxmlformats.org/officeDocument/2006/relationships/image" Target="../media/image1.png"/><Relationship Id="rId29" Type="http://schemas.openxmlformats.org/officeDocument/2006/relationships/image" Target="../media/image373.png"/><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tags" Target="../tags/tag323.xml"/><Relationship Id="rId24" Type="http://schemas.openxmlformats.org/officeDocument/2006/relationships/image" Target="../media/image368.png"/><Relationship Id="rId32" Type="http://schemas.openxmlformats.org/officeDocument/2006/relationships/image" Target="../media/image376.png"/><Relationship Id="rId37" Type="http://schemas.openxmlformats.org/officeDocument/2006/relationships/image" Target="../media/image381.png"/><Relationship Id="rId5" Type="http://schemas.openxmlformats.org/officeDocument/2006/relationships/tags" Target="../tags/tag317.xml"/><Relationship Id="rId15" Type="http://schemas.openxmlformats.org/officeDocument/2006/relationships/tags" Target="../tags/tag327.xml"/><Relationship Id="rId23" Type="http://schemas.openxmlformats.org/officeDocument/2006/relationships/image" Target="../media/image367.png"/><Relationship Id="rId28" Type="http://schemas.openxmlformats.org/officeDocument/2006/relationships/image" Target="../media/image372.png"/><Relationship Id="rId36" Type="http://schemas.openxmlformats.org/officeDocument/2006/relationships/image" Target="../media/image380.png"/><Relationship Id="rId10" Type="http://schemas.openxmlformats.org/officeDocument/2006/relationships/tags" Target="../tags/tag322.xml"/><Relationship Id="rId19" Type="http://schemas.openxmlformats.org/officeDocument/2006/relationships/slideLayout" Target="../slideLayouts/slideLayout5.xml"/><Relationship Id="rId31" Type="http://schemas.openxmlformats.org/officeDocument/2006/relationships/image" Target="../media/image375.png"/><Relationship Id="rId4" Type="http://schemas.openxmlformats.org/officeDocument/2006/relationships/tags" Target="../tags/tag316.xml"/><Relationship Id="rId9" Type="http://schemas.openxmlformats.org/officeDocument/2006/relationships/tags" Target="../tags/tag321.xml"/><Relationship Id="rId14" Type="http://schemas.openxmlformats.org/officeDocument/2006/relationships/tags" Target="../tags/tag326.xml"/><Relationship Id="rId22" Type="http://schemas.openxmlformats.org/officeDocument/2006/relationships/image" Target="../media/image366.png"/><Relationship Id="rId27" Type="http://schemas.openxmlformats.org/officeDocument/2006/relationships/image" Target="../media/image371.png"/><Relationship Id="rId30" Type="http://schemas.openxmlformats.org/officeDocument/2006/relationships/image" Target="../media/image374.png"/><Relationship Id="rId35" Type="http://schemas.openxmlformats.org/officeDocument/2006/relationships/image" Target="../media/image379.png"/><Relationship Id="rId8" Type="http://schemas.openxmlformats.org/officeDocument/2006/relationships/tags" Target="../tags/tag320.xml"/><Relationship Id="rId3" Type="http://schemas.openxmlformats.org/officeDocument/2006/relationships/tags" Target="../tags/tag315.xml"/></Relationships>
</file>

<file path=ppt/slides/_rels/slide94.xml.rels><?xml version="1.0" encoding="UTF-8" standalone="yes"?>
<Relationships xmlns="http://schemas.openxmlformats.org/package/2006/relationships"><Relationship Id="rId8" Type="http://schemas.openxmlformats.org/officeDocument/2006/relationships/tags" Target="../tags/tag338.xml"/><Relationship Id="rId13" Type="http://schemas.openxmlformats.org/officeDocument/2006/relationships/tags" Target="../tags/tag343.xml"/><Relationship Id="rId18" Type="http://schemas.openxmlformats.org/officeDocument/2006/relationships/image" Target="../media/image366.png"/><Relationship Id="rId26" Type="http://schemas.openxmlformats.org/officeDocument/2006/relationships/image" Target="../media/image387.png"/><Relationship Id="rId3" Type="http://schemas.openxmlformats.org/officeDocument/2006/relationships/tags" Target="../tags/tag333.xml"/><Relationship Id="rId21" Type="http://schemas.openxmlformats.org/officeDocument/2006/relationships/image" Target="../media/image369.png"/><Relationship Id="rId7" Type="http://schemas.openxmlformats.org/officeDocument/2006/relationships/tags" Target="../tags/tag337.xml"/><Relationship Id="rId12" Type="http://schemas.openxmlformats.org/officeDocument/2006/relationships/tags" Target="../tags/tag342.xml"/><Relationship Id="rId17" Type="http://schemas.openxmlformats.org/officeDocument/2006/relationships/image" Target="../media/image365.png"/><Relationship Id="rId25" Type="http://schemas.openxmlformats.org/officeDocument/2006/relationships/image" Target="../media/image386.png"/><Relationship Id="rId2" Type="http://schemas.openxmlformats.org/officeDocument/2006/relationships/tags" Target="../tags/tag332.xml"/><Relationship Id="rId16" Type="http://schemas.openxmlformats.org/officeDocument/2006/relationships/image" Target="../media/image1.png"/><Relationship Id="rId20" Type="http://schemas.openxmlformats.org/officeDocument/2006/relationships/image" Target="../media/image368.png"/><Relationship Id="rId29" Type="http://schemas.openxmlformats.org/officeDocument/2006/relationships/image" Target="../media/image389.png"/><Relationship Id="rId1" Type="http://schemas.openxmlformats.org/officeDocument/2006/relationships/tags" Target="../tags/tag331.xml"/><Relationship Id="rId6" Type="http://schemas.openxmlformats.org/officeDocument/2006/relationships/tags" Target="../tags/tag336.xml"/><Relationship Id="rId11" Type="http://schemas.openxmlformats.org/officeDocument/2006/relationships/tags" Target="../tags/tag341.xml"/><Relationship Id="rId24" Type="http://schemas.openxmlformats.org/officeDocument/2006/relationships/image" Target="../media/image385.png"/><Relationship Id="rId5" Type="http://schemas.openxmlformats.org/officeDocument/2006/relationships/tags" Target="../tags/tag335.xml"/><Relationship Id="rId15" Type="http://schemas.openxmlformats.org/officeDocument/2006/relationships/slideLayout" Target="../slideLayouts/slideLayout5.xml"/><Relationship Id="rId23" Type="http://schemas.openxmlformats.org/officeDocument/2006/relationships/image" Target="../media/image384.png"/><Relationship Id="rId28" Type="http://schemas.openxmlformats.org/officeDocument/2006/relationships/image" Target="../media/image380.png"/><Relationship Id="rId10" Type="http://schemas.openxmlformats.org/officeDocument/2006/relationships/tags" Target="../tags/tag340.xml"/><Relationship Id="rId19" Type="http://schemas.openxmlformats.org/officeDocument/2006/relationships/image" Target="../media/image367.png"/><Relationship Id="rId31" Type="http://schemas.openxmlformats.org/officeDocument/2006/relationships/image" Target="../media/image391.png"/><Relationship Id="rId4" Type="http://schemas.openxmlformats.org/officeDocument/2006/relationships/tags" Target="../tags/tag334.xml"/><Relationship Id="rId9" Type="http://schemas.openxmlformats.org/officeDocument/2006/relationships/tags" Target="../tags/tag339.xml"/><Relationship Id="rId14" Type="http://schemas.openxmlformats.org/officeDocument/2006/relationships/tags" Target="../tags/tag344.xml"/><Relationship Id="rId22" Type="http://schemas.openxmlformats.org/officeDocument/2006/relationships/image" Target="../media/image374.png"/><Relationship Id="rId27" Type="http://schemas.openxmlformats.org/officeDocument/2006/relationships/image" Target="../media/image388.png"/><Relationship Id="rId30" Type="http://schemas.openxmlformats.org/officeDocument/2006/relationships/image" Target="../media/image390.png"/></Relationships>
</file>

<file path=ppt/slides/_rels/slide95.xml.rels><?xml version="1.0" encoding="UTF-8" standalone="yes"?>
<Relationships xmlns="http://schemas.openxmlformats.org/package/2006/relationships"><Relationship Id="rId8" Type="http://schemas.openxmlformats.org/officeDocument/2006/relationships/tags" Target="../tags/tag352.xml"/><Relationship Id="rId13" Type="http://schemas.openxmlformats.org/officeDocument/2006/relationships/image" Target="../media/image1.png"/><Relationship Id="rId18" Type="http://schemas.openxmlformats.org/officeDocument/2006/relationships/image" Target="../media/image369.png"/><Relationship Id="rId3" Type="http://schemas.openxmlformats.org/officeDocument/2006/relationships/tags" Target="../tags/tag347.xml"/><Relationship Id="rId21" Type="http://schemas.openxmlformats.org/officeDocument/2006/relationships/image" Target="../media/image393.png"/><Relationship Id="rId7" Type="http://schemas.openxmlformats.org/officeDocument/2006/relationships/tags" Target="../tags/tag351.xml"/><Relationship Id="rId12" Type="http://schemas.openxmlformats.org/officeDocument/2006/relationships/slideLayout" Target="../slideLayouts/slideLayout5.xml"/><Relationship Id="rId17" Type="http://schemas.openxmlformats.org/officeDocument/2006/relationships/image" Target="../media/image368.png"/><Relationship Id="rId2" Type="http://schemas.openxmlformats.org/officeDocument/2006/relationships/tags" Target="../tags/tag346.xml"/><Relationship Id="rId16" Type="http://schemas.openxmlformats.org/officeDocument/2006/relationships/image" Target="../media/image367.png"/><Relationship Id="rId20" Type="http://schemas.openxmlformats.org/officeDocument/2006/relationships/image" Target="../media/image392.png"/><Relationship Id="rId1" Type="http://schemas.openxmlformats.org/officeDocument/2006/relationships/tags" Target="../tags/tag345.xml"/><Relationship Id="rId6" Type="http://schemas.openxmlformats.org/officeDocument/2006/relationships/tags" Target="../tags/tag350.xml"/><Relationship Id="rId11" Type="http://schemas.openxmlformats.org/officeDocument/2006/relationships/tags" Target="../tags/tag355.xml"/><Relationship Id="rId24" Type="http://schemas.openxmlformats.org/officeDocument/2006/relationships/image" Target="../media/image396.png"/><Relationship Id="rId5" Type="http://schemas.openxmlformats.org/officeDocument/2006/relationships/tags" Target="../tags/tag349.xml"/><Relationship Id="rId15" Type="http://schemas.openxmlformats.org/officeDocument/2006/relationships/image" Target="../media/image366.png"/><Relationship Id="rId23" Type="http://schemas.openxmlformats.org/officeDocument/2006/relationships/image" Target="../media/image395.png"/><Relationship Id="rId10" Type="http://schemas.openxmlformats.org/officeDocument/2006/relationships/tags" Target="../tags/tag354.xml"/><Relationship Id="rId19" Type="http://schemas.openxmlformats.org/officeDocument/2006/relationships/image" Target="../media/image374.png"/><Relationship Id="rId4" Type="http://schemas.openxmlformats.org/officeDocument/2006/relationships/tags" Target="../tags/tag348.xml"/><Relationship Id="rId9" Type="http://schemas.openxmlformats.org/officeDocument/2006/relationships/tags" Target="../tags/tag353.xml"/><Relationship Id="rId14" Type="http://schemas.openxmlformats.org/officeDocument/2006/relationships/image" Target="../media/image365.png"/><Relationship Id="rId22" Type="http://schemas.openxmlformats.org/officeDocument/2006/relationships/image" Target="../media/image394.png"/></Relationships>
</file>

<file path=ppt/slides/_rels/slide96.xml.rels><?xml version="1.0" encoding="UTF-8" standalone="yes"?>
<Relationships xmlns="http://schemas.openxmlformats.org/package/2006/relationships"><Relationship Id="rId8" Type="http://schemas.openxmlformats.org/officeDocument/2006/relationships/tags" Target="../tags/tag363.xml"/><Relationship Id="rId13" Type="http://schemas.openxmlformats.org/officeDocument/2006/relationships/image" Target="../media/image365.png"/><Relationship Id="rId18" Type="http://schemas.openxmlformats.org/officeDocument/2006/relationships/image" Target="../media/image397.png"/><Relationship Id="rId3" Type="http://schemas.openxmlformats.org/officeDocument/2006/relationships/tags" Target="../tags/tag358.xml"/><Relationship Id="rId21" Type="http://schemas.openxmlformats.org/officeDocument/2006/relationships/image" Target="../media/image373.png"/><Relationship Id="rId7" Type="http://schemas.openxmlformats.org/officeDocument/2006/relationships/tags" Target="../tags/tag362.xml"/><Relationship Id="rId12" Type="http://schemas.openxmlformats.org/officeDocument/2006/relationships/image" Target="../media/image1.png"/><Relationship Id="rId17" Type="http://schemas.openxmlformats.org/officeDocument/2006/relationships/image" Target="../media/image369.png"/><Relationship Id="rId2" Type="http://schemas.openxmlformats.org/officeDocument/2006/relationships/tags" Target="../tags/tag357.xml"/><Relationship Id="rId16" Type="http://schemas.openxmlformats.org/officeDocument/2006/relationships/image" Target="../media/image368.png"/><Relationship Id="rId20" Type="http://schemas.openxmlformats.org/officeDocument/2006/relationships/image" Target="../media/image399.png"/><Relationship Id="rId1" Type="http://schemas.openxmlformats.org/officeDocument/2006/relationships/tags" Target="../tags/tag356.xml"/><Relationship Id="rId6" Type="http://schemas.openxmlformats.org/officeDocument/2006/relationships/tags" Target="../tags/tag361.xml"/><Relationship Id="rId11" Type="http://schemas.openxmlformats.org/officeDocument/2006/relationships/slideLayout" Target="../slideLayouts/slideLayout5.xml"/><Relationship Id="rId24" Type="http://schemas.openxmlformats.org/officeDocument/2006/relationships/image" Target="../media/image402.png"/><Relationship Id="rId5" Type="http://schemas.openxmlformats.org/officeDocument/2006/relationships/tags" Target="../tags/tag360.xml"/><Relationship Id="rId15" Type="http://schemas.openxmlformats.org/officeDocument/2006/relationships/image" Target="../media/image367.png"/><Relationship Id="rId23" Type="http://schemas.openxmlformats.org/officeDocument/2006/relationships/image" Target="../media/image401.png"/><Relationship Id="rId10" Type="http://schemas.openxmlformats.org/officeDocument/2006/relationships/tags" Target="../tags/tag365.xml"/><Relationship Id="rId19" Type="http://schemas.openxmlformats.org/officeDocument/2006/relationships/image" Target="../media/image398.png"/><Relationship Id="rId4" Type="http://schemas.openxmlformats.org/officeDocument/2006/relationships/tags" Target="../tags/tag359.xml"/><Relationship Id="rId9" Type="http://schemas.openxmlformats.org/officeDocument/2006/relationships/tags" Target="../tags/tag364.xml"/><Relationship Id="rId14" Type="http://schemas.openxmlformats.org/officeDocument/2006/relationships/image" Target="../media/image366.png"/><Relationship Id="rId22" Type="http://schemas.openxmlformats.org/officeDocument/2006/relationships/image" Target="../media/image400.png"/></Relationships>
</file>

<file path=ppt/slides/_rels/slide97.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404.png"/><Relationship Id="rId4" Type="http://schemas.openxmlformats.org/officeDocument/2006/relationships/image" Target="../media/image403.png"/></Relationships>
</file>

<file path=ppt/slides/_rels/slide98.xml.rels><?xml version="1.0" encoding="UTF-8" standalone="yes"?>
<Relationships xmlns="http://schemas.openxmlformats.org/package/2006/relationships"><Relationship Id="rId8" Type="http://schemas.openxmlformats.org/officeDocument/2006/relationships/image" Target="../media/image408.png"/><Relationship Id="rId3" Type="http://schemas.openxmlformats.org/officeDocument/2006/relationships/slideLayout" Target="../slideLayouts/slideLayout5.xml"/><Relationship Id="rId7" Type="http://schemas.openxmlformats.org/officeDocument/2006/relationships/image" Target="../media/image407.png"/><Relationship Id="rId2" Type="http://schemas.openxmlformats.org/officeDocument/2006/relationships/tags" Target="../tags/tag367.xml"/><Relationship Id="rId1" Type="http://schemas.openxmlformats.org/officeDocument/2006/relationships/tags" Target="../tags/tag366.xml"/><Relationship Id="rId6" Type="http://schemas.openxmlformats.org/officeDocument/2006/relationships/image" Target="../media/image406.png"/><Relationship Id="rId5" Type="http://schemas.openxmlformats.org/officeDocument/2006/relationships/image" Target="../media/image405.png"/><Relationship Id="rId10" Type="http://schemas.openxmlformats.org/officeDocument/2006/relationships/image" Target="../media/image410.png"/><Relationship Id="rId4" Type="http://schemas.openxmlformats.org/officeDocument/2006/relationships/image" Target="../media/image1.png"/><Relationship Id="rId9" Type="http://schemas.openxmlformats.org/officeDocument/2006/relationships/image" Target="../media/image409.png"/></Relationships>
</file>

<file path=ppt/slides/_rels/slide99.xml.rels><?xml version="1.0" encoding="UTF-8" standalone="yes"?>
<Relationships xmlns="http://schemas.openxmlformats.org/package/2006/relationships"><Relationship Id="rId8" Type="http://schemas.openxmlformats.org/officeDocument/2006/relationships/image" Target="../media/image413.png"/><Relationship Id="rId3" Type="http://schemas.openxmlformats.org/officeDocument/2006/relationships/tags" Target="../tags/tag370.xml"/><Relationship Id="rId7" Type="http://schemas.openxmlformats.org/officeDocument/2006/relationships/image" Target="../media/image412.png"/><Relationship Id="rId2" Type="http://schemas.openxmlformats.org/officeDocument/2006/relationships/tags" Target="../tags/tag369.xml"/><Relationship Id="rId1" Type="http://schemas.openxmlformats.org/officeDocument/2006/relationships/tags" Target="../tags/tag368.xml"/><Relationship Id="rId6" Type="http://schemas.openxmlformats.org/officeDocument/2006/relationships/image" Target="../media/image411.png"/><Relationship Id="rId5" Type="http://schemas.openxmlformats.org/officeDocument/2006/relationships/image" Target="../media/image1.png"/><Relationship Id="rId4"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267007"/>
            <a:ext cx="4608195" cy="189230"/>
            <a:chOff x="0" y="3267007"/>
            <a:chExt cx="4608195" cy="189230"/>
          </a:xfrm>
        </p:grpSpPr>
        <p:sp>
          <p:nvSpPr>
            <p:cNvPr id="3" name="object 3"/>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4" name="object 4"/>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5" name="object 5"/>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6" name="object 6"/>
          <p:cNvSpPr txBox="1"/>
          <p:nvPr/>
        </p:nvSpPr>
        <p:spPr>
          <a:xfrm>
            <a:off x="359994" y="667308"/>
            <a:ext cx="3888104" cy="550545"/>
          </a:xfrm>
          <a:prstGeom prst="rect">
            <a:avLst/>
          </a:prstGeom>
          <a:solidFill>
            <a:srgbClr val="8C1414"/>
          </a:solidFill>
        </p:spPr>
        <p:txBody>
          <a:bodyPr vert="horz" wrap="square" lIns="0" tIns="49530" rIns="0" bIns="0" rtlCol="0">
            <a:spAutoFit/>
          </a:bodyPr>
          <a:lstStyle/>
          <a:p>
            <a:pPr algn="ctr">
              <a:lnSpc>
                <a:spcPct val="100000"/>
              </a:lnSpc>
              <a:spcBef>
                <a:spcPts val="390"/>
              </a:spcBef>
            </a:pPr>
            <a:r>
              <a:rPr sz="1400" spc="10" dirty="0">
                <a:solidFill>
                  <a:srgbClr val="FFFFFF"/>
                </a:solidFill>
                <a:latin typeface="Tahoma"/>
                <a:cs typeface="Tahoma"/>
              </a:rPr>
              <a:t>Math</a:t>
            </a:r>
            <a:r>
              <a:rPr sz="1400" spc="25" dirty="0">
                <a:solidFill>
                  <a:srgbClr val="FFFFFF"/>
                </a:solidFill>
                <a:latin typeface="Tahoma"/>
                <a:cs typeface="Tahoma"/>
              </a:rPr>
              <a:t> </a:t>
            </a:r>
            <a:r>
              <a:rPr sz="1400" spc="-65" dirty="0">
                <a:solidFill>
                  <a:srgbClr val="FFFFFF"/>
                </a:solidFill>
                <a:latin typeface="Tahoma"/>
                <a:cs typeface="Tahoma"/>
              </a:rPr>
              <a:t>1920</a:t>
            </a:r>
            <a:endParaRPr sz="1400" dirty="0">
              <a:latin typeface="Tahoma"/>
              <a:cs typeface="Tahoma"/>
            </a:endParaRPr>
          </a:p>
          <a:p>
            <a:pPr algn="ctr">
              <a:lnSpc>
                <a:spcPct val="100000"/>
              </a:lnSpc>
              <a:spcBef>
                <a:spcPts val="270"/>
              </a:spcBef>
            </a:pPr>
            <a:r>
              <a:rPr sz="1000" spc="15" dirty="0">
                <a:solidFill>
                  <a:srgbClr val="FFFFFF"/>
                </a:solidFill>
                <a:latin typeface="Gill Sans MT"/>
                <a:cs typeface="Gill Sans MT"/>
              </a:rPr>
              <a:t>Multivariable </a:t>
            </a:r>
            <a:r>
              <a:rPr sz="1000" dirty="0">
                <a:solidFill>
                  <a:srgbClr val="FFFFFF"/>
                </a:solidFill>
                <a:latin typeface="Gill Sans MT"/>
                <a:cs typeface="Gill Sans MT"/>
              </a:rPr>
              <a:t>Calculus </a:t>
            </a:r>
            <a:r>
              <a:rPr sz="1000" spc="-30" dirty="0">
                <a:solidFill>
                  <a:srgbClr val="FFFFFF"/>
                </a:solidFill>
                <a:latin typeface="Gill Sans MT"/>
                <a:cs typeface="Gill Sans MT"/>
              </a:rPr>
              <a:t>for</a:t>
            </a:r>
            <a:r>
              <a:rPr sz="1000" spc="130" dirty="0">
                <a:solidFill>
                  <a:srgbClr val="FFFFFF"/>
                </a:solidFill>
                <a:latin typeface="Gill Sans MT"/>
                <a:cs typeface="Gill Sans MT"/>
              </a:rPr>
              <a:t> </a:t>
            </a:r>
            <a:r>
              <a:rPr sz="1000" spc="5" dirty="0">
                <a:solidFill>
                  <a:srgbClr val="FFFFFF"/>
                </a:solidFill>
                <a:latin typeface="Gill Sans MT"/>
                <a:cs typeface="Gill Sans MT"/>
              </a:rPr>
              <a:t>Engineers</a:t>
            </a:r>
            <a:endParaRPr sz="1000" dirty="0">
              <a:latin typeface="Gill Sans MT"/>
              <a:cs typeface="Gill Sans MT"/>
            </a:endParaRPr>
          </a:p>
        </p:txBody>
      </p:sp>
      <p:sp>
        <p:nvSpPr>
          <p:cNvPr id="7" name="object 7"/>
          <p:cNvSpPr txBox="1"/>
          <p:nvPr/>
        </p:nvSpPr>
        <p:spPr>
          <a:xfrm>
            <a:off x="822006" y="1337106"/>
            <a:ext cx="3139161" cy="419795"/>
          </a:xfrm>
          <a:prstGeom prst="rect">
            <a:avLst/>
          </a:prstGeom>
        </p:spPr>
        <p:txBody>
          <a:bodyPr vert="horz" wrap="square" lIns="0" tIns="17145" rIns="0" bIns="0" rtlCol="0">
            <a:spAutoFit/>
          </a:bodyPr>
          <a:lstStyle/>
          <a:p>
            <a:pPr algn="ctr">
              <a:lnSpc>
                <a:spcPts val="1639"/>
              </a:lnSpc>
              <a:spcBef>
                <a:spcPts val="135"/>
              </a:spcBef>
            </a:pPr>
            <a:r>
              <a:rPr sz="1400" spc="-30" dirty="0">
                <a:latin typeface="Tahoma"/>
                <a:cs typeface="Tahoma"/>
              </a:rPr>
              <a:t>Ave </a:t>
            </a:r>
            <a:r>
              <a:rPr sz="1400" spc="-15" dirty="0">
                <a:latin typeface="Tahoma"/>
                <a:cs typeface="Tahoma"/>
              </a:rPr>
              <a:t>Kludze</a:t>
            </a:r>
            <a:r>
              <a:rPr lang="en-US" sz="1400" spc="-15" dirty="0">
                <a:latin typeface="Tahoma"/>
                <a:cs typeface="Tahoma"/>
              </a:rPr>
              <a:t> </a:t>
            </a:r>
          </a:p>
          <a:p>
            <a:pPr algn="ctr">
              <a:lnSpc>
                <a:spcPts val="1639"/>
              </a:lnSpc>
              <a:spcBef>
                <a:spcPts val="135"/>
              </a:spcBef>
            </a:pPr>
            <a:r>
              <a:rPr lang="en-US" sz="1000" spc="10" dirty="0">
                <a:latin typeface="Gill Sans MT"/>
                <a:cs typeface="Gill Sans MT"/>
              </a:rPr>
              <a:t>a</a:t>
            </a:r>
            <a:r>
              <a:rPr sz="1000" spc="10" dirty="0">
                <a:latin typeface="Gill Sans MT"/>
                <a:cs typeface="Gill Sans MT"/>
              </a:rPr>
              <a:t>kk86</a:t>
            </a:r>
            <a:r>
              <a:rPr lang="en-US" sz="1000" spc="10" dirty="0">
                <a:latin typeface="Gill Sans MT"/>
                <a:cs typeface="Gill Sans MT"/>
              </a:rPr>
              <a:t> </a:t>
            </a:r>
            <a:endParaRPr sz="1000" dirty="0">
              <a:latin typeface="Gill Sans MT"/>
              <a:cs typeface="Gill Sans MT"/>
            </a:endParaRPr>
          </a:p>
        </p:txBody>
      </p:sp>
      <p:sp>
        <p:nvSpPr>
          <p:cNvPr id="8" name="object 8"/>
          <p:cNvSpPr/>
          <p:nvPr/>
        </p:nvSpPr>
        <p:spPr>
          <a:xfrm>
            <a:off x="1181188" y="1948957"/>
            <a:ext cx="301711" cy="301711"/>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3172752" y="1948918"/>
            <a:ext cx="290144" cy="301749"/>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1656537" y="2313879"/>
            <a:ext cx="1294765" cy="598805"/>
          </a:xfrm>
          <a:prstGeom prst="rect">
            <a:avLst/>
          </a:prstGeom>
        </p:spPr>
        <p:txBody>
          <a:bodyPr vert="horz" wrap="square" lIns="0" tIns="19685" rIns="0" bIns="0" rtlCol="0">
            <a:spAutoFit/>
          </a:bodyPr>
          <a:lstStyle/>
          <a:p>
            <a:pPr marL="12700" marR="5080" algn="ctr">
              <a:lnSpc>
                <a:spcPts val="800"/>
              </a:lnSpc>
              <a:spcBef>
                <a:spcPts val="155"/>
              </a:spcBef>
            </a:pPr>
            <a:r>
              <a:rPr sz="700" spc="-50" dirty="0">
                <a:latin typeface="Verdana"/>
                <a:cs typeface="Verdana"/>
              </a:rPr>
              <a:t>Academic Excellence </a:t>
            </a:r>
            <a:r>
              <a:rPr sz="700" spc="-60" dirty="0">
                <a:latin typeface="Verdana"/>
                <a:cs typeface="Verdana"/>
              </a:rPr>
              <a:t>Workshops  </a:t>
            </a:r>
            <a:r>
              <a:rPr sz="700" spc="-50" dirty="0">
                <a:latin typeface="Verdana"/>
                <a:cs typeface="Verdana"/>
              </a:rPr>
              <a:t>Cornell</a:t>
            </a:r>
            <a:r>
              <a:rPr sz="700" spc="-10" dirty="0">
                <a:latin typeface="Verdana"/>
                <a:cs typeface="Verdana"/>
              </a:rPr>
              <a:t> </a:t>
            </a:r>
            <a:r>
              <a:rPr sz="700" spc="-50" dirty="0">
                <a:latin typeface="Verdana"/>
                <a:cs typeface="Verdana"/>
              </a:rPr>
              <a:t>University</a:t>
            </a:r>
            <a:endParaRPr sz="700" dirty="0">
              <a:latin typeface="Verdana"/>
              <a:cs typeface="Verdana"/>
            </a:endParaRPr>
          </a:p>
          <a:p>
            <a:pPr>
              <a:lnSpc>
                <a:spcPct val="100000"/>
              </a:lnSpc>
            </a:pPr>
            <a:endParaRPr sz="700" dirty="0">
              <a:latin typeface="Verdana"/>
              <a:cs typeface="Verdana"/>
            </a:endParaRPr>
          </a:p>
          <a:p>
            <a:pPr>
              <a:lnSpc>
                <a:spcPct val="100000"/>
              </a:lnSpc>
              <a:spcBef>
                <a:spcPts val="15"/>
              </a:spcBef>
            </a:pPr>
            <a:endParaRPr lang="en-US" sz="650" dirty="0">
              <a:latin typeface="Verdana"/>
              <a:cs typeface="Verdana"/>
            </a:endParaRPr>
          </a:p>
          <a:p>
            <a:pPr algn="ctr">
              <a:lnSpc>
                <a:spcPct val="100000"/>
              </a:lnSpc>
            </a:pPr>
            <a:r>
              <a:rPr lang="en-US" sz="1000" dirty="0">
                <a:latin typeface="Gill Sans MT"/>
                <a:cs typeface="Gill Sans MT"/>
              </a:rPr>
              <a:t>September </a:t>
            </a:r>
            <a:r>
              <a:rPr lang="en-US" sz="1000" spc="15" dirty="0">
                <a:latin typeface="Gill Sans MT"/>
                <a:cs typeface="Gill Sans MT"/>
              </a:rPr>
              <a:t>8,</a:t>
            </a:r>
            <a:r>
              <a:rPr lang="en-US" sz="1000" spc="75" dirty="0">
                <a:latin typeface="Gill Sans MT"/>
                <a:cs typeface="Gill Sans MT"/>
              </a:rPr>
              <a:t> </a:t>
            </a:r>
            <a:r>
              <a:rPr lang="en-US" sz="1000" spc="-5" dirty="0">
                <a:latin typeface="Gill Sans MT"/>
                <a:cs typeface="Gill Sans MT"/>
              </a:rPr>
              <a:t>2021</a:t>
            </a:r>
            <a:endParaRPr lang="en-US" sz="1000" dirty="0">
              <a:latin typeface="Gill Sans MT"/>
              <a:cs typeface="Gill Sans MT"/>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2" name="object 12"/>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rId5" action="ppaction://hlinksldjump"/>
              </a:rPr>
              <a:t>AEW</a:t>
            </a:r>
            <a:endParaRPr sz="500">
              <a:latin typeface="Verdana"/>
              <a:cs typeface="Verdana"/>
            </a:endParaRPr>
          </a:p>
        </p:txBody>
      </p:sp>
      <p:sp>
        <p:nvSpPr>
          <p:cNvPr id="13" name="object 13"/>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8, 2021</a:t>
            </a:r>
            <a:endParaRPr spc="-55" dirty="0"/>
          </a:p>
        </p:txBody>
      </p:sp>
      <p:sp>
        <p:nvSpPr>
          <p:cNvPr id="14" name="object 14"/>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a:t>
            </a:fld>
            <a:r>
              <a:rPr spc="-55" dirty="0"/>
              <a:t> </a:t>
            </a:r>
            <a:r>
              <a:rPr spc="35" dirty="0"/>
              <a:t>/</a:t>
            </a:r>
            <a:endParaRPr spc="-55" dirty="0"/>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22097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Planes in 3-space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10</a:t>
            </a:fld>
            <a:r>
              <a:rPr spc="-55" dirty="0"/>
              <a:t> </a:t>
            </a:r>
            <a:r>
              <a:rPr spc="35" dirty="0"/>
              <a:t>/</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079ED5-3D9D-4F65-9F6A-EFC0BBDB2EF5}"/>
                  </a:ext>
                </a:extLst>
              </p:cNvPr>
              <p:cNvSpPr txBox="1"/>
              <p:nvPr/>
            </p:nvSpPr>
            <p:spPr>
              <a:xfrm>
                <a:off x="1926843" y="490155"/>
                <a:ext cx="2431263" cy="2893100"/>
              </a:xfrm>
              <a:prstGeom prst="rect">
                <a:avLst/>
              </a:prstGeom>
              <a:noFill/>
            </p:spPr>
            <p:txBody>
              <a:bodyPr wrap="square" rtlCol="0">
                <a:spAutoFit/>
              </a:bodyPr>
              <a:lstStyle/>
              <a:p>
                <a:pPr marL="742950" lvl="1" indent="-285750">
                  <a:buFont typeface="Arial" panose="020B0604020202020204" pitchFamily="34" charset="0"/>
                  <a:buChar char="•"/>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Planes need </a:t>
                </a:r>
                <a:r>
                  <a:rPr lang="en-US" sz="750" b="1" dirty="0">
                    <a:solidFill>
                      <a:schemeClr val="tx1"/>
                    </a:solidFill>
                    <a:latin typeface="Tahoma" panose="020B0604030504040204" pitchFamily="34" charset="0"/>
                    <a:ea typeface="Tahoma" panose="020B0604030504040204" pitchFamily="34" charset="0"/>
                    <a:cs typeface="Tahoma" panose="020B0604030504040204" pitchFamily="34" charset="0"/>
                  </a:rPr>
                  <a:t>two things</a:t>
                </a: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1200150" lvl="2" indent="-285750">
                  <a:buFont typeface="+mj-lt"/>
                  <a:buAutoNum type="arabicPeriod"/>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A point</a:t>
                </a:r>
              </a:p>
              <a:p>
                <a:pPr marL="1200150" lvl="2" indent="-285750">
                  <a:buFont typeface="+mj-lt"/>
                  <a:buAutoNum type="arabicPeriod"/>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A </a:t>
                </a:r>
                <a14:m>
                  <m:oMath xmlns:m="http://schemas.openxmlformats.org/officeDocument/2006/math">
                    <m:r>
                      <a:rPr lang="en-US" sz="75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oMath>
                </a14:m>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 vector to the plane</a:t>
                </a:r>
              </a:p>
              <a:p>
                <a:pPr marL="1200150" lvl="2" indent="-285750">
                  <a:buFont typeface="+mj-lt"/>
                  <a:buAutoNum type="arabicPeriod"/>
                </a:pPr>
                <a:endParaRPr lang="en-US" sz="75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Given one point on the plane and a normal vector to the plane, we can define a specified plane</a:t>
                </a:r>
              </a:p>
              <a:p>
                <a:pPr marL="742950" lvl="1" indent="-285750">
                  <a:buFont typeface="Arial" panose="020B0604020202020204" pitchFamily="34" charset="0"/>
                  <a:buChar char="•"/>
                </a:pPr>
                <a:endParaRPr lang="en-US" sz="75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1200150" lvl="2" indent="-285750">
                  <a:buFont typeface="Arial" panose="020B0604020202020204" pitchFamily="34" charset="0"/>
                  <a:buChar char="•"/>
                </a:pPr>
                <a:r>
                  <a:rPr lang="en-US" sz="750" b="1" dirty="0">
                    <a:solidFill>
                      <a:schemeClr val="tx1"/>
                    </a:solidFill>
                    <a:latin typeface="Tahoma" panose="020B0604030504040204" pitchFamily="34" charset="0"/>
                    <a:ea typeface="Tahoma" panose="020B0604030504040204" pitchFamily="34" charset="0"/>
                    <a:cs typeface="Tahoma" panose="020B0604030504040204" pitchFamily="34" charset="0"/>
                  </a:rPr>
                  <a:t>3 points define 2 vectors</a:t>
                </a: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 and 2 vectors can be used to find a normal vector</a:t>
                </a:r>
              </a:p>
              <a:p>
                <a:pPr marL="1200150" lvl="2" indent="-285750">
                  <a:buFont typeface="Arial" panose="020B0604020202020204" pitchFamily="34" charset="0"/>
                  <a:buChar char="•"/>
                </a:pPr>
                <a:endParaRPr lang="en-US" sz="75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75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The </a:t>
                </a:r>
                <a:r>
                  <a:rPr lang="en-US" sz="750" b="1"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intersection of a plane P</a:t>
                </a:r>
                <a:r>
                  <a:rPr lang="en-US" sz="75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 with a </a:t>
                </a:r>
                <a:r>
                  <a:rPr lang="en-US" sz="750" b="1"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coordinate plane </a:t>
                </a:r>
                <a:r>
                  <a:rPr lang="en-US" sz="75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or a plane parallel to a coordinate plane is called a </a:t>
                </a:r>
                <a:r>
                  <a:rPr lang="en-US" sz="750" b="0" i="1"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trace</a:t>
                </a:r>
              </a:p>
              <a:p>
                <a:pPr marL="742950" lvl="1" indent="-285750">
                  <a:buFont typeface="Arial" panose="020B0604020202020204" pitchFamily="34" charset="0"/>
                  <a:buChar char="•"/>
                </a:pPr>
                <a:endParaRPr lang="en-US" sz="750" b="0" i="1"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1200150" lvl="2" indent="-285750">
                  <a:buFont typeface="Arial" panose="020B0604020202020204" pitchFamily="34" charset="0"/>
                  <a:buChar char="•"/>
                </a:pPr>
                <a:r>
                  <a:rPr lang="en-US" sz="750" i="1" dirty="0">
                    <a:solidFill>
                      <a:schemeClr val="tx1"/>
                    </a:solidFill>
                    <a:latin typeface="Tahoma" panose="020B0604030504040204" pitchFamily="34" charset="0"/>
                    <a:ea typeface="Tahoma" panose="020B0604030504040204" pitchFamily="34" charset="0"/>
                    <a:cs typeface="Tahoma" panose="020B0604030504040204" pitchFamily="34" charset="0"/>
                  </a:rPr>
                  <a:t>Important For: </a:t>
                </a: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Sketching Quadric surfaces, Multivariable </a:t>
                </a:r>
                <a:r>
                  <a:rPr lang="en-US" sz="750" dirty="0">
                    <a:latin typeface="Tahoma" panose="020B0604030504040204" pitchFamily="34" charset="0"/>
                    <a:ea typeface="Tahoma" panose="020B0604030504040204" pitchFamily="34" charset="0"/>
                    <a:cs typeface="Tahoma" panose="020B0604030504040204" pitchFamily="34" charset="0"/>
                  </a:rPr>
                  <a:t>F</a:t>
                </a: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unctions, Iterated </a:t>
                </a:r>
                <a:r>
                  <a:rPr lang="en-US" sz="750" dirty="0">
                    <a:latin typeface="Tahoma" panose="020B0604030504040204" pitchFamily="34" charset="0"/>
                    <a:ea typeface="Tahoma" panose="020B0604030504040204" pitchFamily="34" charset="0"/>
                    <a:cs typeface="Tahoma" panose="020B0604030504040204" pitchFamily="34" charset="0"/>
                  </a:rPr>
                  <a:t>I</a:t>
                </a: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ntegrals</a:t>
                </a:r>
              </a:p>
              <a:p>
                <a:pPr marL="285750" indent="-2857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44079ED5-3D9D-4F65-9F6A-EFC0BBDB2EF5}"/>
                  </a:ext>
                </a:extLst>
              </p:cNvPr>
              <p:cNvSpPr txBox="1">
                <a:spLocks noRot="1" noChangeAspect="1" noMove="1" noResize="1" noEditPoints="1" noAdjustHandles="1" noChangeArrowheads="1" noChangeShapeType="1" noTextEdit="1"/>
              </p:cNvSpPr>
              <p:nvPr/>
            </p:nvSpPr>
            <p:spPr>
              <a:xfrm>
                <a:off x="1926843" y="490155"/>
                <a:ext cx="2431263" cy="2893100"/>
              </a:xfrm>
              <a:prstGeom prst="rect">
                <a:avLst/>
              </a:prstGeom>
              <a:blipFill>
                <a:blip r:embed="rId3"/>
                <a:stretch>
                  <a:fillRect/>
                </a:stretch>
              </a:blipFill>
            </p:spPr>
            <p:txBody>
              <a:bodyPr/>
              <a:lstStyle/>
              <a:p>
                <a:r>
                  <a:rPr lang="en-US">
                    <a:noFill/>
                  </a:rPr>
                  <a:t> </a:t>
                </a:r>
              </a:p>
            </p:txBody>
          </p:sp>
        </mc:Fallback>
      </mc:AlternateContent>
      <p:pic>
        <p:nvPicPr>
          <p:cNvPr id="4100" name="Picture 4" descr="Plane Equation">
            <a:extLst>
              <a:ext uri="{FF2B5EF4-FFF2-40B4-BE49-F238E27FC236}">
                <a16:creationId xmlns:a16="http://schemas.microsoft.com/office/drawing/2014/main" id="{85D8954D-A940-4872-948A-CC3A892CEF2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684" y="1887483"/>
            <a:ext cx="1738197" cy="13408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Lines in 3d">
            <a:extLst>
              <a:ext uri="{FF2B5EF4-FFF2-40B4-BE49-F238E27FC236}">
                <a16:creationId xmlns:a16="http://schemas.microsoft.com/office/drawing/2014/main" id="{964977E2-5532-4A3B-BD6B-D6F5C2C95A9F}"/>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97933" y="498357"/>
            <a:ext cx="2019029" cy="124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27711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Chain Rule (example 1)</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100</a:t>
            </a:fld>
            <a:r>
              <a:rPr spc="-55" dirty="0"/>
              <a:t> </a:t>
            </a:r>
            <a:r>
              <a:rPr spc="35" dirty="0"/>
              <a:t>/</a:t>
            </a:r>
            <a:endParaRPr spc="-55" dirty="0"/>
          </a:p>
        </p:txBody>
      </p:sp>
      <p:pic>
        <p:nvPicPr>
          <p:cNvPr id="15" name="Picture 14">
            <a:extLst>
              <a:ext uri="{FF2B5EF4-FFF2-40B4-BE49-F238E27FC236}">
                <a16:creationId xmlns:a16="http://schemas.microsoft.com/office/drawing/2014/main" id="{47D9B72D-1352-4B60-9F18-3B3682D9E8DE}"/>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5300" y="443608"/>
            <a:ext cx="1184000" cy="153905"/>
          </a:xfrm>
          <a:prstGeom prst="rect">
            <a:avLst/>
          </a:prstGeom>
        </p:spPr>
      </p:pic>
      <p:pic>
        <p:nvPicPr>
          <p:cNvPr id="22" name="Picture 21">
            <a:extLst>
              <a:ext uri="{FF2B5EF4-FFF2-40B4-BE49-F238E27FC236}">
                <a16:creationId xmlns:a16="http://schemas.microsoft.com/office/drawing/2014/main" id="{6C30B366-63B7-4BF5-8E9B-C1B19610629C}"/>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358107" y="470275"/>
            <a:ext cx="1811810" cy="127238"/>
          </a:xfrm>
          <a:prstGeom prst="rect">
            <a:avLst/>
          </a:prstGeom>
        </p:spPr>
      </p:pic>
      <p:pic>
        <p:nvPicPr>
          <p:cNvPr id="20" name="Picture 19">
            <a:extLst>
              <a:ext uri="{FF2B5EF4-FFF2-40B4-BE49-F238E27FC236}">
                <a16:creationId xmlns:a16="http://schemas.microsoft.com/office/drawing/2014/main" id="{2ED238CC-8904-4C64-B4F6-F549D24AEDBF}"/>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95300" y="634340"/>
            <a:ext cx="1924571" cy="266667"/>
          </a:xfrm>
          <a:prstGeom prst="rect">
            <a:avLst/>
          </a:prstGeom>
        </p:spPr>
      </p:pic>
      <p:pic>
        <p:nvPicPr>
          <p:cNvPr id="26" name="Picture 25">
            <a:extLst>
              <a:ext uri="{FF2B5EF4-FFF2-40B4-BE49-F238E27FC236}">
                <a16:creationId xmlns:a16="http://schemas.microsoft.com/office/drawing/2014/main" id="{9FCEC4F2-DE24-4235-8828-7D752E8AFD5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849985" y="1064894"/>
            <a:ext cx="1112381" cy="300190"/>
          </a:xfrm>
          <a:prstGeom prst="rect">
            <a:avLst/>
          </a:prstGeom>
        </p:spPr>
      </p:pic>
      <p:pic>
        <p:nvPicPr>
          <p:cNvPr id="28" name="Picture 27">
            <a:extLst>
              <a:ext uri="{FF2B5EF4-FFF2-40B4-BE49-F238E27FC236}">
                <a16:creationId xmlns:a16="http://schemas.microsoft.com/office/drawing/2014/main" id="{8DBB4997-80F9-4788-B5F4-55330DFE248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024462" y="1463839"/>
            <a:ext cx="1875809" cy="397714"/>
          </a:xfrm>
          <a:prstGeom prst="rect">
            <a:avLst/>
          </a:prstGeom>
        </p:spPr>
      </p:pic>
      <p:pic>
        <p:nvPicPr>
          <p:cNvPr id="30" name="Picture 29">
            <a:extLst>
              <a:ext uri="{FF2B5EF4-FFF2-40B4-BE49-F238E27FC236}">
                <a16:creationId xmlns:a16="http://schemas.microsoft.com/office/drawing/2014/main" id="{58C30125-EBA0-4AD3-B3AF-AE3F5312AB27}"/>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019871" y="1960308"/>
            <a:ext cx="1614476" cy="393143"/>
          </a:xfrm>
          <a:prstGeom prst="rect">
            <a:avLst/>
          </a:prstGeom>
        </p:spPr>
      </p:pic>
      <p:pic>
        <p:nvPicPr>
          <p:cNvPr id="32" name="Picture 31">
            <a:extLst>
              <a:ext uri="{FF2B5EF4-FFF2-40B4-BE49-F238E27FC236}">
                <a16:creationId xmlns:a16="http://schemas.microsoft.com/office/drawing/2014/main" id="{FB13BEDE-5E79-432B-BEDF-026CF41D7649}"/>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953204" y="2428580"/>
            <a:ext cx="1747809" cy="323810"/>
          </a:xfrm>
          <a:prstGeom prst="rect">
            <a:avLst/>
          </a:prstGeom>
        </p:spPr>
      </p:pic>
      <p:pic>
        <p:nvPicPr>
          <p:cNvPr id="34" name="Picture 33">
            <a:extLst>
              <a:ext uri="{FF2B5EF4-FFF2-40B4-BE49-F238E27FC236}">
                <a16:creationId xmlns:a16="http://schemas.microsoft.com/office/drawing/2014/main" id="{83C3A4FA-8FD0-43AF-A913-5E7EA5E370B0}"/>
              </a:ext>
            </a:extLst>
          </p:cNvPr>
          <p:cNvPicPr>
            <a:picLocks noChangeAspect="1"/>
          </p:cNvPicPr>
          <p:nvPr/>
        </p:nvPicPr>
        <p:blipFill>
          <a:blip r:embed="rId17"/>
          <a:stretch>
            <a:fillRect/>
          </a:stretch>
        </p:blipFill>
        <p:spPr>
          <a:xfrm>
            <a:off x="62534" y="944712"/>
            <a:ext cx="1614476" cy="2156041"/>
          </a:xfrm>
          <a:prstGeom prst="rect">
            <a:avLst/>
          </a:prstGeom>
        </p:spPr>
      </p:pic>
      <p:pic>
        <p:nvPicPr>
          <p:cNvPr id="35" name="Picture 34">
            <a:extLst>
              <a:ext uri="{FF2B5EF4-FFF2-40B4-BE49-F238E27FC236}">
                <a16:creationId xmlns:a16="http://schemas.microsoft.com/office/drawing/2014/main" id="{0FAF3C84-3A36-478D-A7CB-C9B3A3F9DDFD}"/>
              </a:ext>
            </a:extLst>
          </p:cNvPr>
          <p:cNvPicPr>
            <a:picLocks noChangeAspect="1"/>
          </p:cNvPicPr>
          <p:nvPr/>
        </p:nvPicPr>
        <p:blipFill rotWithShape="1">
          <a:blip r:embed="rId18"/>
          <a:srcRect t="27266"/>
          <a:stretch/>
        </p:blipFill>
        <p:spPr>
          <a:xfrm>
            <a:off x="3543660" y="417572"/>
            <a:ext cx="1021182" cy="1035337"/>
          </a:xfrm>
          <a:prstGeom prst="rect">
            <a:avLst/>
          </a:prstGeom>
        </p:spPr>
      </p:pic>
    </p:spTree>
    <p:extLst>
      <p:ext uri="{BB962C8B-B14F-4D97-AF65-F5344CB8AC3E}">
        <p14:creationId xmlns:p14="http://schemas.microsoft.com/office/powerpoint/2010/main" val="115938736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101</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4" cstate="print">
              <a:duotone>
                <a:prstClr val="black"/>
                <a:schemeClr val="accent6">
                  <a:tint val="45000"/>
                  <a:satMod val="400000"/>
                </a:schemeClr>
              </a:duotone>
              <a:extLst>
                <a:ext uri="{BEBA8EAE-BF5A-486C-A8C5-ECC9F3942E4B}">
                  <a14:imgProps xmlns:a14="http://schemas.microsoft.com/office/drawing/2010/main">
                    <a14:imgLayer r:embed="rId5">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bject 12">
            <a:extLst>
              <a:ext uri="{FF2B5EF4-FFF2-40B4-BE49-F238E27FC236}">
                <a16:creationId xmlns:a16="http://schemas.microsoft.com/office/drawing/2014/main" id="{3B23D13B-250B-45C9-B35E-B533FC7B3A8B}"/>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pic>
        <p:nvPicPr>
          <p:cNvPr id="5" name="Picture 4">
            <a:extLst>
              <a:ext uri="{FF2B5EF4-FFF2-40B4-BE49-F238E27FC236}">
                <a16:creationId xmlns:a16="http://schemas.microsoft.com/office/drawing/2014/main" id="{6EB6AE5D-CD6A-BCEF-F2C4-D1C409646790}"/>
              </a:ext>
            </a:extLst>
          </p:cNvPr>
          <p:cNvPicPr>
            <a:picLocks noChangeAspect="1"/>
          </p:cNvPicPr>
          <p:nvPr/>
        </p:nvPicPr>
        <p:blipFill>
          <a:blip r:embed="rId6"/>
          <a:stretch>
            <a:fillRect/>
          </a:stretch>
        </p:blipFill>
        <p:spPr>
          <a:xfrm>
            <a:off x="32815" y="652136"/>
            <a:ext cx="4491199" cy="782721"/>
          </a:xfrm>
          <a:prstGeom prst="rect">
            <a:avLst/>
          </a:prstGeom>
        </p:spPr>
      </p:pic>
      <p:pic>
        <p:nvPicPr>
          <p:cNvPr id="25" name="Picture 24" descr="\documentclass{article}&#10;\usepackage{amsmath}&#10;\pagestyle{empty}&#10;\begin{document}&#10;&#10;Given that $f(x, y)=g(u(x, y), v(x, y))$ and the following information&#10;&#10;\end{document}" title="IguanaTex Bitmap Display">
            <a:extLst>
              <a:ext uri="{FF2B5EF4-FFF2-40B4-BE49-F238E27FC236}">
                <a16:creationId xmlns:a16="http://schemas.microsoft.com/office/drawing/2014/main" id="{18BA0FC8-3603-3D00-02DD-57E2BA50DC0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0976" y="475586"/>
            <a:ext cx="3416914" cy="114514"/>
          </a:xfrm>
          <a:prstGeom prst="rect">
            <a:avLst/>
          </a:prstGeom>
        </p:spPr>
      </p:pic>
      <p:pic>
        <p:nvPicPr>
          <p:cNvPr id="29" name="Picture 28" descr="\documentclass{article}&#10;\usepackage{amsmath}&#10;\pagestyle{empty}&#10;\begin{document}&#10;&#10; find $f_{x}(1,2)$&#10;&#10;&#10;\end{document}" title="IguanaTex Bitmap Display">
            <a:extLst>
              <a:ext uri="{FF2B5EF4-FFF2-40B4-BE49-F238E27FC236}">
                <a16:creationId xmlns:a16="http://schemas.microsoft.com/office/drawing/2014/main" id="{5D13094D-D233-C1DE-A5C1-D04E9791AF7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494865" y="475586"/>
            <a:ext cx="579429" cy="114514"/>
          </a:xfrm>
          <a:prstGeom prst="rect">
            <a:avLst/>
          </a:prstGeom>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F1D286-F71C-B1D4-932F-B87A99F3C5AF}"/>
                  </a:ext>
                </a:extLst>
              </p:cNvPr>
              <p:cNvSpPr txBox="1"/>
              <p:nvPr/>
            </p:nvSpPr>
            <p:spPr>
              <a:xfrm>
                <a:off x="1409565" y="2465665"/>
                <a:ext cx="2045512" cy="754053"/>
              </a:xfrm>
              <a:prstGeom prst="rect">
                <a:avLst/>
              </a:prstGeom>
              <a:noFill/>
            </p:spPr>
            <p:txBody>
              <a:bodyPr wrap="square" rtlCol="0">
                <a:spAutoFit/>
              </a:bodyPr>
              <a:lstStyle/>
              <a:p>
                <a:r>
                  <a:rPr lang="en-US" sz="8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Answer Choices: </a:t>
                </a:r>
              </a:p>
              <a:p>
                <a:pPr marL="685800" lvl="1" indent="-228600">
                  <a:buFont typeface="+mj-lt"/>
                  <a:buAutoNum type="alphaUcPeriod"/>
                </a:pPr>
                <a14:m>
                  <m:oMath xmlns:m="http://schemas.openxmlformats.org/officeDocument/2006/math">
                    <m:sSub>
                      <m:sSubPr>
                        <m:ctrlPr>
                          <a:rPr lang="en-US" sz="800" b="1" i="1" smtClean="0">
                            <a:solidFill>
                              <a:schemeClr val="tx1"/>
                            </a:solidFill>
                            <a:latin typeface="Cambria Math" panose="02040503050406030204" pitchFamily="18" charset="0"/>
                            <a:ea typeface="Cambria" panose="02040503050406030204" pitchFamily="18" charset="0"/>
                            <a:cs typeface="Tahoma" panose="020B0604030504040204" pitchFamily="34" charset="0"/>
                          </a:rPr>
                        </m:ctrlPr>
                      </m:sSubPr>
                      <m:e>
                        <m:r>
                          <a:rPr lang="en-US" sz="800" b="1" i="1">
                            <a:solidFill>
                              <a:schemeClr val="tx1"/>
                            </a:solidFill>
                            <a:latin typeface="Cambria Math" panose="02040503050406030204" pitchFamily="18" charset="0"/>
                            <a:ea typeface="Cambria" panose="02040503050406030204" pitchFamily="18" charset="0"/>
                            <a:cs typeface="Tahoma" panose="020B0604030504040204" pitchFamily="34" charset="0"/>
                          </a:rPr>
                          <m:t>𝒇</m:t>
                        </m:r>
                      </m:e>
                      <m:sub>
                        <m:r>
                          <a:rPr lang="en-US" sz="800" b="1" i="1">
                            <a:solidFill>
                              <a:schemeClr val="tx1"/>
                            </a:solidFill>
                            <a:latin typeface="Cambria Math" panose="02040503050406030204" pitchFamily="18" charset="0"/>
                            <a:ea typeface="Cambria" panose="02040503050406030204" pitchFamily="18" charset="0"/>
                            <a:cs typeface="Tahoma" panose="020B0604030504040204" pitchFamily="34" charset="0"/>
                          </a:rPr>
                          <m:t>𝒙</m:t>
                        </m:r>
                      </m:sub>
                    </m:sSub>
                    <m:r>
                      <a:rPr lang="en-US" sz="800" b="1" i="1">
                        <a:solidFill>
                          <a:schemeClr val="tx1"/>
                        </a:solidFill>
                        <a:latin typeface="Cambria Math" panose="02040503050406030204" pitchFamily="18" charset="0"/>
                        <a:ea typeface="Cambria" panose="02040503050406030204" pitchFamily="18" charset="0"/>
                        <a:cs typeface="Tahoma" panose="020B0604030504040204" pitchFamily="34" charset="0"/>
                      </a:rPr>
                      <m:t>=</m:t>
                    </m:r>
                    <m:r>
                      <a:rPr lang="en-US" sz="800" b="1" i="1" smtClean="0">
                        <a:solidFill>
                          <a:schemeClr val="tx1"/>
                        </a:solidFill>
                        <a:latin typeface="Cambria Math" panose="02040503050406030204" pitchFamily="18" charset="0"/>
                        <a:ea typeface="Cambria" panose="02040503050406030204" pitchFamily="18" charset="0"/>
                        <a:cs typeface="Tahoma" panose="020B0604030504040204" pitchFamily="34" charset="0"/>
                      </a:rPr>
                      <m:t>𝟔</m:t>
                    </m:r>
                  </m:oMath>
                </a14:m>
                <a:r>
                  <a:rPr lang="en-US" sz="8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 </a:t>
                </a:r>
              </a:p>
              <a:p>
                <a:pPr marL="685800" lvl="1" indent="-228600">
                  <a:buFont typeface="+mj-lt"/>
                  <a:buAutoNum type="alphaUcPeriod"/>
                </a:pPr>
                <a14:m>
                  <m:oMath xmlns:m="http://schemas.openxmlformats.org/officeDocument/2006/math">
                    <m:sSub>
                      <m:sSubPr>
                        <m:ctrlPr>
                          <a:rPr lang="en-US" sz="8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ctrlPr>
                      </m:sSubPr>
                      <m:e>
                        <m:r>
                          <a:rPr lang="en-US" sz="8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t>𝑓</m:t>
                        </m:r>
                      </m:e>
                      <m:sub>
                        <m:r>
                          <a:rPr lang="en-US" sz="8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t>𝑥</m:t>
                        </m:r>
                      </m:sub>
                    </m:sSub>
                    <m:r>
                      <a:rPr lang="en-US" sz="8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t>=−4</m:t>
                    </m:r>
                  </m:oMath>
                </a14:m>
                <a:endParaRPr lang="en-US" sz="800" b="0"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a:p>
                <a:pPr marL="685800" lvl="1" indent="-228600">
                  <a:buFont typeface="+mj-lt"/>
                  <a:buAutoNum type="alphaUcPeriod"/>
                </a:pPr>
                <a14:m>
                  <m:oMath xmlns:m="http://schemas.openxmlformats.org/officeDocument/2006/math">
                    <m:sSub>
                      <m:sSubPr>
                        <m:ctrlPr>
                          <a:rPr lang="en-US" sz="7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ctrlPr>
                      </m:sSubPr>
                      <m:e>
                        <m:r>
                          <a:rPr lang="en-US" sz="7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t>𝑓</m:t>
                        </m:r>
                      </m:e>
                      <m:sub>
                        <m:r>
                          <a:rPr lang="en-US" sz="7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t>𝑥</m:t>
                        </m:r>
                      </m:sub>
                    </m:sSub>
                    <m:r>
                      <a:rPr lang="en-US" sz="7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t>=4</m:t>
                    </m:r>
                  </m:oMath>
                </a14:m>
                <a:endParaRPr lang="en-US" sz="700" b="0"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a:p>
                <a:pPr marL="685800" lvl="1" indent="-228600">
                  <a:buFont typeface="+mj-lt"/>
                  <a:buAutoNum type="alphaUcPeriod"/>
                </a:pPr>
                <a14:m>
                  <m:oMath xmlns:m="http://schemas.openxmlformats.org/officeDocument/2006/math">
                    <m:sSub>
                      <m:sSubPr>
                        <m:ctrlPr>
                          <a:rPr lang="en-US" sz="7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ctrlPr>
                      </m:sSubPr>
                      <m:e>
                        <m:r>
                          <a:rPr lang="en-US" sz="7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t>𝑓</m:t>
                        </m:r>
                      </m:e>
                      <m:sub>
                        <m:r>
                          <a:rPr lang="en-US" sz="7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t>𝑥</m:t>
                        </m:r>
                      </m:sub>
                    </m:sSub>
                    <m:r>
                      <a:rPr lang="en-US" sz="700" b="0" i="1" smtClean="0">
                        <a:solidFill>
                          <a:schemeClr val="tx1"/>
                        </a:solidFill>
                        <a:latin typeface="Cambria Math" panose="02040503050406030204" pitchFamily="18" charset="0"/>
                        <a:ea typeface="Cambria" panose="02040503050406030204" pitchFamily="18" charset="0"/>
                        <a:cs typeface="Tahoma" panose="020B0604030504040204" pitchFamily="34" charset="0"/>
                      </a:rPr>
                      <m:t>=−6</m:t>
                    </m:r>
                  </m:oMath>
                </a14:m>
                <a:endParaRPr lang="en-US" sz="700" b="0"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mc:Choice>
        <mc:Fallback xmlns="">
          <p:sp>
            <p:nvSpPr>
              <p:cNvPr id="33" name="TextBox 32">
                <a:extLst>
                  <a:ext uri="{FF2B5EF4-FFF2-40B4-BE49-F238E27FC236}">
                    <a16:creationId xmlns:a16="http://schemas.microsoft.com/office/drawing/2014/main" id="{DBF1D286-F71C-B1D4-932F-B87A99F3C5AF}"/>
                  </a:ext>
                </a:extLst>
              </p:cNvPr>
              <p:cNvSpPr txBox="1">
                <a:spLocks noRot="1" noChangeAspect="1" noMove="1" noResize="1" noEditPoints="1" noAdjustHandles="1" noChangeArrowheads="1" noChangeShapeType="1" noTextEdit="1"/>
              </p:cNvSpPr>
              <p:nvPr/>
            </p:nvSpPr>
            <p:spPr>
              <a:xfrm>
                <a:off x="1409565" y="2465665"/>
                <a:ext cx="2045512" cy="75405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23167196"/>
      </p:ext>
    </p:extLst>
  </p:cSld>
  <p:clrMapOvr>
    <a:masterClrMapping/>
  </p:clrMapOvr>
  <p:transition>
    <p:cu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102</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8" cstate="print">
              <a:duotone>
                <a:prstClr val="black"/>
                <a:schemeClr val="accent6">
                  <a:tint val="45000"/>
                  <a:satMod val="400000"/>
                </a:schemeClr>
              </a:duotone>
              <a:extLst>
                <a:ext uri="{BEBA8EAE-BF5A-486C-A8C5-ECC9F3942E4B}">
                  <a14:imgProps xmlns:a14="http://schemas.microsoft.com/office/drawing/2010/main">
                    <a14:imgLayer r:embed="rId9">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183AE67-5999-42A6-800F-1FE32A5C8B10}"/>
                  </a:ext>
                </a:extLst>
              </p:cNvPr>
              <p:cNvSpPr txBox="1"/>
              <p:nvPr/>
            </p:nvSpPr>
            <p:spPr>
              <a:xfrm>
                <a:off x="1409565" y="2465665"/>
                <a:ext cx="2045512" cy="754053"/>
              </a:xfrm>
              <a:prstGeom prst="rect">
                <a:avLst/>
              </a:prstGeom>
              <a:noFill/>
            </p:spPr>
            <p:txBody>
              <a:bodyPr wrap="square" rtlCol="0">
                <a:spAutoFit/>
              </a:bodyPr>
              <a:lstStyle/>
              <a:p>
                <a:r>
                  <a:rPr lang="en-US" sz="800" b="1" dirty="0">
                    <a:latin typeface="Times New Roman" panose="02020603050405020304" pitchFamily="18" charset="0"/>
                    <a:ea typeface="Cambria" panose="02040503050406030204" pitchFamily="18" charset="0"/>
                    <a:cs typeface="Times New Roman" panose="02020603050405020304" pitchFamily="18" charset="0"/>
                  </a:rPr>
                  <a:t>Answer Choices: </a:t>
                </a:r>
              </a:p>
              <a:p>
                <a:pPr marL="685800" lvl="1" indent="-228600">
                  <a:buFont typeface="+mj-lt"/>
                  <a:buAutoNum type="alphaUcPeriod"/>
                </a:pPr>
                <a14:m>
                  <m:oMath xmlns:m="http://schemas.openxmlformats.org/officeDocument/2006/math">
                    <m:sSub>
                      <m:sSubPr>
                        <m:ctrlPr>
                          <a:rPr lang="en-US" sz="800" b="1" i="1" smtClean="0">
                            <a:solidFill>
                              <a:srgbClr val="FF0000"/>
                            </a:solidFill>
                            <a:latin typeface="Cambria Math" panose="02040503050406030204" pitchFamily="18" charset="0"/>
                            <a:ea typeface="Cambria" panose="02040503050406030204" pitchFamily="18" charset="0"/>
                            <a:cs typeface="Tahoma" panose="020B0604030504040204" pitchFamily="34" charset="0"/>
                          </a:rPr>
                        </m:ctrlPr>
                      </m:sSubPr>
                      <m:e>
                        <m:r>
                          <a:rPr lang="en-US" sz="800" b="1" i="1">
                            <a:solidFill>
                              <a:srgbClr val="FF0000"/>
                            </a:solidFill>
                            <a:latin typeface="Cambria Math" panose="02040503050406030204" pitchFamily="18" charset="0"/>
                            <a:ea typeface="Cambria" panose="02040503050406030204" pitchFamily="18" charset="0"/>
                            <a:cs typeface="Tahoma" panose="020B0604030504040204" pitchFamily="34" charset="0"/>
                          </a:rPr>
                          <m:t>𝒇</m:t>
                        </m:r>
                      </m:e>
                      <m:sub>
                        <m:r>
                          <a:rPr lang="en-US" sz="800" b="1" i="1">
                            <a:solidFill>
                              <a:srgbClr val="FF0000"/>
                            </a:solidFill>
                            <a:latin typeface="Cambria Math" panose="02040503050406030204" pitchFamily="18" charset="0"/>
                            <a:ea typeface="Cambria" panose="02040503050406030204" pitchFamily="18" charset="0"/>
                            <a:cs typeface="Tahoma" panose="020B0604030504040204" pitchFamily="34" charset="0"/>
                          </a:rPr>
                          <m:t>𝒙</m:t>
                        </m:r>
                      </m:sub>
                    </m:sSub>
                    <m:r>
                      <a:rPr lang="en-US" sz="800" b="1" i="1">
                        <a:solidFill>
                          <a:srgbClr val="FF0000"/>
                        </a:solidFill>
                        <a:latin typeface="Cambria Math" panose="02040503050406030204" pitchFamily="18" charset="0"/>
                        <a:ea typeface="Cambria" panose="02040503050406030204" pitchFamily="18" charset="0"/>
                        <a:cs typeface="Tahoma" panose="020B0604030504040204" pitchFamily="34" charset="0"/>
                      </a:rPr>
                      <m:t>=</m:t>
                    </m:r>
                    <m:r>
                      <a:rPr lang="en-US" sz="800" b="1" i="1" smtClean="0">
                        <a:solidFill>
                          <a:srgbClr val="FF0000"/>
                        </a:solidFill>
                        <a:latin typeface="Cambria Math" panose="02040503050406030204" pitchFamily="18" charset="0"/>
                        <a:ea typeface="Cambria" panose="02040503050406030204" pitchFamily="18" charset="0"/>
                        <a:cs typeface="Tahoma" panose="020B0604030504040204" pitchFamily="34" charset="0"/>
                      </a:rPr>
                      <m:t>𝟔</m:t>
                    </m:r>
                  </m:oMath>
                </a14:m>
                <a:r>
                  <a:rPr lang="en-US" sz="8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 </a:t>
                </a:r>
              </a:p>
              <a:p>
                <a:pPr marL="685800" lvl="1" indent="-228600">
                  <a:buFont typeface="+mj-lt"/>
                  <a:buAutoNum type="alphaUcPeriod"/>
                </a:pPr>
                <a14:m>
                  <m:oMath xmlns:m="http://schemas.openxmlformats.org/officeDocument/2006/math">
                    <m:sSub>
                      <m:sSubPr>
                        <m:ctrlPr>
                          <a:rPr lang="en-US" sz="800" b="0" i="1" smtClean="0">
                            <a:latin typeface="Cambria Math" panose="02040503050406030204" pitchFamily="18" charset="0"/>
                            <a:ea typeface="Cambria" panose="02040503050406030204" pitchFamily="18" charset="0"/>
                            <a:cs typeface="Tahoma" panose="020B0604030504040204" pitchFamily="34" charset="0"/>
                          </a:rPr>
                        </m:ctrlPr>
                      </m:sSubPr>
                      <m:e>
                        <m:r>
                          <a:rPr lang="en-US" sz="800" b="0" i="1" smtClean="0">
                            <a:latin typeface="Cambria Math" panose="02040503050406030204" pitchFamily="18" charset="0"/>
                            <a:ea typeface="Cambria" panose="02040503050406030204" pitchFamily="18" charset="0"/>
                            <a:cs typeface="Tahoma" panose="020B0604030504040204" pitchFamily="34" charset="0"/>
                          </a:rPr>
                          <m:t>𝑓</m:t>
                        </m:r>
                      </m:e>
                      <m:sub>
                        <m:r>
                          <a:rPr lang="en-US" sz="800" b="0" i="1" smtClean="0">
                            <a:latin typeface="Cambria Math" panose="02040503050406030204" pitchFamily="18" charset="0"/>
                            <a:ea typeface="Cambria" panose="02040503050406030204" pitchFamily="18" charset="0"/>
                            <a:cs typeface="Tahoma" panose="020B0604030504040204" pitchFamily="34" charset="0"/>
                          </a:rPr>
                          <m:t>𝑥</m:t>
                        </m:r>
                      </m:sub>
                    </m:sSub>
                    <m:r>
                      <a:rPr lang="en-US" sz="800" b="0" i="1" smtClean="0">
                        <a:latin typeface="Cambria Math" panose="02040503050406030204" pitchFamily="18" charset="0"/>
                        <a:ea typeface="Cambria" panose="02040503050406030204" pitchFamily="18" charset="0"/>
                        <a:cs typeface="Tahoma" panose="020B0604030504040204" pitchFamily="34" charset="0"/>
                      </a:rPr>
                      <m:t>=−4</m:t>
                    </m:r>
                  </m:oMath>
                </a14:m>
                <a:endParaRPr lang="en-US" sz="800" b="0" dirty="0">
                  <a:latin typeface="Times New Roman" panose="02020603050405020304" pitchFamily="18" charset="0"/>
                  <a:ea typeface="Cambria" panose="02040503050406030204" pitchFamily="18" charset="0"/>
                  <a:cs typeface="Times New Roman" panose="02020603050405020304" pitchFamily="18" charset="0"/>
                </a:endParaRPr>
              </a:p>
              <a:p>
                <a:pPr marL="685800" lvl="1" indent="-228600">
                  <a:buFont typeface="+mj-lt"/>
                  <a:buAutoNum type="alphaUcPeriod"/>
                </a:pPr>
                <a14:m>
                  <m:oMath xmlns:m="http://schemas.openxmlformats.org/officeDocument/2006/math">
                    <m:sSub>
                      <m:sSubPr>
                        <m:ctrlPr>
                          <a:rPr lang="en-US" sz="700" b="0" i="1" smtClean="0">
                            <a:latin typeface="Cambria Math" panose="02040503050406030204" pitchFamily="18" charset="0"/>
                            <a:ea typeface="Cambria" panose="02040503050406030204" pitchFamily="18" charset="0"/>
                            <a:cs typeface="Tahoma" panose="020B0604030504040204" pitchFamily="34" charset="0"/>
                          </a:rPr>
                        </m:ctrlPr>
                      </m:sSubPr>
                      <m:e>
                        <m:r>
                          <a:rPr lang="en-US" sz="700" b="0" i="1" smtClean="0">
                            <a:latin typeface="Cambria Math" panose="02040503050406030204" pitchFamily="18" charset="0"/>
                            <a:ea typeface="Cambria" panose="02040503050406030204" pitchFamily="18" charset="0"/>
                            <a:cs typeface="Tahoma" panose="020B0604030504040204" pitchFamily="34" charset="0"/>
                          </a:rPr>
                          <m:t>𝑓</m:t>
                        </m:r>
                      </m:e>
                      <m:sub>
                        <m:r>
                          <a:rPr lang="en-US" sz="700" b="0" i="1" smtClean="0">
                            <a:latin typeface="Cambria Math" panose="02040503050406030204" pitchFamily="18" charset="0"/>
                            <a:ea typeface="Cambria" panose="02040503050406030204" pitchFamily="18" charset="0"/>
                            <a:cs typeface="Tahoma" panose="020B0604030504040204" pitchFamily="34" charset="0"/>
                          </a:rPr>
                          <m:t>𝑥</m:t>
                        </m:r>
                      </m:sub>
                    </m:sSub>
                    <m:r>
                      <a:rPr lang="en-US" sz="700" b="0" i="1" smtClean="0">
                        <a:latin typeface="Cambria Math" panose="02040503050406030204" pitchFamily="18" charset="0"/>
                        <a:ea typeface="Cambria" panose="02040503050406030204" pitchFamily="18" charset="0"/>
                        <a:cs typeface="Tahoma" panose="020B0604030504040204" pitchFamily="34" charset="0"/>
                      </a:rPr>
                      <m:t>=4</m:t>
                    </m:r>
                  </m:oMath>
                </a14:m>
                <a:endParaRPr lang="en-US" sz="700" b="0" dirty="0">
                  <a:latin typeface="Times New Roman" panose="02020603050405020304" pitchFamily="18" charset="0"/>
                  <a:ea typeface="Cambria" panose="02040503050406030204" pitchFamily="18" charset="0"/>
                  <a:cs typeface="Times New Roman" panose="02020603050405020304" pitchFamily="18" charset="0"/>
                </a:endParaRPr>
              </a:p>
              <a:p>
                <a:pPr marL="685800" lvl="1" indent="-228600">
                  <a:buFont typeface="+mj-lt"/>
                  <a:buAutoNum type="alphaUcPeriod"/>
                </a:pPr>
                <a14:m>
                  <m:oMath xmlns:m="http://schemas.openxmlformats.org/officeDocument/2006/math">
                    <m:sSub>
                      <m:sSubPr>
                        <m:ctrlPr>
                          <a:rPr lang="en-US" sz="700" b="0" i="1" smtClean="0">
                            <a:latin typeface="Cambria Math" panose="02040503050406030204" pitchFamily="18" charset="0"/>
                            <a:ea typeface="Cambria" panose="02040503050406030204" pitchFamily="18" charset="0"/>
                            <a:cs typeface="Tahoma" panose="020B0604030504040204" pitchFamily="34" charset="0"/>
                          </a:rPr>
                        </m:ctrlPr>
                      </m:sSubPr>
                      <m:e>
                        <m:r>
                          <a:rPr lang="en-US" sz="700" b="0" i="1" smtClean="0">
                            <a:latin typeface="Cambria Math" panose="02040503050406030204" pitchFamily="18" charset="0"/>
                            <a:ea typeface="Cambria" panose="02040503050406030204" pitchFamily="18" charset="0"/>
                            <a:cs typeface="Tahoma" panose="020B0604030504040204" pitchFamily="34" charset="0"/>
                          </a:rPr>
                          <m:t>𝑓</m:t>
                        </m:r>
                      </m:e>
                      <m:sub>
                        <m:r>
                          <a:rPr lang="en-US" sz="700" b="0" i="1" smtClean="0">
                            <a:latin typeface="Cambria Math" panose="02040503050406030204" pitchFamily="18" charset="0"/>
                            <a:ea typeface="Cambria" panose="02040503050406030204" pitchFamily="18" charset="0"/>
                            <a:cs typeface="Tahoma" panose="020B0604030504040204" pitchFamily="34" charset="0"/>
                          </a:rPr>
                          <m:t>𝑥</m:t>
                        </m:r>
                      </m:sub>
                    </m:sSub>
                    <m:r>
                      <a:rPr lang="en-US" sz="700" b="0" i="1" smtClean="0">
                        <a:latin typeface="Cambria Math" panose="02040503050406030204" pitchFamily="18" charset="0"/>
                        <a:ea typeface="Cambria" panose="02040503050406030204" pitchFamily="18" charset="0"/>
                        <a:cs typeface="Tahoma" panose="020B0604030504040204" pitchFamily="34" charset="0"/>
                      </a:rPr>
                      <m:t>=−6</m:t>
                    </m:r>
                  </m:oMath>
                </a14:m>
                <a:endParaRPr lang="en-US" sz="700" b="0" dirty="0">
                  <a:latin typeface="Times New Roman" panose="02020603050405020304" pitchFamily="18" charset="0"/>
                  <a:ea typeface="Cambria" panose="02040503050406030204" pitchFamily="18" charset="0"/>
                  <a:cs typeface="Times New Roman" panose="02020603050405020304" pitchFamily="18" charset="0"/>
                </a:endParaRP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mc:Choice>
        <mc:Fallback xmlns="">
          <p:sp>
            <p:nvSpPr>
              <p:cNvPr id="45" name="TextBox 44">
                <a:extLst>
                  <a:ext uri="{FF2B5EF4-FFF2-40B4-BE49-F238E27FC236}">
                    <a16:creationId xmlns:a16="http://schemas.microsoft.com/office/drawing/2014/main" id="{D183AE67-5999-42A6-800F-1FE32A5C8B10}"/>
                  </a:ext>
                </a:extLst>
              </p:cNvPr>
              <p:cNvSpPr txBox="1">
                <a:spLocks noRot="1" noChangeAspect="1" noMove="1" noResize="1" noEditPoints="1" noAdjustHandles="1" noChangeArrowheads="1" noChangeShapeType="1" noTextEdit="1"/>
              </p:cNvSpPr>
              <p:nvPr/>
            </p:nvSpPr>
            <p:spPr>
              <a:xfrm>
                <a:off x="1409565" y="2465665"/>
                <a:ext cx="2045512" cy="754053"/>
              </a:xfrm>
              <a:prstGeom prst="rect">
                <a:avLst/>
              </a:prstGeom>
              <a:blipFill>
                <a:blip r:embed="rId10"/>
                <a:stretch>
                  <a:fillRect/>
                </a:stretch>
              </a:blipFill>
            </p:spPr>
            <p:txBody>
              <a:bodyPr/>
              <a:lstStyle/>
              <a:p>
                <a:r>
                  <a:rPr lang="en-US">
                    <a:noFill/>
                  </a:rPr>
                  <a:t> </a:t>
                </a:r>
              </a:p>
            </p:txBody>
          </p:sp>
        </mc:Fallback>
      </mc:AlternateContent>
      <p:sp>
        <p:nvSpPr>
          <p:cNvPr id="23" name="object 12">
            <a:extLst>
              <a:ext uri="{FF2B5EF4-FFF2-40B4-BE49-F238E27FC236}">
                <a16:creationId xmlns:a16="http://schemas.microsoft.com/office/drawing/2014/main" id="{3B23D13B-250B-45C9-B35E-B533FC7B3A8B}"/>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pic>
        <p:nvPicPr>
          <p:cNvPr id="5" name="Picture 4">
            <a:extLst>
              <a:ext uri="{FF2B5EF4-FFF2-40B4-BE49-F238E27FC236}">
                <a16:creationId xmlns:a16="http://schemas.microsoft.com/office/drawing/2014/main" id="{6EB6AE5D-CD6A-BCEF-F2C4-D1C409646790}"/>
              </a:ext>
            </a:extLst>
          </p:cNvPr>
          <p:cNvPicPr>
            <a:picLocks noChangeAspect="1"/>
          </p:cNvPicPr>
          <p:nvPr/>
        </p:nvPicPr>
        <p:blipFill>
          <a:blip r:embed="rId11"/>
          <a:stretch>
            <a:fillRect/>
          </a:stretch>
        </p:blipFill>
        <p:spPr>
          <a:xfrm>
            <a:off x="58408" y="636685"/>
            <a:ext cx="4491199" cy="782721"/>
          </a:xfrm>
          <a:prstGeom prst="rect">
            <a:avLst/>
          </a:prstGeom>
        </p:spPr>
      </p:pic>
      <p:pic>
        <p:nvPicPr>
          <p:cNvPr id="25" name="Picture 24" descr="\documentclass{article}&#10;\usepackage{amsmath}&#10;\pagestyle{empty}&#10;\begin{document}&#10;&#10;Given that $f(x, y)=g(u(x, y), v(x, y))$ and the following information&#10;&#10;\end{document}" title="IguanaTex Bitmap Display">
            <a:extLst>
              <a:ext uri="{FF2B5EF4-FFF2-40B4-BE49-F238E27FC236}">
                <a16:creationId xmlns:a16="http://schemas.microsoft.com/office/drawing/2014/main" id="{18BA0FC8-3603-3D00-02DD-57E2BA50DC05}"/>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50976" y="475586"/>
            <a:ext cx="3416914" cy="114514"/>
          </a:xfrm>
          <a:prstGeom prst="rect">
            <a:avLst/>
          </a:prstGeom>
        </p:spPr>
      </p:pic>
      <p:pic>
        <p:nvPicPr>
          <p:cNvPr id="29" name="Picture 28" descr="\documentclass{article}&#10;\usepackage{amsmath}&#10;\pagestyle{empty}&#10;\begin{document}&#10;&#10; find $f_{x}(1,2)$&#10;&#10;&#10;\end{document}" title="IguanaTex Bitmap Display">
            <a:extLst>
              <a:ext uri="{FF2B5EF4-FFF2-40B4-BE49-F238E27FC236}">
                <a16:creationId xmlns:a16="http://schemas.microsoft.com/office/drawing/2014/main" id="{5D13094D-D233-C1DE-A5C1-D04E9791AF78}"/>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494865" y="475586"/>
            <a:ext cx="579429" cy="114514"/>
          </a:xfrm>
          <a:prstGeom prst="rect">
            <a:avLst/>
          </a:prstGeom>
        </p:spPr>
      </p:pic>
      <p:pic>
        <p:nvPicPr>
          <p:cNvPr id="16" name="Picture 15" descr="\documentclass{article}&#10;\usepackage{amsmath}&#10;\pagestyle{empty}&#10;\begin{document}&#10;&#10;$$&#10;\frac{\partial f}{\partial x}=\frac{\partial g}{\partial u} \frac{\partial u}{\partial x}+\frac{\partial g}{\partial v} \frac{\partial v}{\partial x}&#10;$$&#10;&#10;&#10;\end{document}" title="IguanaTex Bitmap Display">
            <a:extLst>
              <a:ext uri="{FF2B5EF4-FFF2-40B4-BE49-F238E27FC236}">
                <a16:creationId xmlns:a16="http://schemas.microsoft.com/office/drawing/2014/main" id="{D6758805-0FCF-D7A0-DBA5-82123C416B5B}"/>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471438" y="1428727"/>
            <a:ext cx="1174857" cy="265905"/>
          </a:xfrm>
          <a:prstGeom prst="rect">
            <a:avLst/>
          </a:prstGeom>
        </p:spPr>
      </p:pic>
      <p:pic>
        <p:nvPicPr>
          <p:cNvPr id="18" name="Picture 17" descr="\documentclass{article}&#10;\usepackage{amsmath}&#10;\pagestyle{empty}&#10;\begin{document}&#10;&#10;$$&#10;f_{x}(1,2)=g_{u}(u(1,2), v(1,2)) u_{x}(1,2)+g_{v}(u(1,2), v(1,2)) v_{x}(1,2)&#10;$$&#10;&#10;&#10;\end{document}" title="IguanaTex Bitmap Display">
            <a:extLst>
              <a:ext uri="{FF2B5EF4-FFF2-40B4-BE49-F238E27FC236}">
                <a16:creationId xmlns:a16="http://schemas.microsoft.com/office/drawing/2014/main" id="{DD392F46-D550-31E6-086F-A69CF7EB0012}"/>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90402" y="1744303"/>
            <a:ext cx="3491048" cy="127238"/>
          </a:xfrm>
          <a:prstGeom prst="rect">
            <a:avLst/>
          </a:prstGeom>
        </p:spPr>
      </p:pic>
      <p:pic>
        <p:nvPicPr>
          <p:cNvPr id="20" name="Picture 19" descr="\documentclass{article}&#10;\usepackage{amsmath}&#10;\pagestyle{empty}&#10;\begin{document}&#10;&#10;&#10;$$&#10;=g_{u}(2,-3) \cdot 1 \quad+g_{v}(2,-3) \cdot(-1)&#10;$$&#10;&#10;\end{document}" title="IguanaTex Bitmap Display">
            <a:extLst>
              <a:ext uri="{FF2B5EF4-FFF2-40B4-BE49-F238E27FC236}">
                <a16:creationId xmlns:a16="http://schemas.microsoft.com/office/drawing/2014/main" id="{E29F06D3-FAB9-A7A4-5F10-237B9A1E1BAB}"/>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933450" y="1909735"/>
            <a:ext cx="1906286" cy="127238"/>
          </a:xfrm>
          <a:prstGeom prst="rect">
            <a:avLst/>
          </a:prstGeom>
        </p:spPr>
      </p:pic>
      <p:pic>
        <p:nvPicPr>
          <p:cNvPr id="24" name="Picture 23" descr="\documentclass{article}&#10;\usepackage{amsmath}&#10;\pagestyle{empty}&#10;\begin{document}&#10;&#10;$$&#10;=4 \cdot 1+(-2) \cdot(-1)= 6&#10;$$&#10;&#10;&#10;\end{document}" title="IguanaTex Bitmap Display">
            <a:extLst>
              <a:ext uri="{FF2B5EF4-FFF2-40B4-BE49-F238E27FC236}">
                <a16:creationId xmlns:a16="http://schemas.microsoft.com/office/drawing/2014/main" id="{347818B2-6835-E846-D242-3EC00C25B806}"/>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943840" y="2124081"/>
            <a:ext cx="1337143" cy="127238"/>
          </a:xfrm>
          <a:prstGeom prst="rect">
            <a:avLst/>
          </a:prstGeom>
        </p:spPr>
      </p:pic>
      <p:sp>
        <p:nvSpPr>
          <p:cNvPr id="27" name="Rectangle 26">
            <a:extLst>
              <a:ext uri="{FF2B5EF4-FFF2-40B4-BE49-F238E27FC236}">
                <a16:creationId xmlns:a16="http://schemas.microsoft.com/office/drawing/2014/main" id="{22C030D3-A89A-FA24-56FE-8BD87745A903}"/>
              </a:ext>
            </a:extLst>
          </p:cNvPr>
          <p:cNvSpPr/>
          <p:nvPr/>
        </p:nvSpPr>
        <p:spPr>
          <a:xfrm>
            <a:off x="933450" y="1083161"/>
            <a:ext cx="457200" cy="147768"/>
          </a:xfrm>
          <a:prstGeom prst="rect">
            <a:avLst/>
          </a:prstGeom>
          <a:solidFill>
            <a:srgbClr val="FFFF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23284F5-C984-86FB-A8C3-304354ADC5A3}"/>
              </a:ext>
            </a:extLst>
          </p:cNvPr>
          <p:cNvSpPr/>
          <p:nvPr/>
        </p:nvSpPr>
        <p:spPr>
          <a:xfrm>
            <a:off x="2277424" y="804446"/>
            <a:ext cx="457200" cy="147768"/>
          </a:xfrm>
          <a:prstGeom prst="rect">
            <a:avLst/>
          </a:prstGeom>
          <a:solidFill>
            <a:srgbClr val="FFFF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EB53302-8274-55B8-B57C-132046A6FC47}"/>
              </a:ext>
            </a:extLst>
          </p:cNvPr>
          <p:cNvSpPr/>
          <p:nvPr/>
        </p:nvSpPr>
        <p:spPr>
          <a:xfrm>
            <a:off x="3605314" y="813278"/>
            <a:ext cx="457200" cy="147768"/>
          </a:xfrm>
          <a:prstGeom prst="rect">
            <a:avLst/>
          </a:prstGeom>
          <a:solidFill>
            <a:srgbClr val="FFFF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F385F17E-DDC2-F5EF-5673-4DE5F0F0C737}"/>
              </a:ext>
            </a:extLst>
          </p:cNvPr>
          <p:cNvSpPr/>
          <p:nvPr/>
        </p:nvSpPr>
        <p:spPr>
          <a:xfrm>
            <a:off x="1402637" y="1078651"/>
            <a:ext cx="457200" cy="147768"/>
          </a:xfrm>
          <a:prstGeom prst="rect">
            <a:avLst/>
          </a:prstGeom>
          <a:solidFill>
            <a:srgbClr val="FFFF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E8DA4935-BABC-145C-A08C-D50BF6887F7C}"/>
              </a:ext>
            </a:extLst>
          </p:cNvPr>
          <p:cNvSpPr txBox="1"/>
          <p:nvPr/>
        </p:nvSpPr>
        <p:spPr>
          <a:xfrm>
            <a:off x="340633" y="2217188"/>
            <a:ext cx="26161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g</a:t>
            </a:r>
          </a:p>
        </p:txBody>
      </p:sp>
      <p:sp>
        <p:nvSpPr>
          <p:cNvPr id="36" name="TextBox 35">
            <a:extLst>
              <a:ext uri="{FF2B5EF4-FFF2-40B4-BE49-F238E27FC236}">
                <a16:creationId xmlns:a16="http://schemas.microsoft.com/office/drawing/2014/main" id="{614F6C3D-EEB0-BEE2-16A6-85DCEE80671D}"/>
              </a:ext>
            </a:extLst>
          </p:cNvPr>
          <p:cNvSpPr txBox="1"/>
          <p:nvPr/>
        </p:nvSpPr>
        <p:spPr>
          <a:xfrm>
            <a:off x="172326" y="2460494"/>
            <a:ext cx="26161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u</a:t>
            </a:r>
          </a:p>
        </p:txBody>
      </p:sp>
      <p:sp>
        <p:nvSpPr>
          <p:cNvPr id="37" name="TextBox 36">
            <a:extLst>
              <a:ext uri="{FF2B5EF4-FFF2-40B4-BE49-F238E27FC236}">
                <a16:creationId xmlns:a16="http://schemas.microsoft.com/office/drawing/2014/main" id="{F46EA427-CCA0-097B-1FD9-808C76B15E65}"/>
              </a:ext>
            </a:extLst>
          </p:cNvPr>
          <p:cNvSpPr txBox="1"/>
          <p:nvPr/>
        </p:nvSpPr>
        <p:spPr>
          <a:xfrm>
            <a:off x="471438" y="2456272"/>
            <a:ext cx="26161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v</a:t>
            </a:r>
          </a:p>
        </p:txBody>
      </p:sp>
      <p:sp>
        <p:nvSpPr>
          <p:cNvPr id="38" name="TextBox 37">
            <a:extLst>
              <a:ext uri="{FF2B5EF4-FFF2-40B4-BE49-F238E27FC236}">
                <a16:creationId xmlns:a16="http://schemas.microsoft.com/office/drawing/2014/main" id="{46BAE003-591A-B554-3EB9-F03A406DECE8}"/>
              </a:ext>
            </a:extLst>
          </p:cNvPr>
          <p:cNvSpPr txBox="1"/>
          <p:nvPr/>
        </p:nvSpPr>
        <p:spPr>
          <a:xfrm>
            <a:off x="228792" y="2733271"/>
            <a:ext cx="26161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y</a:t>
            </a:r>
          </a:p>
        </p:txBody>
      </p:sp>
      <p:sp>
        <p:nvSpPr>
          <p:cNvPr id="39" name="TextBox 38">
            <a:extLst>
              <a:ext uri="{FF2B5EF4-FFF2-40B4-BE49-F238E27FC236}">
                <a16:creationId xmlns:a16="http://schemas.microsoft.com/office/drawing/2014/main" id="{BADB9A70-8337-F621-0876-F33D6C617B92}"/>
              </a:ext>
            </a:extLst>
          </p:cNvPr>
          <p:cNvSpPr txBox="1"/>
          <p:nvPr/>
        </p:nvSpPr>
        <p:spPr>
          <a:xfrm>
            <a:off x="7712" y="2733270"/>
            <a:ext cx="26161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x</a:t>
            </a:r>
          </a:p>
        </p:txBody>
      </p:sp>
      <p:sp>
        <p:nvSpPr>
          <p:cNvPr id="40" name="TextBox 39">
            <a:extLst>
              <a:ext uri="{FF2B5EF4-FFF2-40B4-BE49-F238E27FC236}">
                <a16:creationId xmlns:a16="http://schemas.microsoft.com/office/drawing/2014/main" id="{4FF0BD19-6474-5BE5-A5D7-C346A05E1438}"/>
              </a:ext>
            </a:extLst>
          </p:cNvPr>
          <p:cNvSpPr txBox="1"/>
          <p:nvPr/>
        </p:nvSpPr>
        <p:spPr>
          <a:xfrm>
            <a:off x="442387" y="2735687"/>
            <a:ext cx="26161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x</a:t>
            </a:r>
          </a:p>
        </p:txBody>
      </p:sp>
      <p:sp>
        <p:nvSpPr>
          <p:cNvPr id="41" name="TextBox 40">
            <a:extLst>
              <a:ext uri="{FF2B5EF4-FFF2-40B4-BE49-F238E27FC236}">
                <a16:creationId xmlns:a16="http://schemas.microsoft.com/office/drawing/2014/main" id="{5AF10CED-F368-9AFE-0FB5-956E87EF13DB}"/>
              </a:ext>
            </a:extLst>
          </p:cNvPr>
          <p:cNvSpPr txBox="1"/>
          <p:nvPr/>
        </p:nvSpPr>
        <p:spPr>
          <a:xfrm>
            <a:off x="676677" y="2724011"/>
            <a:ext cx="26161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y</a:t>
            </a:r>
          </a:p>
        </p:txBody>
      </p:sp>
      <p:cxnSp>
        <p:nvCxnSpPr>
          <p:cNvPr id="35" name="Straight Arrow Connector 34">
            <a:extLst>
              <a:ext uri="{FF2B5EF4-FFF2-40B4-BE49-F238E27FC236}">
                <a16:creationId xmlns:a16="http://schemas.microsoft.com/office/drawing/2014/main" id="{E3DF84B8-AC35-4E57-9E94-3C22775CE0AC}"/>
              </a:ext>
            </a:extLst>
          </p:cNvPr>
          <p:cNvCxnSpPr>
            <a:cxnSpLocks/>
            <a:stCxn id="28" idx="2"/>
            <a:endCxn id="36" idx="1"/>
          </p:cNvCxnSpPr>
          <p:nvPr/>
        </p:nvCxnSpPr>
        <p:spPr>
          <a:xfrm flipH="1">
            <a:off x="172326" y="2494187"/>
            <a:ext cx="299112" cy="10480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7" name="Straight Arrow Connector 46">
            <a:extLst>
              <a:ext uri="{FF2B5EF4-FFF2-40B4-BE49-F238E27FC236}">
                <a16:creationId xmlns:a16="http://schemas.microsoft.com/office/drawing/2014/main" id="{662B269B-D31B-CEF0-1FA6-95CB6C5ED58C}"/>
              </a:ext>
            </a:extLst>
          </p:cNvPr>
          <p:cNvCxnSpPr>
            <a:cxnSpLocks/>
            <a:stCxn id="28" idx="2"/>
            <a:endCxn id="37" idx="3"/>
          </p:cNvCxnSpPr>
          <p:nvPr/>
        </p:nvCxnSpPr>
        <p:spPr>
          <a:xfrm>
            <a:off x="471438" y="2494187"/>
            <a:ext cx="261610" cy="10058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1" name="Straight Arrow Connector 50">
            <a:extLst>
              <a:ext uri="{FF2B5EF4-FFF2-40B4-BE49-F238E27FC236}">
                <a16:creationId xmlns:a16="http://schemas.microsoft.com/office/drawing/2014/main" id="{2CCAB721-A61B-06BD-D26A-C4353A0F09EE}"/>
              </a:ext>
            </a:extLst>
          </p:cNvPr>
          <p:cNvCxnSpPr>
            <a:cxnSpLocks/>
            <a:stCxn id="36" idx="2"/>
            <a:endCxn id="39" idx="1"/>
          </p:cNvCxnSpPr>
          <p:nvPr/>
        </p:nvCxnSpPr>
        <p:spPr>
          <a:xfrm flipH="1">
            <a:off x="7712" y="2737493"/>
            <a:ext cx="295419" cy="13427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7" name="Straight Arrow Connector 56">
            <a:extLst>
              <a:ext uri="{FF2B5EF4-FFF2-40B4-BE49-F238E27FC236}">
                <a16:creationId xmlns:a16="http://schemas.microsoft.com/office/drawing/2014/main" id="{860B53E3-92DC-C65C-D1A9-3F359E4FF424}"/>
              </a:ext>
            </a:extLst>
          </p:cNvPr>
          <p:cNvCxnSpPr>
            <a:cxnSpLocks/>
            <a:stCxn id="37" idx="2"/>
            <a:endCxn id="41" idx="3"/>
          </p:cNvCxnSpPr>
          <p:nvPr/>
        </p:nvCxnSpPr>
        <p:spPr>
          <a:xfrm>
            <a:off x="602243" y="2733271"/>
            <a:ext cx="336044" cy="12924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2" name="Straight Arrow Connector 61">
            <a:extLst>
              <a:ext uri="{FF2B5EF4-FFF2-40B4-BE49-F238E27FC236}">
                <a16:creationId xmlns:a16="http://schemas.microsoft.com/office/drawing/2014/main" id="{73452F03-0E4F-27CD-CDB8-4D5BC7311A37}"/>
              </a:ext>
            </a:extLst>
          </p:cNvPr>
          <p:cNvCxnSpPr>
            <a:cxnSpLocks/>
            <a:stCxn id="37" idx="2"/>
          </p:cNvCxnSpPr>
          <p:nvPr/>
        </p:nvCxnSpPr>
        <p:spPr>
          <a:xfrm flipH="1">
            <a:off x="564741" y="2733271"/>
            <a:ext cx="37502" cy="12452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5" name="Straight Arrow Connector 64">
            <a:extLst>
              <a:ext uri="{FF2B5EF4-FFF2-40B4-BE49-F238E27FC236}">
                <a16:creationId xmlns:a16="http://schemas.microsoft.com/office/drawing/2014/main" id="{FF74851E-E2A7-592E-63B7-BDE31F070580}"/>
              </a:ext>
            </a:extLst>
          </p:cNvPr>
          <p:cNvCxnSpPr>
            <a:cxnSpLocks/>
            <a:stCxn id="36" idx="2"/>
          </p:cNvCxnSpPr>
          <p:nvPr/>
        </p:nvCxnSpPr>
        <p:spPr>
          <a:xfrm>
            <a:off x="303131" y="2737493"/>
            <a:ext cx="62191" cy="13427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288986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2" grpId="0" animBg="1"/>
      <p:bldP spid="33" grpId="0" animBg="1"/>
      <p:bldP spid="3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Chain Rule (example 2)</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103</a:t>
            </a:fld>
            <a:r>
              <a:rPr spc="-55" dirty="0"/>
              <a:t> </a:t>
            </a:r>
            <a:r>
              <a:rPr spc="35" dirty="0"/>
              <a:t>/</a:t>
            </a:r>
            <a:endParaRPr spc="-55" dirty="0"/>
          </a:p>
        </p:txBody>
      </p:sp>
      <p:pic>
        <p:nvPicPr>
          <p:cNvPr id="15" name="Picture 14">
            <a:extLst>
              <a:ext uri="{FF2B5EF4-FFF2-40B4-BE49-F238E27FC236}">
                <a16:creationId xmlns:a16="http://schemas.microsoft.com/office/drawing/2014/main" id="{5B7F930D-D0D5-4207-A5A2-25547DC8BD9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5300" y="449095"/>
            <a:ext cx="1110095" cy="122667"/>
          </a:xfrm>
          <a:prstGeom prst="rect">
            <a:avLst/>
          </a:prstGeom>
        </p:spPr>
      </p:pic>
      <p:pic>
        <p:nvPicPr>
          <p:cNvPr id="17" name="Picture 16">
            <a:extLst>
              <a:ext uri="{FF2B5EF4-FFF2-40B4-BE49-F238E27FC236}">
                <a16:creationId xmlns:a16="http://schemas.microsoft.com/office/drawing/2014/main" id="{ACF7C076-7825-41B8-B4B8-748E5EFD188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289303" y="449095"/>
            <a:ext cx="3142857" cy="128000"/>
          </a:xfrm>
          <a:prstGeom prst="rect">
            <a:avLst/>
          </a:prstGeom>
        </p:spPr>
      </p:pic>
      <p:pic>
        <p:nvPicPr>
          <p:cNvPr id="21" name="Picture 20">
            <a:extLst>
              <a:ext uri="{FF2B5EF4-FFF2-40B4-BE49-F238E27FC236}">
                <a16:creationId xmlns:a16="http://schemas.microsoft.com/office/drawing/2014/main" id="{7B7BC41B-FAB5-4185-855D-C884C9B5C0E9}"/>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5300" y="642397"/>
            <a:ext cx="1455238" cy="108190"/>
          </a:xfrm>
          <a:prstGeom prst="rect">
            <a:avLst/>
          </a:prstGeom>
        </p:spPr>
      </p:pic>
    </p:spTree>
    <p:extLst>
      <p:ext uri="{BB962C8B-B14F-4D97-AF65-F5344CB8AC3E}">
        <p14:creationId xmlns:p14="http://schemas.microsoft.com/office/powerpoint/2010/main" val="2709954103"/>
      </p:ext>
    </p:extLst>
  </p:cSld>
  <p:clrMapOvr>
    <a:masterClrMapping/>
  </p:clrMapOvr>
  <p:transition>
    <p:cu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1"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Chain Rule (example 2)</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104</a:t>
            </a:fld>
            <a:r>
              <a:rPr spc="-55" dirty="0"/>
              <a:t> </a:t>
            </a:r>
            <a:r>
              <a:rPr spc="35" dirty="0"/>
              <a:t>/</a:t>
            </a:r>
            <a:endParaRPr spc="-55" dirty="0"/>
          </a:p>
        </p:txBody>
      </p:sp>
      <p:pic>
        <p:nvPicPr>
          <p:cNvPr id="15" name="Picture 14">
            <a:extLst>
              <a:ext uri="{FF2B5EF4-FFF2-40B4-BE49-F238E27FC236}">
                <a16:creationId xmlns:a16="http://schemas.microsoft.com/office/drawing/2014/main" id="{5B7F930D-D0D5-4207-A5A2-25547DC8BD9F}"/>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95300" y="449095"/>
            <a:ext cx="1110095" cy="122667"/>
          </a:xfrm>
          <a:prstGeom prst="rect">
            <a:avLst/>
          </a:prstGeom>
        </p:spPr>
      </p:pic>
      <p:pic>
        <p:nvPicPr>
          <p:cNvPr id="17" name="Picture 16">
            <a:extLst>
              <a:ext uri="{FF2B5EF4-FFF2-40B4-BE49-F238E27FC236}">
                <a16:creationId xmlns:a16="http://schemas.microsoft.com/office/drawing/2014/main" id="{ACF7C076-7825-41B8-B4B8-748E5EFD1880}"/>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289303" y="449095"/>
            <a:ext cx="3142857" cy="128000"/>
          </a:xfrm>
          <a:prstGeom prst="rect">
            <a:avLst/>
          </a:prstGeom>
        </p:spPr>
      </p:pic>
      <p:pic>
        <p:nvPicPr>
          <p:cNvPr id="21" name="Picture 20">
            <a:extLst>
              <a:ext uri="{FF2B5EF4-FFF2-40B4-BE49-F238E27FC236}">
                <a16:creationId xmlns:a16="http://schemas.microsoft.com/office/drawing/2014/main" id="{7B7BC41B-FAB5-4185-855D-C884C9B5C0E9}"/>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95300" y="642397"/>
            <a:ext cx="1455238" cy="108190"/>
          </a:xfrm>
          <a:prstGeom prst="rect">
            <a:avLst/>
          </a:prstGeom>
        </p:spPr>
      </p:pic>
      <p:pic>
        <p:nvPicPr>
          <p:cNvPr id="16" name="Picture 15">
            <a:extLst>
              <a:ext uri="{FF2B5EF4-FFF2-40B4-BE49-F238E27FC236}">
                <a16:creationId xmlns:a16="http://schemas.microsoft.com/office/drawing/2014/main" id="{2D43A0AB-2DA2-4075-89E6-C8A2618389C6}"/>
              </a:ext>
            </a:extLst>
          </p:cNvPr>
          <p:cNvPicPr>
            <a:picLocks noChangeAspect="1"/>
          </p:cNvPicPr>
          <p:nvPr/>
        </p:nvPicPr>
        <p:blipFill>
          <a:blip r:embed="rId15"/>
          <a:stretch>
            <a:fillRect/>
          </a:stretch>
        </p:blipFill>
        <p:spPr>
          <a:xfrm>
            <a:off x="40114" y="776520"/>
            <a:ext cx="1637483" cy="1277469"/>
          </a:xfrm>
          <a:prstGeom prst="rect">
            <a:avLst/>
          </a:prstGeom>
        </p:spPr>
      </p:pic>
      <p:pic>
        <p:nvPicPr>
          <p:cNvPr id="19" name="Picture 18">
            <a:extLst>
              <a:ext uri="{FF2B5EF4-FFF2-40B4-BE49-F238E27FC236}">
                <a16:creationId xmlns:a16="http://schemas.microsoft.com/office/drawing/2014/main" id="{53944BED-70C6-42EB-BA81-BCF7E45A6A05}"/>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1564753" y="795087"/>
            <a:ext cx="1107809" cy="300190"/>
          </a:xfrm>
          <a:prstGeom prst="rect">
            <a:avLst/>
          </a:prstGeom>
        </p:spPr>
      </p:pic>
      <p:pic>
        <p:nvPicPr>
          <p:cNvPr id="22" name="Picture 21">
            <a:extLst>
              <a:ext uri="{FF2B5EF4-FFF2-40B4-BE49-F238E27FC236}">
                <a16:creationId xmlns:a16="http://schemas.microsoft.com/office/drawing/2014/main" id="{F954168A-C6E5-40A9-85C6-9B5A60BC46BA}"/>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1771650" y="1215311"/>
            <a:ext cx="2301714" cy="134095"/>
          </a:xfrm>
          <a:prstGeom prst="rect">
            <a:avLst/>
          </a:prstGeom>
        </p:spPr>
      </p:pic>
      <p:pic>
        <p:nvPicPr>
          <p:cNvPr id="26" name="Picture 25">
            <a:extLst>
              <a:ext uri="{FF2B5EF4-FFF2-40B4-BE49-F238E27FC236}">
                <a16:creationId xmlns:a16="http://schemas.microsoft.com/office/drawing/2014/main" id="{C989DA0C-C648-4632-A44E-5A4894694EEA}"/>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775702" y="1502099"/>
            <a:ext cx="2656914" cy="260267"/>
          </a:xfrm>
          <a:prstGeom prst="rect">
            <a:avLst/>
          </a:prstGeom>
        </p:spPr>
      </p:pic>
      <p:pic>
        <p:nvPicPr>
          <p:cNvPr id="28" name="Picture 27">
            <a:extLst>
              <a:ext uri="{FF2B5EF4-FFF2-40B4-BE49-F238E27FC236}">
                <a16:creationId xmlns:a16="http://schemas.microsoft.com/office/drawing/2014/main" id="{545062FE-8C21-4381-A4E8-02CF6AAC29BD}"/>
              </a:ext>
            </a:extLst>
          </p:cNvPr>
          <p:cNvPicPr>
            <a:picLocks noChangeAspect="1"/>
          </p:cNvPicPr>
          <p:nvPr/>
        </p:nvPicPr>
        <p:blipFill>
          <a:blip r:embed="rId19"/>
          <a:stretch>
            <a:fillRect/>
          </a:stretch>
        </p:blipFill>
        <p:spPr>
          <a:xfrm>
            <a:off x="97128" y="2053989"/>
            <a:ext cx="1605401" cy="1277469"/>
          </a:xfrm>
          <a:prstGeom prst="rect">
            <a:avLst/>
          </a:prstGeom>
        </p:spPr>
      </p:pic>
      <p:pic>
        <p:nvPicPr>
          <p:cNvPr id="30" name="Picture 29">
            <a:extLst>
              <a:ext uri="{FF2B5EF4-FFF2-40B4-BE49-F238E27FC236}">
                <a16:creationId xmlns:a16="http://schemas.microsoft.com/office/drawing/2014/main" id="{F7D2FE9E-C6B7-4822-8C9F-D87EE47EB6B4}"/>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1702529" y="1811155"/>
            <a:ext cx="1107809" cy="300190"/>
          </a:xfrm>
          <a:prstGeom prst="rect">
            <a:avLst/>
          </a:prstGeom>
        </p:spPr>
      </p:pic>
      <p:pic>
        <p:nvPicPr>
          <p:cNvPr id="32" name="Picture 31">
            <a:extLst>
              <a:ext uri="{FF2B5EF4-FFF2-40B4-BE49-F238E27FC236}">
                <a16:creationId xmlns:a16="http://schemas.microsoft.com/office/drawing/2014/main" id="{55646C81-F79E-4335-BE4A-34B87B291823}"/>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1886138" y="2178735"/>
            <a:ext cx="2407619" cy="134095"/>
          </a:xfrm>
          <a:prstGeom prst="rect">
            <a:avLst/>
          </a:prstGeom>
        </p:spPr>
      </p:pic>
      <p:pic>
        <p:nvPicPr>
          <p:cNvPr id="36" name="Picture 35">
            <a:extLst>
              <a:ext uri="{FF2B5EF4-FFF2-40B4-BE49-F238E27FC236}">
                <a16:creationId xmlns:a16="http://schemas.microsoft.com/office/drawing/2014/main" id="{AF6CB6FA-D9E7-4F6E-8AB0-4CE67DFB5E68}"/>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1886138" y="2437266"/>
            <a:ext cx="2683124" cy="260267"/>
          </a:xfrm>
          <a:prstGeom prst="rect">
            <a:avLst/>
          </a:prstGeom>
        </p:spPr>
      </p:pic>
    </p:spTree>
    <p:extLst>
      <p:ext uri="{BB962C8B-B14F-4D97-AF65-F5344CB8AC3E}">
        <p14:creationId xmlns:p14="http://schemas.microsoft.com/office/powerpoint/2010/main" val="291843735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Chain Rule for Paths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105</a:t>
            </a:fld>
            <a:r>
              <a:rPr spc="-55" dirty="0"/>
              <a:t> </a:t>
            </a:r>
            <a:r>
              <a:rPr spc="35" dirty="0"/>
              <a:t>/</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D6C1854-5279-4A4B-8ABC-DECF5D043369}"/>
                  </a:ext>
                </a:extLst>
              </p:cNvPr>
              <p:cNvSpPr txBox="1"/>
              <p:nvPr/>
            </p:nvSpPr>
            <p:spPr>
              <a:xfrm>
                <a:off x="2305050" y="401754"/>
                <a:ext cx="2259792" cy="2882136"/>
              </a:xfrm>
              <a:prstGeom prst="rect">
                <a:avLst/>
              </a:prstGeom>
              <a:noFill/>
            </p:spPr>
            <p:txBody>
              <a:bodyPr wrap="square" rtlCol="0">
                <a:spAutoFit/>
              </a:bodyPr>
              <a:lstStyle/>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Application of the gradient and involves vector valued functions</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Deals with composition of functions </a:t>
                </a:r>
                <a14:m>
                  <m:oMath xmlns:m="http://schemas.openxmlformats.org/officeDocument/2006/math">
                    <m:r>
                      <a:rPr lang="en-US" sz="1000" b="0" i="1" u="none" strike="noStrike" baseline="0" dirty="0" smtClean="0">
                        <a:latin typeface="Cambria Math" panose="02040503050406030204" pitchFamily="18" charset="0"/>
                        <a:ea typeface="Tahoma" panose="020B0604030504040204" pitchFamily="34" charset="0"/>
                        <a:cs typeface="Tahoma" panose="020B0604030504040204" pitchFamily="34" charset="0"/>
                      </a:rPr>
                      <m:t>𝑓</m:t>
                    </m:r>
                    <m:d>
                      <m:dPr>
                        <m:ctrlPr>
                          <a:rPr lang="en-US" sz="1000" b="0" i="1" u="none" strike="noStrike" baseline="0" dirty="0" smtClean="0">
                            <a:latin typeface="Cambria Math" panose="02040503050406030204" pitchFamily="18" charset="0"/>
                            <a:ea typeface="Tahoma" panose="020B0604030504040204" pitchFamily="34" charset="0"/>
                            <a:cs typeface="Tahoma" panose="020B0604030504040204" pitchFamily="34" charset="0"/>
                          </a:rPr>
                        </m:ctrlPr>
                      </m:dPr>
                      <m:e>
                        <m:r>
                          <a:rPr lang="en-US" sz="1000" b="1" i="1" u="none" strike="noStrike" baseline="0" dirty="0" smtClean="0">
                            <a:latin typeface="Cambria Math" panose="02040503050406030204" pitchFamily="18" charset="0"/>
                            <a:ea typeface="Tahoma" panose="020B0604030504040204" pitchFamily="34" charset="0"/>
                            <a:cs typeface="Tahoma" panose="020B0604030504040204" pitchFamily="34" charset="0"/>
                          </a:rPr>
                          <m:t>𝒓</m:t>
                        </m:r>
                        <m:d>
                          <m:dPr>
                            <m:ctrlPr>
                              <a:rPr lang="en-US" sz="1000" b="0" i="1" u="none" strike="noStrike" baseline="0" dirty="0" smtClean="0">
                                <a:latin typeface="Cambria Math" panose="02040503050406030204" pitchFamily="18" charset="0"/>
                                <a:ea typeface="Tahoma" panose="020B0604030504040204" pitchFamily="34" charset="0"/>
                                <a:cs typeface="Tahoma" panose="020B0604030504040204" pitchFamily="34" charset="0"/>
                              </a:rPr>
                            </m:ctrlPr>
                          </m:dPr>
                          <m:e>
                            <m:r>
                              <a:rPr lang="en-US" sz="1000" b="0" i="1" u="none" strike="noStrike" baseline="0" dirty="0" smtClean="0">
                                <a:latin typeface="Cambria Math" panose="02040503050406030204" pitchFamily="18" charset="0"/>
                                <a:ea typeface="Tahoma" panose="020B0604030504040204" pitchFamily="34" charset="0"/>
                                <a:cs typeface="Tahoma" panose="020B0604030504040204" pitchFamily="34" charset="0"/>
                              </a:rPr>
                              <m:t>𝑡</m:t>
                            </m:r>
                          </m:e>
                        </m:d>
                      </m:e>
                    </m:d>
                  </m:oMath>
                </a14:m>
                <a:endParaRPr lang="en-US" sz="1000" b="0" i="1" u="none" strike="noStrike" baseline="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14:m>
                  <m:oMath xmlns:m="http://schemas.openxmlformats.org/officeDocument/2006/math">
                    <m:r>
                      <a:rPr lang="en-US" sz="1000" b="0" i="1" dirty="0" smtClean="0">
                        <a:latin typeface="Cambria Math" panose="02040503050406030204" pitchFamily="18" charset="0"/>
                        <a:ea typeface="Tahoma" panose="020B0604030504040204" pitchFamily="34" charset="0"/>
                        <a:cs typeface="Tahoma" panose="020B0604030504040204" pitchFamily="34" charset="0"/>
                      </a:rPr>
                      <m:t>𝑟</m:t>
                    </m:r>
                    <m:r>
                      <a:rPr lang="en-US" sz="1000" b="0" i="1" dirty="0" smtClean="0">
                        <a:latin typeface="Cambria Math" panose="02040503050406030204" pitchFamily="18" charset="0"/>
                        <a:ea typeface="Tahoma" panose="020B0604030504040204" pitchFamily="34" charset="0"/>
                        <a:cs typeface="Tahoma" panose="020B0604030504040204" pitchFamily="34" charset="0"/>
                      </a:rPr>
                      <m:t>(</m:t>
                    </m:r>
                    <m:r>
                      <a:rPr lang="en-US" sz="1000" b="0" i="1" dirty="0" smtClean="0">
                        <a:latin typeface="Cambria Math" panose="02040503050406030204" pitchFamily="18" charset="0"/>
                        <a:ea typeface="Tahoma" panose="020B0604030504040204" pitchFamily="34" charset="0"/>
                        <a:cs typeface="Tahoma" panose="020B0604030504040204" pitchFamily="34" charset="0"/>
                      </a:rPr>
                      <m:t>𝑡</m:t>
                    </m:r>
                    <m:r>
                      <a:rPr lang="en-US" sz="1000" b="0" i="1" dirty="0" smtClean="0">
                        <a:latin typeface="Cambria Math" panose="02040503050406030204" pitchFamily="18" charset="0"/>
                        <a:ea typeface="Tahoma" panose="020B0604030504040204" pitchFamily="34" charset="0"/>
                        <a:cs typeface="Tahoma" panose="020B0604030504040204" pitchFamily="34" charset="0"/>
                      </a:rPr>
                      <m:t>)</m:t>
                    </m:r>
                  </m:oMath>
                </a14:m>
                <a:r>
                  <a:rPr lang="en-US" sz="1000" b="0" i="1" u="none" strike="noStrike" baseline="0" dirty="0">
                    <a:latin typeface="Tahoma" panose="020B0604030504040204" pitchFamily="34" charset="0"/>
                    <a:ea typeface="Tahoma" panose="020B0604030504040204" pitchFamily="34" charset="0"/>
                    <a:cs typeface="Tahoma" panose="020B0604030504040204" pitchFamily="34" charset="0"/>
                  </a:rPr>
                  <a:t> represents </a:t>
                </a:r>
                <a:r>
                  <a:rPr lang="en-US" sz="1000" dirty="0">
                    <a:latin typeface="Tahoma" panose="020B0604030504040204" pitchFamily="34" charset="0"/>
                    <a:ea typeface="Tahoma" panose="020B0604030504040204" pitchFamily="34" charset="0"/>
                    <a:cs typeface="Tahoma" panose="020B0604030504040204" pitchFamily="34" charset="0"/>
                  </a:rPr>
                  <a:t>the path of endpoints of the vectors</a:t>
                </a:r>
              </a:p>
              <a:p>
                <a:pPr marL="742950" lvl="1" indent="-285750">
                  <a:buFont typeface="Arial" panose="020B0604020202020204" pitchFamily="34" charset="0"/>
                  <a:buChar char="•"/>
                </a:pPr>
                <a14:m>
                  <m:oMath xmlns:m="http://schemas.openxmlformats.org/officeDocument/2006/math">
                    <m:r>
                      <a:rPr lang="en-US" sz="1000" b="0" i="1" u="none" strike="noStrike" baseline="0" smtClean="0">
                        <a:latin typeface="Cambria Math" panose="02040503050406030204" pitchFamily="18" charset="0"/>
                        <a:ea typeface="Tahoma" panose="020B0604030504040204" pitchFamily="34" charset="0"/>
                        <a:cs typeface="Tahoma" panose="020B0604030504040204" pitchFamily="34" charset="0"/>
                      </a:rPr>
                      <m:t>𝑟</m:t>
                    </m:r>
                    <m:r>
                      <a:rPr lang="en-US" sz="1000" b="0" i="1" u="none" strike="noStrike" baseline="0" smtClean="0">
                        <a:latin typeface="Cambria Math" panose="02040503050406030204" pitchFamily="18" charset="0"/>
                        <a:ea typeface="Tahoma" panose="020B0604030504040204" pitchFamily="34" charset="0"/>
                        <a:cs typeface="Tahoma" panose="020B0604030504040204" pitchFamily="34" charset="0"/>
                      </a:rPr>
                      <m:t>′(</m:t>
                    </m:r>
                    <m:r>
                      <a:rPr lang="en-US" sz="1000" b="0" i="1" u="none" strike="noStrike" baseline="0" smtClean="0">
                        <a:latin typeface="Cambria Math" panose="02040503050406030204" pitchFamily="18" charset="0"/>
                        <a:ea typeface="Tahoma" panose="020B0604030504040204" pitchFamily="34" charset="0"/>
                        <a:cs typeface="Tahoma" panose="020B0604030504040204" pitchFamily="34" charset="0"/>
                      </a:rPr>
                      <m:t>𝑡</m:t>
                    </m:r>
                    <m:r>
                      <a:rPr lang="en-US" sz="1000" b="0" i="1" u="none" strike="noStrike" baseline="0" smtClean="0">
                        <a:latin typeface="Cambria Math" panose="02040503050406030204" pitchFamily="18" charset="0"/>
                        <a:ea typeface="Tahoma" panose="020B0604030504040204" pitchFamily="34" charset="0"/>
                        <a:cs typeface="Tahoma" panose="020B0604030504040204" pitchFamily="34" charset="0"/>
                      </a:rPr>
                      <m:t>)</m:t>
                    </m:r>
                  </m:oMath>
                </a14:m>
                <a:r>
                  <a:rPr lang="en-US" sz="1000" b="0" i="1" u="none" strike="noStrike" baseline="0" dirty="0">
                    <a:latin typeface="Tahoma" panose="020B0604030504040204" pitchFamily="34" charset="0"/>
                    <a:ea typeface="Tahoma" panose="020B0604030504040204" pitchFamily="34" charset="0"/>
                    <a:cs typeface="Tahoma" panose="020B0604030504040204" pitchFamily="34" charset="0"/>
                  </a:rPr>
                  <a:t> represents </a:t>
                </a:r>
                <a:r>
                  <a:rPr lang="en-US" sz="1000" b="0" u="none" strike="noStrike" baseline="0" dirty="0">
                    <a:latin typeface="Tahoma" panose="020B0604030504040204" pitchFamily="34" charset="0"/>
                    <a:ea typeface="Tahoma" panose="020B0604030504040204" pitchFamily="34" charset="0"/>
                    <a:cs typeface="Tahoma" panose="020B0604030504040204" pitchFamily="34" charset="0"/>
                  </a:rPr>
                  <a:t>the</a:t>
                </a:r>
                <a:r>
                  <a:rPr lang="en-US" sz="1000" b="0" u="none" strike="noStrike" dirty="0">
                    <a:latin typeface="Tahoma" panose="020B0604030504040204" pitchFamily="34" charset="0"/>
                    <a:ea typeface="Tahoma" panose="020B0604030504040204" pitchFamily="34" charset="0"/>
                    <a:cs typeface="Tahoma" panose="020B0604030504040204" pitchFamily="34" charset="0"/>
                  </a:rPr>
                  <a:t> tangent or velocity vector</a:t>
                </a:r>
              </a:p>
              <a:p>
                <a:pPr marL="742950" lvl="1" indent="-285750">
                  <a:buFont typeface="Arial" panose="020B0604020202020204" pitchFamily="34" charset="0"/>
                  <a:buChar char="•"/>
                </a:pPr>
                <a:r>
                  <a:rPr lang="en-US" sz="1000" baseline="0" dirty="0">
                    <a:latin typeface="Tahoma" panose="020B0604030504040204" pitchFamily="34" charset="0"/>
                    <a:ea typeface="Tahoma" panose="020B0604030504040204" pitchFamily="34" charset="0"/>
                    <a:cs typeface="Tahoma" panose="020B0604030504040204" pitchFamily="34" charset="0"/>
                  </a:rPr>
                  <a:t>Requires dot p</a:t>
                </a:r>
                <a:r>
                  <a:rPr lang="en-US" sz="1000" dirty="0">
                    <a:latin typeface="Tahoma" panose="020B0604030504040204" pitchFamily="34" charset="0"/>
                    <a:ea typeface="Tahoma" panose="020B0604030504040204" pitchFamily="34" charset="0"/>
                    <a:cs typeface="Tahoma" panose="020B0604030504040204" pitchFamily="34" charset="0"/>
                  </a:rPr>
                  <a:t>roduct of tangent vector to gradient vector</a:t>
                </a:r>
                <a:endParaRPr lang="en-US" sz="1000" b="0" u="none" strike="noStrike" baseline="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000" b="1" i="1" u="none" strike="noStrike" baseline="0" dirty="0">
                    <a:latin typeface="Tahoma" panose="020B0604030504040204" pitchFamily="34" charset="0"/>
                    <a:ea typeface="Tahoma" panose="020B0604030504040204" pitchFamily="34" charset="0"/>
                    <a:cs typeface="Tahoma" panose="020B0604030504040204" pitchFamily="34" charset="0"/>
                  </a:rPr>
                  <a:t>Note: </a:t>
                </a:r>
                <a:r>
                  <a:rPr lang="en-US" sz="1000" b="0" i="1" u="none" strike="noStrike" baseline="0" dirty="0">
                    <a:latin typeface="Tahoma" panose="020B0604030504040204" pitchFamily="34" charset="0"/>
                    <a:ea typeface="Tahoma" panose="020B0604030504040204" pitchFamily="34" charset="0"/>
                    <a:cs typeface="Tahoma" panose="020B0604030504040204" pitchFamily="34" charset="0"/>
                  </a:rPr>
                  <a:t>do not confuse the Chain Rule for Paths with the more elementary Chain Rule for Gradients</a:t>
                </a:r>
                <a:endParaRPr lang="en-US" sz="1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2D6C1854-5279-4A4B-8ABC-DECF5D043369}"/>
                  </a:ext>
                </a:extLst>
              </p:cNvPr>
              <p:cNvSpPr txBox="1">
                <a:spLocks noRot="1" noChangeAspect="1" noMove="1" noResize="1" noEditPoints="1" noAdjustHandles="1" noChangeArrowheads="1" noChangeShapeType="1" noTextEdit="1"/>
              </p:cNvSpPr>
              <p:nvPr/>
            </p:nvSpPr>
            <p:spPr>
              <a:xfrm>
                <a:off x="2305050" y="401754"/>
                <a:ext cx="2259792" cy="2882136"/>
              </a:xfrm>
              <a:prstGeom prst="rect">
                <a:avLst/>
              </a:prstGeom>
              <a:blipFill>
                <a:blip r:embed="rId3"/>
                <a:stretch>
                  <a:fillRect r="-539"/>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38FD58F-DB2A-47DE-89FE-7503F1DABA91}"/>
              </a:ext>
            </a:extLst>
          </p:cNvPr>
          <p:cNvPicPr>
            <a:picLocks noChangeAspect="1"/>
          </p:cNvPicPr>
          <p:nvPr/>
        </p:nvPicPr>
        <p:blipFill>
          <a:blip r:embed="rId4"/>
          <a:stretch>
            <a:fillRect/>
          </a:stretch>
        </p:blipFill>
        <p:spPr>
          <a:xfrm>
            <a:off x="240444" y="379895"/>
            <a:ext cx="2057350" cy="1656568"/>
          </a:xfrm>
          <a:prstGeom prst="rect">
            <a:avLst/>
          </a:prstGeom>
        </p:spPr>
      </p:pic>
      <p:pic>
        <p:nvPicPr>
          <p:cNvPr id="19" name="Picture 18">
            <a:extLst>
              <a:ext uri="{FF2B5EF4-FFF2-40B4-BE49-F238E27FC236}">
                <a16:creationId xmlns:a16="http://schemas.microsoft.com/office/drawing/2014/main" id="{33AE8B02-43B2-43D8-A757-3CD40C2C906C}"/>
              </a:ext>
            </a:extLst>
          </p:cNvPr>
          <p:cNvPicPr>
            <a:picLocks noChangeAspect="1"/>
          </p:cNvPicPr>
          <p:nvPr/>
        </p:nvPicPr>
        <p:blipFill>
          <a:blip r:embed="rId5"/>
          <a:stretch>
            <a:fillRect/>
          </a:stretch>
        </p:blipFill>
        <p:spPr>
          <a:xfrm>
            <a:off x="110083" y="2137875"/>
            <a:ext cx="2132558" cy="1206170"/>
          </a:xfrm>
          <a:prstGeom prst="rect">
            <a:avLst/>
          </a:prstGeom>
        </p:spPr>
      </p:pic>
    </p:spTree>
    <p:extLst>
      <p:ext uri="{BB962C8B-B14F-4D97-AF65-F5344CB8AC3E}">
        <p14:creationId xmlns:p14="http://schemas.microsoft.com/office/powerpoint/2010/main" val="381842366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Chain Rule for Paths (example 1)</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106</a:t>
            </a:fld>
            <a:r>
              <a:rPr spc="-55" dirty="0"/>
              <a:t> </a:t>
            </a:r>
            <a:r>
              <a:rPr spc="35" dirty="0"/>
              <a:t>/</a:t>
            </a:r>
            <a:endParaRPr spc="-55" dirty="0"/>
          </a:p>
        </p:txBody>
      </p:sp>
      <p:pic>
        <p:nvPicPr>
          <p:cNvPr id="20" name="Picture 19">
            <a:extLst>
              <a:ext uri="{FF2B5EF4-FFF2-40B4-BE49-F238E27FC236}">
                <a16:creationId xmlns:a16="http://schemas.microsoft.com/office/drawing/2014/main" id="{F9C9A522-E3B4-49BA-93DF-50AC2E3F349E}"/>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5556" y="502314"/>
            <a:ext cx="3171048" cy="134857"/>
          </a:xfrm>
          <a:prstGeom prst="rect">
            <a:avLst/>
          </a:prstGeom>
        </p:spPr>
      </p:pic>
      <p:pic>
        <p:nvPicPr>
          <p:cNvPr id="24" name="Picture 23">
            <a:extLst>
              <a:ext uri="{FF2B5EF4-FFF2-40B4-BE49-F238E27FC236}">
                <a16:creationId xmlns:a16="http://schemas.microsoft.com/office/drawing/2014/main" id="{05CA6D8A-4710-4DD7-AB4F-BFB2A20B005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7208" y="676232"/>
            <a:ext cx="2737524" cy="128000"/>
          </a:xfrm>
          <a:prstGeom prst="rect">
            <a:avLst/>
          </a:prstGeom>
        </p:spPr>
      </p:pic>
      <p:pic>
        <p:nvPicPr>
          <p:cNvPr id="26" name="Picture 25">
            <a:extLst>
              <a:ext uri="{FF2B5EF4-FFF2-40B4-BE49-F238E27FC236}">
                <a16:creationId xmlns:a16="http://schemas.microsoft.com/office/drawing/2014/main" id="{92A74CFA-ACDD-4760-B367-D54CFBEFD4A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872797" y="676232"/>
            <a:ext cx="1670095" cy="128000"/>
          </a:xfrm>
          <a:prstGeom prst="rect">
            <a:avLst/>
          </a:prstGeom>
        </p:spPr>
      </p:pic>
      <p:pic>
        <p:nvPicPr>
          <p:cNvPr id="28" name="Picture 27">
            <a:extLst>
              <a:ext uri="{FF2B5EF4-FFF2-40B4-BE49-F238E27FC236}">
                <a16:creationId xmlns:a16="http://schemas.microsoft.com/office/drawing/2014/main" id="{8491D38D-28B1-476C-A35D-2CB99FC50D9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54484" y="803514"/>
            <a:ext cx="1699048" cy="262857"/>
          </a:xfrm>
          <a:prstGeom prst="rect">
            <a:avLst/>
          </a:prstGeom>
        </p:spPr>
      </p:pic>
      <p:pic>
        <p:nvPicPr>
          <p:cNvPr id="32" name="Picture 31">
            <a:extLst>
              <a:ext uri="{FF2B5EF4-FFF2-40B4-BE49-F238E27FC236}">
                <a16:creationId xmlns:a16="http://schemas.microsoft.com/office/drawing/2014/main" id="{65D8BF06-ED09-4E5F-8A59-582ED91EA806}"/>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6896" y="1151415"/>
            <a:ext cx="3485714" cy="128000"/>
          </a:xfrm>
          <a:prstGeom prst="rect">
            <a:avLst/>
          </a:prstGeom>
        </p:spPr>
      </p:pic>
      <p:pic>
        <p:nvPicPr>
          <p:cNvPr id="36" name="Picture 35">
            <a:extLst>
              <a:ext uri="{FF2B5EF4-FFF2-40B4-BE49-F238E27FC236}">
                <a16:creationId xmlns:a16="http://schemas.microsoft.com/office/drawing/2014/main" id="{1E708EC7-F6D2-4F6F-AEC4-AC3AC540E035}"/>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566130" y="1151323"/>
            <a:ext cx="976762" cy="112000"/>
          </a:xfrm>
          <a:prstGeom prst="rect">
            <a:avLst/>
          </a:prstGeom>
        </p:spPr>
      </p:pic>
      <p:pic>
        <p:nvPicPr>
          <p:cNvPr id="40" name="Picture 39">
            <a:extLst>
              <a:ext uri="{FF2B5EF4-FFF2-40B4-BE49-F238E27FC236}">
                <a16:creationId xmlns:a16="http://schemas.microsoft.com/office/drawing/2014/main" id="{2B9D29AF-FAFB-4A60-9BA0-33360F7B2B72}"/>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619275" y="1294985"/>
            <a:ext cx="1543619" cy="144762"/>
          </a:xfrm>
          <a:prstGeom prst="rect">
            <a:avLst/>
          </a:prstGeom>
        </p:spPr>
      </p:pic>
    </p:spTree>
    <p:extLst>
      <p:ext uri="{BB962C8B-B14F-4D97-AF65-F5344CB8AC3E}">
        <p14:creationId xmlns:p14="http://schemas.microsoft.com/office/powerpoint/2010/main" val="3210311264"/>
      </p:ext>
    </p:extLst>
  </p:cSld>
  <p:clrMapOvr>
    <a:masterClrMapping/>
  </p:clrMapOvr>
  <p:transition>
    <p:cu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7"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Chain Rule for Paths (example 1)</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107</a:t>
            </a:fld>
            <a:r>
              <a:rPr spc="-55" dirty="0"/>
              <a:t> </a:t>
            </a:r>
            <a:r>
              <a:rPr spc="35" dirty="0"/>
              <a:t>/</a:t>
            </a:r>
            <a:r>
              <a:rPr spc="-15" dirty="0"/>
              <a:t> </a:t>
            </a:r>
            <a:r>
              <a:rPr spc="-55" dirty="0"/>
              <a:t>11</a:t>
            </a:r>
          </a:p>
        </p:txBody>
      </p:sp>
      <p:pic>
        <p:nvPicPr>
          <p:cNvPr id="20" name="Picture 19">
            <a:extLst>
              <a:ext uri="{FF2B5EF4-FFF2-40B4-BE49-F238E27FC236}">
                <a16:creationId xmlns:a16="http://schemas.microsoft.com/office/drawing/2014/main" id="{F9C9A522-E3B4-49BA-93DF-50AC2E3F349E}"/>
              </a:ext>
            </a:extLst>
          </p:cNvPr>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65556" y="502314"/>
            <a:ext cx="3171048" cy="134857"/>
          </a:xfrm>
          <a:prstGeom prst="rect">
            <a:avLst/>
          </a:prstGeom>
        </p:spPr>
      </p:pic>
      <p:pic>
        <p:nvPicPr>
          <p:cNvPr id="24" name="Picture 23">
            <a:extLst>
              <a:ext uri="{FF2B5EF4-FFF2-40B4-BE49-F238E27FC236}">
                <a16:creationId xmlns:a16="http://schemas.microsoft.com/office/drawing/2014/main" id="{05CA6D8A-4710-4DD7-AB4F-BFB2A20B0051}"/>
              </a:ext>
            </a:extLst>
          </p:cNvPr>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67208" y="676232"/>
            <a:ext cx="2737524" cy="128000"/>
          </a:xfrm>
          <a:prstGeom prst="rect">
            <a:avLst/>
          </a:prstGeom>
        </p:spPr>
      </p:pic>
      <p:pic>
        <p:nvPicPr>
          <p:cNvPr id="26" name="Picture 25">
            <a:extLst>
              <a:ext uri="{FF2B5EF4-FFF2-40B4-BE49-F238E27FC236}">
                <a16:creationId xmlns:a16="http://schemas.microsoft.com/office/drawing/2014/main" id="{92A74CFA-ACDD-4760-B367-D54CFBEFD4A0}"/>
              </a:ext>
            </a:extLst>
          </p:cNvPr>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2872797" y="676232"/>
            <a:ext cx="1670095" cy="128000"/>
          </a:xfrm>
          <a:prstGeom prst="rect">
            <a:avLst/>
          </a:prstGeom>
        </p:spPr>
      </p:pic>
      <p:pic>
        <p:nvPicPr>
          <p:cNvPr id="28" name="Picture 27">
            <a:extLst>
              <a:ext uri="{FF2B5EF4-FFF2-40B4-BE49-F238E27FC236}">
                <a16:creationId xmlns:a16="http://schemas.microsoft.com/office/drawing/2014/main" id="{8491D38D-28B1-476C-A35D-2CB99FC50D98}"/>
              </a:ext>
            </a:extLst>
          </p:cNvPr>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1454484" y="803514"/>
            <a:ext cx="1699048" cy="262857"/>
          </a:xfrm>
          <a:prstGeom prst="rect">
            <a:avLst/>
          </a:prstGeom>
        </p:spPr>
      </p:pic>
      <p:pic>
        <p:nvPicPr>
          <p:cNvPr id="32" name="Picture 31">
            <a:extLst>
              <a:ext uri="{FF2B5EF4-FFF2-40B4-BE49-F238E27FC236}">
                <a16:creationId xmlns:a16="http://schemas.microsoft.com/office/drawing/2014/main" id="{65D8BF06-ED09-4E5F-8A59-582ED91EA806}"/>
              </a:ext>
            </a:extLst>
          </p:cNvPr>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46896" y="1151415"/>
            <a:ext cx="3485714" cy="128000"/>
          </a:xfrm>
          <a:prstGeom prst="rect">
            <a:avLst/>
          </a:prstGeom>
        </p:spPr>
      </p:pic>
      <p:pic>
        <p:nvPicPr>
          <p:cNvPr id="36" name="Picture 35">
            <a:extLst>
              <a:ext uri="{FF2B5EF4-FFF2-40B4-BE49-F238E27FC236}">
                <a16:creationId xmlns:a16="http://schemas.microsoft.com/office/drawing/2014/main" id="{1E708EC7-F6D2-4F6F-AEC4-AC3AC540E035}"/>
              </a:ext>
            </a:extLst>
          </p:cNvPr>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3566130" y="1151323"/>
            <a:ext cx="976762" cy="112000"/>
          </a:xfrm>
          <a:prstGeom prst="rect">
            <a:avLst/>
          </a:prstGeom>
        </p:spPr>
      </p:pic>
      <p:pic>
        <p:nvPicPr>
          <p:cNvPr id="21" name="Picture 20">
            <a:extLst>
              <a:ext uri="{FF2B5EF4-FFF2-40B4-BE49-F238E27FC236}">
                <a16:creationId xmlns:a16="http://schemas.microsoft.com/office/drawing/2014/main" id="{FDD48353-9643-4805-A3BD-7101EE7437DC}"/>
              </a:ext>
            </a:extLst>
          </p:cNvPr>
          <p:cNvPicPr>
            <a:picLocks noChangeAspect="1"/>
          </p:cNvPicPr>
          <p:nvPr>
            <p:custDataLst>
              <p:tags r:id="rId7"/>
            </p:custDataLst>
          </p:nvPr>
        </p:nvPicPr>
        <p:blipFill>
          <a:blip r:embed="rId24" cstate="print">
            <a:extLst>
              <a:ext uri="{28A0092B-C50C-407E-A947-70E740481C1C}">
                <a14:useLocalDpi xmlns:a14="http://schemas.microsoft.com/office/drawing/2010/main" val="0"/>
              </a:ext>
            </a:extLst>
          </a:blip>
          <a:stretch>
            <a:fillRect/>
          </a:stretch>
        </p:blipFill>
        <p:spPr>
          <a:xfrm>
            <a:off x="1619275" y="1294985"/>
            <a:ext cx="1543619" cy="144762"/>
          </a:xfrm>
          <a:prstGeom prst="rect">
            <a:avLst/>
          </a:prstGeom>
        </p:spPr>
      </p:pic>
      <p:pic>
        <p:nvPicPr>
          <p:cNvPr id="17" name="Picture 16">
            <a:extLst>
              <a:ext uri="{FF2B5EF4-FFF2-40B4-BE49-F238E27FC236}">
                <a16:creationId xmlns:a16="http://schemas.microsoft.com/office/drawing/2014/main" id="{2ADCEC42-42E5-448D-B9BE-4A6A1690F2EE}"/>
              </a:ext>
            </a:extLst>
          </p:cNvPr>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46897" y="1449188"/>
            <a:ext cx="3167237" cy="134857"/>
          </a:xfrm>
          <a:prstGeom prst="rect">
            <a:avLst/>
          </a:prstGeom>
        </p:spPr>
      </p:pic>
      <p:pic>
        <p:nvPicPr>
          <p:cNvPr id="19" name="Picture 18">
            <a:extLst>
              <a:ext uri="{FF2B5EF4-FFF2-40B4-BE49-F238E27FC236}">
                <a16:creationId xmlns:a16="http://schemas.microsoft.com/office/drawing/2014/main" id="{6EB82865-6CB6-436F-9011-73D6CCAB04AF}"/>
              </a:ext>
            </a:extLst>
          </p:cNvPr>
          <p:cNvPicPr>
            <a:picLocks noChangeAspect="1"/>
          </p:cNvPicPr>
          <p:nvPr>
            <p:custDataLst>
              <p:tags r:id="rId9"/>
            </p:custDataLst>
          </p:nvPr>
        </p:nvPicPr>
        <p:blipFill>
          <a:blip r:embed="rId26" cstate="print">
            <a:extLst>
              <a:ext uri="{28A0092B-C50C-407E-A947-70E740481C1C}">
                <a14:useLocalDpi xmlns:a14="http://schemas.microsoft.com/office/drawing/2010/main" val="0"/>
              </a:ext>
            </a:extLst>
          </a:blip>
          <a:stretch>
            <a:fillRect/>
          </a:stretch>
        </p:blipFill>
        <p:spPr>
          <a:xfrm>
            <a:off x="57809" y="1626695"/>
            <a:ext cx="1845333" cy="128000"/>
          </a:xfrm>
          <a:prstGeom prst="rect">
            <a:avLst/>
          </a:prstGeom>
        </p:spPr>
      </p:pic>
      <p:pic>
        <p:nvPicPr>
          <p:cNvPr id="23" name="Picture 22">
            <a:extLst>
              <a:ext uri="{FF2B5EF4-FFF2-40B4-BE49-F238E27FC236}">
                <a16:creationId xmlns:a16="http://schemas.microsoft.com/office/drawing/2014/main" id="{51AE6328-182B-4C92-9882-B01EDA22C085}"/>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1723436" y="1763853"/>
            <a:ext cx="1161143" cy="300190"/>
          </a:xfrm>
          <a:prstGeom prst="rect">
            <a:avLst/>
          </a:prstGeom>
        </p:spPr>
      </p:pic>
      <p:pic>
        <p:nvPicPr>
          <p:cNvPr id="27" name="Picture 26">
            <a:extLst>
              <a:ext uri="{FF2B5EF4-FFF2-40B4-BE49-F238E27FC236}">
                <a16:creationId xmlns:a16="http://schemas.microsoft.com/office/drawing/2014/main" id="{68F5E503-4BAD-4F79-9D8A-5D01B9FB2B02}"/>
              </a:ext>
            </a:extLst>
          </p:cNvPr>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1644514" y="2064043"/>
            <a:ext cx="1393524" cy="301714"/>
          </a:xfrm>
          <a:prstGeom prst="rect">
            <a:avLst/>
          </a:prstGeom>
        </p:spPr>
      </p:pic>
      <p:pic>
        <p:nvPicPr>
          <p:cNvPr id="30" name="Picture 29">
            <a:extLst>
              <a:ext uri="{FF2B5EF4-FFF2-40B4-BE49-F238E27FC236}">
                <a16:creationId xmlns:a16="http://schemas.microsoft.com/office/drawing/2014/main" id="{B76BA296-D41C-4E76-8374-C9B50FFC6188}"/>
              </a:ext>
            </a:extLst>
          </p:cNvPr>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1446712" y="2382750"/>
            <a:ext cx="1699809" cy="301714"/>
          </a:xfrm>
          <a:prstGeom prst="rect">
            <a:avLst/>
          </a:prstGeom>
        </p:spPr>
      </p:pic>
      <p:pic>
        <p:nvPicPr>
          <p:cNvPr id="35" name="Picture 34">
            <a:extLst>
              <a:ext uri="{FF2B5EF4-FFF2-40B4-BE49-F238E27FC236}">
                <a16:creationId xmlns:a16="http://schemas.microsoft.com/office/drawing/2014/main" id="{9DCF09C0-B017-4B9E-B5EB-52893BC1A118}"/>
              </a:ext>
            </a:extLst>
          </p:cNvPr>
          <p:cNvPicPr>
            <a:picLocks noChangeAspect="1"/>
          </p:cNvPicPr>
          <p:nvPr>
            <p:custDataLst>
              <p:tags r:id="rId13"/>
            </p:custDataLst>
          </p:nvPr>
        </p:nvPicPr>
        <p:blipFill>
          <a:blip r:embed="rId30" cstate="print">
            <a:extLst>
              <a:ext uri="{28A0092B-C50C-407E-A947-70E740481C1C}">
                <a14:useLocalDpi xmlns:a14="http://schemas.microsoft.com/office/drawing/2010/main" val="0"/>
              </a:ext>
            </a:extLst>
          </a:blip>
          <a:stretch>
            <a:fillRect/>
          </a:stretch>
        </p:blipFill>
        <p:spPr>
          <a:xfrm>
            <a:off x="2004036" y="2713918"/>
            <a:ext cx="900571" cy="131810"/>
          </a:xfrm>
          <a:prstGeom prst="rect">
            <a:avLst/>
          </a:prstGeom>
        </p:spPr>
      </p:pic>
      <p:pic>
        <p:nvPicPr>
          <p:cNvPr id="38" name="Picture 37">
            <a:extLst>
              <a:ext uri="{FF2B5EF4-FFF2-40B4-BE49-F238E27FC236}">
                <a16:creationId xmlns:a16="http://schemas.microsoft.com/office/drawing/2014/main" id="{015204F9-303E-49E6-89C2-6EF88C111FEF}"/>
              </a:ext>
            </a:extLst>
          </p:cNvPr>
          <p:cNvPicPr>
            <a:picLocks noChangeAspect="1"/>
          </p:cNvPicPr>
          <p:nvPr>
            <p:custDataLst>
              <p:tags r:id="rId14"/>
            </p:custDataLst>
          </p:nvPr>
        </p:nvPicPr>
        <p:blipFill>
          <a:blip r:embed="rId24" cstate="print">
            <a:extLst>
              <a:ext uri="{28A0092B-C50C-407E-A947-70E740481C1C}">
                <a14:useLocalDpi xmlns:a14="http://schemas.microsoft.com/office/drawing/2010/main" val="0"/>
              </a:ext>
            </a:extLst>
          </a:blip>
          <a:stretch>
            <a:fillRect/>
          </a:stretch>
        </p:blipFill>
        <p:spPr>
          <a:xfrm>
            <a:off x="1658115" y="2862748"/>
            <a:ext cx="1543619" cy="144762"/>
          </a:xfrm>
          <a:prstGeom prst="rect">
            <a:avLst/>
          </a:prstGeom>
        </p:spPr>
      </p:pic>
      <p:pic>
        <p:nvPicPr>
          <p:cNvPr id="43" name="Picture 42">
            <a:extLst>
              <a:ext uri="{FF2B5EF4-FFF2-40B4-BE49-F238E27FC236}">
                <a16:creationId xmlns:a16="http://schemas.microsoft.com/office/drawing/2014/main" id="{AE28A755-BB95-4D92-AC19-D5DB29A422DD}"/>
              </a:ext>
            </a:extLst>
          </p:cNvPr>
          <p:cNvPicPr>
            <a:picLocks noChangeAspect="1"/>
          </p:cNvPicPr>
          <p:nvPr>
            <p:custDataLst>
              <p:tags r:id="rId15"/>
            </p:custDataLst>
          </p:nvPr>
        </p:nvPicPr>
        <p:blipFill>
          <a:blip r:embed="rId31" cstate="print">
            <a:extLst>
              <a:ext uri="{28A0092B-C50C-407E-A947-70E740481C1C}">
                <a14:useLocalDpi xmlns:a14="http://schemas.microsoft.com/office/drawing/2010/main" val="0"/>
              </a:ext>
            </a:extLst>
          </a:blip>
          <a:stretch>
            <a:fillRect/>
          </a:stretch>
        </p:blipFill>
        <p:spPr>
          <a:xfrm>
            <a:off x="1510322" y="3030747"/>
            <a:ext cx="1761524" cy="267429"/>
          </a:xfrm>
          <a:prstGeom prst="rect">
            <a:avLst/>
          </a:prstGeom>
        </p:spPr>
      </p:pic>
    </p:spTree>
    <p:extLst>
      <p:ext uri="{BB962C8B-B14F-4D97-AF65-F5344CB8AC3E}">
        <p14:creationId xmlns:p14="http://schemas.microsoft.com/office/powerpoint/2010/main" val="257602013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Lagrange Multipliers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108</a:t>
            </a:fld>
            <a:r>
              <a:rPr spc="-55" dirty="0"/>
              <a:t> </a:t>
            </a:r>
            <a:r>
              <a:rPr spc="35" dirty="0"/>
              <a:t>/</a:t>
            </a:r>
            <a:r>
              <a:rPr spc="-15" dirty="0"/>
              <a:t> </a:t>
            </a:r>
            <a:r>
              <a:rPr lang="en-US" spc="-55" dirty="0"/>
              <a:t>11</a:t>
            </a:r>
            <a:endParaRPr spc="-55" dirty="0"/>
          </a:p>
        </p:txBody>
      </p:sp>
      <p:pic>
        <p:nvPicPr>
          <p:cNvPr id="1026" name="Picture 2" descr="UM Ma215 Examples: 14.8 Lagrange Multipliers">
            <a:extLst>
              <a:ext uri="{FF2B5EF4-FFF2-40B4-BE49-F238E27FC236}">
                <a16:creationId xmlns:a16="http://schemas.microsoft.com/office/drawing/2014/main" id="{0C6BF477-E60B-4A39-9380-7500F5FB3B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702" y="462458"/>
            <a:ext cx="1371016" cy="151947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BC47E72-3B35-4E03-A063-F04DBCB499A0}"/>
              </a:ext>
            </a:extLst>
          </p:cNvPr>
          <p:cNvSpPr txBox="1"/>
          <p:nvPr/>
        </p:nvSpPr>
        <p:spPr>
          <a:xfrm>
            <a:off x="1847850" y="462458"/>
            <a:ext cx="2716992" cy="2554545"/>
          </a:xfrm>
          <a:prstGeom prst="rect">
            <a:avLst/>
          </a:prstGeom>
          <a:noFill/>
        </p:spPr>
        <p:txBody>
          <a:bodyPr wrap="square" rtlCol="0">
            <a:spAutoFit/>
          </a:bodyPr>
          <a:lstStyle/>
          <a:p>
            <a:r>
              <a:rPr lang="en-US" sz="1000" b="1" u="sng" dirty="0">
                <a:latin typeface="Tahoma" panose="020B0604030504040204" pitchFamily="34" charset="0"/>
                <a:ea typeface="Tahoma" panose="020B0604030504040204" pitchFamily="34" charset="0"/>
                <a:cs typeface="Tahoma" panose="020B0604030504040204" pitchFamily="34" charset="0"/>
              </a:rPr>
              <a:t>Idea: </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we have a function f(</a:t>
            </a:r>
            <a:r>
              <a:rPr lang="en-US" sz="1000" dirty="0" err="1">
                <a:latin typeface="Tahoma" panose="020B0604030504040204" pitchFamily="34" charset="0"/>
                <a:ea typeface="Tahoma" panose="020B0604030504040204" pitchFamily="34" charset="0"/>
                <a:cs typeface="Tahoma" panose="020B0604030504040204" pitchFamily="34" charset="0"/>
              </a:rPr>
              <a:t>x,y</a:t>
            </a:r>
            <a:r>
              <a:rPr lang="en-US" sz="1000" dirty="0">
                <a:latin typeface="Tahoma" panose="020B0604030504040204" pitchFamily="34" charset="0"/>
                <a:ea typeface="Tahoma" panose="020B0604030504040204" pitchFamily="34" charset="0"/>
                <a:cs typeface="Tahoma" panose="020B0604030504040204" pitchFamily="34" charset="0"/>
              </a:rPr>
              <a:t>) = z (a </a:t>
            </a:r>
            <a:r>
              <a:rPr lang="en-US" sz="1000" b="1" dirty="0">
                <a:latin typeface="Tahoma" panose="020B0604030504040204" pitchFamily="34" charset="0"/>
                <a:ea typeface="Tahoma" panose="020B0604030504040204" pitchFamily="34" charset="0"/>
                <a:cs typeface="Tahoma" panose="020B0604030504040204" pitchFamily="34" charset="0"/>
              </a:rPr>
              <a:t>surface</a:t>
            </a:r>
            <a:r>
              <a:rPr lang="en-US" sz="1000" dirty="0">
                <a:latin typeface="Tahoma" panose="020B0604030504040204" pitchFamily="34" charset="0"/>
                <a:ea typeface="Tahoma" panose="020B0604030504040204" pitchFamily="34" charset="0"/>
                <a:cs typeface="Tahoma" panose="020B0604030504040204" pitchFamily="34" charset="0"/>
              </a:rPr>
              <a:t> with </a:t>
            </a:r>
            <a:r>
              <a:rPr lang="en-US" sz="1000" i="1" u="sng" dirty="0">
                <a:latin typeface="Tahoma" panose="020B0604030504040204" pitchFamily="34" charset="0"/>
                <a:ea typeface="Tahoma" panose="020B0604030504040204" pitchFamily="34" charset="0"/>
                <a:cs typeface="Tahoma" panose="020B0604030504040204" pitchFamily="34" charset="0"/>
              </a:rPr>
              <a:t>many</a:t>
            </a:r>
            <a:r>
              <a:rPr lang="en-US" sz="1000" dirty="0">
                <a:latin typeface="Tahoma" panose="020B0604030504040204" pitchFamily="34" charset="0"/>
                <a:ea typeface="Tahoma" panose="020B0604030504040204" pitchFamily="34" charset="0"/>
                <a:cs typeface="Tahoma" panose="020B0604030504040204" pitchFamily="34" charset="0"/>
              </a:rPr>
              <a:t> level curves)</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we have a constraint g(</a:t>
            </a:r>
            <a:r>
              <a:rPr lang="en-US" sz="1000" dirty="0" err="1">
                <a:latin typeface="Tahoma" panose="020B0604030504040204" pitchFamily="34" charset="0"/>
                <a:ea typeface="Tahoma" panose="020B0604030504040204" pitchFamily="34" charset="0"/>
                <a:cs typeface="Tahoma" panose="020B0604030504040204" pitchFamily="34" charset="0"/>
              </a:rPr>
              <a:t>x,y</a:t>
            </a:r>
            <a:r>
              <a:rPr lang="en-US" sz="1000" dirty="0">
                <a:latin typeface="Tahoma" panose="020B0604030504040204" pitchFamily="34" charset="0"/>
                <a:ea typeface="Tahoma" panose="020B0604030504040204" pitchFamily="34" charset="0"/>
                <a:cs typeface="Tahoma" panose="020B0604030504040204" pitchFamily="34" charset="0"/>
              </a:rPr>
              <a:t>) = c, a </a:t>
            </a:r>
            <a:r>
              <a:rPr lang="en-US" sz="1000" i="1" u="sng" dirty="0">
                <a:latin typeface="Tahoma" panose="020B0604030504040204" pitchFamily="34" charset="0"/>
                <a:ea typeface="Tahoma" panose="020B0604030504040204" pitchFamily="34" charset="0"/>
                <a:cs typeface="Tahoma" panose="020B0604030504040204" pitchFamily="34" charset="0"/>
              </a:rPr>
              <a:t>specific</a:t>
            </a:r>
            <a:r>
              <a:rPr lang="en-US" sz="1000" dirty="0">
                <a:latin typeface="Tahoma" panose="020B0604030504040204" pitchFamily="34" charset="0"/>
                <a:ea typeface="Tahoma" panose="020B0604030504040204" pitchFamily="34" charset="0"/>
                <a:cs typeface="Tahoma" panose="020B0604030504040204" pitchFamily="34" charset="0"/>
              </a:rPr>
              <a:t> </a:t>
            </a:r>
            <a:r>
              <a:rPr lang="en-US" sz="1000" b="1" dirty="0">
                <a:latin typeface="Tahoma" panose="020B0604030504040204" pitchFamily="34" charset="0"/>
                <a:ea typeface="Tahoma" panose="020B0604030504040204" pitchFamily="34" charset="0"/>
                <a:cs typeface="Tahoma" panose="020B0604030504040204" pitchFamily="34" charset="0"/>
              </a:rPr>
              <a:t>level curve </a:t>
            </a:r>
            <a:r>
              <a:rPr lang="en-US" sz="1000" dirty="0">
                <a:latin typeface="Tahoma" panose="020B0604030504040204" pitchFamily="34" charset="0"/>
                <a:ea typeface="Tahoma" panose="020B0604030504040204" pitchFamily="34" charset="0"/>
                <a:cs typeface="Tahoma" panose="020B0604030504040204" pitchFamily="34" charset="0"/>
              </a:rPr>
              <a:t>to a surface ( g(</a:t>
            </a:r>
            <a:r>
              <a:rPr lang="en-US" sz="1000" dirty="0" err="1">
                <a:latin typeface="Tahoma" panose="020B0604030504040204" pitchFamily="34" charset="0"/>
                <a:ea typeface="Tahoma" panose="020B0604030504040204" pitchFamily="34" charset="0"/>
                <a:cs typeface="Tahoma" panose="020B0604030504040204" pitchFamily="34" charset="0"/>
              </a:rPr>
              <a:t>x,y</a:t>
            </a:r>
            <a:r>
              <a:rPr lang="en-US" sz="1000" dirty="0">
                <a:latin typeface="Tahoma" panose="020B0604030504040204" pitchFamily="34" charset="0"/>
                <a:ea typeface="Tahoma" panose="020B0604030504040204" pitchFamily="34" charset="0"/>
                <a:cs typeface="Tahoma" panose="020B0604030504040204" pitchFamily="34" charset="0"/>
              </a:rPr>
              <a:t>)=z ) </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The </a:t>
            </a:r>
            <a:r>
              <a:rPr lang="en-US" sz="1000" b="1" dirty="0">
                <a:latin typeface="Tahoma" panose="020B0604030504040204" pitchFamily="34" charset="0"/>
                <a:ea typeface="Tahoma" panose="020B0604030504040204" pitchFamily="34" charset="0"/>
                <a:cs typeface="Tahoma" panose="020B0604030504040204" pitchFamily="34" charset="0"/>
              </a:rPr>
              <a:t>intersection</a:t>
            </a:r>
            <a:r>
              <a:rPr lang="en-US" sz="1000" dirty="0">
                <a:latin typeface="Tahoma" panose="020B0604030504040204" pitchFamily="34" charset="0"/>
                <a:ea typeface="Tahoma" panose="020B0604030504040204" pitchFamily="34" charset="0"/>
                <a:cs typeface="Tahoma" panose="020B0604030504040204" pitchFamily="34" charset="0"/>
              </a:rPr>
              <a:t> between these two gives a </a:t>
            </a:r>
            <a:r>
              <a:rPr lang="en-US" sz="1000" u="sng" dirty="0">
                <a:latin typeface="Tahoma" panose="020B0604030504040204" pitchFamily="34" charset="0"/>
                <a:ea typeface="Tahoma" panose="020B0604030504040204" pitchFamily="34" charset="0"/>
                <a:cs typeface="Tahoma" panose="020B0604030504040204" pitchFamily="34" charset="0"/>
              </a:rPr>
              <a:t>constrained maximum and minimum</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If 2 curves intersect at only one point, they share a </a:t>
            </a:r>
            <a:r>
              <a:rPr lang="en-US" sz="1000" u="sng" dirty="0">
                <a:latin typeface="Tahoma" panose="020B0604030504040204" pitchFamily="34" charset="0"/>
                <a:ea typeface="Tahoma" panose="020B0604030504040204" pitchFamily="34" charset="0"/>
                <a:cs typeface="Tahoma" panose="020B0604030504040204" pitchFamily="34" charset="0"/>
              </a:rPr>
              <a:t>common tangent </a:t>
            </a:r>
            <a:r>
              <a:rPr lang="en-US" sz="1000" dirty="0">
                <a:latin typeface="Tahoma" panose="020B0604030504040204" pitchFamily="34" charset="0"/>
                <a:ea typeface="Tahoma" panose="020B0604030504040204" pitchFamily="34" charset="0"/>
                <a:cs typeface="Tahoma" panose="020B0604030504040204" pitchFamily="34" charset="0"/>
              </a:rPr>
              <a:t>and tangents are </a:t>
            </a:r>
            <a:r>
              <a:rPr lang="en-US" sz="1000" u="sng" dirty="0">
                <a:latin typeface="Tahoma" panose="020B0604030504040204" pitchFamily="34" charset="0"/>
                <a:ea typeface="Tahoma" panose="020B0604030504040204" pitchFamily="34" charset="0"/>
                <a:cs typeface="Tahoma" panose="020B0604030504040204" pitchFamily="34" charset="0"/>
              </a:rPr>
              <a:t>scalar multiples</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The </a:t>
            </a:r>
            <a:r>
              <a:rPr lang="en-US" sz="1000" b="1" u="sng" dirty="0">
                <a:latin typeface="Tahoma" panose="020B0604030504040204" pitchFamily="34" charset="0"/>
                <a:ea typeface="Tahoma" panose="020B0604030504040204" pitchFamily="34" charset="0"/>
                <a:cs typeface="Tahoma" panose="020B0604030504040204" pitchFamily="34" charset="0"/>
              </a:rPr>
              <a:t>normal vectors </a:t>
            </a:r>
            <a:r>
              <a:rPr lang="en-US" sz="1000" dirty="0">
                <a:latin typeface="Tahoma" panose="020B0604030504040204" pitchFamily="34" charset="0"/>
                <a:ea typeface="Tahoma" panose="020B0604030504040204" pitchFamily="34" charset="0"/>
                <a:cs typeface="Tahoma" panose="020B0604030504040204" pitchFamily="34" charset="0"/>
              </a:rPr>
              <a:t>of the level curves are scalar multiples</a:t>
            </a:r>
          </a:p>
        </p:txBody>
      </p:sp>
      <p:pic>
        <p:nvPicPr>
          <p:cNvPr id="20" name="Picture 6" descr="UM Ma215 Examples: 14.8 Lagrange Multipliers">
            <a:extLst>
              <a:ext uri="{FF2B5EF4-FFF2-40B4-BE49-F238E27FC236}">
                <a16:creationId xmlns:a16="http://schemas.microsoft.com/office/drawing/2014/main" id="{C30F57CB-DE75-4100-BE78-1504C0A4A5FC}"/>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570" y="1981936"/>
            <a:ext cx="1295553" cy="1302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25744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Lagrange Multipliers (cont.)</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109</a:t>
            </a:fld>
            <a:r>
              <a:rPr spc="-55" dirty="0"/>
              <a:t> </a:t>
            </a:r>
            <a:r>
              <a:rPr spc="35" dirty="0"/>
              <a:t>/</a:t>
            </a:r>
            <a:r>
              <a:rPr spc="-15" dirty="0"/>
              <a:t> </a:t>
            </a:r>
            <a:r>
              <a:rPr lang="en-US" spc="-55" dirty="0"/>
              <a:t>11</a:t>
            </a:r>
            <a:endParaRPr spc="-55" dirty="0"/>
          </a:p>
        </p:txBody>
      </p:sp>
      <p:sp>
        <p:nvSpPr>
          <p:cNvPr id="18" name="TextBox 17">
            <a:extLst>
              <a:ext uri="{FF2B5EF4-FFF2-40B4-BE49-F238E27FC236}">
                <a16:creationId xmlns:a16="http://schemas.microsoft.com/office/drawing/2014/main" id="{CBC47E72-3B35-4E03-A063-F04DBCB499A0}"/>
              </a:ext>
            </a:extLst>
          </p:cNvPr>
          <p:cNvSpPr txBox="1"/>
          <p:nvPr/>
        </p:nvSpPr>
        <p:spPr>
          <a:xfrm>
            <a:off x="1750604" y="417623"/>
            <a:ext cx="2686050" cy="3170099"/>
          </a:xfrm>
          <a:prstGeom prst="rect">
            <a:avLst/>
          </a:prstGeom>
          <a:noFill/>
        </p:spPr>
        <p:txBody>
          <a:bodyPr wrap="square" rtlCol="0">
            <a:spAutoFit/>
          </a:bodyPr>
          <a:lstStyle/>
          <a:p>
            <a:pPr marL="285750" indent="-285750">
              <a:buFont typeface="Arial" panose="020B0604020202020204" pitchFamily="34" charset="0"/>
              <a:buChar char="•"/>
            </a:pPr>
            <a:r>
              <a:rPr lang="en-US" sz="850" b="1" u="sng" dirty="0">
                <a:latin typeface="Tahoma" panose="020B0604030504040204" pitchFamily="34" charset="0"/>
                <a:ea typeface="Tahoma" panose="020B0604030504040204" pitchFamily="34" charset="0"/>
                <a:cs typeface="Tahoma" panose="020B0604030504040204" pitchFamily="34" charset="0"/>
              </a:rPr>
              <a:t>Idea: </a:t>
            </a:r>
          </a:p>
          <a:p>
            <a:pPr marL="742950" lvl="1" indent="-2857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The </a:t>
            </a:r>
            <a:r>
              <a:rPr lang="en-US" sz="850" b="1" dirty="0">
                <a:latin typeface="Tahoma" panose="020B0604030504040204" pitchFamily="34" charset="0"/>
                <a:ea typeface="Tahoma" panose="020B0604030504040204" pitchFamily="34" charset="0"/>
                <a:cs typeface="Tahoma" panose="020B0604030504040204" pitchFamily="34" charset="0"/>
              </a:rPr>
              <a:t>level curves</a:t>
            </a:r>
            <a:r>
              <a:rPr lang="en-US" sz="850" dirty="0">
                <a:latin typeface="Tahoma" panose="020B0604030504040204" pitchFamily="34" charset="0"/>
                <a:ea typeface="Tahoma" panose="020B0604030504040204" pitchFamily="34" charset="0"/>
                <a:cs typeface="Tahoma" panose="020B0604030504040204" pitchFamily="34" charset="0"/>
              </a:rPr>
              <a:t> </a:t>
            </a:r>
            <a:r>
              <a:rPr lang="en-US" sz="850" u="sng" dirty="0">
                <a:latin typeface="Tahoma" panose="020B0604030504040204" pitchFamily="34" charset="0"/>
                <a:ea typeface="Tahoma" panose="020B0604030504040204" pitchFamily="34" charset="0"/>
                <a:cs typeface="Tahoma" panose="020B0604030504040204" pitchFamily="34" charset="0"/>
              </a:rPr>
              <a:t>have parallel tangents</a:t>
            </a:r>
            <a:r>
              <a:rPr lang="en-US" sz="850" dirty="0">
                <a:latin typeface="Tahoma" panose="020B0604030504040204" pitchFamily="34" charset="0"/>
                <a:ea typeface="Tahoma" panose="020B0604030504040204" pitchFamily="34" charset="0"/>
                <a:cs typeface="Tahoma" panose="020B0604030504040204" pitchFamily="34" charset="0"/>
              </a:rPr>
              <a:t> therefore the level curves have a common or </a:t>
            </a:r>
            <a:r>
              <a:rPr lang="en-US" sz="850" u="sng" dirty="0">
                <a:latin typeface="Tahoma" panose="020B0604030504040204" pitchFamily="34" charset="0"/>
                <a:ea typeface="Tahoma" panose="020B0604030504040204" pitchFamily="34" charset="0"/>
                <a:cs typeface="Tahoma" panose="020B0604030504040204" pitchFamily="34" charset="0"/>
              </a:rPr>
              <a:t>parallel normal </a:t>
            </a:r>
          </a:p>
          <a:p>
            <a:pPr marL="742950" lvl="1" indent="-285750">
              <a:buFont typeface="Arial" panose="020B0604020202020204" pitchFamily="34" charset="0"/>
              <a:buChar char="•"/>
            </a:pPr>
            <a:r>
              <a:rPr lang="en-US" sz="85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If the two graphs are tangent at that point, then their </a:t>
            </a:r>
            <a:r>
              <a:rPr lang="en-US" sz="850" b="0" i="0" u="sng" dirty="0">
                <a:solidFill>
                  <a:srgbClr val="000000"/>
                </a:solidFill>
                <a:effectLst/>
                <a:latin typeface="Tahoma" panose="020B0604030504040204" pitchFamily="34" charset="0"/>
                <a:ea typeface="Tahoma" panose="020B0604030504040204" pitchFamily="34" charset="0"/>
                <a:cs typeface="Tahoma" panose="020B0604030504040204" pitchFamily="34" charset="0"/>
              </a:rPr>
              <a:t>normal vectors </a:t>
            </a:r>
            <a:r>
              <a:rPr lang="en-US" sz="85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must be </a:t>
            </a:r>
            <a:r>
              <a:rPr lang="en-US" sz="850" b="0" i="0" u="sng" dirty="0">
                <a:solidFill>
                  <a:srgbClr val="000000"/>
                </a:solidFill>
                <a:effectLst/>
                <a:latin typeface="Tahoma" panose="020B0604030504040204" pitchFamily="34" charset="0"/>
                <a:ea typeface="Tahoma" panose="020B0604030504040204" pitchFamily="34" charset="0"/>
                <a:cs typeface="Tahoma" panose="020B0604030504040204" pitchFamily="34" charset="0"/>
              </a:rPr>
              <a:t>parallel</a:t>
            </a:r>
          </a:p>
          <a:p>
            <a:pPr marL="1200150" lvl="2" indent="-285750">
              <a:buFont typeface="Arial" panose="020B0604020202020204" pitchFamily="34" charset="0"/>
              <a:buChar char="•"/>
            </a:pPr>
            <a:r>
              <a:rPr lang="en-US" sz="850" dirty="0">
                <a:solidFill>
                  <a:srgbClr val="000000"/>
                </a:solidFill>
                <a:latin typeface="Tahoma" panose="020B0604030504040204" pitchFamily="34" charset="0"/>
                <a:ea typeface="Tahoma" panose="020B0604030504040204" pitchFamily="34" charset="0"/>
                <a:cs typeface="Tahoma" panose="020B0604030504040204" pitchFamily="34" charset="0"/>
              </a:rPr>
              <a:t>Normal vectors must be </a:t>
            </a:r>
            <a:r>
              <a:rPr lang="en-US" sz="850" b="1" dirty="0">
                <a:solidFill>
                  <a:srgbClr val="000000"/>
                </a:solidFill>
                <a:latin typeface="Tahoma" panose="020B0604030504040204" pitchFamily="34" charset="0"/>
                <a:ea typeface="Tahoma" panose="020B0604030504040204" pitchFamily="34" charset="0"/>
                <a:cs typeface="Tahoma" panose="020B0604030504040204" pitchFamily="34" charset="0"/>
              </a:rPr>
              <a:t>scalar multiples</a:t>
            </a:r>
          </a:p>
          <a:p>
            <a:pPr marL="742950" lvl="1" indent="-2857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The </a:t>
            </a:r>
            <a:r>
              <a:rPr lang="en-US" sz="850" b="1" dirty="0">
                <a:latin typeface="Tahoma" panose="020B0604030504040204" pitchFamily="34" charset="0"/>
                <a:ea typeface="Tahoma" panose="020B0604030504040204" pitchFamily="34" charset="0"/>
                <a:cs typeface="Tahoma" panose="020B0604030504040204" pitchFamily="34" charset="0"/>
              </a:rPr>
              <a:t>contour plot </a:t>
            </a:r>
            <a:r>
              <a:rPr lang="en-US" sz="850" dirty="0">
                <a:latin typeface="Tahoma" panose="020B0604030504040204" pitchFamily="34" charset="0"/>
                <a:ea typeface="Tahoma" panose="020B0604030504040204" pitchFamily="34" charset="0"/>
                <a:cs typeface="Tahoma" panose="020B0604030504040204" pitchFamily="34" charset="0"/>
              </a:rPr>
              <a:t>allows us to visualize whether the surface is at a max. or min. based on the specific constraint </a:t>
            </a:r>
          </a:p>
          <a:p>
            <a:pPr marL="742950" lvl="1" indent="-2857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Normal to level curves of f(</a:t>
            </a:r>
            <a:r>
              <a:rPr lang="en-US" sz="850" dirty="0" err="1">
                <a:latin typeface="Tahoma" panose="020B0604030504040204" pitchFamily="34" charset="0"/>
                <a:ea typeface="Tahoma" panose="020B0604030504040204" pitchFamily="34" charset="0"/>
                <a:cs typeface="Tahoma" panose="020B0604030504040204" pitchFamily="34" charset="0"/>
              </a:rPr>
              <a:t>x,y</a:t>
            </a:r>
            <a:r>
              <a:rPr lang="en-US" sz="850" dirty="0">
                <a:latin typeface="Tahoma" panose="020B0604030504040204" pitchFamily="34" charset="0"/>
                <a:ea typeface="Tahoma" panose="020B0604030504040204" pitchFamily="34" charset="0"/>
                <a:cs typeface="Tahoma" panose="020B0604030504040204" pitchFamily="34" charset="0"/>
              </a:rPr>
              <a:t>) = Normal to level curves of g(</a:t>
            </a:r>
            <a:r>
              <a:rPr lang="en-US" sz="850" dirty="0" err="1">
                <a:latin typeface="Tahoma" panose="020B0604030504040204" pitchFamily="34" charset="0"/>
                <a:ea typeface="Tahoma" panose="020B0604030504040204" pitchFamily="34" charset="0"/>
                <a:cs typeface="Tahoma" panose="020B0604030504040204" pitchFamily="34" charset="0"/>
              </a:rPr>
              <a:t>x,y</a:t>
            </a:r>
            <a:r>
              <a:rPr lang="en-US" sz="850"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The </a:t>
            </a:r>
            <a:r>
              <a:rPr lang="en-US" sz="850" b="1" dirty="0">
                <a:latin typeface="Tahoma" panose="020B0604030504040204" pitchFamily="34" charset="0"/>
                <a:ea typeface="Tahoma" panose="020B0604030504040204" pitchFamily="34" charset="0"/>
                <a:cs typeface="Tahoma" panose="020B0604030504040204" pitchFamily="34" charset="0"/>
              </a:rPr>
              <a:t>gradient</a:t>
            </a:r>
            <a:r>
              <a:rPr lang="en-US" sz="850" dirty="0">
                <a:latin typeface="Tahoma" panose="020B0604030504040204" pitchFamily="34" charset="0"/>
                <a:ea typeface="Tahoma" panose="020B0604030504040204" pitchFamily="34" charset="0"/>
                <a:cs typeface="Tahoma" panose="020B0604030504040204" pitchFamily="34" charset="0"/>
              </a:rPr>
              <a:t> provides normal vectors to level curves</a:t>
            </a:r>
          </a:p>
          <a:p>
            <a:pPr marL="742950" lvl="1" indent="-2857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At the </a:t>
            </a:r>
            <a:r>
              <a:rPr lang="en-US" sz="850" b="1" dirty="0">
                <a:latin typeface="Tahoma" panose="020B0604030504040204" pitchFamily="34" charset="0"/>
                <a:ea typeface="Tahoma" panose="020B0604030504040204" pitchFamily="34" charset="0"/>
                <a:cs typeface="Tahoma" panose="020B0604030504040204" pitchFamily="34" charset="0"/>
              </a:rPr>
              <a:t>optimum</a:t>
            </a:r>
            <a:r>
              <a:rPr lang="en-US" sz="850" dirty="0">
                <a:latin typeface="Tahoma" panose="020B0604030504040204" pitchFamily="34" charset="0"/>
                <a:ea typeface="Tahoma" panose="020B0604030504040204" pitchFamily="34" charset="0"/>
                <a:cs typeface="Tahoma" panose="020B0604030504040204" pitchFamily="34" charset="0"/>
              </a:rPr>
              <a:t>, the gradient of the function is </a:t>
            </a:r>
            <a:r>
              <a:rPr lang="en-US" sz="850" u="sng" dirty="0">
                <a:latin typeface="Tahoma" panose="020B0604030504040204" pitchFamily="34" charset="0"/>
                <a:ea typeface="Tahoma" panose="020B0604030504040204" pitchFamily="34" charset="0"/>
                <a:cs typeface="Tahoma" panose="020B0604030504040204" pitchFamily="34" charset="0"/>
              </a:rPr>
              <a:t>parallel</a:t>
            </a:r>
            <a:r>
              <a:rPr lang="en-US" sz="850" dirty="0">
                <a:latin typeface="Tahoma" panose="020B0604030504040204" pitchFamily="34" charset="0"/>
                <a:ea typeface="Tahoma" panose="020B0604030504040204" pitchFamily="34" charset="0"/>
                <a:cs typeface="Tahoma" panose="020B0604030504040204" pitchFamily="34" charset="0"/>
              </a:rPr>
              <a:t> to the gradient of the constraint</a:t>
            </a:r>
          </a:p>
          <a:p>
            <a:pPr marL="742950" lvl="1" indent="-285750">
              <a:buFont typeface="Arial" panose="020B0604020202020204" pitchFamily="34" charset="0"/>
              <a:buChar char="•"/>
            </a:pPr>
            <a:endParaRPr lang="en-US" sz="1000" b="0" i="0" u="sng"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1200150" lvl="2" indent="-285750">
              <a:buFont typeface="Arial" panose="020B0604020202020204" pitchFamily="34" charset="0"/>
              <a:buChar char="•"/>
            </a:pPr>
            <a:endParaRPr lang="en-US" sz="1000" b="1"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lvl="2"/>
            <a:endParaRPr lang="en-US" sz="1000" b="1"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A66BA7C1-E521-44F8-8CED-EDB44878E02B}"/>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8978" y="1622769"/>
            <a:ext cx="1294476" cy="117333"/>
          </a:xfrm>
          <a:prstGeom prst="rect">
            <a:avLst/>
          </a:prstGeom>
        </p:spPr>
      </p:pic>
      <p:pic>
        <p:nvPicPr>
          <p:cNvPr id="24" name="Picture 23">
            <a:extLst>
              <a:ext uri="{FF2B5EF4-FFF2-40B4-BE49-F238E27FC236}">
                <a16:creationId xmlns:a16="http://schemas.microsoft.com/office/drawing/2014/main" id="{76A8E3BE-5518-4025-9162-BB1DBA39D0E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16407" y="1894119"/>
            <a:ext cx="1079619" cy="128000"/>
          </a:xfrm>
          <a:prstGeom prst="rect">
            <a:avLst/>
          </a:prstGeom>
        </p:spPr>
      </p:pic>
      <p:pic>
        <p:nvPicPr>
          <p:cNvPr id="28" name="Picture 27">
            <a:extLst>
              <a:ext uri="{FF2B5EF4-FFF2-40B4-BE49-F238E27FC236}">
                <a16:creationId xmlns:a16="http://schemas.microsoft.com/office/drawing/2014/main" id="{63F10300-5155-4798-BDC9-37FF20112C9A}"/>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35893" y="2014422"/>
            <a:ext cx="1212953" cy="128000"/>
          </a:xfrm>
          <a:prstGeom prst="rect">
            <a:avLst/>
          </a:prstGeom>
        </p:spPr>
      </p:pic>
      <p:pic>
        <p:nvPicPr>
          <p:cNvPr id="29" name="Picture 2" descr="Chapter 2, Section 9: Lagrange Multipliers">
            <a:extLst>
              <a:ext uri="{FF2B5EF4-FFF2-40B4-BE49-F238E27FC236}">
                <a16:creationId xmlns:a16="http://schemas.microsoft.com/office/drawing/2014/main" id="{E753EA71-362F-4183-B6B6-300231B9D2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300" y="443668"/>
            <a:ext cx="1700212" cy="117256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391BE73B-610B-4829-A102-217ACFB1B667}"/>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13295" y="1761128"/>
            <a:ext cx="613333" cy="128762"/>
          </a:xfrm>
          <a:prstGeom prst="rect">
            <a:avLst/>
          </a:prstGeom>
        </p:spPr>
      </p:pic>
      <p:pic>
        <p:nvPicPr>
          <p:cNvPr id="41" name="Picture 4" descr="Lagrange multiplier - Wikipedia">
            <a:extLst>
              <a:ext uri="{FF2B5EF4-FFF2-40B4-BE49-F238E27FC236}">
                <a16:creationId xmlns:a16="http://schemas.microsoft.com/office/drawing/2014/main" id="{6BB52F06-9CD7-422A-B11C-1A6A61BE4DB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850" y="2121420"/>
            <a:ext cx="1588752" cy="114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17429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22097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Planes in 3-space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11</a:t>
            </a:fld>
            <a:r>
              <a:rPr spc="-55" dirty="0"/>
              <a:t> </a:t>
            </a:r>
            <a:r>
              <a:rPr spc="35" dirty="0"/>
              <a:t>/</a:t>
            </a:r>
            <a:endParaRPr spc="-55" dirty="0"/>
          </a:p>
        </p:txBody>
      </p:sp>
      <p:pic>
        <p:nvPicPr>
          <p:cNvPr id="1026" name="Picture 2" descr="Distance between two parallel Planes in 3-D - GeeksforGeeks">
            <a:extLst>
              <a:ext uri="{FF2B5EF4-FFF2-40B4-BE49-F238E27FC236}">
                <a16:creationId xmlns:a16="http://schemas.microsoft.com/office/drawing/2014/main" id="{7CA0AE4E-120E-4CB7-BC0A-67D47996581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056" r="19722"/>
          <a:stretch/>
        </p:blipFill>
        <p:spPr bwMode="auto">
          <a:xfrm>
            <a:off x="247651" y="433919"/>
            <a:ext cx="1828800" cy="15816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FDE7C7-A1F4-49CF-B591-608ADA73278E}"/>
                  </a:ext>
                </a:extLst>
              </p:cNvPr>
              <p:cNvSpPr txBox="1"/>
              <p:nvPr/>
            </p:nvSpPr>
            <p:spPr>
              <a:xfrm>
                <a:off x="1535976" y="688028"/>
                <a:ext cx="2959848" cy="2431435"/>
              </a:xfrm>
              <a:prstGeom prst="rect">
                <a:avLst/>
              </a:prstGeom>
              <a:noFill/>
            </p:spPr>
            <p:txBody>
              <a:bodyPr wrap="square" rtlCol="0">
                <a:spAutoFit/>
              </a:bodyPr>
              <a:lstStyle/>
              <a:p>
                <a:pPr marL="742950" lvl="1" indent="-285750">
                  <a:buFont typeface="Arial" panose="020B0604020202020204" pitchFamily="34" charset="0"/>
                  <a:buChar char="•"/>
                </a:pPr>
                <a:r>
                  <a:rPr lang="en-US" sz="750" b="1" dirty="0">
                    <a:solidFill>
                      <a:schemeClr val="tx1"/>
                    </a:solidFill>
                    <a:latin typeface="Tahoma" panose="020B0604030504040204" pitchFamily="34" charset="0"/>
                    <a:ea typeface="Tahoma" panose="020B0604030504040204" pitchFamily="34" charset="0"/>
                    <a:cs typeface="Tahoma" panose="020B0604030504040204" pitchFamily="34" charset="0"/>
                  </a:rPr>
                  <a:t>Notice:</a:t>
                </a:r>
              </a:p>
              <a:p>
                <a:pPr marL="742950" lvl="1" indent="-285750">
                  <a:buFont typeface="Arial" panose="020B0604020202020204" pitchFamily="34" charset="0"/>
                  <a:buChar char="•"/>
                </a:pPr>
                <a:endParaRPr lang="en-US" sz="750" b="1"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1200150" lvl="2" indent="-285750">
                  <a:buFont typeface="+mj-lt"/>
                  <a:buAutoNum type="arabicPeriod"/>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Two planes are || if normal vectors are ||</a:t>
                </a:r>
              </a:p>
              <a:p>
                <a:pPr marL="1200150" lvl="2" indent="-285750">
                  <a:buFont typeface="+mj-lt"/>
                  <a:buAutoNum type="arabicPeriod"/>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Two planes are </a:t>
                </a:r>
                <a14:m>
                  <m:oMath xmlns:m="http://schemas.openxmlformats.org/officeDocument/2006/math">
                    <m:r>
                      <a:rPr lang="en-US" sz="75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oMath>
                </a14:m>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 if their normal vectors are </a:t>
                </a:r>
                <a14:m>
                  <m:oMath xmlns:m="http://schemas.openxmlformats.org/officeDocument/2006/math">
                    <m:r>
                      <a:rPr lang="en-US" sz="75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oMath>
                </a14:m>
                <a:endParaRPr lang="en-US" sz="75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1200150" lvl="2" indent="-285750">
                  <a:buFont typeface="+mj-lt"/>
                  <a:buAutoNum type="arabicPeriod"/>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Angle b/t planes = angle b/t normal vectors</a:t>
                </a:r>
              </a:p>
              <a:p>
                <a:pPr lvl="2"/>
                <a:endParaRPr lang="en-US" sz="75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750" b="1" dirty="0">
                    <a:solidFill>
                      <a:schemeClr val="tx1"/>
                    </a:solidFill>
                    <a:latin typeface="Tahoma" panose="020B0604030504040204" pitchFamily="34" charset="0"/>
                    <a:ea typeface="Tahoma" panose="020B0604030504040204" pitchFamily="34" charset="0"/>
                    <a:cs typeface="Tahoma" panose="020B0604030504040204" pitchFamily="34" charset="0"/>
                  </a:rPr>
                  <a:t>Two Forms:</a:t>
                </a:r>
              </a:p>
              <a:p>
                <a:pPr marL="742950" lvl="1" indent="-285750">
                  <a:buFont typeface="Arial" panose="020B0604020202020204" pitchFamily="34" charset="0"/>
                  <a:buChar char="•"/>
                </a:pPr>
                <a:endParaRPr lang="en-US" sz="750" b="1"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1200150" lvl="2" indent="-285750">
                  <a:buFont typeface="+mj-lt"/>
                  <a:buAutoNum type="arabicPeriod"/>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Vector form: </a:t>
                </a:r>
                <a14:m>
                  <m:oMath xmlns:m="http://schemas.openxmlformats.org/officeDocument/2006/math">
                    <m:r>
                      <a:rPr lang="en-US" sz="750" b="1"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𝒏</m:t>
                    </m:r>
                    <m:r>
                      <a:rPr lang="en-US" sz="750" b="1"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𝑥</m:t>
                    </m:r>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𝑦</m:t>
                    </m:r>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𝑧</m:t>
                    </m:r>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 = </m:t>
                    </m:r>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𝑑</m:t>
                    </m:r>
                  </m:oMath>
                </a14:m>
                <a:endParaRPr lang="en-US" sz="75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1200150" lvl="2" indent="-285750">
                  <a:buFont typeface="+mj-lt"/>
                  <a:buAutoNum type="arabicPeriod"/>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Scalar form: </a:t>
                </a:r>
                <a14:m>
                  <m:oMath xmlns:m="http://schemas.openxmlformats.org/officeDocument/2006/math">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𝑎𝑥</m:t>
                    </m:r>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 + </m:t>
                    </m:r>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𝑏𝑦</m:t>
                    </m:r>
                    <m:r>
                      <a:rPr lang="en-US" sz="7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 + </m:t>
                    </m:r>
                    <m:r>
                      <a:rPr lang="en-US" sz="750" b="0" i="1" u="none" strike="noStrike" baseline="0" dirty="0" err="1">
                        <a:solidFill>
                          <a:schemeClr val="tx1"/>
                        </a:solidFill>
                        <a:latin typeface="Cambria Math" panose="02040503050406030204" pitchFamily="18" charset="0"/>
                        <a:ea typeface="Tahoma" panose="020B0604030504040204" pitchFamily="34" charset="0"/>
                        <a:cs typeface="Tahoma" panose="020B0604030504040204" pitchFamily="34" charset="0"/>
                      </a:rPr>
                      <m:t>𝑐𝑧</m:t>
                    </m:r>
                    <m:r>
                      <a:rPr lang="en-US" sz="750" b="0" i="1" u="none" strike="noStrike" baseline="0" dirty="0">
                        <a:solidFill>
                          <a:schemeClr val="tx1"/>
                        </a:solidFill>
                        <a:latin typeface="Cambria Math" panose="02040503050406030204" pitchFamily="18" charset="0"/>
                        <a:ea typeface="Tahoma" panose="020B0604030504040204" pitchFamily="34" charset="0"/>
                        <a:cs typeface="Tahoma" panose="020B0604030504040204" pitchFamily="34" charset="0"/>
                      </a:rPr>
                      <m:t> = </m:t>
                    </m:r>
                    <m:r>
                      <a:rPr lang="en-US" sz="750" b="0" i="1" u="none" strike="noStrike" baseline="0" dirty="0">
                        <a:solidFill>
                          <a:schemeClr val="tx1"/>
                        </a:solidFill>
                        <a:latin typeface="Cambria Math" panose="02040503050406030204" pitchFamily="18" charset="0"/>
                        <a:ea typeface="Tahoma" panose="020B0604030504040204" pitchFamily="34" charset="0"/>
                        <a:cs typeface="Tahoma" panose="020B0604030504040204" pitchFamily="34" charset="0"/>
                      </a:rPr>
                      <m:t>𝑑</m:t>
                    </m:r>
                  </m:oMath>
                </a14:m>
                <a:endParaRPr lang="en-US" sz="75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lvl="2"/>
                <a:endParaRPr lang="en-US" sz="75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750" b="1" dirty="0">
                    <a:latin typeface="Tahoma" panose="020B0604030504040204" pitchFamily="34" charset="0"/>
                    <a:ea typeface="Tahoma" panose="020B0604030504040204" pitchFamily="34" charset="0"/>
                    <a:cs typeface="Tahoma" panose="020B0604030504040204" pitchFamily="34" charset="0"/>
                  </a:rPr>
                  <a:t>Typical Types of Plane Problems</a:t>
                </a:r>
                <a:r>
                  <a:rPr lang="en-US" sz="750" b="1"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742950" lvl="1" indent="-285750">
                  <a:buFont typeface="Arial" panose="020B0604020202020204" pitchFamily="34" charset="0"/>
                  <a:buChar char="•"/>
                </a:pPr>
                <a:endParaRPr lang="en-US" sz="75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1200150" lvl="2" indent="-285750">
                  <a:buFont typeface="Arial" panose="020B0604020202020204" pitchFamily="34" charset="0"/>
                  <a:buChar char="•"/>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Angle between line and a plane</a:t>
                </a:r>
              </a:p>
              <a:p>
                <a:pPr marL="1200150" lvl="2" indent="-285750">
                  <a:buFont typeface="Arial" panose="020B0604020202020204" pitchFamily="34" charset="0"/>
                  <a:buChar char="•"/>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Distance between point and a plane</a:t>
                </a:r>
              </a:p>
              <a:p>
                <a:pPr marL="1200150" lvl="2" indent="-285750">
                  <a:buFont typeface="Arial" panose="020B0604020202020204" pitchFamily="34" charset="0"/>
                  <a:buChar char="•"/>
                </a:pPr>
                <a:r>
                  <a:rPr lang="en-US" sz="750" dirty="0">
                    <a:solidFill>
                      <a:schemeClr val="tx1"/>
                    </a:solidFill>
                    <a:latin typeface="Tahoma" panose="020B0604030504040204" pitchFamily="34" charset="0"/>
                    <a:ea typeface="Tahoma" panose="020B0604030504040204" pitchFamily="34" charset="0"/>
                    <a:cs typeface="Tahoma" panose="020B0604030504040204" pitchFamily="34" charset="0"/>
                  </a:rPr>
                  <a:t>Distance between two parallel planes</a:t>
                </a:r>
              </a:p>
              <a:p>
                <a:pPr marL="285750" indent="-2857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9" name="TextBox 18">
                <a:extLst>
                  <a:ext uri="{FF2B5EF4-FFF2-40B4-BE49-F238E27FC236}">
                    <a16:creationId xmlns:a16="http://schemas.microsoft.com/office/drawing/2014/main" id="{2EFDE7C7-A1F4-49CF-B591-608ADA73278E}"/>
                  </a:ext>
                </a:extLst>
              </p:cNvPr>
              <p:cNvSpPr txBox="1">
                <a:spLocks noRot="1" noChangeAspect="1" noMove="1" noResize="1" noEditPoints="1" noAdjustHandles="1" noChangeArrowheads="1" noChangeShapeType="1" noTextEdit="1"/>
              </p:cNvSpPr>
              <p:nvPr/>
            </p:nvSpPr>
            <p:spPr>
              <a:xfrm>
                <a:off x="1535976" y="688028"/>
                <a:ext cx="2959848" cy="2431435"/>
              </a:xfrm>
              <a:prstGeom prst="rect">
                <a:avLst/>
              </a:prstGeom>
              <a:blipFill>
                <a:blip r:embed="rId4"/>
                <a:stretch>
                  <a:fillRect/>
                </a:stretch>
              </a:blipFill>
            </p:spPr>
            <p:txBody>
              <a:bodyPr/>
              <a:lstStyle/>
              <a:p>
                <a:r>
                  <a:rPr lang="en-US">
                    <a:noFill/>
                  </a:rPr>
                  <a:t> </a:t>
                </a:r>
              </a:p>
            </p:txBody>
          </p:sp>
        </mc:Fallback>
      </mc:AlternateContent>
      <p:pic>
        <p:nvPicPr>
          <p:cNvPr id="1028" name="Picture 4" descr="Find a vector parallel to the intersection of the planes $2x-3y+5z=2$ and  $4x+y-3z=7$ - Mathematics Stack Exchange">
            <a:extLst>
              <a:ext uri="{FF2B5EF4-FFF2-40B4-BE49-F238E27FC236}">
                <a16:creationId xmlns:a16="http://schemas.microsoft.com/office/drawing/2014/main" id="{CC7E0431-4013-4DB4-9455-88793C8AC8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3522"/>
          <a:stretch/>
        </p:blipFill>
        <p:spPr bwMode="auto">
          <a:xfrm>
            <a:off x="376389" y="1890343"/>
            <a:ext cx="1647572" cy="1367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59529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Lagrange Multipliers (cont.)</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110</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CB9049A8-4FD2-42CE-AC09-4929162E00A0}"/>
              </a:ext>
            </a:extLst>
          </p:cNvPr>
          <p:cNvSpPr txBox="1"/>
          <p:nvPr/>
        </p:nvSpPr>
        <p:spPr>
          <a:xfrm>
            <a:off x="-56666" y="378408"/>
            <a:ext cx="4721347" cy="3331681"/>
          </a:xfrm>
          <a:prstGeom prst="rect">
            <a:avLst/>
          </a:prstGeom>
          <a:noFill/>
        </p:spPr>
        <p:txBody>
          <a:bodyPr wrap="square" rtlCol="0">
            <a:spAutoFit/>
          </a:bodyPr>
          <a:lstStyle/>
          <a:p>
            <a:r>
              <a:rPr lang="en-US" sz="950" u="sng" dirty="0">
                <a:latin typeface="Tahoma" panose="020B0604030504040204" pitchFamily="34" charset="0"/>
                <a:ea typeface="Tahoma" panose="020B0604030504040204" pitchFamily="34" charset="0"/>
                <a:cs typeface="Tahoma" panose="020B0604030504040204" pitchFamily="34" charset="0"/>
              </a:rPr>
              <a:t>General Strategy:</a:t>
            </a:r>
          </a:p>
          <a:p>
            <a:pPr marL="228600" indent="-228600">
              <a:buFont typeface="+mj-lt"/>
              <a:buAutoNum type="arabicPeriod"/>
            </a:pPr>
            <a:r>
              <a:rPr lang="en-US" sz="950" b="1" dirty="0">
                <a:latin typeface="Tahoma" panose="020B0604030504040204" pitchFamily="34" charset="0"/>
                <a:ea typeface="Tahoma" panose="020B0604030504040204" pitchFamily="34" charset="0"/>
                <a:cs typeface="Tahoma" panose="020B0604030504040204" pitchFamily="34" charset="0"/>
              </a:rPr>
              <a:t>Identify the function and the constraint</a:t>
            </a:r>
          </a:p>
          <a:p>
            <a:pPr marL="685800" lvl="1" indent="-22860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Write the constraint in terms of g(</a:t>
            </a:r>
            <a:r>
              <a:rPr lang="en-US" sz="950" dirty="0" err="1">
                <a:latin typeface="Tahoma" panose="020B0604030504040204" pitchFamily="34" charset="0"/>
                <a:ea typeface="Tahoma" panose="020B0604030504040204" pitchFamily="34" charset="0"/>
                <a:cs typeface="Tahoma" panose="020B0604030504040204" pitchFamily="34" charset="0"/>
              </a:rPr>
              <a:t>x,y</a:t>
            </a:r>
            <a:r>
              <a:rPr lang="en-US" sz="950" dirty="0">
                <a:latin typeface="Tahoma" panose="020B0604030504040204" pitchFamily="34" charset="0"/>
                <a:ea typeface="Tahoma" panose="020B0604030504040204" pitchFamily="34" charset="0"/>
                <a:cs typeface="Tahoma" panose="020B0604030504040204" pitchFamily="34" charset="0"/>
              </a:rPr>
              <a:t>) = 0</a:t>
            </a:r>
          </a:p>
          <a:p>
            <a:pPr marL="1143000" lvl="2" indent="-22860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Move constants to one side with the variables and leave the other side equal to zero</a:t>
            </a:r>
          </a:p>
          <a:p>
            <a:pPr marL="228600" indent="-228600">
              <a:buFont typeface="+mj-lt"/>
              <a:buAutoNum type="arabicPeriod"/>
            </a:pPr>
            <a:r>
              <a:rPr lang="en-US" sz="950" b="1" dirty="0">
                <a:latin typeface="Tahoma" panose="020B0604030504040204" pitchFamily="34" charset="0"/>
                <a:ea typeface="Tahoma" panose="020B0604030504040204" pitchFamily="34" charset="0"/>
                <a:cs typeface="Tahoma" panose="020B0604030504040204" pitchFamily="34" charset="0"/>
              </a:rPr>
              <a:t>Write out the appropriate relationship depending on function</a:t>
            </a:r>
          </a:p>
          <a:p>
            <a:pPr marL="685800" lvl="1" indent="-22860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If the function is of two variables such as f(</a:t>
            </a:r>
            <a:r>
              <a:rPr lang="en-US" sz="950" dirty="0" err="1">
                <a:latin typeface="Tahoma" panose="020B0604030504040204" pitchFamily="34" charset="0"/>
                <a:ea typeface="Tahoma" panose="020B0604030504040204" pitchFamily="34" charset="0"/>
                <a:cs typeface="Tahoma" panose="020B0604030504040204" pitchFamily="34" charset="0"/>
              </a:rPr>
              <a:t>x,y</a:t>
            </a:r>
            <a:r>
              <a:rPr lang="en-US" sz="950" dirty="0">
                <a:latin typeface="Tahoma" panose="020B0604030504040204" pitchFamily="34" charset="0"/>
                <a:ea typeface="Tahoma" panose="020B0604030504040204" pitchFamily="34" charset="0"/>
                <a:cs typeface="Tahoma" panose="020B0604030504040204" pitchFamily="34" charset="0"/>
              </a:rPr>
              <a:t>) then the gradient will be </a:t>
            </a:r>
            <a:r>
              <a:rPr lang="en-US" sz="950" b="0" i="0" dirty="0">
                <a:effectLst/>
                <a:latin typeface="Tahoma" panose="020B0604030504040204" pitchFamily="34" charset="0"/>
                <a:ea typeface="Tahoma" panose="020B0604030504040204" pitchFamily="34" charset="0"/>
                <a:cs typeface="Tahoma" panose="020B0604030504040204" pitchFamily="34" charset="0"/>
              </a:rPr>
              <a:t>∇f(</a:t>
            </a:r>
            <a:r>
              <a:rPr lang="en-US" sz="950" b="0" i="0" dirty="0" err="1">
                <a:effectLst/>
                <a:latin typeface="Tahoma" panose="020B0604030504040204" pitchFamily="34" charset="0"/>
                <a:ea typeface="Tahoma" panose="020B0604030504040204" pitchFamily="34" charset="0"/>
                <a:cs typeface="Tahoma" panose="020B0604030504040204" pitchFamily="34" charset="0"/>
              </a:rPr>
              <a:t>x,y</a:t>
            </a:r>
            <a:r>
              <a:rPr lang="en-US" sz="950" b="0" i="0" dirty="0">
                <a:effectLst/>
                <a:latin typeface="Tahoma" panose="020B0604030504040204" pitchFamily="34" charset="0"/>
                <a:ea typeface="Tahoma" panose="020B0604030504040204" pitchFamily="34" charset="0"/>
                <a:cs typeface="Tahoma" panose="020B0604030504040204" pitchFamily="34" charset="0"/>
              </a:rPr>
              <a:t>), thus two components. </a:t>
            </a:r>
          </a:p>
          <a:p>
            <a:pPr marL="685800" lvl="1" indent="-22860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If the function is of three variables such as f(</a:t>
            </a:r>
            <a:r>
              <a:rPr lang="en-US" sz="950" dirty="0" err="1">
                <a:latin typeface="Tahoma" panose="020B0604030504040204" pitchFamily="34" charset="0"/>
                <a:ea typeface="Tahoma" panose="020B0604030504040204" pitchFamily="34" charset="0"/>
                <a:cs typeface="Tahoma" panose="020B0604030504040204" pitchFamily="34" charset="0"/>
              </a:rPr>
              <a:t>x,y,z</a:t>
            </a:r>
            <a:r>
              <a:rPr lang="en-US" sz="950" dirty="0">
                <a:latin typeface="Tahoma" panose="020B0604030504040204" pitchFamily="34" charset="0"/>
                <a:ea typeface="Tahoma" panose="020B0604030504040204" pitchFamily="34" charset="0"/>
                <a:cs typeface="Tahoma" panose="020B0604030504040204" pitchFamily="34" charset="0"/>
              </a:rPr>
              <a:t>) then the gradient will be </a:t>
            </a:r>
            <a:r>
              <a:rPr lang="en-US" sz="950" b="0" i="0" dirty="0">
                <a:effectLst/>
                <a:latin typeface="Tahoma" panose="020B0604030504040204" pitchFamily="34" charset="0"/>
                <a:ea typeface="Tahoma" panose="020B0604030504040204" pitchFamily="34" charset="0"/>
                <a:cs typeface="Tahoma" panose="020B0604030504040204" pitchFamily="34" charset="0"/>
              </a:rPr>
              <a:t>∇f(</a:t>
            </a:r>
            <a:r>
              <a:rPr lang="en-US" sz="950" b="0" i="0" dirty="0" err="1">
                <a:effectLst/>
                <a:latin typeface="Tahoma" panose="020B0604030504040204" pitchFamily="34" charset="0"/>
                <a:ea typeface="Tahoma" panose="020B0604030504040204" pitchFamily="34" charset="0"/>
                <a:cs typeface="Tahoma" panose="020B0604030504040204" pitchFamily="34" charset="0"/>
              </a:rPr>
              <a:t>x,y,z</a:t>
            </a:r>
            <a:r>
              <a:rPr lang="en-US" sz="950" dirty="0">
                <a:latin typeface="Tahoma" panose="020B0604030504040204" pitchFamily="34" charset="0"/>
                <a:ea typeface="Tahoma" panose="020B0604030504040204" pitchFamily="34" charset="0"/>
                <a:cs typeface="Tahoma" panose="020B0604030504040204" pitchFamily="34" charset="0"/>
              </a:rPr>
              <a:t>), thus three components. (etc.)</a:t>
            </a:r>
          </a:p>
          <a:p>
            <a:pPr marL="1143000" lvl="2" indent="-228600">
              <a:buFont typeface="Arial" panose="020B0604020202020204" pitchFamily="34" charset="0"/>
              <a:buChar char="•"/>
            </a:pPr>
            <a:r>
              <a:rPr lang="en-US" sz="950" b="0" i="0" dirty="0">
                <a:effectLst/>
                <a:latin typeface="Tahoma" panose="020B0604030504040204" pitchFamily="34" charset="0"/>
                <a:ea typeface="Tahoma" panose="020B0604030504040204" pitchFamily="34" charset="0"/>
                <a:cs typeface="Tahoma" panose="020B0604030504040204" pitchFamily="34" charset="0"/>
              </a:rPr>
              <a:t>Model the number of variables in the constraint according to the number of variables in the function</a:t>
            </a:r>
          </a:p>
          <a:p>
            <a:pPr marL="1143000" lvl="2" indent="-22860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Associate </a:t>
            </a:r>
            <a:r>
              <a:rPr lang="el-GR" sz="950" b="0" i="0" dirty="0">
                <a:effectLst/>
                <a:latin typeface="Tahoma" panose="020B0604030504040204" pitchFamily="34" charset="0"/>
                <a:ea typeface="Tahoma" panose="020B0604030504040204" pitchFamily="34" charset="0"/>
                <a:cs typeface="Tahoma" panose="020B0604030504040204" pitchFamily="34" charset="0"/>
              </a:rPr>
              <a:t>λ</a:t>
            </a:r>
            <a:r>
              <a:rPr lang="en-US" sz="950" dirty="0">
                <a:latin typeface="Tahoma" panose="020B0604030504040204" pitchFamily="34" charset="0"/>
                <a:ea typeface="Tahoma" panose="020B0604030504040204" pitchFamily="34" charset="0"/>
                <a:cs typeface="Tahoma" panose="020B0604030504040204" pitchFamily="34" charset="0"/>
              </a:rPr>
              <a:t> to the constraint function (g(</a:t>
            </a:r>
            <a:r>
              <a:rPr lang="en-US" sz="950" dirty="0" err="1">
                <a:latin typeface="Tahoma" panose="020B0604030504040204" pitchFamily="34" charset="0"/>
                <a:ea typeface="Tahoma" panose="020B0604030504040204" pitchFamily="34" charset="0"/>
                <a:cs typeface="Tahoma" panose="020B0604030504040204" pitchFamily="34" charset="0"/>
              </a:rPr>
              <a:t>x,y</a:t>
            </a:r>
            <a:r>
              <a:rPr lang="en-US" sz="950" dirty="0">
                <a:latin typeface="Tahoma" panose="020B0604030504040204" pitchFamily="34" charset="0"/>
                <a:ea typeface="Tahoma" panose="020B0604030504040204" pitchFamily="34" charset="0"/>
                <a:cs typeface="Tahoma" panose="020B0604030504040204" pitchFamily="34" charset="0"/>
              </a:rPr>
              <a:t>) = c or g(</a:t>
            </a:r>
            <a:r>
              <a:rPr lang="en-US" sz="950" dirty="0" err="1">
                <a:latin typeface="Tahoma" panose="020B0604030504040204" pitchFamily="34" charset="0"/>
                <a:ea typeface="Tahoma" panose="020B0604030504040204" pitchFamily="34" charset="0"/>
                <a:cs typeface="Tahoma" panose="020B0604030504040204" pitchFamily="34" charset="0"/>
              </a:rPr>
              <a:t>x,y,z</a:t>
            </a:r>
            <a:r>
              <a:rPr lang="en-US" sz="950" dirty="0">
                <a:latin typeface="Tahoma" panose="020B0604030504040204" pitchFamily="34" charset="0"/>
                <a:ea typeface="Tahoma" panose="020B0604030504040204" pitchFamily="34" charset="0"/>
                <a:cs typeface="Tahoma" panose="020B0604030504040204" pitchFamily="34" charset="0"/>
              </a:rPr>
              <a:t>)=c)</a:t>
            </a:r>
          </a:p>
          <a:p>
            <a:pPr marL="228600" indent="-228600">
              <a:buFont typeface="+mj-lt"/>
              <a:buAutoNum type="arabicPeriod"/>
            </a:pPr>
            <a:r>
              <a:rPr lang="en-US" sz="950" b="1" dirty="0">
                <a:latin typeface="Tahoma" panose="020B0604030504040204" pitchFamily="34" charset="0"/>
                <a:ea typeface="Tahoma" panose="020B0604030504040204" pitchFamily="34" charset="0"/>
                <a:cs typeface="Tahoma" panose="020B0604030504040204" pitchFamily="34" charset="0"/>
              </a:rPr>
              <a:t>Solve for </a:t>
            </a:r>
            <a:r>
              <a:rPr lang="el-GR" sz="950" b="1" i="0" dirty="0">
                <a:effectLst/>
                <a:latin typeface="Tahoma" panose="020B0604030504040204" pitchFamily="34" charset="0"/>
                <a:ea typeface="Tahoma" panose="020B0604030504040204" pitchFamily="34" charset="0"/>
                <a:cs typeface="Tahoma" panose="020B0604030504040204" pitchFamily="34" charset="0"/>
              </a:rPr>
              <a:t>λ</a:t>
            </a:r>
            <a:r>
              <a:rPr lang="en-US" sz="950" b="1" i="0" dirty="0">
                <a:effectLst/>
                <a:latin typeface="Tahoma" panose="020B0604030504040204" pitchFamily="34" charset="0"/>
                <a:ea typeface="Tahoma" panose="020B0604030504040204" pitchFamily="34" charset="0"/>
                <a:cs typeface="Tahoma" panose="020B0604030504040204" pitchFamily="34" charset="0"/>
              </a:rPr>
              <a:t> and then s</a:t>
            </a:r>
            <a:r>
              <a:rPr lang="en-US" sz="950" b="1" dirty="0">
                <a:latin typeface="Tahoma" panose="020B0604030504040204" pitchFamily="34" charset="0"/>
                <a:ea typeface="Tahoma" panose="020B0604030504040204" pitchFamily="34" charset="0"/>
                <a:cs typeface="Tahoma" panose="020B0604030504040204" pitchFamily="34" charset="0"/>
              </a:rPr>
              <a:t>olve for x &amp; y (generally)</a:t>
            </a:r>
          </a:p>
          <a:p>
            <a:pPr marL="685800" lvl="1" indent="-22860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There are cases where tricky manipulation is required such as multiplying equations derived from</a:t>
            </a:r>
            <a:r>
              <a:rPr lang="en-US" sz="950" b="0" i="0" dirty="0">
                <a:effectLst/>
                <a:latin typeface="Tahoma" panose="020B0604030504040204" pitchFamily="34" charset="0"/>
                <a:ea typeface="Tahoma" panose="020B0604030504040204" pitchFamily="34" charset="0"/>
                <a:cs typeface="Tahoma" panose="020B0604030504040204" pitchFamily="34" charset="0"/>
              </a:rPr>
              <a:t> ∇f= </a:t>
            </a:r>
            <a:r>
              <a:rPr lang="el-GR" sz="950" b="0" i="0" dirty="0">
                <a:effectLst/>
                <a:latin typeface="Tahoma" panose="020B0604030504040204" pitchFamily="34" charset="0"/>
                <a:ea typeface="Tahoma" panose="020B0604030504040204" pitchFamily="34" charset="0"/>
                <a:cs typeface="Tahoma" panose="020B0604030504040204" pitchFamily="34" charset="0"/>
              </a:rPr>
              <a:t>λ</a:t>
            </a:r>
            <a:r>
              <a:rPr lang="en-US" sz="950" b="0" i="0" dirty="0">
                <a:effectLst/>
                <a:latin typeface="Tahoma" panose="020B0604030504040204" pitchFamily="34" charset="0"/>
                <a:ea typeface="Tahoma" panose="020B0604030504040204" pitchFamily="34" charset="0"/>
                <a:cs typeface="Tahoma" panose="020B0604030504040204" pitchFamily="34" charset="0"/>
              </a:rPr>
              <a:t>∇g</a:t>
            </a:r>
            <a:r>
              <a:rPr lang="en-US" sz="950" dirty="0">
                <a:latin typeface="Tahoma" panose="020B0604030504040204" pitchFamily="34" charset="0"/>
                <a:ea typeface="Tahoma" panose="020B0604030504040204" pitchFamily="34" charset="0"/>
                <a:cs typeface="Tahoma" panose="020B0604030504040204" pitchFamily="34" charset="0"/>
              </a:rPr>
              <a:t> in order to plug in values for the constraint</a:t>
            </a:r>
          </a:p>
          <a:p>
            <a:pPr marL="685800" lvl="1" indent="-22860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Some cases require solving for one equation derived from </a:t>
            </a:r>
            <a:r>
              <a:rPr lang="en-US" sz="950" b="0" i="0" dirty="0">
                <a:effectLst/>
                <a:latin typeface="Tahoma" panose="020B0604030504040204" pitchFamily="34" charset="0"/>
                <a:ea typeface="Tahoma" panose="020B0604030504040204" pitchFamily="34" charset="0"/>
                <a:cs typeface="Tahoma" panose="020B0604030504040204" pitchFamily="34" charset="0"/>
              </a:rPr>
              <a:t>∇f= </a:t>
            </a:r>
            <a:r>
              <a:rPr lang="el-GR" sz="950" b="0" i="0" dirty="0">
                <a:effectLst/>
                <a:latin typeface="Tahoma" panose="020B0604030504040204" pitchFamily="34" charset="0"/>
                <a:ea typeface="Tahoma" panose="020B0604030504040204" pitchFamily="34" charset="0"/>
                <a:cs typeface="Tahoma" panose="020B0604030504040204" pitchFamily="34" charset="0"/>
              </a:rPr>
              <a:t>λ</a:t>
            </a:r>
            <a:r>
              <a:rPr lang="en-US" sz="950" b="0" i="0" dirty="0">
                <a:effectLst/>
                <a:latin typeface="Tahoma" panose="020B0604030504040204" pitchFamily="34" charset="0"/>
                <a:ea typeface="Tahoma" panose="020B0604030504040204" pitchFamily="34" charset="0"/>
                <a:cs typeface="Tahoma" panose="020B0604030504040204" pitchFamily="34" charset="0"/>
              </a:rPr>
              <a:t>∇g</a:t>
            </a:r>
            <a:r>
              <a:rPr lang="en-US" sz="950" dirty="0">
                <a:latin typeface="Tahoma" panose="020B0604030504040204" pitchFamily="34" charset="0"/>
                <a:ea typeface="Tahoma" panose="020B0604030504040204" pitchFamily="34" charset="0"/>
                <a:cs typeface="Tahoma" panose="020B0604030504040204" pitchFamily="34" charset="0"/>
              </a:rPr>
              <a:t> and using it by plugging that equation into the remaining equations</a:t>
            </a:r>
          </a:p>
          <a:p>
            <a:pPr marL="171450" indent="-1714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a:p>
            <a:pPr lvl="2"/>
            <a:endParaRPr lang="en-US" sz="1000" b="0" i="0" dirty="0">
              <a:solidFill>
                <a:srgbClr val="222222"/>
              </a:solidFill>
              <a:effectLst/>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0406290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8"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Lagrange Multipliers (cont.)</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111</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A3EC6C1C-D38F-4755-9338-3907721E8C24}"/>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706666" y="2148601"/>
            <a:ext cx="1194667" cy="134095"/>
          </a:xfrm>
          <a:prstGeom prst="rect">
            <a:avLst/>
          </a:prstGeom>
        </p:spPr>
      </p:pic>
      <p:pic>
        <p:nvPicPr>
          <p:cNvPr id="18" name="Picture 17">
            <a:extLst>
              <a:ext uri="{FF2B5EF4-FFF2-40B4-BE49-F238E27FC236}">
                <a16:creationId xmlns:a16="http://schemas.microsoft.com/office/drawing/2014/main" id="{FC409850-1507-4E54-8094-2FD1FACF6BBE}"/>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619275" y="840331"/>
            <a:ext cx="1418667" cy="134095"/>
          </a:xfrm>
          <a:prstGeom prst="rect">
            <a:avLst/>
          </a:prstGeom>
        </p:spPr>
      </p:pic>
      <p:pic>
        <p:nvPicPr>
          <p:cNvPr id="20" name="Picture 19">
            <a:extLst>
              <a:ext uri="{FF2B5EF4-FFF2-40B4-BE49-F238E27FC236}">
                <a16:creationId xmlns:a16="http://schemas.microsoft.com/office/drawing/2014/main" id="{61591F7B-0528-48B5-A209-BFD22CA33CA0}"/>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83811" y="1030130"/>
            <a:ext cx="2440381" cy="153905"/>
          </a:xfrm>
          <a:prstGeom prst="rect">
            <a:avLst/>
          </a:prstGeom>
        </p:spPr>
      </p:pic>
      <p:pic>
        <p:nvPicPr>
          <p:cNvPr id="22" name="Picture 21">
            <a:extLst>
              <a:ext uri="{FF2B5EF4-FFF2-40B4-BE49-F238E27FC236}">
                <a16:creationId xmlns:a16="http://schemas.microsoft.com/office/drawing/2014/main" id="{2EA138C0-CE2C-4D7A-BABE-0EE6E566DCAF}"/>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252771" y="1269478"/>
            <a:ext cx="1928381" cy="139429"/>
          </a:xfrm>
          <a:prstGeom prst="rect">
            <a:avLst/>
          </a:prstGeom>
        </p:spPr>
      </p:pic>
      <p:sp>
        <p:nvSpPr>
          <p:cNvPr id="23" name="Rectangle 22">
            <a:extLst>
              <a:ext uri="{FF2B5EF4-FFF2-40B4-BE49-F238E27FC236}">
                <a16:creationId xmlns:a16="http://schemas.microsoft.com/office/drawing/2014/main" id="{B62D476A-64F4-4344-A3CD-C6AC85269D24}"/>
              </a:ext>
            </a:extLst>
          </p:cNvPr>
          <p:cNvSpPr/>
          <p:nvPr/>
        </p:nvSpPr>
        <p:spPr>
          <a:xfrm>
            <a:off x="925963" y="749411"/>
            <a:ext cx="2756079" cy="720459"/>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C742CB4-C0C1-4047-9AF1-7994E652D0CB}"/>
              </a:ext>
            </a:extLst>
          </p:cNvPr>
          <p:cNvSpPr txBox="1"/>
          <p:nvPr/>
        </p:nvSpPr>
        <p:spPr>
          <a:xfrm>
            <a:off x="189300" y="928507"/>
            <a:ext cx="830662" cy="338554"/>
          </a:xfrm>
          <a:prstGeom prst="rect">
            <a:avLst/>
          </a:prstGeom>
          <a:noFill/>
        </p:spPr>
        <p:txBody>
          <a:bodyPr wrap="square" rtlCol="0">
            <a:spAutoFit/>
          </a:bodyPr>
          <a:lstStyle/>
          <a:p>
            <a:r>
              <a:rPr lang="en-US" sz="800" dirty="0">
                <a:latin typeface="Tahoma" panose="020B0604030504040204" pitchFamily="34" charset="0"/>
                <a:ea typeface="Tahoma" panose="020B0604030504040204" pitchFamily="34" charset="0"/>
                <a:cs typeface="Tahoma" panose="020B0604030504040204" pitchFamily="34" charset="0"/>
              </a:rPr>
              <a:t>3 variable  function:</a:t>
            </a:r>
          </a:p>
        </p:txBody>
      </p:sp>
      <p:sp>
        <p:nvSpPr>
          <p:cNvPr id="26" name="Rectangle 25">
            <a:extLst>
              <a:ext uri="{FF2B5EF4-FFF2-40B4-BE49-F238E27FC236}">
                <a16:creationId xmlns:a16="http://schemas.microsoft.com/office/drawing/2014/main" id="{39A2256A-7C5E-4A7C-A5EB-3E265AC21C48}"/>
              </a:ext>
            </a:extLst>
          </p:cNvPr>
          <p:cNvSpPr/>
          <p:nvPr/>
        </p:nvSpPr>
        <p:spPr>
          <a:xfrm>
            <a:off x="925961" y="2096770"/>
            <a:ext cx="2756079" cy="614570"/>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B8502386-6EF1-402D-956F-1552323E8EE3}"/>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376380" y="2330863"/>
            <a:ext cx="1855238" cy="153905"/>
          </a:xfrm>
          <a:prstGeom prst="rect">
            <a:avLst/>
          </a:prstGeom>
        </p:spPr>
      </p:pic>
      <p:pic>
        <p:nvPicPr>
          <p:cNvPr id="34" name="Picture 33">
            <a:extLst>
              <a:ext uri="{FF2B5EF4-FFF2-40B4-BE49-F238E27FC236}">
                <a16:creationId xmlns:a16="http://schemas.microsoft.com/office/drawing/2014/main" id="{D33C7DA0-3AE9-4BA9-8801-0587FA8D24EC}"/>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683047" y="2530461"/>
            <a:ext cx="1218286" cy="139429"/>
          </a:xfrm>
          <a:prstGeom prst="rect">
            <a:avLst/>
          </a:prstGeom>
        </p:spPr>
      </p:pic>
      <p:sp>
        <p:nvSpPr>
          <p:cNvPr id="36" name="TextBox 35">
            <a:extLst>
              <a:ext uri="{FF2B5EF4-FFF2-40B4-BE49-F238E27FC236}">
                <a16:creationId xmlns:a16="http://schemas.microsoft.com/office/drawing/2014/main" id="{91229CD2-A024-4386-95CC-CF9B8E632FB6}"/>
              </a:ext>
            </a:extLst>
          </p:cNvPr>
          <p:cNvSpPr txBox="1"/>
          <p:nvPr/>
        </p:nvSpPr>
        <p:spPr>
          <a:xfrm>
            <a:off x="243153" y="2258083"/>
            <a:ext cx="830662" cy="338554"/>
          </a:xfrm>
          <a:prstGeom prst="rect">
            <a:avLst/>
          </a:prstGeom>
          <a:noFill/>
        </p:spPr>
        <p:txBody>
          <a:bodyPr wrap="square" rtlCol="0">
            <a:spAutoFit/>
          </a:bodyPr>
          <a:lstStyle/>
          <a:p>
            <a:r>
              <a:rPr lang="en-US" sz="800" dirty="0">
                <a:latin typeface="Tahoma" panose="020B0604030504040204" pitchFamily="34" charset="0"/>
                <a:ea typeface="Tahoma" panose="020B0604030504040204" pitchFamily="34" charset="0"/>
                <a:cs typeface="Tahoma" panose="020B0604030504040204" pitchFamily="34" charset="0"/>
              </a:rPr>
              <a:t>2 variable function:</a:t>
            </a:r>
          </a:p>
        </p:txBody>
      </p:sp>
      <p:sp>
        <p:nvSpPr>
          <p:cNvPr id="37" name="TextBox 36">
            <a:extLst>
              <a:ext uri="{FF2B5EF4-FFF2-40B4-BE49-F238E27FC236}">
                <a16:creationId xmlns:a16="http://schemas.microsoft.com/office/drawing/2014/main" id="{C60D4204-B070-439F-9EAC-7588045F32FE}"/>
              </a:ext>
            </a:extLst>
          </p:cNvPr>
          <p:cNvSpPr txBox="1"/>
          <p:nvPr/>
        </p:nvSpPr>
        <p:spPr>
          <a:xfrm>
            <a:off x="717197" y="2751313"/>
            <a:ext cx="3222822" cy="369332"/>
          </a:xfrm>
          <a:prstGeom prst="rect">
            <a:avLst/>
          </a:prstGeom>
          <a:noFill/>
        </p:spPr>
        <p:txBody>
          <a:bodyPr wrap="square" rtlCol="0">
            <a:spAutoFit/>
          </a:bodyPr>
          <a:lstStyle/>
          <a:p>
            <a:pPr algn="ctr"/>
            <a:r>
              <a:rPr lang="en-US" sz="900" dirty="0">
                <a:latin typeface="Tahoma" panose="020B0604030504040204" pitchFamily="34" charset="0"/>
                <a:ea typeface="Tahoma" panose="020B0604030504040204" pitchFamily="34" charset="0"/>
                <a:cs typeface="Tahoma" panose="020B0604030504040204" pitchFamily="34" charset="0"/>
              </a:rPr>
              <a:t>Gradient in 2D on </a:t>
            </a:r>
            <a:r>
              <a:rPr lang="en-US" sz="900" dirty="0" err="1">
                <a:latin typeface="Tahoma" panose="020B0604030504040204" pitchFamily="34" charset="0"/>
                <a:ea typeface="Tahoma" panose="020B0604030504040204" pitchFamily="34" charset="0"/>
                <a:cs typeface="Tahoma" panose="020B0604030504040204" pitchFamily="34" charset="0"/>
              </a:rPr>
              <a:t>xy</a:t>
            </a:r>
            <a:r>
              <a:rPr lang="en-US" sz="900" dirty="0">
                <a:latin typeface="Tahoma" panose="020B0604030504040204" pitchFamily="34" charset="0"/>
                <a:ea typeface="Tahoma" panose="020B0604030504040204" pitchFamily="34" charset="0"/>
                <a:cs typeface="Tahoma" panose="020B0604030504040204" pitchFamily="34" charset="0"/>
              </a:rPr>
              <a:t>-plane (2D vector)</a:t>
            </a:r>
          </a:p>
          <a:p>
            <a:pPr algn="ctr"/>
            <a:r>
              <a:rPr lang="en-US" sz="900" dirty="0">
                <a:latin typeface="Tahoma" panose="020B0604030504040204" pitchFamily="34" charset="0"/>
                <a:ea typeface="Tahoma" panose="020B0604030504040204" pitchFamily="34" charset="0"/>
                <a:cs typeface="Tahoma" panose="020B0604030504040204" pitchFamily="34" charset="0"/>
              </a:rPr>
              <a:t>3D surface</a:t>
            </a:r>
          </a:p>
        </p:txBody>
      </p:sp>
      <p:sp>
        <p:nvSpPr>
          <p:cNvPr id="41" name="TextBox 40">
            <a:extLst>
              <a:ext uri="{FF2B5EF4-FFF2-40B4-BE49-F238E27FC236}">
                <a16:creationId xmlns:a16="http://schemas.microsoft.com/office/drawing/2014/main" id="{256572A0-C091-4A04-8D69-DD2F50FD6257}"/>
              </a:ext>
            </a:extLst>
          </p:cNvPr>
          <p:cNvSpPr txBox="1"/>
          <p:nvPr/>
        </p:nvSpPr>
        <p:spPr>
          <a:xfrm>
            <a:off x="1153108" y="1458068"/>
            <a:ext cx="2484058" cy="369332"/>
          </a:xfrm>
          <a:prstGeom prst="rect">
            <a:avLst/>
          </a:prstGeom>
          <a:noFill/>
        </p:spPr>
        <p:txBody>
          <a:bodyPr wrap="square" rtlCol="0">
            <a:spAutoFit/>
          </a:bodyPr>
          <a:lstStyle/>
          <a:p>
            <a:pPr algn="ctr"/>
            <a:r>
              <a:rPr lang="en-US" sz="900" dirty="0">
                <a:latin typeface="Tahoma" panose="020B0604030504040204" pitchFamily="34" charset="0"/>
                <a:ea typeface="Tahoma" panose="020B0604030504040204" pitchFamily="34" charset="0"/>
                <a:cs typeface="Tahoma" panose="020B0604030504040204" pitchFamily="34" charset="0"/>
              </a:rPr>
              <a:t>Gradient in 3D on </a:t>
            </a:r>
            <a:r>
              <a:rPr lang="en-US" sz="900" dirty="0" err="1">
                <a:latin typeface="Tahoma" panose="020B0604030504040204" pitchFamily="34" charset="0"/>
                <a:ea typeface="Tahoma" panose="020B0604030504040204" pitchFamily="34" charset="0"/>
                <a:cs typeface="Tahoma" panose="020B0604030504040204" pitchFamily="34" charset="0"/>
              </a:rPr>
              <a:t>xyz</a:t>
            </a:r>
            <a:r>
              <a:rPr lang="en-US" sz="900" dirty="0">
                <a:latin typeface="Tahoma" panose="020B0604030504040204" pitchFamily="34" charset="0"/>
                <a:ea typeface="Tahoma" panose="020B0604030504040204" pitchFamily="34" charset="0"/>
                <a:cs typeface="Tahoma" panose="020B0604030504040204" pitchFamily="34" charset="0"/>
              </a:rPr>
              <a:t>-planes (3D vector) higher dimensional surface </a:t>
            </a:r>
          </a:p>
        </p:txBody>
      </p:sp>
    </p:spTree>
    <p:extLst>
      <p:ext uri="{BB962C8B-B14F-4D97-AF65-F5344CB8AC3E}">
        <p14:creationId xmlns:p14="http://schemas.microsoft.com/office/powerpoint/2010/main" val="377406831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chemeClr val="bg1"/>
                </a:solidFill>
                <a:latin typeface="Tahoma"/>
                <a:cs typeface="Tahoma"/>
                <a:hlinkClick r:id="rId5">
                  <a:extLst>
                    <a:ext uri="{A12FA001-AC4F-418D-AE19-62706E023703}">
                      <ahyp:hlinkClr xmlns:ahyp="http://schemas.microsoft.com/office/drawing/2018/hyperlinkcolor" val="tx"/>
                    </a:ext>
                  </a:extLst>
                </a:hlinkClick>
              </a:rPr>
              <a:t>Lagrange Multipliers (Visual)</a:t>
            </a:r>
            <a:endParaRPr sz="1400" dirty="0">
              <a:solidFill>
                <a:schemeClr val="bg1"/>
              </a:solidFill>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112</a:t>
            </a:fld>
            <a:r>
              <a:rPr spc="-55" dirty="0"/>
              <a:t> </a:t>
            </a:r>
            <a:r>
              <a:rPr spc="35" dirty="0"/>
              <a:t>/</a:t>
            </a:r>
            <a:r>
              <a:rPr spc="-15" dirty="0"/>
              <a:t> </a:t>
            </a:r>
            <a:r>
              <a:rPr lang="en-US" spc="-55" dirty="0"/>
              <a:t>11</a:t>
            </a:r>
            <a:endParaRPr spc="-55" dirty="0"/>
          </a:p>
        </p:txBody>
      </p:sp>
      <p:pic>
        <p:nvPicPr>
          <p:cNvPr id="15" name="Constrained optimization introduction">
            <a:hlinkClick r:id="" action="ppaction://media"/>
            <a:extLst>
              <a:ext uri="{FF2B5EF4-FFF2-40B4-BE49-F238E27FC236}">
                <a16:creationId xmlns:a16="http://schemas.microsoft.com/office/drawing/2014/main" id="{D3298B0A-CD3D-4ECE-9C0A-C0DB45C348A5}"/>
              </a:ext>
            </a:extLst>
          </p:cNvPr>
          <p:cNvPicPr>
            <a:picLocks noChangeAspect="1"/>
          </p:cNvPicPr>
          <p:nvPr>
            <a:videoFile r:link="rId1"/>
            <p:extLst>
              <p:ext uri="{DAA4B4D4-6D71-4841-9C94-3DE7FCFB9230}">
                <p14:media xmlns:p14="http://schemas.microsoft.com/office/powerpoint/2010/main" r:embed="rId2">
                  <p14:trim st="55000" end="253515"/>
                </p14:media>
              </p:ext>
            </p:extLst>
          </p:nvPr>
        </p:nvPicPr>
        <p:blipFill>
          <a:blip r:embed="rId6"/>
          <a:stretch>
            <a:fillRect/>
          </a:stretch>
        </p:blipFill>
        <p:spPr>
          <a:xfrm>
            <a:off x="264162" y="696675"/>
            <a:ext cx="4079691" cy="2295528"/>
          </a:xfrm>
          <a:prstGeom prst="rect">
            <a:avLst/>
          </a:prstGeom>
          <a:ln w="76200">
            <a:solidFill>
              <a:srgbClr val="8C1414"/>
            </a:solidFill>
          </a:ln>
          <a:scene3d>
            <a:camera prst="orthographicFront"/>
            <a:lightRig rig="threePt" dir="t"/>
          </a:scene3d>
          <a:sp3d>
            <a:bevelT w="114300" prst="hardEdge"/>
          </a:sp3d>
        </p:spPr>
      </p:pic>
    </p:spTree>
    <p:extLst>
      <p:ext uri="{BB962C8B-B14F-4D97-AF65-F5344CB8AC3E}">
        <p14:creationId xmlns:p14="http://schemas.microsoft.com/office/powerpoint/2010/main" val="120894845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113</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183AE67-5999-42A6-800F-1FE32A5C8B10}"/>
              </a:ext>
            </a:extLst>
          </p:cNvPr>
          <p:cNvSpPr txBox="1"/>
          <p:nvPr/>
        </p:nvSpPr>
        <p:spPr>
          <a:xfrm>
            <a:off x="1549075" y="2553741"/>
            <a:ext cx="2045512" cy="707886"/>
          </a:xfrm>
          <a:prstGeom prst="rect">
            <a:avLst/>
          </a:prstGeom>
          <a:noFill/>
        </p:spPr>
        <p:txBody>
          <a:bodyPr wrap="square" rtlCol="0">
            <a:spAutoFit/>
          </a:bodyPr>
          <a:lstStyle/>
          <a:p>
            <a:r>
              <a:rPr lang="en-US" sz="8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r>
              <a:rPr lang="en-US" sz="800" b="0" dirty="0">
                <a:ea typeface="Cambria" panose="02040503050406030204" pitchFamily="18" charset="0"/>
                <a:cs typeface="Tahoma" panose="020B0604030504040204" pitchFamily="34" charset="0"/>
              </a:rPr>
              <a:t>Points: D &amp; C </a:t>
            </a:r>
          </a:p>
          <a:p>
            <a:pPr marL="685800" lvl="1" indent="-228600">
              <a:buFont typeface="+mj-lt"/>
              <a:buAutoNum type="alphaUcPeriod"/>
            </a:pPr>
            <a:r>
              <a:rPr lang="en-US" sz="800" b="0" dirty="0">
                <a:ea typeface="Cambria" panose="02040503050406030204" pitchFamily="18" charset="0"/>
                <a:cs typeface="Tahoma" panose="020B0604030504040204" pitchFamily="34" charset="0"/>
              </a:rPr>
              <a:t>Points: B &amp;A</a:t>
            </a:r>
          </a:p>
          <a:p>
            <a:pPr marL="685800" lvl="1" indent="-228600">
              <a:buFont typeface="+mj-lt"/>
              <a:buAutoNum type="alphaUcPeriod"/>
            </a:pPr>
            <a:r>
              <a:rPr lang="en-US" sz="800" b="0" dirty="0">
                <a:ea typeface="Cambria" panose="02040503050406030204" pitchFamily="18" charset="0"/>
                <a:cs typeface="Tahoma" panose="020B0604030504040204" pitchFamily="34" charset="0"/>
              </a:rPr>
              <a:t>Points: A &amp; C</a:t>
            </a:r>
          </a:p>
          <a:p>
            <a:pPr marL="685800" lvl="1" indent="-228600">
              <a:buFont typeface="+mj-lt"/>
              <a:buAutoNum type="alphaUcPeriod"/>
            </a:pPr>
            <a:r>
              <a:rPr lang="en-US" sz="800" b="0" dirty="0">
                <a:ea typeface="Cambria" panose="02040503050406030204" pitchFamily="18" charset="0"/>
                <a:cs typeface="Tahoma" panose="020B0604030504040204" pitchFamily="34" charset="0"/>
              </a:rPr>
              <a:t>Points: D &amp; B</a:t>
            </a:r>
          </a:p>
        </p:txBody>
      </p:sp>
      <p:sp>
        <p:nvSpPr>
          <p:cNvPr id="23" name="object 12">
            <a:extLst>
              <a:ext uri="{FF2B5EF4-FFF2-40B4-BE49-F238E27FC236}">
                <a16:creationId xmlns:a16="http://schemas.microsoft.com/office/drawing/2014/main" id="{3B23D13B-250B-45C9-B35E-B533FC7B3A8B}"/>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pic>
        <p:nvPicPr>
          <p:cNvPr id="1026" name="Picture 2" descr="lagrange">
            <a:extLst>
              <a:ext uri="{FF2B5EF4-FFF2-40B4-BE49-F238E27FC236}">
                <a16:creationId xmlns:a16="http://schemas.microsoft.com/office/drawing/2014/main" id="{5B804FB0-977E-518C-A116-0A90F0BFAD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030" y="625636"/>
            <a:ext cx="2564082" cy="19780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0E4174-B49B-1490-51D1-08F1D9BC728C}"/>
              </a:ext>
            </a:extLst>
          </p:cNvPr>
          <p:cNvSpPr txBox="1"/>
          <p:nvPr/>
        </p:nvSpPr>
        <p:spPr>
          <a:xfrm>
            <a:off x="95300" y="417675"/>
            <a:ext cx="4469542" cy="338554"/>
          </a:xfrm>
          <a:prstGeom prst="rect">
            <a:avLst/>
          </a:prstGeom>
          <a:noFill/>
        </p:spPr>
        <p:txBody>
          <a:bodyPr wrap="square" rtlCol="0">
            <a:spAutoFit/>
          </a:bodyPr>
          <a:lstStyle/>
          <a:p>
            <a:r>
              <a:rPr lang="en-US" sz="800" dirty="0">
                <a:latin typeface="Times New Roman" panose="02020603050405020304" pitchFamily="18" charset="0"/>
                <a:cs typeface="Times New Roman" panose="02020603050405020304" pitchFamily="18" charset="0"/>
              </a:rPr>
              <a:t>At what points is the level curve tangent to the constraint? (the </a:t>
            </a:r>
            <a:r>
              <a:rPr lang="en-US" sz="800" dirty="0">
                <a:solidFill>
                  <a:schemeClr val="tx2"/>
                </a:solidFill>
                <a:latin typeface="Times New Roman" panose="02020603050405020304" pitchFamily="18" charset="0"/>
                <a:cs typeface="Times New Roman" panose="02020603050405020304" pitchFamily="18" charset="0"/>
              </a:rPr>
              <a:t>constraint, g(</a:t>
            </a:r>
            <a:r>
              <a:rPr lang="en-US" sz="800" dirty="0" err="1">
                <a:solidFill>
                  <a:schemeClr val="tx2"/>
                </a:solidFill>
                <a:latin typeface="Times New Roman" panose="02020603050405020304" pitchFamily="18" charset="0"/>
                <a:cs typeface="Times New Roman" panose="02020603050405020304" pitchFamily="18" charset="0"/>
              </a:rPr>
              <a:t>x,y</a:t>
            </a:r>
            <a:r>
              <a:rPr lang="en-US" sz="800" dirty="0">
                <a:solidFill>
                  <a:schemeClr val="tx2"/>
                </a:solidFill>
                <a:latin typeface="Times New Roman" panose="02020603050405020304" pitchFamily="18" charset="0"/>
                <a:cs typeface="Times New Roman" panose="02020603050405020304" pitchFamily="18" charset="0"/>
              </a:rPr>
              <a:t>)=C</a:t>
            </a:r>
            <a:r>
              <a:rPr lang="en-US" sz="800" dirty="0">
                <a:latin typeface="Times New Roman" panose="02020603050405020304" pitchFamily="18" charset="0"/>
                <a:cs typeface="Times New Roman" panose="02020603050405020304" pitchFamily="18" charset="0"/>
              </a:rPr>
              <a:t>, is shown in </a:t>
            </a:r>
            <a:r>
              <a:rPr lang="en-US" sz="800" dirty="0">
                <a:solidFill>
                  <a:schemeClr val="tx2"/>
                </a:solidFill>
                <a:latin typeface="Times New Roman" panose="02020603050405020304" pitchFamily="18" charset="0"/>
                <a:cs typeface="Times New Roman" panose="02020603050405020304" pitchFamily="18" charset="0"/>
              </a:rPr>
              <a:t>blue</a:t>
            </a:r>
            <a:r>
              <a:rPr lang="en-US" sz="800" dirty="0">
                <a:latin typeface="Times New Roman" panose="02020603050405020304" pitchFamily="18" charset="0"/>
                <a:cs typeface="Times New Roman" panose="02020603050405020304" pitchFamily="18" charset="0"/>
              </a:rPr>
              <a:t> and the level curves of the </a:t>
            </a:r>
            <a:r>
              <a:rPr lang="en-US" sz="800" dirty="0">
                <a:solidFill>
                  <a:srgbClr val="AF52B4"/>
                </a:solidFill>
                <a:latin typeface="Times New Roman" panose="02020603050405020304" pitchFamily="18" charset="0"/>
                <a:cs typeface="Times New Roman" panose="02020603050405020304" pitchFamily="18" charset="0"/>
              </a:rPr>
              <a:t>extremal, f(</a:t>
            </a:r>
            <a:r>
              <a:rPr lang="en-US" sz="800" dirty="0" err="1">
                <a:solidFill>
                  <a:srgbClr val="AF52B4"/>
                </a:solidFill>
                <a:latin typeface="Times New Roman" panose="02020603050405020304" pitchFamily="18" charset="0"/>
                <a:cs typeface="Times New Roman" panose="02020603050405020304" pitchFamily="18" charset="0"/>
              </a:rPr>
              <a:t>x,y</a:t>
            </a:r>
            <a:r>
              <a:rPr lang="en-US" sz="800" dirty="0">
                <a:solidFill>
                  <a:srgbClr val="AF52B4"/>
                </a:solidFill>
                <a:latin typeface="Times New Roman" panose="02020603050405020304" pitchFamily="18" charset="0"/>
                <a:cs typeface="Times New Roman" panose="02020603050405020304" pitchFamily="18" charset="0"/>
              </a:rPr>
              <a:t>), </a:t>
            </a:r>
            <a:r>
              <a:rPr lang="en-US" sz="800" dirty="0">
                <a:latin typeface="Times New Roman" panose="02020603050405020304" pitchFamily="18" charset="0"/>
                <a:cs typeface="Times New Roman" panose="02020603050405020304" pitchFamily="18" charset="0"/>
              </a:rPr>
              <a:t>are shown in </a:t>
            </a:r>
            <a:r>
              <a:rPr lang="en-US" sz="800" dirty="0">
                <a:solidFill>
                  <a:srgbClr val="AF52B4"/>
                </a:solidFill>
                <a:latin typeface="Times New Roman" panose="02020603050405020304" pitchFamily="18" charset="0"/>
                <a:cs typeface="Times New Roman" panose="02020603050405020304" pitchFamily="18" charset="0"/>
              </a:rPr>
              <a:t>magenta</a:t>
            </a:r>
            <a:r>
              <a:rPr lang="en-US" sz="800" dirty="0">
                <a:latin typeface="Times New Roman" panose="02020603050405020304" pitchFamily="18" charset="0"/>
                <a:cs typeface="Times New Roman" panose="02020603050405020304" pitchFamily="18" charset="0"/>
              </a:rPr>
              <a:t>.)</a:t>
            </a:r>
          </a:p>
        </p:txBody>
      </p:sp>
      <p:sp>
        <p:nvSpPr>
          <p:cNvPr id="12" name="Rectangle 11">
            <a:extLst>
              <a:ext uri="{FF2B5EF4-FFF2-40B4-BE49-F238E27FC236}">
                <a16:creationId xmlns:a16="http://schemas.microsoft.com/office/drawing/2014/main" id="{B5B83D6E-FC4B-167C-D6B2-2F8CA5C8BB39}"/>
              </a:ext>
            </a:extLst>
          </p:cNvPr>
          <p:cNvSpPr/>
          <p:nvPr/>
        </p:nvSpPr>
        <p:spPr>
          <a:xfrm>
            <a:off x="1535976" y="1407212"/>
            <a:ext cx="126449" cy="137710"/>
          </a:xfrm>
          <a:prstGeom prst="rect">
            <a:avLst/>
          </a:prstGeom>
          <a:solidFill>
            <a:srgbClr val="8C1414"/>
          </a:solid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20" name="Rectangle 19">
            <a:extLst>
              <a:ext uri="{FF2B5EF4-FFF2-40B4-BE49-F238E27FC236}">
                <a16:creationId xmlns:a16="http://schemas.microsoft.com/office/drawing/2014/main" id="{5092ED33-B9F8-9D6F-CBA9-3CC716649FAA}"/>
              </a:ext>
            </a:extLst>
          </p:cNvPr>
          <p:cNvSpPr/>
          <p:nvPr/>
        </p:nvSpPr>
        <p:spPr>
          <a:xfrm>
            <a:off x="2838450" y="1236905"/>
            <a:ext cx="152400" cy="137710"/>
          </a:xfrm>
          <a:prstGeom prst="rect">
            <a:avLst/>
          </a:prstGeom>
          <a:solidFill>
            <a:srgbClr val="8C1414"/>
          </a:solid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a:t>
            </a:r>
          </a:p>
        </p:txBody>
      </p:sp>
      <p:sp>
        <p:nvSpPr>
          <p:cNvPr id="21" name="Rectangle 20">
            <a:extLst>
              <a:ext uri="{FF2B5EF4-FFF2-40B4-BE49-F238E27FC236}">
                <a16:creationId xmlns:a16="http://schemas.microsoft.com/office/drawing/2014/main" id="{714D389D-FB88-5410-D13B-14FAB422DF4A}"/>
              </a:ext>
            </a:extLst>
          </p:cNvPr>
          <p:cNvSpPr/>
          <p:nvPr/>
        </p:nvSpPr>
        <p:spPr>
          <a:xfrm>
            <a:off x="3008727" y="1664976"/>
            <a:ext cx="126449" cy="137710"/>
          </a:xfrm>
          <a:prstGeom prst="rect">
            <a:avLst/>
          </a:prstGeom>
          <a:solidFill>
            <a:srgbClr val="8C1414"/>
          </a:solid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t>
            </a:r>
          </a:p>
        </p:txBody>
      </p:sp>
      <p:sp>
        <p:nvSpPr>
          <p:cNvPr id="24" name="Rectangle 23">
            <a:extLst>
              <a:ext uri="{FF2B5EF4-FFF2-40B4-BE49-F238E27FC236}">
                <a16:creationId xmlns:a16="http://schemas.microsoft.com/office/drawing/2014/main" id="{199DC63F-25DB-B2E5-A663-265074224961}"/>
              </a:ext>
            </a:extLst>
          </p:cNvPr>
          <p:cNvSpPr/>
          <p:nvPr/>
        </p:nvSpPr>
        <p:spPr>
          <a:xfrm>
            <a:off x="1314450" y="1758950"/>
            <a:ext cx="126449" cy="137710"/>
          </a:xfrm>
          <a:prstGeom prst="rect">
            <a:avLst/>
          </a:prstGeom>
          <a:solidFill>
            <a:srgbClr val="8C1414"/>
          </a:solid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
            </a:r>
          </a:p>
        </p:txBody>
      </p:sp>
    </p:spTree>
    <p:extLst>
      <p:ext uri="{BB962C8B-B14F-4D97-AF65-F5344CB8AC3E}">
        <p14:creationId xmlns:p14="http://schemas.microsoft.com/office/powerpoint/2010/main" val="2638327834"/>
      </p:ext>
    </p:extLst>
  </p:cSld>
  <p:clrMapOvr>
    <a:masterClrMapping/>
  </p:clrMapOvr>
  <p:transition>
    <p:cu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114</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183AE67-5999-42A6-800F-1FE32A5C8B10}"/>
              </a:ext>
            </a:extLst>
          </p:cNvPr>
          <p:cNvSpPr txBox="1"/>
          <p:nvPr/>
        </p:nvSpPr>
        <p:spPr>
          <a:xfrm>
            <a:off x="1549075" y="2553741"/>
            <a:ext cx="2045512" cy="707886"/>
          </a:xfrm>
          <a:prstGeom prst="rect">
            <a:avLst/>
          </a:prstGeom>
          <a:noFill/>
        </p:spPr>
        <p:txBody>
          <a:bodyPr wrap="square" rtlCol="0">
            <a:spAutoFit/>
          </a:bodyPr>
          <a:lstStyle/>
          <a:p>
            <a:r>
              <a:rPr lang="en-US" sz="8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r>
              <a:rPr lang="en-US" sz="800" b="0" dirty="0">
                <a:ea typeface="Cambria" panose="02040503050406030204" pitchFamily="18" charset="0"/>
                <a:cs typeface="Tahoma" panose="020B0604030504040204" pitchFamily="34" charset="0"/>
              </a:rPr>
              <a:t>Points: D &amp; C </a:t>
            </a:r>
          </a:p>
          <a:p>
            <a:pPr marL="685800" lvl="1" indent="-228600">
              <a:buFont typeface="+mj-lt"/>
              <a:buAutoNum type="alphaUcPeriod"/>
            </a:pPr>
            <a:r>
              <a:rPr lang="en-US" sz="800" dirty="0">
                <a:ea typeface="Cambria" panose="02040503050406030204" pitchFamily="18" charset="0"/>
                <a:cs typeface="Tahoma" panose="020B0604030504040204" pitchFamily="34" charset="0"/>
              </a:rPr>
              <a:t>Points: B &amp;A</a:t>
            </a:r>
          </a:p>
          <a:p>
            <a:pPr marL="685800" lvl="1" indent="-228600">
              <a:buFont typeface="+mj-lt"/>
              <a:buAutoNum type="alphaUcPeriod"/>
            </a:pPr>
            <a:r>
              <a:rPr lang="en-US" sz="800" b="1" dirty="0">
                <a:solidFill>
                  <a:srgbClr val="FF0000"/>
                </a:solidFill>
                <a:ea typeface="Cambria" panose="02040503050406030204" pitchFamily="18" charset="0"/>
                <a:cs typeface="Tahoma" panose="020B0604030504040204" pitchFamily="34" charset="0"/>
              </a:rPr>
              <a:t>Points: A &amp; C</a:t>
            </a:r>
          </a:p>
          <a:p>
            <a:pPr marL="685800" lvl="1" indent="-228600">
              <a:buFont typeface="+mj-lt"/>
              <a:buAutoNum type="alphaUcPeriod"/>
            </a:pPr>
            <a:r>
              <a:rPr lang="en-US" sz="800" b="0" dirty="0">
                <a:ea typeface="Cambria" panose="02040503050406030204" pitchFamily="18" charset="0"/>
                <a:cs typeface="Tahoma" panose="020B0604030504040204" pitchFamily="34" charset="0"/>
              </a:rPr>
              <a:t>Points: D &amp; B</a:t>
            </a:r>
          </a:p>
        </p:txBody>
      </p:sp>
      <p:sp>
        <p:nvSpPr>
          <p:cNvPr id="23" name="object 12">
            <a:extLst>
              <a:ext uri="{FF2B5EF4-FFF2-40B4-BE49-F238E27FC236}">
                <a16:creationId xmlns:a16="http://schemas.microsoft.com/office/drawing/2014/main" id="{3B23D13B-250B-45C9-B35E-B533FC7B3A8B}"/>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pic>
        <p:nvPicPr>
          <p:cNvPr id="1026" name="Picture 2" descr="lagrange">
            <a:extLst>
              <a:ext uri="{FF2B5EF4-FFF2-40B4-BE49-F238E27FC236}">
                <a16:creationId xmlns:a16="http://schemas.microsoft.com/office/drawing/2014/main" id="{5B804FB0-977E-518C-A116-0A90F0BFAD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030" y="625636"/>
            <a:ext cx="2564082" cy="197800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5B83D6E-FC4B-167C-D6B2-2F8CA5C8BB39}"/>
              </a:ext>
            </a:extLst>
          </p:cNvPr>
          <p:cNvSpPr/>
          <p:nvPr/>
        </p:nvSpPr>
        <p:spPr>
          <a:xfrm>
            <a:off x="1535976" y="1407212"/>
            <a:ext cx="126449" cy="137710"/>
          </a:xfrm>
          <a:prstGeom prst="rect">
            <a:avLst/>
          </a:prstGeom>
          <a:solidFill>
            <a:srgbClr val="8C1414"/>
          </a:solid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20" name="Rectangle 19">
            <a:extLst>
              <a:ext uri="{FF2B5EF4-FFF2-40B4-BE49-F238E27FC236}">
                <a16:creationId xmlns:a16="http://schemas.microsoft.com/office/drawing/2014/main" id="{5092ED33-B9F8-9D6F-CBA9-3CC716649FAA}"/>
              </a:ext>
            </a:extLst>
          </p:cNvPr>
          <p:cNvSpPr/>
          <p:nvPr/>
        </p:nvSpPr>
        <p:spPr>
          <a:xfrm>
            <a:off x="2838450" y="1236905"/>
            <a:ext cx="152400" cy="137710"/>
          </a:xfrm>
          <a:prstGeom prst="rect">
            <a:avLst/>
          </a:prstGeom>
          <a:solidFill>
            <a:srgbClr val="8C1414"/>
          </a:solid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a:t>
            </a:r>
          </a:p>
        </p:txBody>
      </p:sp>
      <p:sp>
        <p:nvSpPr>
          <p:cNvPr id="21" name="Rectangle 20">
            <a:extLst>
              <a:ext uri="{FF2B5EF4-FFF2-40B4-BE49-F238E27FC236}">
                <a16:creationId xmlns:a16="http://schemas.microsoft.com/office/drawing/2014/main" id="{714D389D-FB88-5410-D13B-14FAB422DF4A}"/>
              </a:ext>
            </a:extLst>
          </p:cNvPr>
          <p:cNvSpPr/>
          <p:nvPr/>
        </p:nvSpPr>
        <p:spPr>
          <a:xfrm>
            <a:off x="3008727" y="1664976"/>
            <a:ext cx="126449" cy="137710"/>
          </a:xfrm>
          <a:prstGeom prst="rect">
            <a:avLst/>
          </a:prstGeom>
          <a:solidFill>
            <a:srgbClr val="8C1414"/>
          </a:solid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t>
            </a:r>
          </a:p>
        </p:txBody>
      </p:sp>
      <p:sp>
        <p:nvSpPr>
          <p:cNvPr id="24" name="Rectangle 23">
            <a:extLst>
              <a:ext uri="{FF2B5EF4-FFF2-40B4-BE49-F238E27FC236}">
                <a16:creationId xmlns:a16="http://schemas.microsoft.com/office/drawing/2014/main" id="{199DC63F-25DB-B2E5-A663-265074224961}"/>
              </a:ext>
            </a:extLst>
          </p:cNvPr>
          <p:cNvSpPr/>
          <p:nvPr/>
        </p:nvSpPr>
        <p:spPr>
          <a:xfrm>
            <a:off x="1314450" y="1758950"/>
            <a:ext cx="126449" cy="137710"/>
          </a:xfrm>
          <a:prstGeom prst="rect">
            <a:avLst/>
          </a:prstGeom>
          <a:solidFill>
            <a:srgbClr val="8C1414"/>
          </a:solid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
            </a:r>
          </a:p>
        </p:txBody>
      </p:sp>
      <p:sp>
        <p:nvSpPr>
          <p:cNvPr id="2" name="TextBox 1">
            <a:extLst>
              <a:ext uri="{FF2B5EF4-FFF2-40B4-BE49-F238E27FC236}">
                <a16:creationId xmlns:a16="http://schemas.microsoft.com/office/drawing/2014/main" id="{14A8C5A9-14F0-8BF1-35B8-3405E024B8F3}"/>
              </a:ext>
            </a:extLst>
          </p:cNvPr>
          <p:cNvSpPr txBox="1"/>
          <p:nvPr/>
        </p:nvSpPr>
        <p:spPr>
          <a:xfrm>
            <a:off x="0" y="894079"/>
            <a:ext cx="1136407" cy="1708160"/>
          </a:xfrm>
          <a:prstGeom prst="rect">
            <a:avLst/>
          </a:prstGeom>
          <a:noFill/>
        </p:spPr>
        <p:txBody>
          <a:bodyPr wrap="square" rtlCol="0">
            <a:spAutoFit/>
          </a:bodyPr>
          <a:lstStyle/>
          <a:p>
            <a:r>
              <a:rPr lang="en-US" sz="600" b="1" dirty="0">
                <a:solidFill>
                  <a:srgbClr val="FF0000"/>
                </a:solidFill>
                <a:latin typeface="Times New Roman" panose="02020603050405020304" pitchFamily="18" charset="0"/>
                <a:cs typeface="Times New Roman" panose="02020603050405020304" pitchFamily="18" charset="0"/>
              </a:rPr>
              <a:t>The minimum (Point A) and maximum (Point C) must occur at points where the level curve is tangent to the constraint. </a:t>
            </a:r>
          </a:p>
          <a:p>
            <a:endParaRPr lang="en-US" sz="600" b="1" dirty="0">
              <a:solidFill>
                <a:srgbClr val="FF0000"/>
              </a:solidFill>
              <a:latin typeface="Times New Roman" panose="02020603050405020304" pitchFamily="18" charset="0"/>
              <a:cs typeface="Times New Roman" panose="02020603050405020304" pitchFamily="18" charset="0"/>
            </a:endParaRPr>
          </a:p>
          <a:p>
            <a:r>
              <a:rPr lang="en-US" sz="600" b="1" dirty="0">
                <a:solidFill>
                  <a:srgbClr val="FF0000"/>
                </a:solidFill>
                <a:latin typeface="Times New Roman" panose="02020603050405020304" pitchFamily="18" charset="0"/>
                <a:cs typeface="Times New Roman" panose="02020603050405020304" pitchFamily="18" charset="0"/>
              </a:rPr>
              <a:t>At point B and D, the level set is not parallel. Since the level curve crosses the constraint, you can always move one way or the other and increase or decrease the value of the function while remaining on the constraint. So they cannot be the maximum or minimum!</a:t>
            </a:r>
          </a:p>
          <a:p>
            <a:endParaRPr lang="en-US" sz="9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325707B7-944E-DE24-8156-9EADDA3F7313}"/>
              </a:ext>
            </a:extLst>
          </p:cNvPr>
          <p:cNvSpPr txBox="1"/>
          <p:nvPr/>
        </p:nvSpPr>
        <p:spPr>
          <a:xfrm>
            <a:off x="95300" y="417675"/>
            <a:ext cx="4469542" cy="338554"/>
          </a:xfrm>
          <a:prstGeom prst="rect">
            <a:avLst/>
          </a:prstGeom>
          <a:noFill/>
        </p:spPr>
        <p:txBody>
          <a:bodyPr wrap="square" rtlCol="0">
            <a:spAutoFit/>
          </a:bodyPr>
          <a:lstStyle/>
          <a:p>
            <a:r>
              <a:rPr lang="en-US" sz="800" dirty="0">
                <a:latin typeface="Times New Roman" panose="02020603050405020304" pitchFamily="18" charset="0"/>
                <a:cs typeface="Times New Roman" panose="02020603050405020304" pitchFamily="18" charset="0"/>
              </a:rPr>
              <a:t>At what points is the level curve tangent to the constraint? (the </a:t>
            </a:r>
            <a:r>
              <a:rPr lang="en-US" sz="800" dirty="0">
                <a:solidFill>
                  <a:schemeClr val="tx2"/>
                </a:solidFill>
                <a:latin typeface="Times New Roman" panose="02020603050405020304" pitchFamily="18" charset="0"/>
                <a:cs typeface="Times New Roman" panose="02020603050405020304" pitchFamily="18" charset="0"/>
              </a:rPr>
              <a:t>constraint, g(</a:t>
            </a:r>
            <a:r>
              <a:rPr lang="en-US" sz="800" dirty="0" err="1">
                <a:solidFill>
                  <a:schemeClr val="tx2"/>
                </a:solidFill>
                <a:latin typeface="Times New Roman" panose="02020603050405020304" pitchFamily="18" charset="0"/>
                <a:cs typeface="Times New Roman" panose="02020603050405020304" pitchFamily="18" charset="0"/>
              </a:rPr>
              <a:t>x,y</a:t>
            </a:r>
            <a:r>
              <a:rPr lang="en-US" sz="800" dirty="0">
                <a:solidFill>
                  <a:schemeClr val="tx2"/>
                </a:solidFill>
                <a:latin typeface="Times New Roman" panose="02020603050405020304" pitchFamily="18" charset="0"/>
                <a:cs typeface="Times New Roman" panose="02020603050405020304" pitchFamily="18" charset="0"/>
              </a:rPr>
              <a:t>)=C</a:t>
            </a:r>
            <a:r>
              <a:rPr lang="en-US" sz="800" dirty="0">
                <a:latin typeface="Times New Roman" panose="02020603050405020304" pitchFamily="18" charset="0"/>
                <a:cs typeface="Times New Roman" panose="02020603050405020304" pitchFamily="18" charset="0"/>
              </a:rPr>
              <a:t>, is shown in </a:t>
            </a:r>
            <a:r>
              <a:rPr lang="en-US" sz="800" dirty="0">
                <a:solidFill>
                  <a:schemeClr val="tx2"/>
                </a:solidFill>
                <a:latin typeface="Times New Roman" panose="02020603050405020304" pitchFamily="18" charset="0"/>
                <a:cs typeface="Times New Roman" panose="02020603050405020304" pitchFamily="18" charset="0"/>
              </a:rPr>
              <a:t>blue</a:t>
            </a:r>
            <a:r>
              <a:rPr lang="en-US" sz="800" dirty="0">
                <a:latin typeface="Times New Roman" panose="02020603050405020304" pitchFamily="18" charset="0"/>
                <a:cs typeface="Times New Roman" panose="02020603050405020304" pitchFamily="18" charset="0"/>
              </a:rPr>
              <a:t> and the level curves of the </a:t>
            </a:r>
            <a:r>
              <a:rPr lang="en-US" sz="800" dirty="0">
                <a:solidFill>
                  <a:srgbClr val="AF52B4"/>
                </a:solidFill>
                <a:latin typeface="Times New Roman" panose="02020603050405020304" pitchFamily="18" charset="0"/>
                <a:cs typeface="Times New Roman" panose="02020603050405020304" pitchFamily="18" charset="0"/>
              </a:rPr>
              <a:t>extremal, f(</a:t>
            </a:r>
            <a:r>
              <a:rPr lang="en-US" sz="800" dirty="0" err="1">
                <a:solidFill>
                  <a:srgbClr val="AF52B4"/>
                </a:solidFill>
                <a:latin typeface="Times New Roman" panose="02020603050405020304" pitchFamily="18" charset="0"/>
                <a:cs typeface="Times New Roman" panose="02020603050405020304" pitchFamily="18" charset="0"/>
              </a:rPr>
              <a:t>x,y</a:t>
            </a:r>
            <a:r>
              <a:rPr lang="en-US" sz="800" dirty="0">
                <a:solidFill>
                  <a:srgbClr val="AF52B4"/>
                </a:solidFill>
                <a:latin typeface="Times New Roman" panose="02020603050405020304" pitchFamily="18" charset="0"/>
                <a:cs typeface="Times New Roman" panose="02020603050405020304" pitchFamily="18" charset="0"/>
              </a:rPr>
              <a:t>), </a:t>
            </a:r>
            <a:r>
              <a:rPr lang="en-US" sz="800" dirty="0">
                <a:latin typeface="Times New Roman" panose="02020603050405020304" pitchFamily="18" charset="0"/>
                <a:cs typeface="Times New Roman" panose="02020603050405020304" pitchFamily="18" charset="0"/>
              </a:rPr>
              <a:t>are shown in </a:t>
            </a:r>
            <a:r>
              <a:rPr lang="en-US" sz="800" dirty="0">
                <a:solidFill>
                  <a:srgbClr val="AF52B4"/>
                </a:solidFill>
                <a:latin typeface="Times New Roman" panose="02020603050405020304" pitchFamily="18" charset="0"/>
                <a:cs typeface="Times New Roman" panose="02020603050405020304" pitchFamily="18" charset="0"/>
              </a:rPr>
              <a:t>magenta</a:t>
            </a:r>
            <a:r>
              <a:rPr lang="en-US" sz="800" dirty="0">
                <a:latin typeface="Times New Roman" panose="02020603050405020304" pitchFamily="18" charset="0"/>
                <a:cs typeface="Times New Roman" panose="02020603050405020304" pitchFamily="18" charset="0"/>
              </a:rPr>
              <a:t>.)</a:t>
            </a:r>
          </a:p>
        </p:txBody>
      </p:sp>
      <p:sp>
        <p:nvSpPr>
          <p:cNvPr id="27" name="TextBox 26">
            <a:extLst>
              <a:ext uri="{FF2B5EF4-FFF2-40B4-BE49-F238E27FC236}">
                <a16:creationId xmlns:a16="http://schemas.microsoft.com/office/drawing/2014/main" id="{946073F5-4004-51B5-E40C-BAF0F06748EE}"/>
              </a:ext>
            </a:extLst>
          </p:cNvPr>
          <p:cNvSpPr txBox="1"/>
          <p:nvPr/>
        </p:nvSpPr>
        <p:spPr>
          <a:xfrm>
            <a:off x="3493142" y="1407212"/>
            <a:ext cx="1071700" cy="1061829"/>
          </a:xfrm>
          <a:prstGeom prst="rect">
            <a:avLst/>
          </a:prstGeom>
          <a:noFill/>
        </p:spPr>
        <p:txBody>
          <a:bodyPr wrap="square" rtlCol="0">
            <a:spAutoFit/>
          </a:bodyPr>
          <a:lstStyle/>
          <a:p>
            <a:r>
              <a:rPr lang="en-US" sz="600" b="1" dirty="0">
                <a:solidFill>
                  <a:schemeClr val="accent6"/>
                </a:solidFill>
                <a:latin typeface="Times New Roman" panose="02020603050405020304" pitchFamily="18" charset="0"/>
                <a:cs typeface="Times New Roman" panose="02020603050405020304" pitchFamily="18" charset="0"/>
              </a:rPr>
              <a:t>Note: Although in principle, we are solving for λ. In fact, we don't really care about its value. It is merely a mathematical construct that helps us solve for the extrema for the Lagrange multiplier method.</a:t>
            </a:r>
          </a:p>
          <a:p>
            <a:endParaRPr lang="en-US" sz="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941538"/>
      </p:ext>
    </p:extLst>
  </p:cSld>
  <p:clrMapOvr>
    <a:masterClrMapping/>
  </p:clrMapOvr>
  <p:transition>
    <p:cut/>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Lagrange Multipliers (example 1) </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115</a:t>
            </a:fld>
            <a:r>
              <a:rPr spc="-55" dirty="0"/>
              <a:t> </a:t>
            </a:r>
            <a:r>
              <a:rPr spc="35" dirty="0"/>
              <a:t>/</a:t>
            </a:r>
            <a:r>
              <a:rPr spc="-15" dirty="0"/>
              <a:t> </a:t>
            </a:r>
            <a:r>
              <a:rPr lang="en-US" spc="-55" dirty="0"/>
              <a:t>11</a:t>
            </a:r>
            <a:endParaRPr spc="-55" dirty="0"/>
          </a:p>
        </p:txBody>
      </p:sp>
      <p:pic>
        <p:nvPicPr>
          <p:cNvPr id="17" name="Picture 16">
            <a:extLst>
              <a:ext uri="{FF2B5EF4-FFF2-40B4-BE49-F238E27FC236}">
                <a16:creationId xmlns:a16="http://schemas.microsoft.com/office/drawing/2014/main" id="{329C90ED-189D-4723-9314-83ACF4A3F322}"/>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70825" y="433862"/>
            <a:ext cx="3041524" cy="134095"/>
          </a:xfrm>
          <a:prstGeom prst="rect">
            <a:avLst/>
          </a:prstGeom>
        </p:spPr>
      </p:pic>
      <p:pic>
        <p:nvPicPr>
          <p:cNvPr id="19" name="Picture 18">
            <a:extLst>
              <a:ext uri="{FF2B5EF4-FFF2-40B4-BE49-F238E27FC236}">
                <a16:creationId xmlns:a16="http://schemas.microsoft.com/office/drawing/2014/main" id="{1E5F4D76-D11E-4EFC-BF43-B14CB7952CB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245722" y="599538"/>
            <a:ext cx="2116571" cy="147810"/>
          </a:xfrm>
          <a:prstGeom prst="rect">
            <a:avLst/>
          </a:prstGeom>
        </p:spPr>
      </p:pic>
    </p:spTree>
    <p:extLst>
      <p:ext uri="{BB962C8B-B14F-4D97-AF65-F5344CB8AC3E}">
        <p14:creationId xmlns:p14="http://schemas.microsoft.com/office/powerpoint/2010/main" val="432760373"/>
      </p:ext>
    </p:extLst>
  </p:cSld>
  <p:clrMapOvr>
    <a:masterClrMapping/>
  </p:clrMapOvr>
  <p:transition>
    <p:cu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7"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Lagrange Multipliers (example 1) </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116</a:t>
            </a:fld>
            <a:r>
              <a:rPr spc="-55" dirty="0"/>
              <a:t> </a:t>
            </a:r>
            <a:r>
              <a:rPr spc="35" dirty="0"/>
              <a:t>/</a:t>
            </a:r>
            <a:r>
              <a:rPr spc="-15" dirty="0"/>
              <a:t> </a:t>
            </a:r>
            <a:r>
              <a:rPr lang="en-US" spc="-55" dirty="0"/>
              <a:t>11</a:t>
            </a:r>
            <a:endParaRPr spc="-55" dirty="0"/>
          </a:p>
        </p:txBody>
      </p:sp>
      <p:pic>
        <p:nvPicPr>
          <p:cNvPr id="17" name="Picture 16">
            <a:extLst>
              <a:ext uri="{FF2B5EF4-FFF2-40B4-BE49-F238E27FC236}">
                <a16:creationId xmlns:a16="http://schemas.microsoft.com/office/drawing/2014/main" id="{329C90ED-189D-4723-9314-83ACF4A3F322}"/>
              </a:ext>
            </a:extLst>
          </p:cNvPr>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841125" y="436659"/>
            <a:ext cx="3041524" cy="134095"/>
          </a:xfrm>
          <a:prstGeom prst="rect">
            <a:avLst/>
          </a:prstGeom>
        </p:spPr>
      </p:pic>
      <p:pic>
        <p:nvPicPr>
          <p:cNvPr id="19" name="Picture 18">
            <a:extLst>
              <a:ext uri="{FF2B5EF4-FFF2-40B4-BE49-F238E27FC236}">
                <a16:creationId xmlns:a16="http://schemas.microsoft.com/office/drawing/2014/main" id="{1E5F4D76-D11E-4EFC-BF43-B14CB7952CB7}"/>
              </a:ext>
            </a:extLst>
          </p:cNvPr>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1245720" y="601860"/>
            <a:ext cx="2116571" cy="147810"/>
          </a:xfrm>
          <a:prstGeom prst="rect">
            <a:avLst/>
          </a:prstGeom>
        </p:spPr>
      </p:pic>
      <p:pic>
        <p:nvPicPr>
          <p:cNvPr id="21" name="Picture 20">
            <a:extLst>
              <a:ext uri="{FF2B5EF4-FFF2-40B4-BE49-F238E27FC236}">
                <a16:creationId xmlns:a16="http://schemas.microsoft.com/office/drawing/2014/main" id="{F0681052-7993-41CE-B951-26AEAA28E0C8}"/>
              </a:ext>
            </a:extLst>
          </p:cNvPr>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841125" y="1160448"/>
            <a:ext cx="613333" cy="128762"/>
          </a:xfrm>
          <a:prstGeom prst="rect">
            <a:avLst/>
          </a:prstGeom>
        </p:spPr>
      </p:pic>
      <p:pic>
        <p:nvPicPr>
          <p:cNvPr id="23" name="Picture 22">
            <a:extLst>
              <a:ext uri="{FF2B5EF4-FFF2-40B4-BE49-F238E27FC236}">
                <a16:creationId xmlns:a16="http://schemas.microsoft.com/office/drawing/2014/main" id="{DF24826E-8370-4E19-B5C6-40868EF71D69}"/>
              </a:ext>
            </a:extLst>
          </p:cNvPr>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666649" y="1324811"/>
            <a:ext cx="962286" cy="134095"/>
          </a:xfrm>
          <a:prstGeom prst="rect">
            <a:avLst/>
          </a:prstGeom>
        </p:spPr>
      </p:pic>
      <p:pic>
        <p:nvPicPr>
          <p:cNvPr id="16" name="Picture 15">
            <a:extLst>
              <a:ext uri="{FF2B5EF4-FFF2-40B4-BE49-F238E27FC236}">
                <a16:creationId xmlns:a16="http://schemas.microsoft.com/office/drawing/2014/main" id="{FB623551-26B6-4BA7-A48B-A724D9DF65A1}"/>
              </a:ext>
            </a:extLst>
          </p:cNvPr>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666649" y="1485300"/>
            <a:ext cx="1523047" cy="153905"/>
          </a:xfrm>
          <a:prstGeom prst="rect">
            <a:avLst/>
          </a:prstGeom>
        </p:spPr>
      </p:pic>
      <p:pic>
        <p:nvPicPr>
          <p:cNvPr id="29" name="Picture 28">
            <a:extLst>
              <a:ext uri="{FF2B5EF4-FFF2-40B4-BE49-F238E27FC236}">
                <a16:creationId xmlns:a16="http://schemas.microsoft.com/office/drawing/2014/main" id="{12862EBA-E78D-48E5-B3D6-D8BF9919E9C9}"/>
              </a:ext>
            </a:extLst>
          </p:cNvPr>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2512363" y="1110040"/>
            <a:ext cx="779429" cy="528762"/>
          </a:xfrm>
          <a:prstGeom prst="rect">
            <a:avLst/>
          </a:prstGeom>
        </p:spPr>
      </p:pic>
      <p:pic>
        <p:nvPicPr>
          <p:cNvPr id="33" name="Picture 32">
            <a:extLst>
              <a:ext uri="{FF2B5EF4-FFF2-40B4-BE49-F238E27FC236}">
                <a16:creationId xmlns:a16="http://schemas.microsoft.com/office/drawing/2014/main" id="{E0FE48BC-D139-422C-9220-C7168161EC22}"/>
              </a:ext>
            </a:extLst>
          </p:cNvPr>
          <p:cNvPicPr>
            <a:picLocks noChangeAspect="1"/>
          </p:cNvPicPr>
          <p:nvPr>
            <p:custDataLst>
              <p:tags r:id="rId7"/>
            </p:custDataLst>
          </p:nvPr>
        </p:nvPicPr>
        <p:blipFill>
          <a:blip r:embed="rId24" cstate="print">
            <a:extLst>
              <a:ext uri="{28A0092B-C50C-407E-A947-70E740481C1C}">
                <a14:useLocalDpi xmlns:a14="http://schemas.microsoft.com/office/drawing/2010/main" val="0"/>
              </a:ext>
            </a:extLst>
          </a:blip>
          <a:stretch>
            <a:fillRect/>
          </a:stretch>
        </p:blipFill>
        <p:spPr>
          <a:xfrm>
            <a:off x="1279603" y="805129"/>
            <a:ext cx="2089904" cy="128000"/>
          </a:xfrm>
          <a:prstGeom prst="rect">
            <a:avLst/>
          </a:prstGeom>
        </p:spPr>
      </p:pic>
      <p:pic>
        <p:nvPicPr>
          <p:cNvPr id="15" name="Picture 14">
            <a:extLst>
              <a:ext uri="{FF2B5EF4-FFF2-40B4-BE49-F238E27FC236}">
                <a16:creationId xmlns:a16="http://schemas.microsoft.com/office/drawing/2014/main" id="{C8874462-A451-4655-8E52-3AB7D728733D}"/>
              </a:ext>
            </a:extLst>
          </p:cNvPr>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1087980" y="950941"/>
            <a:ext cx="2462476" cy="128000"/>
          </a:xfrm>
          <a:prstGeom prst="rect">
            <a:avLst/>
          </a:prstGeom>
        </p:spPr>
      </p:pic>
      <p:pic>
        <p:nvPicPr>
          <p:cNvPr id="36" name="Picture 35">
            <a:extLst>
              <a:ext uri="{FF2B5EF4-FFF2-40B4-BE49-F238E27FC236}">
                <a16:creationId xmlns:a16="http://schemas.microsoft.com/office/drawing/2014/main" id="{F6F3820E-AAB7-43A6-94F3-EF74B5988C7C}"/>
              </a:ext>
            </a:extLst>
          </p:cNvPr>
          <p:cNvPicPr>
            <a:picLocks noChangeAspect="1"/>
          </p:cNvPicPr>
          <p:nvPr>
            <p:custDataLst>
              <p:tags r:id="rId9"/>
            </p:custDataLst>
          </p:nvPr>
        </p:nvPicPr>
        <p:blipFill>
          <a:blip r:embed="rId26" cstate="print">
            <a:extLst>
              <a:ext uri="{28A0092B-C50C-407E-A947-70E740481C1C}">
                <a14:useLocalDpi xmlns:a14="http://schemas.microsoft.com/office/drawing/2010/main" val="0"/>
              </a:ext>
            </a:extLst>
          </a:blip>
          <a:stretch>
            <a:fillRect/>
          </a:stretch>
        </p:blipFill>
        <p:spPr>
          <a:xfrm>
            <a:off x="2224215" y="1315160"/>
            <a:ext cx="198857" cy="73143"/>
          </a:xfrm>
          <a:prstGeom prst="rect">
            <a:avLst/>
          </a:prstGeom>
        </p:spPr>
      </p:pic>
      <p:pic>
        <p:nvPicPr>
          <p:cNvPr id="39" name="Picture 38">
            <a:extLst>
              <a:ext uri="{FF2B5EF4-FFF2-40B4-BE49-F238E27FC236}">
                <a16:creationId xmlns:a16="http://schemas.microsoft.com/office/drawing/2014/main" id="{1DA27F3B-09B6-48E6-8F52-BF5D1584695D}"/>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3631647" y="1305541"/>
            <a:ext cx="315429" cy="123429"/>
          </a:xfrm>
          <a:prstGeom prst="rect">
            <a:avLst/>
          </a:prstGeom>
        </p:spPr>
      </p:pic>
      <p:pic>
        <p:nvPicPr>
          <p:cNvPr id="40" name="Picture 39">
            <a:extLst>
              <a:ext uri="{FF2B5EF4-FFF2-40B4-BE49-F238E27FC236}">
                <a16:creationId xmlns:a16="http://schemas.microsoft.com/office/drawing/2014/main" id="{19AB4768-FD8B-41FD-A9CF-888E731058D2}"/>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3362291" y="1324811"/>
            <a:ext cx="198857" cy="73143"/>
          </a:xfrm>
          <a:prstGeom prst="rect">
            <a:avLst/>
          </a:prstGeom>
        </p:spPr>
      </p:pic>
      <p:pic>
        <p:nvPicPr>
          <p:cNvPr id="43" name="Picture 42">
            <a:extLst>
              <a:ext uri="{FF2B5EF4-FFF2-40B4-BE49-F238E27FC236}">
                <a16:creationId xmlns:a16="http://schemas.microsoft.com/office/drawing/2014/main" id="{BA09157E-EB14-42D3-AB02-795D577A9E8A}"/>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1516171" y="1790328"/>
            <a:ext cx="1606095" cy="261333"/>
          </a:xfrm>
          <a:prstGeom prst="rect">
            <a:avLst/>
          </a:prstGeom>
        </p:spPr>
      </p:pic>
      <p:sp>
        <p:nvSpPr>
          <p:cNvPr id="44" name="TextBox 43">
            <a:extLst>
              <a:ext uri="{FF2B5EF4-FFF2-40B4-BE49-F238E27FC236}">
                <a16:creationId xmlns:a16="http://schemas.microsoft.com/office/drawing/2014/main" id="{F88CE901-7C9B-4539-87D7-CEE4B3072B53}"/>
              </a:ext>
            </a:extLst>
          </p:cNvPr>
          <p:cNvSpPr txBox="1"/>
          <p:nvPr/>
        </p:nvSpPr>
        <p:spPr>
          <a:xfrm>
            <a:off x="1454458" y="1596218"/>
            <a:ext cx="2606062" cy="246221"/>
          </a:xfrm>
          <a:prstGeom prst="rect">
            <a:avLst/>
          </a:prstGeom>
          <a:noFill/>
        </p:spPr>
        <p:txBody>
          <a:bodyPr wrap="square" rtlCol="0">
            <a:spAutoFit/>
          </a:bodyPr>
          <a:lstStyle/>
          <a:p>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Solving for x and y, we have:</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
        <p:nvSpPr>
          <p:cNvPr id="46" name="TextBox 45">
            <a:extLst>
              <a:ext uri="{FF2B5EF4-FFF2-40B4-BE49-F238E27FC236}">
                <a16:creationId xmlns:a16="http://schemas.microsoft.com/office/drawing/2014/main" id="{2FC13DA9-2532-453F-9170-3CD37D614B16}"/>
              </a:ext>
            </a:extLst>
          </p:cNvPr>
          <p:cNvSpPr txBox="1"/>
          <p:nvPr/>
        </p:nvSpPr>
        <p:spPr>
          <a:xfrm>
            <a:off x="1328118" y="2034069"/>
            <a:ext cx="2606062" cy="246221"/>
          </a:xfrm>
          <a:prstGeom prst="rect">
            <a:avLst/>
          </a:prstGeom>
          <a:noFill/>
        </p:spPr>
        <p:txBody>
          <a:bodyPr wrap="square" rtlCol="0">
            <a:spAutoFit/>
          </a:bodyPr>
          <a:lstStyle/>
          <a:p>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Plugging these into the constraint: </a:t>
            </a: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49" name="Picture 48">
            <a:extLst>
              <a:ext uri="{FF2B5EF4-FFF2-40B4-BE49-F238E27FC236}">
                <a16:creationId xmlns:a16="http://schemas.microsoft.com/office/drawing/2014/main" id="{AA741974-6048-440B-B6F3-9DA0613C3173}"/>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1623625" y="2290628"/>
            <a:ext cx="1360762" cy="263619"/>
          </a:xfrm>
          <a:prstGeom prst="rect">
            <a:avLst/>
          </a:prstGeom>
        </p:spPr>
      </p:pic>
      <p:pic>
        <p:nvPicPr>
          <p:cNvPr id="51" name="Picture 50">
            <a:extLst>
              <a:ext uri="{FF2B5EF4-FFF2-40B4-BE49-F238E27FC236}">
                <a16:creationId xmlns:a16="http://schemas.microsoft.com/office/drawing/2014/main" id="{6DC1031C-13D7-4898-BE08-7475F15254EC}"/>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1468578" y="2696197"/>
            <a:ext cx="1670857" cy="262857"/>
          </a:xfrm>
          <a:prstGeom prst="rect">
            <a:avLst/>
          </a:prstGeom>
        </p:spPr>
      </p:pic>
      <p:sp>
        <p:nvSpPr>
          <p:cNvPr id="52" name="TextBox 51">
            <a:extLst>
              <a:ext uri="{FF2B5EF4-FFF2-40B4-BE49-F238E27FC236}">
                <a16:creationId xmlns:a16="http://schemas.microsoft.com/office/drawing/2014/main" id="{37524231-B321-4F22-9074-F11AB0CCB525}"/>
              </a:ext>
            </a:extLst>
          </p:cNvPr>
          <p:cNvSpPr txBox="1"/>
          <p:nvPr/>
        </p:nvSpPr>
        <p:spPr>
          <a:xfrm>
            <a:off x="1716934" y="2510049"/>
            <a:ext cx="2606062" cy="246221"/>
          </a:xfrm>
          <a:prstGeom prst="rect">
            <a:avLst/>
          </a:prstGeom>
          <a:noFill/>
        </p:spPr>
        <p:txBody>
          <a:bodyPr wrap="square" rtlCol="0">
            <a:spAutoFit/>
          </a:bodyPr>
          <a:lstStyle/>
          <a:p>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Solve for lambda: </a:t>
            </a: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22" name="Picture 21">
            <a:extLst>
              <a:ext uri="{FF2B5EF4-FFF2-40B4-BE49-F238E27FC236}">
                <a16:creationId xmlns:a16="http://schemas.microsoft.com/office/drawing/2014/main" id="{B007073F-2D83-4514-95FF-6C2746979188}"/>
              </a:ext>
            </a:extLst>
          </p:cNvPr>
          <p:cNvPicPr>
            <a:picLocks noChangeAspect="1"/>
          </p:cNvPicPr>
          <p:nvPr>
            <p:custDataLst>
              <p:tags r:id="rId15"/>
            </p:custDataLst>
          </p:nvPr>
        </p:nvPicPr>
        <p:blipFill>
          <a:blip r:embed="rId31" cstate="print">
            <a:extLst>
              <a:ext uri="{28A0092B-C50C-407E-A947-70E740481C1C}">
                <a14:useLocalDpi xmlns:a14="http://schemas.microsoft.com/office/drawing/2010/main" val="0"/>
              </a:ext>
            </a:extLst>
          </a:blip>
          <a:stretch>
            <a:fillRect/>
          </a:stretch>
        </p:blipFill>
        <p:spPr>
          <a:xfrm>
            <a:off x="151602" y="885289"/>
            <a:ext cx="689523" cy="94476"/>
          </a:xfrm>
          <a:prstGeom prst="rect">
            <a:avLst/>
          </a:prstGeom>
        </p:spPr>
      </p:pic>
    </p:spTree>
    <p:extLst>
      <p:ext uri="{BB962C8B-B14F-4D97-AF65-F5344CB8AC3E}">
        <p14:creationId xmlns:p14="http://schemas.microsoft.com/office/powerpoint/2010/main" val="4172066574"/>
      </p:ext>
    </p:extLst>
  </p:cSld>
  <p:clrMapOvr>
    <a:masterClrMapping/>
  </p:clrMapOvr>
  <p:transition>
    <p:cu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Lagrange Multipliers (example 1) </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117</a:t>
            </a:fld>
            <a:r>
              <a:rPr spc="-55" dirty="0"/>
              <a:t> </a:t>
            </a:r>
            <a:r>
              <a:rPr spc="35" dirty="0"/>
              <a:t>/</a:t>
            </a:r>
            <a:r>
              <a:rPr spc="-15" dirty="0"/>
              <a:t> </a:t>
            </a:r>
            <a:r>
              <a:rPr lang="en-US" spc="-55" dirty="0"/>
              <a:t>11</a:t>
            </a:r>
            <a:endParaRPr spc="-55" dirty="0"/>
          </a:p>
        </p:txBody>
      </p:sp>
      <p:pic>
        <p:nvPicPr>
          <p:cNvPr id="57" name="Picture 56">
            <a:extLst>
              <a:ext uri="{FF2B5EF4-FFF2-40B4-BE49-F238E27FC236}">
                <a16:creationId xmlns:a16="http://schemas.microsoft.com/office/drawing/2014/main" id="{3A21D740-3779-4216-A1D8-13C5DF6A76E7}"/>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095175" y="1056185"/>
            <a:ext cx="608762" cy="160762"/>
          </a:xfrm>
          <a:prstGeom prst="rect">
            <a:avLst/>
          </a:prstGeom>
        </p:spPr>
      </p:pic>
      <p:pic>
        <p:nvPicPr>
          <p:cNvPr id="61" name="Picture 60">
            <a:extLst>
              <a:ext uri="{FF2B5EF4-FFF2-40B4-BE49-F238E27FC236}">
                <a16:creationId xmlns:a16="http://schemas.microsoft.com/office/drawing/2014/main" id="{23DF542F-48AD-47EA-A6AA-7D806B117858}"/>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1095175" y="1352509"/>
            <a:ext cx="503619" cy="160762"/>
          </a:xfrm>
          <a:prstGeom prst="rect">
            <a:avLst/>
          </a:prstGeom>
        </p:spPr>
      </p:pic>
      <p:pic>
        <p:nvPicPr>
          <p:cNvPr id="63" name="Picture 62">
            <a:extLst>
              <a:ext uri="{FF2B5EF4-FFF2-40B4-BE49-F238E27FC236}">
                <a16:creationId xmlns:a16="http://schemas.microsoft.com/office/drawing/2014/main" id="{608F164E-FD4B-4221-9DD7-7CD3AAC19A56}"/>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1924050" y="1091619"/>
            <a:ext cx="1460571" cy="122667"/>
          </a:xfrm>
          <a:prstGeom prst="rect">
            <a:avLst/>
          </a:prstGeom>
        </p:spPr>
      </p:pic>
      <p:pic>
        <p:nvPicPr>
          <p:cNvPr id="64" name="Picture 63">
            <a:extLst>
              <a:ext uri="{FF2B5EF4-FFF2-40B4-BE49-F238E27FC236}">
                <a16:creationId xmlns:a16="http://schemas.microsoft.com/office/drawing/2014/main" id="{693DCDE6-D77E-48DF-B240-55AACD3AEFD7}"/>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1500960" y="721290"/>
            <a:ext cx="1606095" cy="261333"/>
          </a:xfrm>
          <a:prstGeom prst="rect">
            <a:avLst/>
          </a:prstGeom>
        </p:spPr>
      </p:pic>
      <p:pic>
        <p:nvPicPr>
          <p:cNvPr id="69" name="Picture 68">
            <a:extLst>
              <a:ext uri="{FF2B5EF4-FFF2-40B4-BE49-F238E27FC236}">
                <a16:creationId xmlns:a16="http://schemas.microsoft.com/office/drawing/2014/main" id="{E556919E-E2BC-4CC0-81D0-15ADD6DAA972}"/>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1924050" y="1341392"/>
            <a:ext cx="1460572" cy="122667"/>
          </a:xfrm>
          <a:prstGeom prst="rect">
            <a:avLst/>
          </a:prstGeom>
        </p:spPr>
      </p:pic>
      <p:sp>
        <p:nvSpPr>
          <p:cNvPr id="70" name="TextBox 69">
            <a:extLst>
              <a:ext uri="{FF2B5EF4-FFF2-40B4-BE49-F238E27FC236}">
                <a16:creationId xmlns:a16="http://schemas.microsoft.com/office/drawing/2014/main" id="{7A7400A5-70E0-4D27-A299-60F7079DDB2C}"/>
              </a:ext>
            </a:extLst>
          </p:cNvPr>
          <p:cNvSpPr txBox="1"/>
          <p:nvPr/>
        </p:nvSpPr>
        <p:spPr>
          <a:xfrm>
            <a:off x="1768921" y="1522932"/>
            <a:ext cx="2606062" cy="246221"/>
          </a:xfrm>
          <a:prstGeom prst="rect">
            <a:avLst/>
          </a:prstGeom>
          <a:noFill/>
        </p:spPr>
        <p:txBody>
          <a:bodyPr wrap="square" rtlCol="0">
            <a:spAutoFit/>
          </a:bodyPr>
          <a:lstStyle/>
          <a:p>
            <a:r>
              <a:rPr lang="en-US" sz="10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Testing values:</a:t>
            </a: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73" name="Picture 72">
            <a:extLst>
              <a:ext uri="{FF2B5EF4-FFF2-40B4-BE49-F238E27FC236}">
                <a16:creationId xmlns:a16="http://schemas.microsoft.com/office/drawing/2014/main" id="{6EAE2318-2B9E-41FC-B30E-E8AE133492C6}"/>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788919" y="1753096"/>
            <a:ext cx="3205333" cy="322286"/>
          </a:xfrm>
          <a:prstGeom prst="rect">
            <a:avLst/>
          </a:prstGeom>
        </p:spPr>
      </p:pic>
      <p:pic>
        <p:nvPicPr>
          <p:cNvPr id="99" name="Picture 98">
            <a:extLst>
              <a:ext uri="{FF2B5EF4-FFF2-40B4-BE49-F238E27FC236}">
                <a16:creationId xmlns:a16="http://schemas.microsoft.com/office/drawing/2014/main" id="{5421B5CD-E450-417C-B03D-2A0ACD1B58A9}"/>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317681" y="2171397"/>
            <a:ext cx="4147048" cy="128000"/>
          </a:xfrm>
          <a:prstGeom prst="rect">
            <a:avLst/>
          </a:prstGeom>
        </p:spPr>
      </p:pic>
      <p:pic>
        <p:nvPicPr>
          <p:cNvPr id="91" name="Picture 90">
            <a:extLst>
              <a:ext uri="{FF2B5EF4-FFF2-40B4-BE49-F238E27FC236}">
                <a16:creationId xmlns:a16="http://schemas.microsoft.com/office/drawing/2014/main" id="{2AA9D311-4D73-46FA-9953-DEAE841913EF}"/>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315587" y="2292285"/>
            <a:ext cx="3846857" cy="128000"/>
          </a:xfrm>
          <a:prstGeom prst="rect">
            <a:avLst/>
          </a:prstGeom>
        </p:spPr>
      </p:pic>
      <p:pic>
        <p:nvPicPr>
          <p:cNvPr id="101" name="Picture 100">
            <a:extLst>
              <a:ext uri="{FF2B5EF4-FFF2-40B4-BE49-F238E27FC236}">
                <a16:creationId xmlns:a16="http://schemas.microsoft.com/office/drawing/2014/main" id="{7E0D354F-B898-4B3D-A56B-8B1C5FAD75C0}"/>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315587" y="2514054"/>
            <a:ext cx="4081525" cy="94476"/>
          </a:xfrm>
          <a:prstGeom prst="rect">
            <a:avLst/>
          </a:prstGeom>
        </p:spPr>
      </p:pic>
      <p:pic>
        <p:nvPicPr>
          <p:cNvPr id="93" name="Picture 92">
            <a:extLst>
              <a:ext uri="{FF2B5EF4-FFF2-40B4-BE49-F238E27FC236}">
                <a16:creationId xmlns:a16="http://schemas.microsoft.com/office/drawing/2014/main" id="{516D9725-4727-4698-8E19-F1F3B88A4517}"/>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315587" y="2647560"/>
            <a:ext cx="3200761" cy="128000"/>
          </a:xfrm>
          <a:prstGeom prst="rect">
            <a:avLst/>
          </a:prstGeom>
        </p:spPr>
      </p:pic>
      <p:pic>
        <p:nvPicPr>
          <p:cNvPr id="94" name="Picture 93">
            <a:extLst>
              <a:ext uri="{FF2B5EF4-FFF2-40B4-BE49-F238E27FC236}">
                <a16:creationId xmlns:a16="http://schemas.microsoft.com/office/drawing/2014/main" id="{B74DDEB4-762E-474F-87CD-C5847DC7B91E}"/>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870825" y="437333"/>
            <a:ext cx="3041524" cy="134095"/>
          </a:xfrm>
          <a:prstGeom prst="rect">
            <a:avLst/>
          </a:prstGeom>
        </p:spPr>
      </p:pic>
      <p:pic>
        <p:nvPicPr>
          <p:cNvPr id="96" name="Picture 95">
            <a:extLst>
              <a:ext uri="{FF2B5EF4-FFF2-40B4-BE49-F238E27FC236}">
                <a16:creationId xmlns:a16="http://schemas.microsoft.com/office/drawing/2014/main" id="{BB333638-5FC5-495B-81E7-D6A5C0DED059}"/>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1245721" y="594184"/>
            <a:ext cx="2116571" cy="147810"/>
          </a:xfrm>
          <a:prstGeom prst="rect">
            <a:avLst/>
          </a:prstGeom>
        </p:spPr>
      </p:pic>
    </p:spTree>
    <p:extLst>
      <p:ext uri="{BB962C8B-B14F-4D97-AF65-F5344CB8AC3E}">
        <p14:creationId xmlns:p14="http://schemas.microsoft.com/office/powerpoint/2010/main" val="3573286436"/>
      </p:ext>
    </p:extLst>
  </p:cSld>
  <p:clrMapOvr>
    <a:masterClrMapping/>
  </p:clrMapOvr>
  <p:transition>
    <p:cu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Lagrange Multipliers (example 2) </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118</a:t>
            </a:fld>
            <a:r>
              <a:rPr spc="-55" dirty="0"/>
              <a:t> </a:t>
            </a:r>
            <a:r>
              <a:rPr spc="35" dirty="0"/>
              <a:t>/</a:t>
            </a:r>
            <a:r>
              <a:rPr spc="-15" dirty="0"/>
              <a:t> </a:t>
            </a:r>
            <a:r>
              <a:rPr lang="en-US" spc="-55" dirty="0"/>
              <a:t>11</a:t>
            </a:r>
            <a:endParaRPr spc="-55" dirty="0"/>
          </a:p>
        </p:txBody>
      </p:sp>
      <p:pic>
        <p:nvPicPr>
          <p:cNvPr id="19" name="Picture 18">
            <a:extLst>
              <a:ext uri="{FF2B5EF4-FFF2-40B4-BE49-F238E27FC236}">
                <a16:creationId xmlns:a16="http://schemas.microsoft.com/office/drawing/2014/main" id="{24C4749A-F557-4BF4-9B62-51C8A837926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04008" y="418773"/>
            <a:ext cx="3600000" cy="147048"/>
          </a:xfrm>
          <a:prstGeom prst="rect">
            <a:avLst/>
          </a:prstGeom>
        </p:spPr>
      </p:pic>
      <p:pic>
        <p:nvPicPr>
          <p:cNvPr id="21" name="Picture 20">
            <a:extLst>
              <a:ext uri="{FF2B5EF4-FFF2-40B4-BE49-F238E27FC236}">
                <a16:creationId xmlns:a16="http://schemas.microsoft.com/office/drawing/2014/main" id="{0A47CE05-21DC-4EF1-AAF3-F5EAE679629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662484" y="565821"/>
            <a:ext cx="1283048" cy="147048"/>
          </a:xfrm>
          <a:prstGeom prst="rect">
            <a:avLst/>
          </a:prstGeom>
        </p:spPr>
      </p:pic>
    </p:spTree>
    <p:extLst>
      <p:ext uri="{BB962C8B-B14F-4D97-AF65-F5344CB8AC3E}">
        <p14:creationId xmlns:p14="http://schemas.microsoft.com/office/powerpoint/2010/main" val="3638908499"/>
      </p:ext>
    </p:extLst>
  </p:cSld>
  <p:clrMapOvr>
    <a:masterClrMapping/>
  </p:clrMapOvr>
  <p:transition>
    <p:cu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0"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Lagrange Multipliers (example 2) </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119</a:t>
            </a:fld>
            <a:r>
              <a:rPr spc="-55" dirty="0"/>
              <a:t> </a:t>
            </a:r>
            <a:r>
              <a:rPr spc="35" dirty="0"/>
              <a:t>/</a:t>
            </a:r>
            <a:r>
              <a:rPr spc="-15" dirty="0"/>
              <a:t> </a:t>
            </a:r>
            <a:r>
              <a:rPr lang="en-US" spc="-55" dirty="0"/>
              <a:t>11</a:t>
            </a:r>
            <a:endParaRPr spc="-55" dirty="0"/>
          </a:p>
        </p:txBody>
      </p:sp>
      <p:pic>
        <p:nvPicPr>
          <p:cNvPr id="19" name="Picture 18">
            <a:extLst>
              <a:ext uri="{FF2B5EF4-FFF2-40B4-BE49-F238E27FC236}">
                <a16:creationId xmlns:a16="http://schemas.microsoft.com/office/drawing/2014/main" id="{24C4749A-F557-4BF4-9B62-51C8A8379265}"/>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504008" y="418773"/>
            <a:ext cx="3600000" cy="147048"/>
          </a:xfrm>
          <a:prstGeom prst="rect">
            <a:avLst/>
          </a:prstGeom>
        </p:spPr>
      </p:pic>
      <p:pic>
        <p:nvPicPr>
          <p:cNvPr id="21" name="Picture 20">
            <a:extLst>
              <a:ext uri="{FF2B5EF4-FFF2-40B4-BE49-F238E27FC236}">
                <a16:creationId xmlns:a16="http://schemas.microsoft.com/office/drawing/2014/main" id="{0A47CE05-21DC-4EF1-AAF3-F5EAE6796299}"/>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1662484" y="565821"/>
            <a:ext cx="1283048" cy="147048"/>
          </a:xfrm>
          <a:prstGeom prst="rect">
            <a:avLst/>
          </a:prstGeom>
        </p:spPr>
      </p:pic>
      <p:pic>
        <p:nvPicPr>
          <p:cNvPr id="23" name="Picture 22">
            <a:extLst>
              <a:ext uri="{FF2B5EF4-FFF2-40B4-BE49-F238E27FC236}">
                <a16:creationId xmlns:a16="http://schemas.microsoft.com/office/drawing/2014/main" id="{7E1D9B07-CBC2-46BC-8DC7-BABB063E38EB}"/>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263130" y="795917"/>
            <a:ext cx="4165333" cy="128000"/>
          </a:xfrm>
          <a:prstGeom prst="rect">
            <a:avLst/>
          </a:prstGeom>
        </p:spPr>
      </p:pic>
      <p:pic>
        <p:nvPicPr>
          <p:cNvPr id="29" name="Picture 28">
            <a:extLst>
              <a:ext uri="{FF2B5EF4-FFF2-40B4-BE49-F238E27FC236}">
                <a16:creationId xmlns:a16="http://schemas.microsoft.com/office/drawing/2014/main" id="{9F6F5664-99A8-4372-B02C-B9418DE734F0}"/>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232388" y="1113467"/>
            <a:ext cx="663619" cy="134095"/>
          </a:xfrm>
          <a:prstGeom prst="rect">
            <a:avLst/>
          </a:prstGeom>
        </p:spPr>
      </p:pic>
      <p:pic>
        <p:nvPicPr>
          <p:cNvPr id="31" name="Picture 30">
            <a:extLst>
              <a:ext uri="{FF2B5EF4-FFF2-40B4-BE49-F238E27FC236}">
                <a16:creationId xmlns:a16="http://schemas.microsoft.com/office/drawing/2014/main" id="{533D1535-9067-4436-B806-46D82540C190}"/>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1019962" y="998609"/>
            <a:ext cx="3088000" cy="329143"/>
          </a:xfrm>
          <a:prstGeom prst="rect">
            <a:avLst/>
          </a:prstGeom>
        </p:spPr>
      </p:pic>
      <p:pic>
        <p:nvPicPr>
          <p:cNvPr id="34" name="Picture 33">
            <a:extLst>
              <a:ext uri="{FF2B5EF4-FFF2-40B4-BE49-F238E27FC236}">
                <a16:creationId xmlns:a16="http://schemas.microsoft.com/office/drawing/2014/main" id="{BE55BDB1-F379-40D6-95F8-DE072457623A}"/>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564198" y="1364324"/>
            <a:ext cx="3479619" cy="128000"/>
          </a:xfrm>
          <a:prstGeom prst="rect">
            <a:avLst/>
          </a:prstGeom>
        </p:spPr>
      </p:pic>
      <p:pic>
        <p:nvPicPr>
          <p:cNvPr id="36" name="Picture 35">
            <a:extLst>
              <a:ext uri="{FF2B5EF4-FFF2-40B4-BE49-F238E27FC236}">
                <a16:creationId xmlns:a16="http://schemas.microsoft.com/office/drawing/2014/main" id="{DE0B221C-6E8A-4340-814C-AAA228A62427}"/>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2825885" y="1521618"/>
            <a:ext cx="779429" cy="528762"/>
          </a:xfrm>
          <a:prstGeom prst="rect">
            <a:avLst/>
          </a:prstGeom>
        </p:spPr>
      </p:pic>
      <p:pic>
        <p:nvPicPr>
          <p:cNvPr id="38" name="Picture 37">
            <a:extLst>
              <a:ext uri="{FF2B5EF4-FFF2-40B4-BE49-F238E27FC236}">
                <a16:creationId xmlns:a16="http://schemas.microsoft.com/office/drawing/2014/main" id="{7A96C5D7-E537-4DB1-94C7-53392CE051DC}"/>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853151" y="2239089"/>
            <a:ext cx="2727619" cy="131810"/>
          </a:xfrm>
          <a:prstGeom prst="rect">
            <a:avLst/>
          </a:prstGeom>
        </p:spPr>
      </p:pic>
      <p:sp>
        <p:nvSpPr>
          <p:cNvPr id="39" name="TextBox 38">
            <a:extLst>
              <a:ext uri="{FF2B5EF4-FFF2-40B4-BE49-F238E27FC236}">
                <a16:creationId xmlns:a16="http://schemas.microsoft.com/office/drawing/2014/main" id="{549D1E76-E023-4649-95FA-ECB0C15CDACA}"/>
              </a:ext>
            </a:extLst>
          </p:cNvPr>
          <p:cNvSpPr txBox="1"/>
          <p:nvPr/>
        </p:nvSpPr>
        <p:spPr>
          <a:xfrm>
            <a:off x="1390690" y="2021159"/>
            <a:ext cx="2606062" cy="246221"/>
          </a:xfrm>
          <a:prstGeom prst="rect">
            <a:avLst/>
          </a:prstGeom>
          <a:noFill/>
        </p:spPr>
        <p:txBody>
          <a:bodyPr wrap="square" rtlCol="0">
            <a:spAutoFit/>
          </a:bodyPr>
          <a:lstStyle/>
          <a:p>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From the first equation we get:</a:t>
            </a: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43" name="Picture 42">
            <a:extLst>
              <a:ext uri="{FF2B5EF4-FFF2-40B4-BE49-F238E27FC236}">
                <a16:creationId xmlns:a16="http://schemas.microsoft.com/office/drawing/2014/main" id="{8D920360-B363-45F8-A621-7D36705447A8}"/>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828196" y="2406231"/>
            <a:ext cx="2951619" cy="128000"/>
          </a:xfrm>
          <a:prstGeom prst="rect">
            <a:avLst/>
          </a:prstGeom>
        </p:spPr>
      </p:pic>
      <p:pic>
        <p:nvPicPr>
          <p:cNvPr id="45" name="Picture 44">
            <a:extLst>
              <a:ext uri="{FF2B5EF4-FFF2-40B4-BE49-F238E27FC236}">
                <a16:creationId xmlns:a16="http://schemas.microsoft.com/office/drawing/2014/main" id="{0D3C146D-F8C5-4119-8DA2-9E0A95DEBB13}"/>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934295" y="2576897"/>
            <a:ext cx="2565333" cy="128000"/>
          </a:xfrm>
          <a:prstGeom prst="rect">
            <a:avLst/>
          </a:prstGeom>
        </p:spPr>
      </p:pic>
      <p:pic>
        <p:nvPicPr>
          <p:cNvPr id="47" name="Picture 46">
            <a:extLst>
              <a:ext uri="{FF2B5EF4-FFF2-40B4-BE49-F238E27FC236}">
                <a16:creationId xmlns:a16="http://schemas.microsoft.com/office/drawing/2014/main" id="{AB63E13A-C1CE-4DCE-9A76-28F8A7946B07}"/>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1675433" y="2716036"/>
            <a:ext cx="1257143" cy="122667"/>
          </a:xfrm>
          <a:prstGeom prst="rect">
            <a:avLst/>
          </a:prstGeom>
        </p:spPr>
      </p:pic>
      <p:pic>
        <p:nvPicPr>
          <p:cNvPr id="49" name="Picture 48">
            <a:extLst>
              <a:ext uri="{FF2B5EF4-FFF2-40B4-BE49-F238E27FC236}">
                <a16:creationId xmlns:a16="http://schemas.microsoft.com/office/drawing/2014/main" id="{9C342F10-BAF6-4ABB-95B5-804FCD878D0A}"/>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1118674" y="2866312"/>
            <a:ext cx="2196571" cy="94476"/>
          </a:xfrm>
          <a:prstGeom prst="rect">
            <a:avLst/>
          </a:prstGeom>
        </p:spPr>
      </p:pic>
      <p:pic>
        <p:nvPicPr>
          <p:cNvPr id="53" name="Picture 52">
            <a:extLst>
              <a:ext uri="{FF2B5EF4-FFF2-40B4-BE49-F238E27FC236}">
                <a16:creationId xmlns:a16="http://schemas.microsoft.com/office/drawing/2014/main" id="{C59620B2-FA1C-4C80-9BFB-04B4F40A5D65}"/>
              </a:ext>
            </a:extLst>
          </p:cNvPr>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95300" y="3033772"/>
            <a:ext cx="2833524" cy="128000"/>
          </a:xfrm>
          <a:prstGeom prst="rect">
            <a:avLst/>
          </a:prstGeom>
        </p:spPr>
      </p:pic>
      <p:pic>
        <p:nvPicPr>
          <p:cNvPr id="55" name="Picture 54">
            <a:extLst>
              <a:ext uri="{FF2B5EF4-FFF2-40B4-BE49-F238E27FC236}">
                <a16:creationId xmlns:a16="http://schemas.microsoft.com/office/drawing/2014/main" id="{05B3B0D5-D4D4-4470-BE5F-AF15F1244D32}"/>
              </a:ext>
            </a:extLst>
          </p:cNvPr>
          <p:cNvPicPr>
            <a:picLocks noChangeAspect="1"/>
          </p:cNvPicPr>
          <p:nvPr>
            <p:custDataLst>
              <p:tags r:id="rId14"/>
            </p:custDataLst>
          </p:nvPr>
        </p:nvPicPr>
        <p:blipFill>
          <a:blip r:embed="rId34" cstate="print">
            <a:extLst>
              <a:ext uri="{28A0092B-C50C-407E-A947-70E740481C1C}">
                <a14:useLocalDpi xmlns:a14="http://schemas.microsoft.com/office/drawing/2010/main" val="0"/>
              </a:ext>
            </a:extLst>
          </a:blip>
          <a:stretch>
            <a:fillRect/>
          </a:stretch>
        </p:blipFill>
        <p:spPr>
          <a:xfrm>
            <a:off x="2972842" y="3032218"/>
            <a:ext cx="1591543" cy="118629"/>
          </a:xfrm>
          <a:prstGeom prst="rect">
            <a:avLst/>
          </a:prstGeom>
        </p:spPr>
      </p:pic>
      <p:pic>
        <p:nvPicPr>
          <p:cNvPr id="14" name="Picture 13">
            <a:extLst>
              <a:ext uri="{FF2B5EF4-FFF2-40B4-BE49-F238E27FC236}">
                <a16:creationId xmlns:a16="http://schemas.microsoft.com/office/drawing/2014/main" id="{386A2EB8-47B3-4893-9223-5AEAAE5DD02D}"/>
              </a:ext>
            </a:extLst>
          </p:cNvPr>
          <p:cNvPicPr>
            <a:picLocks noChangeAspect="1"/>
          </p:cNvPicPr>
          <p:nvPr>
            <p:custDataLst>
              <p:tags r:id="rId15"/>
            </p:custDataLst>
          </p:nvPr>
        </p:nvPicPr>
        <p:blipFill>
          <a:blip r:embed="rId35" cstate="print">
            <a:extLst>
              <a:ext uri="{28A0092B-C50C-407E-A947-70E740481C1C}">
                <a14:useLocalDpi xmlns:a14="http://schemas.microsoft.com/office/drawing/2010/main" val="0"/>
              </a:ext>
            </a:extLst>
          </a:blip>
          <a:stretch>
            <a:fillRect/>
          </a:stretch>
        </p:blipFill>
        <p:spPr>
          <a:xfrm>
            <a:off x="1229309" y="1514139"/>
            <a:ext cx="613333" cy="128762"/>
          </a:xfrm>
          <a:prstGeom prst="rect">
            <a:avLst/>
          </a:prstGeom>
        </p:spPr>
      </p:pic>
      <p:pic>
        <p:nvPicPr>
          <p:cNvPr id="17" name="Picture 16">
            <a:extLst>
              <a:ext uri="{FF2B5EF4-FFF2-40B4-BE49-F238E27FC236}">
                <a16:creationId xmlns:a16="http://schemas.microsoft.com/office/drawing/2014/main" id="{022B615E-0B6C-4E45-BE9D-B043BC90F693}"/>
              </a:ext>
            </a:extLst>
          </p:cNvPr>
          <p:cNvPicPr>
            <a:picLocks noChangeAspect="1"/>
          </p:cNvPicPr>
          <p:nvPr>
            <p:custDataLst>
              <p:tags r:id="rId16"/>
            </p:custDataLst>
          </p:nvPr>
        </p:nvPicPr>
        <p:blipFill>
          <a:blip r:embed="rId36" cstate="print">
            <a:extLst>
              <a:ext uri="{28A0092B-C50C-407E-A947-70E740481C1C}">
                <a14:useLocalDpi xmlns:a14="http://schemas.microsoft.com/office/drawing/2010/main" val="0"/>
              </a:ext>
            </a:extLst>
          </a:blip>
          <a:stretch>
            <a:fillRect/>
          </a:stretch>
        </p:blipFill>
        <p:spPr>
          <a:xfrm>
            <a:off x="1019962" y="1859149"/>
            <a:ext cx="1396571" cy="153905"/>
          </a:xfrm>
          <a:prstGeom prst="rect">
            <a:avLst/>
          </a:prstGeom>
        </p:spPr>
      </p:pic>
      <p:pic>
        <p:nvPicPr>
          <p:cNvPr id="18" name="Picture 17">
            <a:extLst>
              <a:ext uri="{FF2B5EF4-FFF2-40B4-BE49-F238E27FC236}">
                <a16:creationId xmlns:a16="http://schemas.microsoft.com/office/drawing/2014/main" id="{75DB4A5F-977A-4A81-9EC9-84D45B3319B9}"/>
              </a:ext>
            </a:extLst>
          </p:cNvPr>
          <p:cNvPicPr>
            <a:picLocks noChangeAspect="1"/>
          </p:cNvPicPr>
          <p:nvPr>
            <p:custDataLst>
              <p:tags r:id="rId17"/>
            </p:custDataLst>
          </p:nvPr>
        </p:nvPicPr>
        <p:blipFill>
          <a:blip r:embed="rId37" cstate="print">
            <a:extLst>
              <a:ext uri="{28A0092B-C50C-407E-A947-70E740481C1C}">
                <a14:useLocalDpi xmlns:a14="http://schemas.microsoft.com/office/drawing/2010/main" val="0"/>
              </a:ext>
            </a:extLst>
          </a:blip>
          <a:stretch>
            <a:fillRect/>
          </a:stretch>
        </p:blipFill>
        <p:spPr>
          <a:xfrm>
            <a:off x="1019962" y="1677284"/>
            <a:ext cx="1127619" cy="153905"/>
          </a:xfrm>
          <a:prstGeom prst="rect">
            <a:avLst/>
          </a:prstGeom>
        </p:spPr>
      </p:pic>
      <p:pic>
        <p:nvPicPr>
          <p:cNvPr id="22" name="Picture 21">
            <a:extLst>
              <a:ext uri="{FF2B5EF4-FFF2-40B4-BE49-F238E27FC236}">
                <a16:creationId xmlns:a16="http://schemas.microsoft.com/office/drawing/2014/main" id="{AC4D0F5A-8DCF-4ABC-9FF2-3BACF986503A}"/>
              </a:ext>
            </a:extLst>
          </p:cNvPr>
          <p:cNvPicPr>
            <a:picLocks noChangeAspect="1"/>
          </p:cNvPicPr>
          <p:nvPr>
            <p:custDataLst>
              <p:tags r:id="rId18"/>
            </p:custDataLst>
          </p:nvPr>
        </p:nvPicPr>
        <p:blipFill>
          <a:blip r:embed="rId38" cstate="print">
            <a:extLst>
              <a:ext uri="{28A0092B-C50C-407E-A947-70E740481C1C}">
                <a14:useLocalDpi xmlns:a14="http://schemas.microsoft.com/office/drawing/2010/main" val="0"/>
              </a:ext>
            </a:extLst>
          </a:blip>
          <a:stretch>
            <a:fillRect/>
          </a:stretch>
        </p:blipFill>
        <p:spPr>
          <a:xfrm>
            <a:off x="2509509" y="1718359"/>
            <a:ext cx="198857" cy="73143"/>
          </a:xfrm>
          <a:prstGeom prst="rect">
            <a:avLst/>
          </a:prstGeom>
        </p:spPr>
      </p:pic>
    </p:spTree>
    <p:extLst>
      <p:ext uri="{BB962C8B-B14F-4D97-AF65-F5344CB8AC3E}">
        <p14:creationId xmlns:p14="http://schemas.microsoft.com/office/powerpoint/2010/main" val="1485987295"/>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12</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3" cstate="print">
              <a:duotone>
                <a:prstClr val="black"/>
                <a:schemeClr val="accent6">
                  <a:tint val="45000"/>
                  <a:satMod val="400000"/>
                </a:schemeClr>
              </a:duotone>
              <a:extLst>
                <a:ext uri="{BEBA8EAE-BF5A-486C-A8C5-ECC9F3942E4B}">
                  <a14:imgProps xmlns:a14="http://schemas.microsoft.com/office/drawing/2010/main">
                    <a14:imgLayer r:embed="rId4">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EB4045C-FFD6-425C-9013-C8C6D58110D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221722" y="511175"/>
            <a:ext cx="2164571" cy="151619"/>
          </a:xfrm>
          <a:prstGeom prst="rect">
            <a:avLst/>
          </a:prstGeom>
        </p:spPr>
      </p:pic>
    </p:spTree>
    <p:extLst>
      <p:ext uri="{BB962C8B-B14F-4D97-AF65-F5344CB8AC3E}">
        <p14:creationId xmlns:p14="http://schemas.microsoft.com/office/powerpoint/2010/main" val="955120529"/>
      </p:ext>
    </p:extLst>
  </p:cSld>
  <p:clrMapOvr>
    <a:masterClrMapping/>
  </p:clrMapOvr>
  <p:transition>
    <p:cu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Lagrange Multipliers (example 2) </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120</a:t>
            </a:fld>
            <a:r>
              <a:rPr spc="-55" dirty="0"/>
              <a:t> </a:t>
            </a:r>
            <a:r>
              <a:rPr spc="35" dirty="0"/>
              <a:t>/</a:t>
            </a:r>
            <a:r>
              <a:rPr spc="-15" dirty="0"/>
              <a:t> </a:t>
            </a:r>
            <a:r>
              <a:rPr lang="en-US" spc="-55" dirty="0"/>
              <a:t>11</a:t>
            </a:r>
            <a:endParaRPr spc="-55" dirty="0"/>
          </a:p>
        </p:txBody>
      </p:sp>
      <p:pic>
        <p:nvPicPr>
          <p:cNvPr id="19" name="Picture 18">
            <a:extLst>
              <a:ext uri="{FF2B5EF4-FFF2-40B4-BE49-F238E27FC236}">
                <a16:creationId xmlns:a16="http://schemas.microsoft.com/office/drawing/2014/main" id="{24C4749A-F557-4BF4-9B62-51C8A8379265}"/>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504008" y="418773"/>
            <a:ext cx="3600000" cy="147048"/>
          </a:xfrm>
          <a:prstGeom prst="rect">
            <a:avLst/>
          </a:prstGeom>
        </p:spPr>
      </p:pic>
      <p:pic>
        <p:nvPicPr>
          <p:cNvPr id="21" name="Picture 20">
            <a:extLst>
              <a:ext uri="{FF2B5EF4-FFF2-40B4-BE49-F238E27FC236}">
                <a16:creationId xmlns:a16="http://schemas.microsoft.com/office/drawing/2014/main" id="{0A47CE05-21DC-4EF1-AAF3-F5EAE6796299}"/>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662484" y="565821"/>
            <a:ext cx="1283048" cy="147048"/>
          </a:xfrm>
          <a:prstGeom prst="rect">
            <a:avLst/>
          </a:prstGeom>
        </p:spPr>
      </p:pic>
      <p:pic>
        <p:nvPicPr>
          <p:cNvPr id="42" name="Picture 41">
            <a:extLst>
              <a:ext uri="{FF2B5EF4-FFF2-40B4-BE49-F238E27FC236}">
                <a16:creationId xmlns:a16="http://schemas.microsoft.com/office/drawing/2014/main" id="{A6F56F75-F06B-4DAB-B288-D5F51C93153F}"/>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17443" y="787646"/>
            <a:ext cx="3983239" cy="128000"/>
          </a:xfrm>
          <a:prstGeom prst="rect">
            <a:avLst/>
          </a:prstGeom>
        </p:spPr>
      </p:pic>
      <p:pic>
        <p:nvPicPr>
          <p:cNvPr id="17" name="Picture 16">
            <a:extLst>
              <a:ext uri="{FF2B5EF4-FFF2-40B4-BE49-F238E27FC236}">
                <a16:creationId xmlns:a16="http://schemas.microsoft.com/office/drawing/2014/main" id="{DAEE3DF6-1758-419D-9725-0925A6512048}"/>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955439" y="1258405"/>
            <a:ext cx="2894476" cy="512000"/>
          </a:xfrm>
          <a:prstGeom prst="rect">
            <a:avLst/>
          </a:prstGeom>
        </p:spPr>
      </p:pic>
      <p:pic>
        <p:nvPicPr>
          <p:cNvPr id="33" name="Picture 32">
            <a:extLst>
              <a:ext uri="{FF2B5EF4-FFF2-40B4-BE49-F238E27FC236}">
                <a16:creationId xmlns:a16="http://schemas.microsoft.com/office/drawing/2014/main" id="{7C83F251-4DF6-4093-AD8E-774657579BA9}"/>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108322" y="1921917"/>
            <a:ext cx="4077715" cy="112000"/>
          </a:xfrm>
          <a:prstGeom prst="rect">
            <a:avLst/>
          </a:prstGeom>
        </p:spPr>
      </p:pic>
      <p:pic>
        <p:nvPicPr>
          <p:cNvPr id="27" name="Picture 26">
            <a:extLst>
              <a:ext uri="{FF2B5EF4-FFF2-40B4-BE49-F238E27FC236}">
                <a16:creationId xmlns:a16="http://schemas.microsoft.com/office/drawing/2014/main" id="{4AABD132-E897-464A-99E3-D89344AD03E6}"/>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108322" y="2207589"/>
            <a:ext cx="4167619" cy="128000"/>
          </a:xfrm>
          <a:prstGeom prst="rect">
            <a:avLst/>
          </a:prstGeom>
        </p:spPr>
      </p:pic>
      <p:pic>
        <p:nvPicPr>
          <p:cNvPr id="30" name="Picture 29">
            <a:extLst>
              <a:ext uri="{FF2B5EF4-FFF2-40B4-BE49-F238E27FC236}">
                <a16:creationId xmlns:a16="http://schemas.microsoft.com/office/drawing/2014/main" id="{789B370A-DB73-403D-ADEE-57D3C944A83B}"/>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108322" y="2329470"/>
            <a:ext cx="1145143" cy="128000"/>
          </a:xfrm>
          <a:prstGeom prst="rect">
            <a:avLst/>
          </a:prstGeom>
        </p:spPr>
      </p:pic>
      <p:pic>
        <p:nvPicPr>
          <p:cNvPr id="40" name="Picture 39">
            <a:extLst>
              <a:ext uri="{FF2B5EF4-FFF2-40B4-BE49-F238E27FC236}">
                <a16:creationId xmlns:a16="http://schemas.microsoft.com/office/drawing/2014/main" id="{B8F46D15-8871-4423-BCA6-299EDBE8F738}"/>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108322" y="2050053"/>
            <a:ext cx="1569524" cy="128000"/>
          </a:xfrm>
          <a:prstGeom prst="rect">
            <a:avLst/>
          </a:prstGeom>
        </p:spPr>
      </p:pic>
      <p:pic>
        <p:nvPicPr>
          <p:cNvPr id="46" name="Picture 45">
            <a:extLst>
              <a:ext uri="{FF2B5EF4-FFF2-40B4-BE49-F238E27FC236}">
                <a16:creationId xmlns:a16="http://schemas.microsoft.com/office/drawing/2014/main" id="{A43FD158-167E-4839-8245-FFDE66099E67}"/>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317443" y="930777"/>
            <a:ext cx="2800762" cy="128000"/>
          </a:xfrm>
          <a:prstGeom prst="rect">
            <a:avLst/>
          </a:prstGeom>
        </p:spPr>
      </p:pic>
      <p:pic>
        <p:nvPicPr>
          <p:cNvPr id="48" name="Picture 47">
            <a:extLst>
              <a:ext uri="{FF2B5EF4-FFF2-40B4-BE49-F238E27FC236}">
                <a16:creationId xmlns:a16="http://schemas.microsoft.com/office/drawing/2014/main" id="{029DBE09-5D5D-486B-B268-5BC28A9306F7}"/>
              </a:ext>
            </a:extLst>
          </p:cNvPr>
          <p:cNvPicPr>
            <a:picLocks noChangeAspect="1"/>
          </p:cNvPicPr>
          <p:nvPr/>
        </p:nvPicPr>
        <p:blipFill>
          <a:blip r:embed="rId23"/>
          <a:stretch>
            <a:fillRect/>
          </a:stretch>
        </p:blipFill>
        <p:spPr>
          <a:xfrm>
            <a:off x="934255" y="2513031"/>
            <a:ext cx="744760" cy="763796"/>
          </a:xfrm>
          <a:prstGeom prst="rect">
            <a:avLst/>
          </a:prstGeom>
        </p:spPr>
      </p:pic>
      <p:pic>
        <p:nvPicPr>
          <p:cNvPr id="54" name="Picture 53">
            <a:extLst>
              <a:ext uri="{FF2B5EF4-FFF2-40B4-BE49-F238E27FC236}">
                <a16:creationId xmlns:a16="http://schemas.microsoft.com/office/drawing/2014/main" id="{A5CFC63C-F945-4D58-9955-7B05E5E77D9D}"/>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990825" y="3111482"/>
            <a:ext cx="631619" cy="147048"/>
          </a:xfrm>
          <a:prstGeom prst="rect">
            <a:avLst/>
          </a:prstGeom>
        </p:spPr>
      </p:pic>
      <p:pic>
        <p:nvPicPr>
          <p:cNvPr id="4102" name="Picture 6" descr="Graph equations, system of equations with Step-by-Step Math Problem Solver">
            <a:extLst>
              <a:ext uri="{FF2B5EF4-FFF2-40B4-BE49-F238E27FC236}">
                <a16:creationId xmlns:a16="http://schemas.microsoft.com/office/drawing/2014/main" id="{257BD717-E1A0-49E3-90CC-19F8BF4EFCC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770870" y="2505890"/>
            <a:ext cx="744760" cy="744760"/>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F38462EF-F0A7-4B3E-99AE-4CE94EB7F8B7}"/>
              </a:ext>
            </a:extLst>
          </p:cNvPr>
          <p:cNvSpPr/>
          <p:nvPr/>
        </p:nvSpPr>
        <p:spPr>
          <a:xfrm>
            <a:off x="933086" y="2517099"/>
            <a:ext cx="744760" cy="759728"/>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4C098A6-4B75-4EEE-BF3B-3DDAA7FE285D}"/>
              </a:ext>
            </a:extLst>
          </p:cNvPr>
          <p:cNvSpPr/>
          <p:nvPr/>
        </p:nvSpPr>
        <p:spPr>
          <a:xfrm>
            <a:off x="2770870" y="2498406"/>
            <a:ext cx="744760" cy="759728"/>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6" name="Picture 4095">
            <a:extLst>
              <a:ext uri="{FF2B5EF4-FFF2-40B4-BE49-F238E27FC236}">
                <a16:creationId xmlns:a16="http://schemas.microsoft.com/office/drawing/2014/main" id="{E3C50ED6-5ABA-4810-9ABE-2BBB743FDF1D}"/>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2827440" y="3092318"/>
            <a:ext cx="631619" cy="147048"/>
          </a:xfrm>
          <a:prstGeom prst="rect">
            <a:avLst/>
          </a:prstGeom>
        </p:spPr>
      </p:pic>
      <p:sp>
        <p:nvSpPr>
          <p:cNvPr id="4097" name="Rectangle 4096">
            <a:extLst>
              <a:ext uri="{FF2B5EF4-FFF2-40B4-BE49-F238E27FC236}">
                <a16:creationId xmlns:a16="http://schemas.microsoft.com/office/drawing/2014/main" id="{0250127C-796E-4163-B9A7-2A58CFA118D3}"/>
              </a:ext>
            </a:extLst>
          </p:cNvPr>
          <p:cNvSpPr/>
          <p:nvPr/>
        </p:nvSpPr>
        <p:spPr>
          <a:xfrm>
            <a:off x="1829466" y="2678215"/>
            <a:ext cx="969689"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latin typeface="Tahoma" panose="020B0604030504040204" pitchFamily="34" charset="0"/>
                <a:ea typeface="Tahoma" panose="020B0604030504040204" pitchFamily="34" charset="0"/>
                <a:cs typeface="Tahoma" panose="020B0604030504040204" pitchFamily="34" charset="0"/>
              </a:rPr>
              <a:t>vs.</a:t>
            </a:r>
          </a:p>
        </p:txBody>
      </p:sp>
    </p:spTree>
    <p:extLst>
      <p:ext uri="{BB962C8B-B14F-4D97-AF65-F5344CB8AC3E}">
        <p14:creationId xmlns:p14="http://schemas.microsoft.com/office/powerpoint/2010/main" val="114182331"/>
      </p:ext>
    </p:extLst>
  </p:cSld>
  <p:clrMapOvr>
    <a:masterClrMapping/>
  </p:clrMapOvr>
  <p:transition>
    <p:cu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Double Integrals (intro)</a:t>
            </a:r>
            <a:endParaRPr sz="1400" dirty="0">
              <a:solidFill>
                <a:schemeClr val="bg1"/>
              </a:solidFill>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121</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07A4A3CB-CC6B-4F77-A39C-6D59553B0DDB}"/>
              </a:ext>
            </a:extLst>
          </p:cNvPr>
          <p:cNvSpPr txBox="1"/>
          <p:nvPr/>
        </p:nvSpPr>
        <p:spPr>
          <a:xfrm>
            <a:off x="2058407" y="350792"/>
            <a:ext cx="2484032" cy="2939266"/>
          </a:xfrm>
          <a:prstGeom prst="rect">
            <a:avLst/>
          </a:prstGeom>
          <a:noFill/>
        </p:spPr>
        <p:txBody>
          <a:bodyPr wrap="square" rtlCol="0">
            <a:spAutoFit/>
          </a:bodyPr>
          <a:lstStyle/>
          <a:p>
            <a:pPr marL="285750" indent="-285750">
              <a:buFont typeface="Arial" panose="020B0604020202020204" pitchFamily="34" charset="0"/>
              <a:buChar char="•"/>
            </a:pPr>
            <a:r>
              <a:rPr lang="en-US" sz="1100" b="1" u="sng" dirty="0">
                <a:latin typeface="Tahoma" panose="020B0604030504040204" pitchFamily="34" charset="0"/>
                <a:ea typeface="Tahoma" panose="020B0604030504040204" pitchFamily="34" charset="0"/>
                <a:cs typeface="Tahoma" panose="020B0604030504040204" pitchFamily="34" charset="0"/>
              </a:rPr>
              <a:t>Calc 1:</a:t>
            </a: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Take [</a:t>
            </a:r>
            <a:r>
              <a:rPr lang="en-US" sz="1100" dirty="0" err="1">
                <a:latin typeface="Tahoma" panose="020B0604030504040204" pitchFamily="34" charset="0"/>
                <a:ea typeface="Tahoma" panose="020B0604030504040204" pitchFamily="34" charset="0"/>
                <a:cs typeface="Tahoma" panose="020B0604030504040204" pitchFamily="34" charset="0"/>
              </a:rPr>
              <a:t>a,b</a:t>
            </a:r>
            <a:r>
              <a:rPr lang="en-US" sz="1100" dirty="0">
                <a:latin typeface="Tahoma" panose="020B0604030504040204" pitchFamily="34" charset="0"/>
                <a:ea typeface="Tahoma" panose="020B0604030504040204" pitchFamily="34" charset="0"/>
                <a:cs typeface="Tahoma" panose="020B0604030504040204" pitchFamily="34" charset="0"/>
              </a:rPr>
              <a:t>] and divide into “n” equal parts </a:t>
            </a:r>
          </a:p>
          <a:p>
            <a:pPr lvl="1"/>
            <a:r>
              <a:rPr lang="en-US" sz="1100" dirty="0">
                <a:latin typeface="Tahoma" panose="020B0604030504040204" pitchFamily="34" charset="0"/>
                <a:ea typeface="Tahoma" panose="020B0604030504040204" pitchFamily="34" charset="0"/>
                <a:cs typeface="Tahoma" panose="020B0604030504040204" pitchFamily="34" charset="0"/>
              </a:rPr>
              <a:t> </a:t>
            </a:r>
          </a:p>
          <a:p>
            <a:pPr lvl="1"/>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Find height at each </a:t>
            </a:r>
          </a:p>
          <a:p>
            <a:pPr marL="742950" lvl="1" indent="-285750">
              <a:buFont typeface="Arial" panose="020B0604020202020204" pitchFamily="34" charset="0"/>
              <a:buChar char="•"/>
            </a:pPr>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Find area of each rectangle</a:t>
            </a:r>
          </a:p>
          <a:p>
            <a:pPr marL="1200150" lvl="2" indent="-285750">
              <a:buFont typeface="Arial" panose="020B0604020202020204" pitchFamily="34" charset="0"/>
              <a:buChar char="•"/>
            </a:pPr>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Add them up</a:t>
            </a:r>
          </a:p>
          <a:p>
            <a:pPr marL="742950" lvl="1" indent="-285750">
              <a:buFont typeface="Arial" panose="020B0604020202020204" pitchFamily="34" charset="0"/>
              <a:buChar char="•"/>
            </a:pPr>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Take a limit to get an exact value</a:t>
            </a:r>
          </a:p>
          <a:p>
            <a:pPr marL="742950" lvl="1"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36" name="Picture 35">
            <a:extLst>
              <a:ext uri="{FF2B5EF4-FFF2-40B4-BE49-F238E27FC236}">
                <a16:creationId xmlns:a16="http://schemas.microsoft.com/office/drawing/2014/main" id="{563775A7-4D21-4BC7-A14E-A0B3CA15A696}"/>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38234" y="1425412"/>
            <a:ext cx="317714" cy="136381"/>
          </a:xfrm>
          <a:prstGeom prst="rect">
            <a:avLst/>
          </a:prstGeom>
        </p:spPr>
      </p:pic>
      <p:pic>
        <p:nvPicPr>
          <p:cNvPr id="20" name="Picture 19">
            <a:extLst>
              <a:ext uri="{FF2B5EF4-FFF2-40B4-BE49-F238E27FC236}">
                <a16:creationId xmlns:a16="http://schemas.microsoft.com/office/drawing/2014/main" id="{72777BFE-928D-4F71-ACA2-7BF306F939E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16746" y="923935"/>
            <a:ext cx="623238" cy="265905"/>
          </a:xfrm>
          <a:prstGeom prst="rect">
            <a:avLst/>
          </a:prstGeom>
        </p:spPr>
      </p:pic>
      <p:pic>
        <p:nvPicPr>
          <p:cNvPr id="23" name="Picture 22">
            <a:extLst>
              <a:ext uri="{FF2B5EF4-FFF2-40B4-BE49-F238E27FC236}">
                <a16:creationId xmlns:a16="http://schemas.microsoft.com/office/drawing/2014/main" id="{1306A5BE-1DC2-4957-8994-8563C651AD0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50650" y="2222380"/>
            <a:ext cx="955429" cy="321524"/>
          </a:xfrm>
          <a:prstGeom prst="rect">
            <a:avLst/>
          </a:prstGeom>
        </p:spPr>
      </p:pic>
      <p:pic>
        <p:nvPicPr>
          <p:cNvPr id="25" name="Picture 24">
            <a:extLst>
              <a:ext uri="{FF2B5EF4-FFF2-40B4-BE49-F238E27FC236}">
                <a16:creationId xmlns:a16="http://schemas.microsoft.com/office/drawing/2014/main" id="{9133C59E-A0A5-426F-BD1D-0B6558D2D9A5}"/>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38234" y="1919303"/>
            <a:ext cx="507429" cy="136381"/>
          </a:xfrm>
          <a:prstGeom prst="rect">
            <a:avLst/>
          </a:prstGeom>
        </p:spPr>
      </p:pic>
      <p:pic>
        <p:nvPicPr>
          <p:cNvPr id="34" name="Picture 33">
            <a:extLst>
              <a:ext uri="{FF2B5EF4-FFF2-40B4-BE49-F238E27FC236}">
                <a16:creationId xmlns:a16="http://schemas.microsoft.com/office/drawing/2014/main" id="{9520E60F-9F37-473C-BD5C-00863800DE8A}"/>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603567" y="2905242"/>
            <a:ext cx="1776761" cy="330667"/>
          </a:xfrm>
          <a:prstGeom prst="rect">
            <a:avLst/>
          </a:prstGeom>
        </p:spPr>
      </p:pic>
      <p:pic>
        <p:nvPicPr>
          <p:cNvPr id="1026" name="Picture 2" descr="Math 224/225 (Differential and Integral Calculus) [Binghamton University  Department of Mathematical Sciences]">
            <a:extLst>
              <a:ext uri="{FF2B5EF4-FFF2-40B4-BE49-F238E27FC236}">
                <a16:creationId xmlns:a16="http://schemas.microsoft.com/office/drawing/2014/main" id="{738A5BF8-009D-4170-B83F-99D2950FF0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9374" y="495163"/>
            <a:ext cx="1756003" cy="2848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33330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Double Integrals (intro)</a:t>
            </a:r>
            <a:endParaRPr sz="1400" dirty="0">
              <a:solidFill>
                <a:schemeClr val="bg1"/>
              </a:solidFill>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122</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07A4A3CB-CC6B-4F77-A39C-6D59553B0DDB}"/>
              </a:ext>
            </a:extLst>
          </p:cNvPr>
          <p:cNvSpPr txBox="1"/>
          <p:nvPr/>
        </p:nvSpPr>
        <p:spPr>
          <a:xfrm>
            <a:off x="1847850" y="353492"/>
            <a:ext cx="2828303" cy="2631490"/>
          </a:xfrm>
          <a:prstGeom prst="rect">
            <a:avLst/>
          </a:prstGeom>
          <a:noFill/>
        </p:spPr>
        <p:txBody>
          <a:bodyPr wrap="square" rtlCol="0">
            <a:spAutoFit/>
          </a:bodyPr>
          <a:lstStyle/>
          <a:p>
            <a:pPr marL="285750" indent="-285750">
              <a:buFont typeface="Arial" panose="020B0604020202020204" pitchFamily="34" charset="0"/>
              <a:buChar char="•"/>
            </a:pPr>
            <a:r>
              <a:rPr lang="en-US" sz="1100" b="1" u="sng" dirty="0">
                <a:latin typeface="Tahoma" panose="020B0604030504040204" pitchFamily="34" charset="0"/>
                <a:ea typeface="Tahoma" panose="020B0604030504040204" pitchFamily="34" charset="0"/>
                <a:cs typeface="Tahoma" panose="020B0604030504040204" pitchFamily="34" charset="0"/>
              </a:rPr>
              <a:t>Calc 3:</a:t>
            </a: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Take x from [</a:t>
            </a:r>
            <a:r>
              <a:rPr lang="en-US" sz="1100" dirty="0" err="1">
                <a:latin typeface="Tahoma" panose="020B0604030504040204" pitchFamily="34" charset="0"/>
                <a:ea typeface="Tahoma" panose="020B0604030504040204" pitchFamily="34" charset="0"/>
                <a:cs typeface="Tahoma" panose="020B0604030504040204" pitchFamily="34" charset="0"/>
              </a:rPr>
              <a:t>a,b</a:t>
            </a:r>
            <a:r>
              <a:rPr lang="en-US" sz="1100" dirty="0">
                <a:latin typeface="Tahoma" panose="020B0604030504040204" pitchFamily="34" charset="0"/>
                <a:ea typeface="Tahoma" panose="020B0604030504040204" pitchFamily="34" charset="0"/>
                <a:cs typeface="Tahoma" panose="020B0604030504040204" pitchFamily="34" charset="0"/>
              </a:rPr>
              <a:t>] and y from [</a:t>
            </a:r>
            <a:r>
              <a:rPr lang="en-US" sz="1100" dirty="0" err="1">
                <a:latin typeface="Tahoma" panose="020B0604030504040204" pitchFamily="34" charset="0"/>
                <a:ea typeface="Tahoma" panose="020B0604030504040204" pitchFamily="34" charset="0"/>
                <a:cs typeface="Tahoma" panose="020B0604030504040204" pitchFamily="34" charset="0"/>
              </a:rPr>
              <a:t>c,d</a:t>
            </a:r>
            <a:r>
              <a:rPr lang="en-US" sz="1100" dirty="0">
                <a:latin typeface="Tahoma" panose="020B0604030504040204" pitchFamily="34" charset="0"/>
                <a:ea typeface="Tahoma" panose="020B0604030504040204" pitchFamily="34" charset="0"/>
                <a:cs typeface="Tahoma" panose="020B0604030504040204" pitchFamily="34" charset="0"/>
              </a:rPr>
              <a:t>] and divide into “n” and “m” equal parts </a:t>
            </a:r>
          </a:p>
          <a:p>
            <a:pPr lvl="1"/>
            <a:r>
              <a:rPr lang="en-US" sz="1100" dirty="0">
                <a:latin typeface="Tahoma" panose="020B0604030504040204" pitchFamily="34" charset="0"/>
                <a:ea typeface="Tahoma" panose="020B0604030504040204" pitchFamily="34" charset="0"/>
                <a:cs typeface="Tahoma" panose="020B0604030504040204" pitchFamily="34" charset="0"/>
              </a:rPr>
              <a:t> </a:t>
            </a:r>
          </a:p>
          <a:p>
            <a:pPr lvl="1"/>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Find height at each </a:t>
            </a:r>
          </a:p>
          <a:p>
            <a:pPr lvl="2"/>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Area of each rectangle is:</a:t>
            </a:r>
          </a:p>
          <a:p>
            <a:pPr lvl="1"/>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Therefore volume is:</a:t>
            </a:r>
          </a:p>
          <a:p>
            <a:pPr marL="742950" lvl="1" indent="-285750">
              <a:buFont typeface="Arial" panose="020B0604020202020204" pitchFamily="34" charset="0"/>
              <a:buChar char="•"/>
            </a:pPr>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Approximate Volume: (sum in both x and y thru. the grid)</a:t>
            </a:r>
          </a:p>
        </p:txBody>
      </p:sp>
      <p:pic>
        <p:nvPicPr>
          <p:cNvPr id="27" name="Picture 26">
            <a:extLst>
              <a:ext uri="{FF2B5EF4-FFF2-40B4-BE49-F238E27FC236}">
                <a16:creationId xmlns:a16="http://schemas.microsoft.com/office/drawing/2014/main" id="{958BA042-183C-44AA-8DBC-13F9AB47BEF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3136999" y="1601495"/>
            <a:ext cx="496000" cy="136381"/>
          </a:xfrm>
          <a:prstGeom prst="rect">
            <a:avLst/>
          </a:prstGeom>
        </p:spPr>
      </p:pic>
      <p:pic>
        <p:nvPicPr>
          <p:cNvPr id="20" name="Picture 19">
            <a:extLst>
              <a:ext uri="{FF2B5EF4-FFF2-40B4-BE49-F238E27FC236}">
                <a16:creationId xmlns:a16="http://schemas.microsoft.com/office/drawing/2014/main" id="{72777BFE-928D-4F71-ACA2-7BF306F939E0}"/>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773853" y="1087641"/>
            <a:ext cx="623238" cy="265905"/>
          </a:xfrm>
          <a:prstGeom prst="rect">
            <a:avLst/>
          </a:prstGeom>
        </p:spPr>
      </p:pic>
      <p:pic>
        <p:nvPicPr>
          <p:cNvPr id="3074" name="Picture 2" descr="This is a graph with the standard 3D coordinate system.  The positive z-axis is straight up, the positive x-axis moves off to the left and slightly downward and positive y-axis moves off the right and slightly downward. This is a graph of a surface S that lies in the 1st octant (i.e. x, y, and z are all positive).  The surface is in the shape of a piece of paper that is angled so that the front left corner is the lowest point on the graph and the back right corner is the highest point on the graph.  The front right corner is higher than the back left corner.  Below the surface, in the xy-plane is a rectangle R that is defined by $a \le x \le b$ and $c \le y \le d$.">
            <a:extLst>
              <a:ext uri="{FF2B5EF4-FFF2-40B4-BE49-F238E27FC236}">
                <a16:creationId xmlns:a16="http://schemas.microsoft.com/office/drawing/2014/main" id="{A7A70FB0-87EF-4FCE-A7ED-EF548A97B75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4446" y="420192"/>
            <a:ext cx="1304058" cy="15459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6E46B267-86F7-4DC9-8DD1-0DE49F6F2357}"/>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657734" y="1866891"/>
            <a:ext cx="907429" cy="131810"/>
          </a:xfrm>
          <a:prstGeom prst="rect">
            <a:avLst/>
          </a:prstGeom>
        </p:spPr>
      </p:pic>
      <p:pic>
        <p:nvPicPr>
          <p:cNvPr id="3084" name="Picture 12" descr="This is a graph with the standard 3D coordinate system.  The positive z-axis is straight up, the positive x-axis moves off to the left and slightly downward and positive y-axis moves off the right and slightly downward.  In this graph there are a series of boxes.  The base of each of the boxes is one of the rectangles from the previous image and the height of the rectangles corresponds to the function value as noted above in the text.  The tops of all the rectangles forms an approximation to the surface S above.">
            <a:extLst>
              <a:ext uri="{FF2B5EF4-FFF2-40B4-BE49-F238E27FC236}">
                <a16:creationId xmlns:a16="http://schemas.microsoft.com/office/drawing/2014/main" id="{CA57E584-E23E-4D1A-BB4A-B72FF8281DF6}"/>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8895" y="2110387"/>
            <a:ext cx="977580" cy="115745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2A3F9921-B872-4C0E-9E64-1CF4541C29BC}"/>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3685377" y="1105417"/>
            <a:ext cx="620190" cy="265905"/>
          </a:xfrm>
          <a:prstGeom prst="rect">
            <a:avLst/>
          </a:prstGeom>
        </p:spPr>
      </p:pic>
      <p:pic>
        <p:nvPicPr>
          <p:cNvPr id="24" name="Picture 23">
            <a:extLst>
              <a:ext uri="{FF2B5EF4-FFF2-40B4-BE49-F238E27FC236}">
                <a16:creationId xmlns:a16="http://schemas.microsoft.com/office/drawing/2014/main" id="{F01552C9-3F2F-4DEA-9A41-E057256FFC5E}"/>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3510995" y="1175640"/>
            <a:ext cx="89905" cy="89905"/>
          </a:xfrm>
          <a:prstGeom prst="rect">
            <a:avLst/>
          </a:prstGeom>
        </p:spPr>
      </p:pic>
      <p:pic>
        <p:nvPicPr>
          <p:cNvPr id="41" name="Picture 40">
            <a:extLst>
              <a:ext uri="{FF2B5EF4-FFF2-40B4-BE49-F238E27FC236}">
                <a16:creationId xmlns:a16="http://schemas.microsoft.com/office/drawing/2014/main" id="{D42DDC71-1605-4A8C-9406-4C8607CBADAE}"/>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3136999" y="1943107"/>
            <a:ext cx="809144" cy="124191"/>
          </a:xfrm>
          <a:prstGeom prst="rect">
            <a:avLst/>
          </a:prstGeom>
        </p:spPr>
      </p:pic>
      <p:pic>
        <p:nvPicPr>
          <p:cNvPr id="39" name="Picture 38">
            <a:extLst>
              <a:ext uri="{FF2B5EF4-FFF2-40B4-BE49-F238E27FC236}">
                <a16:creationId xmlns:a16="http://schemas.microsoft.com/office/drawing/2014/main" id="{475573E5-F477-412C-A110-6BA28132812F}"/>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2913216" y="1928257"/>
            <a:ext cx="153174" cy="153174"/>
          </a:xfrm>
          <a:prstGeom prst="rect">
            <a:avLst/>
          </a:prstGeom>
        </p:spPr>
      </p:pic>
      <p:pic>
        <p:nvPicPr>
          <p:cNvPr id="47" name="Picture 46">
            <a:extLst>
              <a:ext uri="{FF2B5EF4-FFF2-40B4-BE49-F238E27FC236}">
                <a16:creationId xmlns:a16="http://schemas.microsoft.com/office/drawing/2014/main" id="{222A0BED-4B41-4293-AEC3-03001D972D4D}"/>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2913216" y="2420790"/>
            <a:ext cx="1261714" cy="136381"/>
          </a:xfrm>
          <a:prstGeom prst="rect">
            <a:avLst/>
          </a:prstGeom>
        </p:spPr>
      </p:pic>
      <p:pic>
        <p:nvPicPr>
          <p:cNvPr id="45" name="Picture 10" descr="This is a graph of a rectangle under the standard xy coordinate system.  There are tick marks along the x-axis labeled a=$x_{0}$, $x_{1}$, tick mark with no label, $x_{i}$, tick mark with no label, $x_{n-1}$ and b=$x_{n}$.    There are tick marks along the y-axis labeled c=$y_{0}$, $y_{1}$, tick mark with no label, $y_{j}$, tick mark with no label, $y_{m-1}$ and d=$y_{m}$.  The blank tick marks are to indicate that there are an indeterminate number of other tick marks in the “blank” space.  Vertical lines are drawn in the rectangle corresponding to the x tick marks and horizontal lines are drawn in the rectangle corresponding to the y tick marks.  The rectangle is therefore filled with smaller rectangles.  The rectangle whose upper right corner has the coordinates $\left( x_{i}, y{j} \right)$ has a point in it with coordinates $\left( x_{i}^{*}, y{j}^{*} \right)$.">
            <a:extLst>
              <a:ext uri="{FF2B5EF4-FFF2-40B4-BE49-F238E27FC236}">
                <a16:creationId xmlns:a16="http://schemas.microsoft.com/office/drawing/2014/main" id="{0C0355AE-37ED-4A9E-B955-68F695848EB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174619" y="2237260"/>
            <a:ext cx="1152892" cy="8960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07909021-3976-4680-ACB6-522138FBAE3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2913216" y="2277951"/>
            <a:ext cx="1011048" cy="128000"/>
          </a:xfrm>
          <a:prstGeom prst="rect">
            <a:avLst/>
          </a:prstGeom>
        </p:spPr>
      </p:pic>
      <p:pic>
        <p:nvPicPr>
          <p:cNvPr id="52" name="Picture 51">
            <a:extLst>
              <a:ext uri="{FF2B5EF4-FFF2-40B4-BE49-F238E27FC236}">
                <a16:creationId xmlns:a16="http://schemas.microsoft.com/office/drawing/2014/main" id="{92812C7A-DF97-42FB-92D2-DD70AAE063FF}"/>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2807171" y="2916032"/>
            <a:ext cx="1419429" cy="347429"/>
          </a:xfrm>
          <a:prstGeom prst="rect">
            <a:avLst/>
          </a:prstGeom>
        </p:spPr>
      </p:pic>
    </p:spTree>
    <p:extLst>
      <p:ext uri="{BB962C8B-B14F-4D97-AF65-F5344CB8AC3E}">
        <p14:creationId xmlns:p14="http://schemas.microsoft.com/office/powerpoint/2010/main" val="402764362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Double Integrals (intro)</a:t>
            </a:r>
            <a:endParaRPr sz="1400" dirty="0">
              <a:solidFill>
                <a:schemeClr val="bg1"/>
              </a:solidFill>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123</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07A4A3CB-CC6B-4F77-A39C-6D59553B0DDB}"/>
              </a:ext>
            </a:extLst>
          </p:cNvPr>
          <p:cNvSpPr txBox="1"/>
          <p:nvPr/>
        </p:nvSpPr>
        <p:spPr>
          <a:xfrm>
            <a:off x="1314450" y="378408"/>
            <a:ext cx="3361703" cy="3277820"/>
          </a:xfrm>
          <a:prstGeom prst="rect">
            <a:avLst/>
          </a:prstGeom>
          <a:noFill/>
        </p:spPr>
        <p:txBody>
          <a:bodyPr wrap="square" rtlCol="0">
            <a:spAutoFit/>
          </a:bodyPr>
          <a:lstStyle/>
          <a:p>
            <a:pPr marL="285750" indent="-285750">
              <a:buFont typeface="Arial" panose="020B0604020202020204" pitchFamily="34" charset="0"/>
              <a:buChar char="•"/>
            </a:pPr>
            <a:r>
              <a:rPr lang="en-US" sz="1100" b="1" u="sng" dirty="0">
                <a:latin typeface="Tahoma" panose="020B0604030504040204" pitchFamily="34" charset="0"/>
                <a:ea typeface="Tahoma" panose="020B0604030504040204" pitchFamily="34" charset="0"/>
                <a:cs typeface="Tahoma" panose="020B0604030504040204" pitchFamily="34" charset="0"/>
              </a:rPr>
              <a:t>Calc 3:</a:t>
            </a: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Take a limit to get an exact value:</a:t>
            </a:r>
          </a:p>
          <a:p>
            <a:pPr marL="742950" lvl="1" indent="-285750">
              <a:buFont typeface="Arial" panose="020B0604020202020204" pitchFamily="34" charset="0"/>
              <a:buChar char="•"/>
            </a:pPr>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100" i="1" dirty="0">
                <a:latin typeface="Tahoma" panose="020B0604030504040204" pitchFamily="34" charset="0"/>
                <a:ea typeface="Tahoma" panose="020B0604030504040204" pitchFamily="34" charset="0"/>
                <a:cs typeface="Tahoma" panose="020B0604030504040204" pitchFamily="34" charset="0"/>
              </a:rPr>
              <a:t>Double integrals </a:t>
            </a:r>
            <a:r>
              <a:rPr lang="en-US" sz="1100" dirty="0">
                <a:latin typeface="Tahoma" panose="020B0604030504040204" pitchFamily="34" charset="0"/>
                <a:ea typeface="Tahoma" panose="020B0604030504040204" pitchFamily="34" charset="0"/>
                <a:cs typeface="Tahoma" panose="020B0604030504040204" pitchFamily="34" charset="0"/>
              </a:rPr>
              <a:t>are about finding a </a:t>
            </a:r>
            <a:r>
              <a:rPr lang="en-US" sz="1100" b="1" dirty="0">
                <a:latin typeface="Tahoma" panose="020B0604030504040204" pitchFamily="34" charset="0"/>
                <a:ea typeface="Tahoma" panose="020B0604030504040204" pitchFamily="34" charset="0"/>
                <a:cs typeface="Tahoma" panose="020B0604030504040204" pitchFamily="34" charset="0"/>
              </a:rPr>
              <a:t>volume</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u="sng" dirty="0">
                <a:latin typeface="Tahoma" panose="020B0604030504040204" pitchFamily="34" charset="0"/>
                <a:ea typeface="Tahoma" panose="020B0604030504040204" pitchFamily="34" charset="0"/>
                <a:cs typeface="Tahoma" panose="020B0604030504040204" pitchFamily="34" charset="0"/>
              </a:rPr>
              <a:t>under a surface </a:t>
            </a:r>
            <a:r>
              <a:rPr lang="en-US" sz="1100" dirty="0">
                <a:latin typeface="Tahoma" panose="020B0604030504040204" pitchFamily="34" charset="0"/>
                <a:ea typeface="Tahoma" panose="020B0604030504040204" pitchFamily="34" charset="0"/>
                <a:cs typeface="Tahoma" panose="020B0604030504040204" pitchFamily="34" charset="0"/>
              </a:rPr>
              <a:t>as bounded by a region</a:t>
            </a:r>
            <a:r>
              <a:rPr lang="en-US" sz="1100" i="1" dirty="0">
                <a:latin typeface="Tahoma" panose="020B0604030504040204" pitchFamily="34" charset="0"/>
                <a:ea typeface="Tahoma" panose="020B0604030504040204" pitchFamily="34" charset="0"/>
                <a:cs typeface="Tahoma" panose="020B0604030504040204" pitchFamily="34" charset="0"/>
              </a:rPr>
              <a:t> R</a:t>
            </a:r>
          </a:p>
          <a:p>
            <a:pPr marL="742950" lvl="1"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The </a:t>
            </a:r>
            <a:r>
              <a:rPr lang="en-US" sz="1100" b="1" dirty="0">
                <a:latin typeface="Tahoma" panose="020B0604030504040204" pitchFamily="34" charset="0"/>
                <a:ea typeface="Tahoma" panose="020B0604030504040204" pitchFamily="34" charset="0"/>
                <a:cs typeface="Tahoma" panose="020B0604030504040204" pitchFamily="34" charset="0"/>
              </a:rPr>
              <a:t>most important part </a:t>
            </a:r>
            <a:r>
              <a:rPr lang="en-US" sz="1100" dirty="0">
                <a:latin typeface="Tahoma" panose="020B0604030504040204" pitchFamily="34" charset="0"/>
                <a:ea typeface="Tahoma" panose="020B0604030504040204" pitchFamily="34" charset="0"/>
                <a:cs typeface="Tahoma" panose="020B0604030504040204" pitchFamily="34" charset="0"/>
              </a:rPr>
              <a:t>of double integrals is about learning how to </a:t>
            </a:r>
            <a:r>
              <a:rPr lang="en-US" sz="1100" u="sng" dirty="0">
                <a:latin typeface="Tahoma" panose="020B0604030504040204" pitchFamily="34" charset="0"/>
                <a:ea typeface="Tahoma" panose="020B0604030504040204" pitchFamily="34" charset="0"/>
                <a:cs typeface="Tahoma" panose="020B0604030504040204" pitchFamily="34" charset="0"/>
              </a:rPr>
              <a:t>set up a region </a:t>
            </a:r>
            <a:r>
              <a:rPr lang="en-US" sz="1100" i="1" u="sng" dirty="0">
                <a:latin typeface="Tahoma" panose="020B0604030504040204" pitchFamily="34" charset="0"/>
                <a:ea typeface="Tahoma" panose="020B0604030504040204" pitchFamily="34" charset="0"/>
                <a:cs typeface="Tahoma" panose="020B0604030504040204" pitchFamily="34" charset="0"/>
              </a:rPr>
              <a:t>R</a:t>
            </a:r>
            <a:r>
              <a:rPr lang="en-US" sz="1100" dirty="0">
                <a:latin typeface="Tahoma" panose="020B0604030504040204" pitchFamily="34" charset="0"/>
                <a:ea typeface="Tahoma" panose="020B0604030504040204" pitchFamily="34" charset="0"/>
                <a:cs typeface="Tahoma" panose="020B0604030504040204" pitchFamily="34" charset="0"/>
              </a:rPr>
              <a:t> and integrating properly across ‘general regions’ (non-rectangular)</a:t>
            </a:r>
          </a:p>
          <a:p>
            <a:pPr marL="1200150" lvl="2" indent="-285750">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Discussed later in CH. 16.2+</a:t>
            </a:r>
          </a:p>
          <a:p>
            <a:pPr marL="742950" lvl="1" indent="-285750">
              <a:buFont typeface="Arial" panose="020B0604020202020204" pitchFamily="34" charset="0"/>
              <a:buChar char="•"/>
            </a:pPr>
            <a:r>
              <a:rPr lang="en-US" sz="11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We have two integrals to denote the that we are dealing with a two-dimensional region</a:t>
            </a:r>
            <a:endParaRPr lang="en-US" sz="11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3076" name="Picture 4" descr="UM Ma215 Examples: 15.1 Double Integrals over Rectangles">
            <a:extLst>
              <a:ext uri="{FF2B5EF4-FFF2-40B4-BE49-F238E27FC236}">
                <a16:creationId xmlns:a16="http://schemas.microsoft.com/office/drawing/2014/main" id="{4E63F9A6-F900-46F7-B577-58C5C757C536}"/>
              </a:ext>
            </a:extLst>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0969" y="1781059"/>
            <a:ext cx="907428" cy="14252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6E46B267-86F7-4DC9-8DD1-0DE49F6F235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9497" y="1566970"/>
            <a:ext cx="907429" cy="131810"/>
          </a:xfrm>
          <a:prstGeom prst="rect">
            <a:avLst/>
          </a:prstGeom>
        </p:spPr>
      </p:pic>
      <p:pic>
        <p:nvPicPr>
          <p:cNvPr id="3082" name="Picture 10" descr="This is a graph of a rectangle under the standard xy coordinate system.  There are tick marks along the x-axis labeled a=$x_{0}$, $x_{1}$, tick mark with no label, $x_{i}$, tick mark with no label, $x_{n-1}$ and b=$x_{n}$.    There are tick marks along the y-axis labeled c=$y_{0}$, $y_{1}$, tick mark with no label, $y_{j}$, tick mark with no label, $y_{m-1}$ and d=$y_{m}$.  The blank tick marks are to indicate that there are an indeterminate number of other tick marks in the “blank” space.  Vertical lines are drawn in the rectangle corresponding to the x tick marks and horizontal lines are drawn in the rectangle corresponding to the y tick marks.  The rectangle is therefore filled with smaller rectangles.  The rectangle whose upper right corner has the coordinates $\left( x_{i}, y{j} \right)$ has a point in it with coordinates $\left( x_{i}^{*}, y{j}^{*} \right)$.">
            <a:extLst>
              <a:ext uri="{FF2B5EF4-FFF2-40B4-BE49-F238E27FC236}">
                <a16:creationId xmlns:a16="http://schemas.microsoft.com/office/drawing/2014/main" id="{8B6ACC45-8820-4C77-9B6C-E33D37EFBBA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273" y="508696"/>
            <a:ext cx="1327517" cy="10317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1728E35D-D828-4597-92B6-450AE3E7258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754027" y="758734"/>
            <a:ext cx="2804571" cy="365714"/>
          </a:xfrm>
          <a:prstGeom prst="rect">
            <a:avLst/>
          </a:prstGeom>
        </p:spPr>
      </p:pic>
    </p:spTree>
    <p:extLst>
      <p:ext uri="{BB962C8B-B14F-4D97-AF65-F5344CB8AC3E}">
        <p14:creationId xmlns:p14="http://schemas.microsoft.com/office/powerpoint/2010/main" val="56638855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Double Integrals (intro - example)</a:t>
            </a:r>
            <a:endParaRPr sz="1400" dirty="0">
              <a:solidFill>
                <a:schemeClr val="bg1"/>
              </a:solidFill>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124</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47C05492-6070-4F10-99B2-E9199F21308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699436" y="585420"/>
            <a:ext cx="1209143" cy="340571"/>
          </a:xfrm>
          <a:prstGeom prst="rect">
            <a:avLst/>
          </a:prstGeom>
        </p:spPr>
      </p:pic>
      <p:pic>
        <p:nvPicPr>
          <p:cNvPr id="21" name="Picture 20">
            <a:extLst>
              <a:ext uri="{FF2B5EF4-FFF2-40B4-BE49-F238E27FC236}">
                <a16:creationId xmlns:a16="http://schemas.microsoft.com/office/drawing/2014/main" id="{9C01793D-6A44-45EB-85FC-A4A69B4072D0}"/>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546484" y="1083315"/>
            <a:ext cx="1340952" cy="131809"/>
          </a:xfrm>
          <a:prstGeom prst="rect">
            <a:avLst/>
          </a:prstGeom>
        </p:spPr>
      </p:pic>
      <p:pic>
        <p:nvPicPr>
          <p:cNvPr id="23" name="Picture 22">
            <a:extLst>
              <a:ext uri="{FF2B5EF4-FFF2-40B4-BE49-F238E27FC236}">
                <a16:creationId xmlns:a16="http://schemas.microsoft.com/office/drawing/2014/main" id="{85073A1D-EA44-4E06-9F6D-0D33D8557428}"/>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97151" y="943197"/>
            <a:ext cx="3639619" cy="128000"/>
          </a:xfrm>
          <a:prstGeom prst="rect">
            <a:avLst/>
          </a:prstGeom>
        </p:spPr>
      </p:pic>
      <p:pic>
        <p:nvPicPr>
          <p:cNvPr id="25" name="Picture 24">
            <a:extLst>
              <a:ext uri="{FF2B5EF4-FFF2-40B4-BE49-F238E27FC236}">
                <a16:creationId xmlns:a16="http://schemas.microsoft.com/office/drawing/2014/main" id="{76DECD2C-1741-4BB9-B39C-8EDCB24FFAC9}"/>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977342" y="428673"/>
            <a:ext cx="479238" cy="89905"/>
          </a:xfrm>
          <a:prstGeom prst="rect">
            <a:avLst/>
          </a:prstGeom>
        </p:spPr>
      </p:pic>
    </p:spTree>
    <p:extLst>
      <p:ext uri="{BB962C8B-B14F-4D97-AF65-F5344CB8AC3E}">
        <p14:creationId xmlns:p14="http://schemas.microsoft.com/office/powerpoint/2010/main" val="3385608545"/>
      </p:ext>
    </p:extLst>
  </p:cSld>
  <p:clrMapOvr>
    <a:masterClrMapping/>
  </p:clrMapOvr>
  <p:transition>
    <p:cut/>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8"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Double Integrals (intro - example)</a:t>
            </a:r>
            <a:endParaRPr sz="1400" dirty="0">
              <a:solidFill>
                <a:schemeClr val="bg1"/>
              </a:solidFill>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125</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47C05492-6070-4F10-99B2-E9199F213085}"/>
              </a:ext>
            </a:extLst>
          </p:cNvPr>
          <p:cNvPicPr>
            <a:picLocks noChangeAspect="1"/>
          </p:cNvPicPr>
          <p:nvPr>
            <p:custDataLst>
              <p:tags r:id="rId1"/>
            </p:custDataLst>
          </p:nvPr>
        </p:nvPicPr>
        <p:blipFill>
          <a:blip r:embed="rId19" cstate="print">
            <a:extLst>
              <a:ext uri="{28A0092B-C50C-407E-A947-70E740481C1C}">
                <a14:useLocalDpi xmlns:a14="http://schemas.microsoft.com/office/drawing/2010/main" val="0"/>
              </a:ext>
            </a:extLst>
          </a:blip>
          <a:stretch>
            <a:fillRect/>
          </a:stretch>
        </p:blipFill>
        <p:spPr>
          <a:xfrm>
            <a:off x="1699436" y="585420"/>
            <a:ext cx="1209143" cy="340571"/>
          </a:xfrm>
          <a:prstGeom prst="rect">
            <a:avLst/>
          </a:prstGeom>
        </p:spPr>
      </p:pic>
      <p:pic>
        <p:nvPicPr>
          <p:cNvPr id="21" name="Picture 20">
            <a:extLst>
              <a:ext uri="{FF2B5EF4-FFF2-40B4-BE49-F238E27FC236}">
                <a16:creationId xmlns:a16="http://schemas.microsoft.com/office/drawing/2014/main" id="{9C01793D-6A44-45EB-85FC-A4A69B4072D0}"/>
              </a:ext>
            </a:extLst>
          </p:cNvPr>
          <p:cNvPicPr>
            <a:picLocks noChangeAspect="1"/>
          </p:cNvPicPr>
          <p:nvPr>
            <p:custDataLst>
              <p:tags r:id="rId2"/>
            </p:custDataLst>
          </p:nvPr>
        </p:nvPicPr>
        <p:blipFill>
          <a:blip r:embed="rId20" cstate="print">
            <a:extLst>
              <a:ext uri="{28A0092B-C50C-407E-A947-70E740481C1C}">
                <a14:useLocalDpi xmlns:a14="http://schemas.microsoft.com/office/drawing/2010/main" val="0"/>
              </a:ext>
            </a:extLst>
          </a:blip>
          <a:stretch>
            <a:fillRect/>
          </a:stretch>
        </p:blipFill>
        <p:spPr>
          <a:xfrm>
            <a:off x="1546484" y="1083315"/>
            <a:ext cx="1340952" cy="131809"/>
          </a:xfrm>
          <a:prstGeom prst="rect">
            <a:avLst/>
          </a:prstGeom>
        </p:spPr>
      </p:pic>
      <p:pic>
        <p:nvPicPr>
          <p:cNvPr id="23" name="Picture 22">
            <a:extLst>
              <a:ext uri="{FF2B5EF4-FFF2-40B4-BE49-F238E27FC236}">
                <a16:creationId xmlns:a16="http://schemas.microsoft.com/office/drawing/2014/main" id="{85073A1D-EA44-4E06-9F6D-0D33D8557428}"/>
              </a:ext>
            </a:extLst>
          </p:cNvPr>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397151" y="943197"/>
            <a:ext cx="3639619" cy="128000"/>
          </a:xfrm>
          <a:prstGeom prst="rect">
            <a:avLst/>
          </a:prstGeom>
        </p:spPr>
      </p:pic>
      <p:pic>
        <p:nvPicPr>
          <p:cNvPr id="25" name="Picture 24">
            <a:extLst>
              <a:ext uri="{FF2B5EF4-FFF2-40B4-BE49-F238E27FC236}">
                <a16:creationId xmlns:a16="http://schemas.microsoft.com/office/drawing/2014/main" id="{76DECD2C-1741-4BB9-B39C-8EDCB24FFAC9}"/>
              </a:ext>
            </a:extLst>
          </p:cNvPr>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1977342" y="428673"/>
            <a:ext cx="479238" cy="89905"/>
          </a:xfrm>
          <a:prstGeom prst="rect">
            <a:avLst/>
          </a:prstGeom>
        </p:spPr>
      </p:pic>
      <p:pic>
        <p:nvPicPr>
          <p:cNvPr id="20" name="Picture 19">
            <a:extLst>
              <a:ext uri="{FF2B5EF4-FFF2-40B4-BE49-F238E27FC236}">
                <a16:creationId xmlns:a16="http://schemas.microsoft.com/office/drawing/2014/main" id="{7FC62505-0901-44E5-996C-2587F69A213A}"/>
              </a:ext>
            </a:extLst>
          </p:cNvPr>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248253" y="1283474"/>
            <a:ext cx="1193143" cy="131810"/>
          </a:xfrm>
          <a:prstGeom prst="rect">
            <a:avLst/>
          </a:prstGeom>
        </p:spPr>
      </p:pic>
      <p:pic>
        <p:nvPicPr>
          <p:cNvPr id="24" name="Picture 23">
            <a:extLst>
              <a:ext uri="{FF2B5EF4-FFF2-40B4-BE49-F238E27FC236}">
                <a16:creationId xmlns:a16="http://schemas.microsoft.com/office/drawing/2014/main" id="{320F7B97-B6AA-4D72-B0EE-0A278DD335D5}"/>
              </a:ext>
            </a:extLst>
          </p:cNvPr>
          <p:cNvPicPr>
            <a:picLocks noChangeAspect="1"/>
          </p:cNvPicPr>
          <p:nvPr>
            <p:custDataLst>
              <p:tags r:id="rId6"/>
            </p:custDataLst>
          </p:nvPr>
        </p:nvPicPr>
        <p:blipFill>
          <a:blip r:embed="rId24" cstate="print">
            <a:extLst>
              <a:ext uri="{28A0092B-C50C-407E-A947-70E740481C1C}">
                <a14:useLocalDpi xmlns:a14="http://schemas.microsoft.com/office/drawing/2010/main" val="0"/>
              </a:ext>
            </a:extLst>
          </a:blip>
          <a:stretch>
            <a:fillRect/>
          </a:stretch>
        </p:blipFill>
        <p:spPr>
          <a:xfrm>
            <a:off x="247650" y="1441459"/>
            <a:ext cx="1190095" cy="134095"/>
          </a:xfrm>
          <a:prstGeom prst="rect">
            <a:avLst/>
          </a:prstGeom>
        </p:spPr>
      </p:pic>
      <p:pic>
        <p:nvPicPr>
          <p:cNvPr id="43" name="Picture 42">
            <a:extLst>
              <a:ext uri="{FF2B5EF4-FFF2-40B4-BE49-F238E27FC236}">
                <a16:creationId xmlns:a16="http://schemas.microsoft.com/office/drawing/2014/main" id="{B0954138-8D33-4A43-911D-E020754B449D}"/>
              </a:ext>
            </a:extLst>
          </p:cNvPr>
          <p:cNvPicPr>
            <a:picLocks noChangeAspect="1"/>
          </p:cNvPicPr>
          <p:nvPr>
            <p:custDataLst>
              <p:tags r:id="rId7"/>
            </p:custDataLst>
          </p:nvPr>
        </p:nvPicPr>
        <p:blipFill>
          <a:blip r:embed="rId25" cstate="print">
            <a:extLst>
              <a:ext uri="{28A0092B-C50C-407E-A947-70E740481C1C}">
                <a14:useLocalDpi xmlns:a14="http://schemas.microsoft.com/office/drawing/2010/main" val="0"/>
              </a:ext>
            </a:extLst>
          </a:blip>
          <a:stretch>
            <a:fillRect/>
          </a:stretch>
        </p:blipFill>
        <p:spPr>
          <a:xfrm>
            <a:off x="245033" y="1600768"/>
            <a:ext cx="2006095" cy="133333"/>
          </a:xfrm>
          <a:prstGeom prst="rect">
            <a:avLst/>
          </a:prstGeom>
        </p:spPr>
      </p:pic>
      <p:pic>
        <p:nvPicPr>
          <p:cNvPr id="29" name="Picture 28">
            <a:extLst>
              <a:ext uri="{FF2B5EF4-FFF2-40B4-BE49-F238E27FC236}">
                <a16:creationId xmlns:a16="http://schemas.microsoft.com/office/drawing/2014/main" id="{17CB63B9-5006-43B5-B601-648CE41FC249}"/>
              </a:ext>
            </a:extLst>
          </p:cNvPr>
          <p:cNvPicPr>
            <a:picLocks noChangeAspect="1"/>
          </p:cNvPicPr>
          <p:nvPr>
            <p:custDataLst>
              <p:tags r:id="rId8"/>
            </p:custDataLst>
          </p:nvPr>
        </p:nvPicPr>
        <p:blipFill>
          <a:blip r:embed="rId26" cstate="print">
            <a:extLst>
              <a:ext uri="{28A0092B-C50C-407E-A947-70E740481C1C}">
                <a14:useLocalDpi xmlns:a14="http://schemas.microsoft.com/office/drawing/2010/main" val="0"/>
              </a:ext>
            </a:extLst>
          </a:blip>
          <a:stretch>
            <a:fillRect/>
          </a:stretch>
        </p:blipFill>
        <p:spPr>
          <a:xfrm>
            <a:off x="1724428" y="1270078"/>
            <a:ext cx="2330667" cy="131810"/>
          </a:xfrm>
          <a:prstGeom prst="rect">
            <a:avLst/>
          </a:prstGeom>
        </p:spPr>
      </p:pic>
      <p:pic>
        <p:nvPicPr>
          <p:cNvPr id="31" name="Picture 30">
            <a:extLst>
              <a:ext uri="{FF2B5EF4-FFF2-40B4-BE49-F238E27FC236}">
                <a16:creationId xmlns:a16="http://schemas.microsoft.com/office/drawing/2014/main" id="{7EE4769C-8326-4094-BDB8-EDCE0E1DD0B0}"/>
              </a:ext>
            </a:extLst>
          </p:cNvPr>
          <p:cNvPicPr>
            <a:picLocks noChangeAspect="1"/>
          </p:cNvPicPr>
          <p:nvPr>
            <p:custDataLst>
              <p:tags r:id="rId9"/>
            </p:custDataLst>
          </p:nvPr>
        </p:nvPicPr>
        <p:blipFill>
          <a:blip r:embed="rId27" cstate="print">
            <a:extLst>
              <a:ext uri="{28A0092B-C50C-407E-A947-70E740481C1C}">
                <a14:useLocalDpi xmlns:a14="http://schemas.microsoft.com/office/drawing/2010/main" val="0"/>
              </a:ext>
            </a:extLst>
          </a:blip>
          <a:stretch>
            <a:fillRect/>
          </a:stretch>
        </p:blipFill>
        <p:spPr>
          <a:xfrm>
            <a:off x="1732964" y="1415284"/>
            <a:ext cx="2820571" cy="134095"/>
          </a:xfrm>
          <a:prstGeom prst="rect">
            <a:avLst/>
          </a:prstGeom>
        </p:spPr>
      </p:pic>
      <p:pic>
        <p:nvPicPr>
          <p:cNvPr id="33" name="Picture 32">
            <a:extLst>
              <a:ext uri="{FF2B5EF4-FFF2-40B4-BE49-F238E27FC236}">
                <a16:creationId xmlns:a16="http://schemas.microsoft.com/office/drawing/2014/main" id="{E7CC888F-EA82-4A7C-93BA-915018E55007}"/>
              </a:ext>
            </a:extLst>
          </p:cNvPr>
          <p:cNvPicPr>
            <a:picLocks noChangeAspect="1"/>
          </p:cNvPicPr>
          <p:nvPr>
            <p:custDataLst>
              <p:tags r:id="rId10"/>
            </p:custDataLst>
          </p:nvPr>
        </p:nvPicPr>
        <p:blipFill>
          <a:blip r:embed="rId28" cstate="print">
            <a:extLst>
              <a:ext uri="{28A0092B-C50C-407E-A947-70E740481C1C}">
                <a14:useLocalDpi xmlns:a14="http://schemas.microsoft.com/office/drawing/2010/main" val="0"/>
              </a:ext>
            </a:extLst>
          </a:blip>
          <a:stretch>
            <a:fillRect/>
          </a:stretch>
        </p:blipFill>
        <p:spPr>
          <a:xfrm>
            <a:off x="1484034" y="1299411"/>
            <a:ext cx="198857" cy="73143"/>
          </a:xfrm>
          <a:prstGeom prst="rect">
            <a:avLst/>
          </a:prstGeom>
        </p:spPr>
      </p:pic>
      <p:pic>
        <p:nvPicPr>
          <p:cNvPr id="35" name="Picture 34">
            <a:extLst>
              <a:ext uri="{FF2B5EF4-FFF2-40B4-BE49-F238E27FC236}">
                <a16:creationId xmlns:a16="http://schemas.microsoft.com/office/drawing/2014/main" id="{E7B8A42D-4CC6-4262-A820-EDA22812AEF4}"/>
              </a:ext>
            </a:extLst>
          </p:cNvPr>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1484033" y="1471934"/>
            <a:ext cx="198857" cy="73143"/>
          </a:xfrm>
          <a:prstGeom prst="rect">
            <a:avLst/>
          </a:prstGeom>
        </p:spPr>
      </p:pic>
      <p:pic>
        <p:nvPicPr>
          <p:cNvPr id="45" name="Picture 44">
            <a:extLst>
              <a:ext uri="{FF2B5EF4-FFF2-40B4-BE49-F238E27FC236}">
                <a16:creationId xmlns:a16="http://schemas.microsoft.com/office/drawing/2014/main" id="{A0377204-0615-4824-9F92-DFF7D9864437}"/>
              </a:ext>
            </a:extLst>
          </p:cNvPr>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245032" y="1771483"/>
            <a:ext cx="3193143" cy="159238"/>
          </a:xfrm>
          <a:prstGeom prst="rect">
            <a:avLst/>
          </a:prstGeom>
        </p:spPr>
      </p:pic>
      <p:pic>
        <p:nvPicPr>
          <p:cNvPr id="41" name="Picture 40">
            <a:extLst>
              <a:ext uri="{FF2B5EF4-FFF2-40B4-BE49-F238E27FC236}">
                <a16:creationId xmlns:a16="http://schemas.microsoft.com/office/drawing/2014/main" id="{E80D3FEF-3DA3-47EB-950C-F3544B6F1C82}"/>
              </a:ext>
            </a:extLst>
          </p:cNvPr>
          <p:cNvPicPr>
            <a:picLocks noChangeAspect="1"/>
          </p:cNvPicPr>
          <p:nvPr>
            <p:custDataLst>
              <p:tags r:id="rId13"/>
            </p:custDataLst>
          </p:nvPr>
        </p:nvPicPr>
        <p:blipFill>
          <a:blip r:embed="rId30" cstate="print">
            <a:extLst>
              <a:ext uri="{28A0092B-C50C-407E-A947-70E740481C1C}">
                <a14:useLocalDpi xmlns:a14="http://schemas.microsoft.com/office/drawing/2010/main" val="0"/>
              </a:ext>
            </a:extLst>
          </a:blip>
          <a:stretch>
            <a:fillRect/>
          </a:stretch>
        </p:blipFill>
        <p:spPr>
          <a:xfrm>
            <a:off x="245032" y="1944855"/>
            <a:ext cx="1158095" cy="91429"/>
          </a:xfrm>
          <a:prstGeom prst="rect">
            <a:avLst/>
          </a:prstGeom>
        </p:spPr>
      </p:pic>
      <p:pic>
        <p:nvPicPr>
          <p:cNvPr id="53" name="Picture 52">
            <a:extLst>
              <a:ext uri="{FF2B5EF4-FFF2-40B4-BE49-F238E27FC236}">
                <a16:creationId xmlns:a16="http://schemas.microsoft.com/office/drawing/2014/main" id="{58C81143-F68B-4DE6-A019-156AD8EA6E66}"/>
              </a:ext>
            </a:extLst>
          </p:cNvPr>
          <p:cNvPicPr>
            <a:picLocks noChangeAspect="1"/>
          </p:cNvPicPr>
          <p:nvPr>
            <p:custDataLst>
              <p:tags r:id="rId14"/>
            </p:custDataLst>
          </p:nvPr>
        </p:nvPicPr>
        <p:blipFill>
          <a:blip r:embed="rId31" cstate="print">
            <a:extLst>
              <a:ext uri="{28A0092B-C50C-407E-A947-70E740481C1C}">
                <a14:useLocalDpi xmlns:a14="http://schemas.microsoft.com/office/drawing/2010/main" val="0"/>
              </a:ext>
            </a:extLst>
          </a:blip>
          <a:stretch>
            <a:fillRect/>
          </a:stretch>
        </p:blipFill>
        <p:spPr>
          <a:xfrm>
            <a:off x="245032" y="2090700"/>
            <a:ext cx="4005334" cy="567619"/>
          </a:xfrm>
          <a:prstGeom prst="rect">
            <a:avLst/>
          </a:prstGeom>
        </p:spPr>
      </p:pic>
      <p:pic>
        <p:nvPicPr>
          <p:cNvPr id="51" name="Picture 50">
            <a:extLst>
              <a:ext uri="{FF2B5EF4-FFF2-40B4-BE49-F238E27FC236}">
                <a16:creationId xmlns:a16="http://schemas.microsoft.com/office/drawing/2014/main" id="{32F9A198-28E2-4571-99E9-38BA43FA2568}"/>
              </a:ext>
            </a:extLst>
          </p:cNvPr>
          <p:cNvPicPr>
            <a:picLocks noChangeAspect="1"/>
          </p:cNvPicPr>
          <p:nvPr>
            <p:custDataLst>
              <p:tags r:id="rId15"/>
            </p:custDataLst>
          </p:nvPr>
        </p:nvPicPr>
        <p:blipFill>
          <a:blip r:embed="rId32" cstate="print">
            <a:extLst>
              <a:ext uri="{28A0092B-C50C-407E-A947-70E740481C1C}">
                <a14:useLocalDpi xmlns:a14="http://schemas.microsoft.com/office/drawing/2010/main" val="0"/>
              </a:ext>
            </a:extLst>
          </a:blip>
          <a:stretch>
            <a:fillRect/>
          </a:stretch>
        </p:blipFill>
        <p:spPr>
          <a:xfrm>
            <a:off x="1583461" y="2695863"/>
            <a:ext cx="2683429" cy="99048"/>
          </a:xfrm>
          <a:prstGeom prst="rect">
            <a:avLst/>
          </a:prstGeom>
        </p:spPr>
      </p:pic>
      <p:pic>
        <p:nvPicPr>
          <p:cNvPr id="55" name="Picture 54">
            <a:extLst>
              <a:ext uri="{FF2B5EF4-FFF2-40B4-BE49-F238E27FC236}">
                <a16:creationId xmlns:a16="http://schemas.microsoft.com/office/drawing/2014/main" id="{18CC542B-E84B-42B5-AEEB-C7E7316852C7}"/>
              </a:ext>
            </a:extLst>
          </p:cNvPr>
          <p:cNvPicPr>
            <a:picLocks noChangeAspect="1"/>
          </p:cNvPicPr>
          <p:nvPr>
            <p:custDataLst>
              <p:tags r:id="rId16"/>
            </p:custDataLst>
          </p:nvPr>
        </p:nvPicPr>
        <p:blipFill>
          <a:blip r:embed="rId33" cstate="print">
            <a:extLst>
              <a:ext uri="{28A0092B-C50C-407E-A947-70E740481C1C}">
                <a14:useLocalDpi xmlns:a14="http://schemas.microsoft.com/office/drawing/2010/main" val="0"/>
              </a:ext>
            </a:extLst>
          </a:blip>
          <a:stretch>
            <a:fillRect/>
          </a:stretch>
        </p:blipFill>
        <p:spPr>
          <a:xfrm>
            <a:off x="1493413" y="2815313"/>
            <a:ext cx="348190" cy="89905"/>
          </a:xfrm>
          <a:prstGeom prst="rect">
            <a:avLst/>
          </a:prstGeom>
        </p:spPr>
      </p:pic>
      <p:pic>
        <p:nvPicPr>
          <p:cNvPr id="5122" name="Picture 2" descr="The Riemann sum for the example.">
            <a:extLst>
              <a:ext uri="{FF2B5EF4-FFF2-40B4-BE49-F238E27FC236}">
                <a16:creationId xmlns:a16="http://schemas.microsoft.com/office/drawing/2014/main" id="{3C4C5143-1953-4AC3-8CE8-EEA84B00B2C8}"/>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692130" y="2423335"/>
            <a:ext cx="555950" cy="851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36479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Double Integrals (properties)</a:t>
            </a:r>
            <a:endParaRPr sz="1400" dirty="0">
              <a:solidFill>
                <a:schemeClr val="bg1"/>
              </a:solidFill>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126</a:t>
            </a:fld>
            <a:r>
              <a:rPr spc="-55" dirty="0"/>
              <a:t> </a:t>
            </a:r>
            <a:r>
              <a:rPr spc="35" dirty="0"/>
              <a:t>/</a:t>
            </a:r>
            <a:r>
              <a:rPr spc="-15" dirty="0"/>
              <a:t> </a:t>
            </a:r>
            <a:r>
              <a:rPr lang="en-US" spc="-55" dirty="0"/>
              <a:t>11</a:t>
            </a:r>
            <a:endParaRPr spc="-55" dirty="0"/>
          </a:p>
        </p:txBody>
      </p:sp>
      <p:pic>
        <p:nvPicPr>
          <p:cNvPr id="17" name="Picture 16">
            <a:extLst>
              <a:ext uri="{FF2B5EF4-FFF2-40B4-BE49-F238E27FC236}">
                <a16:creationId xmlns:a16="http://schemas.microsoft.com/office/drawing/2014/main" id="{DFCBE12D-0DAE-4267-9D5C-A1D32263EFF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0105" y="632606"/>
            <a:ext cx="1782857" cy="258286"/>
          </a:xfrm>
          <a:prstGeom prst="rect">
            <a:avLst/>
          </a:prstGeom>
        </p:spPr>
      </p:pic>
      <p:pic>
        <p:nvPicPr>
          <p:cNvPr id="20" name="Picture 19">
            <a:extLst>
              <a:ext uri="{FF2B5EF4-FFF2-40B4-BE49-F238E27FC236}">
                <a16:creationId xmlns:a16="http://schemas.microsoft.com/office/drawing/2014/main" id="{67F24A1C-D269-4A5F-A0B1-A13DAB044A1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802" y="1109238"/>
            <a:ext cx="2548571" cy="338286"/>
          </a:xfrm>
          <a:prstGeom prst="rect">
            <a:avLst/>
          </a:prstGeom>
        </p:spPr>
      </p:pic>
      <p:pic>
        <p:nvPicPr>
          <p:cNvPr id="24" name="Picture 23">
            <a:extLst>
              <a:ext uri="{FF2B5EF4-FFF2-40B4-BE49-F238E27FC236}">
                <a16:creationId xmlns:a16="http://schemas.microsoft.com/office/drawing/2014/main" id="{74831F08-E549-4603-BA19-86AD1018A98D}"/>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8595" y="1843474"/>
            <a:ext cx="2433524" cy="258286"/>
          </a:xfrm>
          <a:prstGeom prst="rect">
            <a:avLst/>
          </a:prstGeom>
        </p:spPr>
      </p:pic>
      <p:pic>
        <p:nvPicPr>
          <p:cNvPr id="27" name="Picture 26">
            <a:extLst>
              <a:ext uri="{FF2B5EF4-FFF2-40B4-BE49-F238E27FC236}">
                <a16:creationId xmlns:a16="http://schemas.microsoft.com/office/drawing/2014/main" id="{48CA100D-A9C1-4EAF-B2C8-B3AAF42751A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105" y="2554899"/>
            <a:ext cx="3489524" cy="318476"/>
          </a:xfrm>
          <a:prstGeom prst="rect">
            <a:avLst/>
          </a:prstGeom>
        </p:spPr>
      </p:pic>
      <p:sp>
        <p:nvSpPr>
          <p:cNvPr id="28" name="TextBox 27">
            <a:extLst>
              <a:ext uri="{FF2B5EF4-FFF2-40B4-BE49-F238E27FC236}">
                <a16:creationId xmlns:a16="http://schemas.microsoft.com/office/drawing/2014/main" id="{AE1ED538-B8DF-4B0D-98CA-0E856C861758}"/>
              </a:ext>
            </a:extLst>
          </p:cNvPr>
          <p:cNvSpPr txBox="1"/>
          <p:nvPr/>
        </p:nvSpPr>
        <p:spPr>
          <a:xfrm>
            <a:off x="0" y="378408"/>
            <a:ext cx="933450" cy="200055"/>
          </a:xfrm>
          <a:prstGeom prst="rect">
            <a:avLst/>
          </a:prstGeom>
          <a:noFill/>
        </p:spPr>
        <p:txBody>
          <a:bodyPr wrap="square" rtlCol="0">
            <a:spAutoFit/>
          </a:bodyPr>
          <a:lstStyle/>
          <a:p>
            <a:r>
              <a:rPr lang="en-US" sz="700" b="1" u="sng" dirty="0">
                <a:latin typeface="Tahoma" panose="020B0604030504040204" pitchFamily="34" charset="0"/>
                <a:ea typeface="Tahoma" panose="020B0604030504040204" pitchFamily="34" charset="0"/>
                <a:cs typeface="Tahoma" panose="020B0604030504040204" pitchFamily="34" charset="0"/>
              </a:rPr>
              <a:t>Volume:</a:t>
            </a:r>
          </a:p>
        </p:txBody>
      </p:sp>
      <p:sp>
        <p:nvSpPr>
          <p:cNvPr id="29" name="TextBox 28">
            <a:extLst>
              <a:ext uri="{FF2B5EF4-FFF2-40B4-BE49-F238E27FC236}">
                <a16:creationId xmlns:a16="http://schemas.microsoft.com/office/drawing/2014/main" id="{073ECCE7-CE87-4864-8280-8ABF57487047}"/>
              </a:ext>
            </a:extLst>
          </p:cNvPr>
          <p:cNvSpPr txBox="1"/>
          <p:nvPr/>
        </p:nvSpPr>
        <p:spPr>
          <a:xfrm>
            <a:off x="-28381" y="938009"/>
            <a:ext cx="933450" cy="200055"/>
          </a:xfrm>
          <a:prstGeom prst="rect">
            <a:avLst/>
          </a:prstGeom>
          <a:noFill/>
        </p:spPr>
        <p:txBody>
          <a:bodyPr wrap="square" rtlCol="0">
            <a:spAutoFit/>
          </a:bodyPr>
          <a:lstStyle/>
          <a:p>
            <a:r>
              <a:rPr lang="en-US" sz="700" b="1" u="sng" dirty="0">
                <a:latin typeface="Tahoma" panose="020B0604030504040204" pitchFamily="34" charset="0"/>
                <a:ea typeface="Tahoma" panose="020B0604030504040204" pitchFamily="34" charset="0"/>
                <a:cs typeface="Tahoma" panose="020B0604030504040204" pitchFamily="34" charset="0"/>
              </a:rPr>
              <a:t>Average Value:</a:t>
            </a:r>
          </a:p>
        </p:txBody>
      </p:sp>
      <p:sp>
        <p:nvSpPr>
          <p:cNvPr id="30" name="TextBox 29">
            <a:extLst>
              <a:ext uri="{FF2B5EF4-FFF2-40B4-BE49-F238E27FC236}">
                <a16:creationId xmlns:a16="http://schemas.microsoft.com/office/drawing/2014/main" id="{8FDC8B3D-AE4C-4AE9-A120-B49DAD3EA25A}"/>
              </a:ext>
            </a:extLst>
          </p:cNvPr>
          <p:cNvSpPr txBox="1"/>
          <p:nvPr/>
        </p:nvSpPr>
        <p:spPr>
          <a:xfrm>
            <a:off x="-28381" y="1646582"/>
            <a:ext cx="1238250" cy="200055"/>
          </a:xfrm>
          <a:prstGeom prst="rect">
            <a:avLst/>
          </a:prstGeom>
          <a:noFill/>
        </p:spPr>
        <p:txBody>
          <a:bodyPr wrap="square" rtlCol="0">
            <a:spAutoFit/>
          </a:bodyPr>
          <a:lstStyle/>
          <a:p>
            <a:r>
              <a:rPr lang="en-US" sz="700" b="1" u="sng" dirty="0">
                <a:latin typeface="Tahoma" panose="020B0604030504040204" pitchFamily="34" charset="0"/>
                <a:ea typeface="Tahoma" panose="020B0604030504040204" pitchFamily="34" charset="0"/>
                <a:cs typeface="Tahoma" panose="020B0604030504040204" pitchFamily="34" charset="0"/>
              </a:rPr>
              <a:t>Constant Function:</a:t>
            </a:r>
          </a:p>
        </p:txBody>
      </p:sp>
      <p:sp>
        <p:nvSpPr>
          <p:cNvPr id="31" name="TextBox 30">
            <a:extLst>
              <a:ext uri="{FF2B5EF4-FFF2-40B4-BE49-F238E27FC236}">
                <a16:creationId xmlns:a16="http://schemas.microsoft.com/office/drawing/2014/main" id="{1BB04E70-0351-4B00-9F77-E201D8B38474}"/>
              </a:ext>
            </a:extLst>
          </p:cNvPr>
          <p:cNvSpPr txBox="1"/>
          <p:nvPr/>
        </p:nvSpPr>
        <p:spPr>
          <a:xfrm>
            <a:off x="-28381" y="2354333"/>
            <a:ext cx="1238250" cy="200055"/>
          </a:xfrm>
          <a:prstGeom prst="rect">
            <a:avLst/>
          </a:prstGeom>
          <a:noFill/>
        </p:spPr>
        <p:txBody>
          <a:bodyPr wrap="square" rtlCol="0">
            <a:spAutoFit/>
          </a:bodyPr>
          <a:lstStyle/>
          <a:p>
            <a:r>
              <a:rPr lang="en-US" sz="700" b="1" i="0" u="sng" strike="noStrike" baseline="0" dirty="0" err="1">
                <a:latin typeface="Tahoma" panose="020B0604030504040204" pitchFamily="34" charset="0"/>
                <a:ea typeface="Tahoma" panose="020B0604030504040204" pitchFamily="34" charset="0"/>
                <a:cs typeface="Tahoma" panose="020B0604030504040204" pitchFamily="34" charset="0"/>
              </a:rPr>
              <a:t>Fubini’s</a:t>
            </a:r>
            <a:r>
              <a:rPr lang="en-US" sz="700" b="1" i="0" u="sng" strike="noStrike" baseline="0" dirty="0">
                <a:latin typeface="Tahoma" panose="020B0604030504040204" pitchFamily="34" charset="0"/>
                <a:ea typeface="Tahoma" panose="020B0604030504040204" pitchFamily="34" charset="0"/>
                <a:cs typeface="Tahoma" panose="020B0604030504040204" pitchFamily="34" charset="0"/>
              </a:rPr>
              <a:t> Theorem:</a:t>
            </a:r>
            <a:endParaRPr lang="en-US" sz="700" b="1" u="sng"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5031122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35813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Double Integrals (example 1)</a:t>
            </a:r>
            <a:endParaRPr sz="1400" dirty="0">
              <a:solidFill>
                <a:schemeClr val="bg1"/>
              </a:solidFill>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127</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94ED4699-4A1F-45D9-8494-B10AC3F9D543}"/>
              </a:ext>
            </a:extLst>
          </p:cNvPr>
          <p:cNvPicPr>
            <a:picLocks noChangeAspect="1"/>
          </p:cNvPicPr>
          <p:nvPr/>
        </p:nvPicPr>
        <p:blipFill>
          <a:blip r:embed="rId8"/>
          <a:stretch>
            <a:fillRect/>
          </a:stretch>
        </p:blipFill>
        <p:spPr>
          <a:xfrm>
            <a:off x="235729" y="668665"/>
            <a:ext cx="1302614" cy="1354156"/>
          </a:xfrm>
          <a:prstGeom prst="rect">
            <a:avLst/>
          </a:prstGeom>
        </p:spPr>
      </p:pic>
      <p:pic>
        <p:nvPicPr>
          <p:cNvPr id="17" name="Picture 16">
            <a:extLst>
              <a:ext uri="{FF2B5EF4-FFF2-40B4-BE49-F238E27FC236}">
                <a16:creationId xmlns:a16="http://schemas.microsoft.com/office/drawing/2014/main" id="{71081233-C94E-4F4E-B794-3FD1EC7B2971}"/>
              </a:ext>
            </a:extLst>
          </p:cNvPr>
          <p:cNvPicPr>
            <a:picLocks noChangeAspect="1"/>
          </p:cNvPicPr>
          <p:nvPr/>
        </p:nvPicPr>
        <p:blipFill>
          <a:blip r:embed="rId9"/>
          <a:stretch>
            <a:fillRect/>
          </a:stretch>
        </p:blipFill>
        <p:spPr>
          <a:xfrm>
            <a:off x="272732" y="2060016"/>
            <a:ext cx="990600" cy="1211680"/>
          </a:xfrm>
          <a:prstGeom prst="rect">
            <a:avLst/>
          </a:prstGeom>
        </p:spPr>
      </p:pic>
      <p:pic>
        <p:nvPicPr>
          <p:cNvPr id="22" name="Picture 21">
            <a:extLst>
              <a:ext uri="{FF2B5EF4-FFF2-40B4-BE49-F238E27FC236}">
                <a16:creationId xmlns:a16="http://schemas.microsoft.com/office/drawing/2014/main" id="{A04B5FD6-119D-400B-A378-D6A87EB28AE3}"/>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89835" y="438149"/>
            <a:ext cx="3259124" cy="149943"/>
          </a:xfrm>
          <a:prstGeom prst="rect">
            <a:avLst/>
          </a:prstGeom>
        </p:spPr>
      </p:pic>
      <p:pic>
        <p:nvPicPr>
          <p:cNvPr id="32" name="Picture 31">
            <a:extLst>
              <a:ext uri="{FF2B5EF4-FFF2-40B4-BE49-F238E27FC236}">
                <a16:creationId xmlns:a16="http://schemas.microsoft.com/office/drawing/2014/main" id="{F7202FF7-8705-42CC-AA1A-62CA8B167B08}"/>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89836" y="578619"/>
            <a:ext cx="2892801" cy="102400"/>
          </a:xfrm>
          <a:prstGeom prst="rect">
            <a:avLst/>
          </a:prstGeom>
        </p:spPr>
      </p:pic>
      <p:pic>
        <p:nvPicPr>
          <p:cNvPr id="28" name="Picture 27">
            <a:extLst>
              <a:ext uri="{FF2B5EF4-FFF2-40B4-BE49-F238E27FC236}">
                <a16:creationId xmlns:a16="http://schemas.microsoft.com/office/drawing/2014/main" id="{2F877DAF-8460-44D6-8FDF-A84B68EDC791}"/>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404802" y="461920"/>
            <a:ext cx="543695" cy="102400"/>
          </a:xfrm>
          <a:prstGeom prst="rect">
            <a:avLst/>
          </a:prstGeom>
        </p:spPr>
      </p:pic>
      <p:pic>
        <p:nvPicPr>
          <p:cNvPr id="35" name="Picture 34">
            <a:extLst>
              <a:ext uri="{FF2B5EF4-FFF2-40B4-BE49-F238E27FC236}">
                <a16:creationId xmlns:a16="http://schemas.microsoft.com/office/drawing/2014/main" id="{BFE2049E-1147-4AC2-B6A0-95C6ED96C22C}"/>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87771" y="1403348"/>
            <a:ext cx="64381" cy="47238"/>
          </a:xfrm>
          <a:prstGeom prst="rect">
            <a:avLst/>
          </a:prstGeom>
        </p:spPr>
      </p:pic>
      <p:sp>
        <p:nvSpPr>
          <p:cNvPr id="36" name="TextBox 35">
            <a:extLst>
              <a:ext uri="{FF2B5EF4-FFF2-40B4-BE49-F238E27FC236}">
                <a16:creationId xmlns:a16="http://schemas.microsoft.com/office/drawing/2014/main" id="{8A8E6F25-D028-4291-A859-F7218E7B878A}"/>
              </a:ext>
            </a:extLst>
          </p:cNvPr>
          <p:cNvSpPr txBox="1"/>
          <p:nvPr/>
        </p:nvSpPr>
        <p:spPr>
          <a:xfrm>
            <a:off x="0" y="709074"/>
            <a:ext cx="1078688" cy="169277"/>
          </a:xfrm>
          <a:prstGeom prst="rect">
            <a:avLst/>
          </a:prstGeom>
          <a:noFill/>
        </p:spPr>
        <p:txBody>
          <a:bodyPr wrap="square" rtlCol="0">
            <a:spAutoFit/>
          </a:bodyPr>
          <a:lstStyle/>
          <a:p>
            <a:r>
              <a:rPr lang="en-US" sz="500" b="1" u="sng" dirty="0">
                <a:latin typeface="Tahoma" panose="020B0604030504040204" pitchFamily="34" charset="0"/>
                <a:ea typeface="Tahoma" panose="020B0604030504040204" pitchFamily="34" charset="0"/>
                <a:cs typeface="Tahoma" panose="020B0604030504040204" pitchFamily="34" charset="0"/>
              </a:rPr>
              <a:t>1. Sketch 2D-Region:</a:t>
            </a:r>
          </a:p>
        </p:txBody>
      </p:sp>
      <p:pic>
        <p:nvPicPr>
          <p:cNvPr id="40" name="Picture 39">
            <a:extLst>
              <a:ext uri="{FF2B5EF4-FFF2-40B4-BE49-F238E27FC236}">
                <a16:creationId xmlns:a16="http://schemas.microsoft.com/office/drawing/2014/main" id="{3A3BEA19-24D5-470C-96D8-E1F455BAA950}"/>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965685" y="887491"/>
            <a:ext cx="1929752" cy="1550019"/>
          </a:xfrm>
          <a:prstGeom prst="rect">
            <a:avLst/>
          </a:prstGeom>
        </p:spPr>
      </p:pic>
      <p:sp>
        <p:nvSpPr>
          <p:cNvPr id="41" name="TextBox 40">
            <a:extLst>
              <a:ext uri="{FF2B5EF4-FFF2-40B4-BE49-F238E27FC236}">
                <a16:creationId xmlns:a16="http://schemas.microsoft.com/office/drawing/2014/main" id="{03D0CDD9-04A1-43A9-8092-EF5CEF5927A4}"/>
              </a:ext>
            </a:extLst>
          </p:cNvPr>
          <p:cNvSpPr txBox="1"/>
          <p:nvPr/>
        </p:nvSpPr>
        <p:spPr>
          <a:xfrm>
            <a:off x="1822168" y="718214"/>
            <a:ext cx="2216786" cy="169277"/>
          </a:xfrm>
          <a:prstGeom prst="rect">
            <a:avLst/>
          </a:prstGeom>
          <a:noFill/>
        </p:spPr>
        <p:txBody>
          <a:bodyPr wrap="square" rtlCol="0">
            <a:spAutoFit/>
          </a:bodyPr>
          <a:lstStyle/>
          <a:p>
            <a:r>
              <a:rPr lang="en-US" sz="500" b="1" u="sng" dirty="0">
                <a:latin typeface="Tahoma" panose="020B0604030504040204" pitchFamily="34" charset="0"/>
                <a:ea typeface="Tahoma" panose="020B0604030504040204" pitchFamily="34" charset="0"/>
                <a:cs typeface="Tahoma" panose="020B0604030504040204" pitchFamily="34" charset="0"/>
              </a:rPr>
              <a:t>2. Integrate in x first to stay between two function:</a:t>
            </a:r>
          </a:p>
        </p:txBody>
      </p:sp>
      <p:sp>
        <p:nvSpPr>
          <p:cNvPr id="43" name="TextBox 42">
            <a:extLst>
              <a:ext uri="{FF2B5EF4-FFF2-40B4-BE49-F238E27FC236}">
                <a16:creationId xmlns:a16="http://schemas.microsoft.com/office/drawing/2014/main" id="{D3894A50-51A4-4F25-9084-0C8A9783C6F0}"/>
              </a:ext>
            </a:extLst>
          </p:cNvPr>
          <p:cNvSpPr txBox="1"/>
          <p:nvPr/>
        </p:nvSpPr>
        <p:spPr>
          <a:xfrm>
            <a:off x="1829478" y="2488621"/>
            <a:ext cx="2216786" cy="477054"/>
          </a:xfrm>
          <a:prstGeom prst="rect">
            <a:avLst/>
          </a:prstGeom>
          <a:noFill/>
        </p:spPr>
        <p:txBody>
          <a:bodyPr wrap="square" rtlCol="0">
            <a:spAutoFit/>
          </a:bodyPr>
          <a:lstStyle/>
          <a:p>
            <a:r>
              <a:rPr lang="en-US" sz="500" b="1" u="sng" dirty="0">
                <a:latin typeface="Tahoma" panose="020B0604030504040204" pitchFamily="34" charset="0"/>
                <a:ea typeface="Tahoma" panose="020B0604030504040204" pitchFamily="34" charset="0"/>
                <a:cs typeface="Tahoma" panose="020B0604030504040204" pitchFamily="34" charset="0"/>
              </a:rPr>
              <a:t>Remark: </a:t>
            </a:r>
            <a:r>
              <a:rPr lang="en-US" sz="500" dirty="0">
                <a:latin typeface="Tahoma" panose="020B0604030504040204" pitchFamily="34" charset="0"/>
                <a:ea typeface="Tahoma" panose="020B0604030504040204" pitchFamily="34" charset="0"/>
                <a:cs typeface="Tahoma" panose="020B0604030504040204" pitchFamily="34" charset="0"/>
              </a:rPr>
              <a:t>We could integrate in terms of y first, but this would require two separate integrals. This is due to integration in y first forcing us to switch between two separate functions. The arrow visualization trick allows us to determine which direction to integrate first, assuming one has drawn a region in 2D. </a:t>
            </a:r>
            <a:endParaRPr lang="en-US" sz="500" b="1" u="sng"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8684753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8" cstate="print"/>
              <a:stretch>
                <a:fillRect/>
              </a:stretch>
            </a:blipFill>
          </p:spPr>
          <p:txBody>
            <a:bodyPr wrap="square" lIns="0" tIns="0" rIns="0" bIns="0" rtlCol="0"/>
            <a:lstStyle/>
            <a:p>
              <a:endParaRPr/>
            </a:p>
          </p:txBody>
        </p:sp>
      </p:grpSp>
      <p:sp>
        <p:nvSpPr>
          <p:cNvPr id="5" name="object 5"/>
          <p:cNvSpPr txBox="1"/>
          <p:nvPr/>
        </p:nvSpPr>
        <p:spPr>
          <a:xfrm>
            <a:off x="95300" y="39215"/>
            <a:ext cx="35813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Double Integrals (example 2)</a:t>
            </a:r>
            <a:endParaRPr sz="1400" dirty="0">
              <a:solidFill>
                <a:schemeClr val="bg1"/>
              </a:solidFill>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128</a:t>
            </a:fld>
            <a:r>
              <a:rPr spc="-55" dirty="0"/>
              <a:t> </a:t>
            </a:r>
            <a:r>
              <a:rPr spc="35" dirty="0"/>
              <a:t>/</a:t>
            </a:r>
            <a:r>
              <a:rPr spc="-15" dirty="0"/>
              <a:t> </a:t>
            </a:r>
            <a:r>
              <a:rPr lang="en-US" spc="-55" dirty="0"/>
              <a:t>11</a:t>
            </a:r>
            <a:endParaRPr spc="-55" dirty="0"/>
          </a:p>
        </p:txBody>
      </p:sp>
      <p:pic>
        <p:nvPicPr>
          <p:cNvPr id="17" name="Picture 16">
            <a:extLst>
              <a:ext uri="{FF2B5EF4-FFF2-40B4-BE49-F238E27FC236}">
                <a16:creationId xmlns:a16="http://schemas.microsoft.com/office/drawing/2014/main" id="{C11626F8-0686-4F2D-A141-4E6E30F9343C}"/>
              </a:ext>
            </a:extLst>
          </p:cNvPr>
          <p:cNvPicPr>
            <a:picLocks noChangeAspect="1"/>
          </p:cNvPicPr>
          <p:nvPr/>
        </p:nvPicPr>
        <p:blipFill>
          <a:blip r:embed="rId9"/>
          <a:stretch>
            <a:fillRect/>
          </a:stretch>
        </p:blipFill>
        <p:spPr>
          <a:xfrm>
            <a:off x="91406" y="877409"/>
            <a:ext cx="1371600" cy="1306902"/>
          </a:xfrm>
          <a:prstGeom prst="rect">
            <a:avLst/>
          </a:prstGeom>
        </p:spPr>
      </p:pic>
      <p:pic>
        <p:nvPicPr>
          <p:cNvPr id="23" name="Picture 22">
            <a:extLst>
              <a:ext uri="{FF2B5EF4-FFF2-40B4-BE49-F238E27FC236}">
                <a16:creationId xmlns:a16="http://schemas.microsoft.com/office/drawing/2014/main" id="{E69E5C9C-8F24-4EDF-9C92-7E61C6361E9E}"/>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1407" y="471492"/>
            <a:ext cx="4135619" cy="147810"/>
          </a:xfrm>
          <a:prstGeom prst="rect">
            <a:avLst/>
          </a:prstGeom>
        </p:spPr>
      </p:pic>
      <p:pic>
        <p:nvPicPr>
          <p:cNvPr id="25" name="Picture 24">
            <a:extLst>
              <a:ext uri="{FF2B5EF4-FFF2-40B4-BE49-F238E27FC236}">
                <a16:creationId xmlns:a16="http://schemas.microsoft.com/office/drawing/2014/main" id="{568277A5-F763-4ABF-9795-4A4DF98230BD}"/>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91406" y="636567"/>
            <a:ext cx="1971048" cy="128000"/>
          </a:xfrm>
          <a:prstGeom prst="rect">
            <a:avLst/>
          </a:prstGeom>
        </p:spPr>
      </p:pic>
      <p:sp>
        <p:nvSpPr>
          <p:cNvPr id="26" name="TextBox 25">
            <a:extLst>
              <a:ext uri="{FF2B5EF4-FFF2-40B4-BE49-F238E27FC236}">
                <a16:creationId xmlns:a16="http://schemas.microsoft.com/office/drawing/2014/main" id="{4427AEE1-061B-425D-B379-589B8235208F}"/>
              </a:ext>
            </a:extLst>
          </p:cNvPr>
          <p:cNvSpPr txBox="1"/>
          <p:nvPr/>
        </p:nvSpPr>
        <p:spPr>
          <a:xfrm>
            <a:off x="0" y="732144"/>
            <a:ext cx="1078688" cy="169277"/>
          </a:xfrm>
          <a:prstGeom prst="rect">
            <a:avLst/>
          </a:prstGeom>
          <a:noFill/>
        </p:spPr>
        <p:txBody>
          <a:bodyPr wrap="square" rtlCol="0">
            <a:spAutoFit/>
          </a:bodyPr>
          <a:lstStyle/>
          <a:p>
            <a:r>
              <a:rPr lang="en-US" sz="500" b="1" u="sng" dirty="0">
                <a:latin typeface="Tahoma" panose="020B0604030504040204" pitchFamily="34" charset="0"/>
                <a:ea typeface="Tahoma" panose="020B0604030504040204" pitchFamily="34" charset="0"/>
                <a:cs typeface="Tahoma" panose="020B0604030504040204" pitchFamily="34" charset="0"/>
              </a:rPr>
              <a:t>1. Sketch 2D-Region: </a:t>
            </a:r>
          </a:p>
        </p:txBody>
      </p:sp>
      <p:sp>
        <p:nvSpPr>
          <p:cNvPr id="27" name="TextBox 26">
            <a:extLst>
              <a:ext uri="{FF2B5EF4-FFF2-40B4-BE49-F238E27FC236}">
                <a16:creationId xmlns:a16="http://schemas.microsoft.com/office/drawing/2014/main" id="{3C598345-591F-40F1-A221-78085725FC1E}"/>
              </a:ext>
            </a:extLst>
          </p:cNvPr>
          <p:cNvSpPr txBox="1"/>
          <p:nvPr/>
        </p:nvSpPr>
        <p:spPr>
          <a:xfrm>
            <a:off x="1314450" y="732144"/>
            <a:ext cx="1371599" cy="169277"/>
          </a:xfrm>
          <a:prstGeom prst="rect">
            <a:avLst/>
          </a:prstGeom>
          <a:noFill/>
        </p:spPr>
        <p:txBody>
          <a:bodyPr wrap="square" rtlCol="0">
            <a:spAutoFit/>
          </a:bodyPr>
          <a:lstStyle/>
          <a:p>
            <a:r>
              <a:rPr lang="en-US" sz="500" b="1" u="sng" dirty="0">
                <a:latin typeface="Tahoma" panose="020B0604030504040204" pitchFamily="34" charset="0"/>
                <a:ea typeface="Tahoma" panose="020B0604030504040204" pitchFamily="34" charset="0"/>
                <a:cs typeface="Tahoma" panose="020B0604030504040204" pitchFamily="34" charset="0"/>
              </a:rPr>
              <a:t>1. Find Intersection between Solids:</a:t>
            </a:r>
          </a:p>
        </p:txBody>
      </p:sp>
      <p:pic>
        <p:nvPicPr>
          <p:cNvPr id="29" name="Picture 28">
            <a:extLst>
              <a:ext uri="{FF2B5EF4-FFF2-40B4-BE49-F238E27FC236}">
                <a16:creationId xmlns:a16="http://schemas.microsoft.com/office/drawing/2014/main" id="{F8E324F7-2B4B-43A3-88AF-CBD7CA36110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885975" y="901421"/>
            <a:ext cx="1078857" cy="147048"/>
          </a:xfrm>
          <a:prstGeom prst="rect">
            <a:avLst/>
          </a:prstGeom>
        </p:spPr>
      </p:pic>
      <p:pic>
        <p:nvPicPr>
          <p:cNvPr id="31" name="Picture 30">
            <a:extLst>
              <a:ext uri="{FF2B5EF4-FFF2-40B4-BE49-F238E27FC236}">
                <a16:creationId xmlns:a16="http://schemas.microsoft.com/office/drawing/2014/main" id="{28EAFD7B-502E-441B-8F23-40F96D8F3CFF}"/>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3056707" y="886335"/>
            <a:ext cx="575238" cy="147048"/>
          </a:xfrm>
          <a:prstGeom prst="rect">
            <a:avLst/>
          </a:prstGeom>
        </p:spPr>
      </p:pic>
      <p:pic>
        <p:nvPicPr>
          <p:cNvPr id="33" name="Picture 32">
            <a:extLst>
              <a:ext uri="{FF2B5EF4-FFF2-40B4-BE49-F238E27FC236}">
                <a16:creationId xmlns:a16="http://schemas.microsoft.com/office/drawing/2014/main" id="{9E7730BB-2F2C-4B6F-8963-32FF1C39369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619787" y="1084403"/>
            <a:ext cx="2351238" cy="227810"/>
          </a:xfrm>
          <a:prstGeom prst="rect">
            <a:avLst/>
          </a:prstGeom>
        </p:spPr>
      </p:pic>
      <p:pic>
        <p:nvPicPr>
          <p:cNvPr id="37" name="Picture 36">
            <a:extLst>
              <a:ext uri="{FF2B5EF4-FFF2-40B4-BE49-F238E27FC236}">
                <a16:creationId xmlns:a16="http://schemas.microsoft.com/office/drawing/2014/main" id="{0C9591F7-7ACD-4396-8F88-4DB859665AAE}"/>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173546" y="1348147"/>
            <a:ext cx="1666438" cy="1845029"/>
          </a:xfrm>
          <a:prstGeom prst="rect">
            <a:avLst/>
          </a:prstGeom>
        </p:spPr>
      </p:pic>
      <p:sp>
        <p:nvSpPr>
          <p:cNvPr id="39" name="TextBox 38">
            <a:extLst>
              <a:ext uri="{FF2B5EF4-FFF2-40B4-BE49-F238E27FC236}">
                <a16:creationId xmlns:a16="http://schemas.microsoft.com/office/drawing/2014/main" id="{3A443ADA-41BC-4D10-9F54-DC1435B5B031}"/>
              </a:ext>
            </a:extLst>
          </p:cNvPr>
          <p:cNvSpPr txBox="1"/>
          <p:nvPr/>
        </p:nvSpPr>
        <p:spPr>
          <a:xfrm>
            <a:off x="11676" y="2236163"/>
            <a:ext cx="1536065" cy="492443"/>
          </a:xfrm>
          <a:prstGeom prst="rect">
            <a:avLst/>
          </a:prstGeom>
          <a:noFill/>
        </p:spPr>
        <p:txBody>
          <a:bodyPr wrap="square" rtlCol="0">
            <a:spAutoFit/>
          </a:bodyPr>
          <a:lstStyle/>
          <a:p>
            <a:pPr algn="l"/>
            <a:r>
              <a:rPr lang="en-US" sz="500" b="1" u="sng" dirty="0">
                <a:latin typeface="Tahoma" panose="020B0604030504040204" pitchFamily="34" charset="0"/>
                <a:ea typeface="Tahoma" panose="020B0604030504040204" pitchFamily="34" charset="0"/>
                <a:cs typeface="Tahoma" panose="020B0604030504040204" pitchFamily="34" charset="0"/>
              </a:rPr>
              <a:t>Remark:</a:t>
            </a:r>
            <a:r>
              <a:rPr lang="en-US" sz="500" dirty="0">
                <a:latin typeface="Tahoma" panose="020B0604030504040204" pitchFamily="34" charset="0"/>
                <a:ea typeface="Tahoma" panose="020B0604030504040204" pitchFamily="34" charset="0"/>
                <a:cs typeface="Tahoma" panose="020B0604030504040204" pitchFamily="34" charset="0"/>
              </a:rPr>
              <a:t> </a:t>
            </a:r>
            <a:r>
              <a:rPr lang="en-US" sz="500" b="0" i="0" u="none" strike="noStrike" baseline="0" dirty="0">
                <a:latin typeface="Tahoma" panose="020B0604030504040204" pitchFamily="34" charset="0"/>
                <a:ea typeface="Tahoma" panose="020B0604030504040204" pitchFamily="34" charset="0"/>
                <a:cs typeface="Tahoma" panose="020B0604030504040204" pitchFamily="34" charset="0"/>
              </a:rPr>
              <a:t>In this example we used symmetry to simplify calculations for our double integral. To use symmetry to simplify a double integral, you must check that </a:t>
            </a:r>
            <a:r>
              <a:rPr lang="en-US" sz="500" b="0" i="1" u="none" strike="noStrike" baseline="0" dirty="0">
                <a:latin typeface="Tahoma" panose="020B0604030504040204" pitchFamily="34" charset="0"/>
                <a:ea typeface="Tahoma" panose="020B0604030504040204" pitchFamily="34" charset="0"/>
                <a:cs typeface="Tahoma" panose="020B0604030504040204" pitchFamily="34" charset="0"/>
              </a:rPr>
              <a:t>both</a:t>
            </a:r>
            <a:r>
              <a:rPr lang="en-US" sz="500" b="0" i="0" u="none" strike="noStrike" baseline="0" dirty="0">
                <a:latin typeface="Tahoma" panose="020B0604030504040204" pitchFamily="34" charset="0"/>
                <a:ea typeface="Tahoma" panose="020B0604030504040204" pitchFamily="34" charset="0"/>
                <a:cs typeface="Tahoma" panose="020B0604030504040204" pitchFamily="34" charset="0"/>
              </a:rPr>
              <a:t> the region of integration and the integrand have the same symmetry</a:t>
            </a:r>
            <a:r>
              <a:rPr lang="en-US" sz="600" b="0" i="0" u="none" strike="noStrike" baseline="0" dirty="0">
                <a:latin typeface="Tahoma" panose="020B0604030504040204" pitchFamily="34" charset="0"/>
                <a:ea typeface="Tahoma" panose="020B0604030504040204" pitchFamily="34" charset="0"/>
                <a:cs typeface="Tahoma" panose="020B0604030504040204" pitchFamily="34" charset="0"/>
              </a:rPr>
              <a:t>.</a:t>
            </a:r>
            <a:endParaRPr lang="en-US" sz="600" b="1" u="sng"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9213949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5813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Double Integrals (example 3)</a:t>
            </a:r>
            <a:endParaRPr sz="1400" dirty="0">
              <a:solidFill>
                <a:schemeClr val="bg1"/>
              </a:solidFill>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129</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46A52180-8811-4C64-B2FA-D1E2D2525D16}"/>
              </a:ext>
            </a:extLst>
          </p:cNvPr>
          <p:cNvPicPr>
            <a:picLocks noChangeAspect="1"/>
          </p:cNvPicPr>
          <p:nvPr/>
        </p:nvPicPr>
        <p:blipFill>
          <a:blip r:embed="rId5"/>
          <a:stretch>
            <a:fillRect/>
          </a:stretch>
        </p:blipFill>
        <p:spPr>
          <a:xfrm>
            <a:off x="95300" y="833751"/>
            <a:ext cx="2057350" cy="1370187"/>
          </a:xfrm>
          <a:prstGeom prst="rect">
            <a:avLst/>
          </a:prstGeom>
        </p:spPr>
      </p:pic>
      <p:pic>
        <p:nvPicPr>
          <p:cNvPr id="18" name="Picture 17">
            <a:extLst>
              <a:ext uri="{FF2B5EF4-FFF2-40B4-BE49-F238E27FC236}">
                <a16:creationId xmlns:a16="http://schemas.microsoft.com/office/drawing/2014/main" id="{F55AB069-3D71-4F05-9F02-EA13AAB9462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40839" y="457187"/>
            <a:ext cx="4108952" cy="219429"/>
          </a:xfrm>
          <a:prstGeom prst="rect">
            <a:avLst/>
          </a:prstGeom>
        </p:spPr>
      </p:pic>
      <p:sp>
        <p:nvSpPr>
          <p:cNvPr id="19" name="TextBox 18">
            <a:extLst>
              <a:ext uri="{FF2B5EF4-FFF2-40B4-BE49-F238E27FC236}">
                <a16:creationId xmlns:a16="http://schemas.microsoft.com/office/drawing/2014/main" id="{C228D405-9553-4238-A63F-C124FC53026A}"/>
              </a:ext>
            </a:extLst>
          </p:cNvPr>
          <p:cNvSpPr txBox="1"/>
          <p:nvPr/>
        </p:nvSpPr>
        <p:spPr>
          <a:xfrm>
            <a:off x="-22937" y="664474"/>
            <a:ext cx="1078688" cy="169277"/>
          </a:xfrm>
          <a:prstGeom prst="rect">
            <a:avLst/>
          </a:prstGeom>
          <a:noFill/>
        </p:spPr>
        <p:txBody>
          <a:bodyPr wrap="square" rtlCol="0">
            <a:spAutoFit/>
          </a:bodyPr>
          <a:lstStyle/>
          <a:p>
            <a:r>
              <a:rPr lang="en-US" sz="500" b="1" u="sng" dirty="0">
                <a:latin typeface="Tahoma" panose="020B0604030504040204" pitchFamily="34" charset="0"/>
                <a:ea typeface="Tahoma" panose="020B0604030504040204" pitchFamily="34" charset="0"/>
                <a:cs typeface="Tahoma" panose="020B0604030504040204" pitchFamily="34" charset="0"/>
              </a:rPr>
              <a:t>1. Sketch 2D-Region:</a:t>
            </a:r>
          </a:p>
        </p:txBody>
      </p:sp>
      <p:sp>
        <p:nvSpPr>
          <p:cNvPr id="20" name="TextBox 19">
            <a:extLst>
              <a:ext uri="{FF2B5EF4-FFF2-40B4-BE49-F238E27FC236}">
                <a16:creationId xmlns:a16="http://schemas.microsoft.com/office/drawing/2014/main" id="{7B8A6A6B-46A7-4BB0-8772-A7613318ACD9}"/>
              </a:ext>
            </a:extLst>
          </p:cNvPr>
          <p:cNvSpPr txBox="1"/>
          <p:nvPr/>
        </p:nvSpPr>
        <p:spPr>
          <a:xfrm>
            <a:off x="2152650" y="662335"/>
            <a:ext cx="2216786" cy="169277"/>
          </a:xfrm>
          <a:prstGeom prst="rect">
            <a:avLst/>
          </a:prstGeom>
          <a:noFill/>
        </p:spPr>
        <p:txBody>
          <a:bodyPr wrap="square" rtlCol="0">
            <a:spAutoFit/>
          </a:bodyPr>
          <a:lstStyle/>
          <a:p>
            <a:r>
              <a:rPr lang="en-US" sz="500" b="1" u="sng" dirty="0">
                <a:latin typeface="Tahoma" panose="020B0604030504040204" pitchFamily="34" charset="0"/>
                <a:ea typeface="Tahoma" panose="020B0604030504040204" pitchFamily="34" charset="0"/>
                <a:cs typeface="Tahoma" panose="020B0604030504040204" pitchFamily="34" charset="0"/>
              </a:rPr>
              <a:t>2. Must Switch Integration Order:</a:t>
            </a:r>
          </a:p>
        </p:txBody>
      </p:sp>
      <p:pic>
        <p:nvPicPr>
          <p:cNvPr id="24" name="Picture 23">
            <a:extLst>
              <a:ext uri="{FF2B5EF4-FFF2-40B4-BE49-F238E27FC236}">
                <a16:creationId xmlns:a16="http://schemas.microsoft.com/office/drawing/2014/main" id="{CE53A799-6F30-4337-9228-BE8A00F19ED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479633" y="831202"/>
            <a:ext cx="1562819" cy="1330591"/>
          </a:xfrm>
          <a:prstGeom prst="rect">
            <a:avLst/>
          </a:prstGeom>
        </p:spPr>
      </p:pic>
      <p:sp>
        <p:nvSpPr>
          <p:cNvPr id="25" name="TextBox 24">
            <a:extLst>
              <a:ext uri="{FF2B5EF4-FFF2-40B4-BE49-F238E27FC236}">
                <a16:creationId xmlns:a16="http://schemas.microsoft.com/office/drawing/2014/main" id="{EEC76244-6836-420A-ACD7-52E7786101E6}"/>
              </a:ext>
            </a:extLst>
          </p:cNvPr>
          <p:cNvSpPr txBox="1"/>
          <p:nvPr/>
        </p:nvSpPr>
        <p:spPr>
          <a:xfrm>
            <a:off x="-22937" y="2249969"/>
            <a:ext cx="4425494" cy="323165"/>
          </a:xfrm>
          <a:prstGeom prst="rect">
            <a:avLst/>
          </a:prstGeom>
          <a:noFill/>
        </p:spPr>
        <p:txBody>
          <a:bodyPr wrap="square" rtlCol="0">
            <a:spAutoFit/>
          </a:bodyPr>
          <a:lstStyle/>
          <a:p>
            <a:r>
              <a:rPr lang="en-US" sz="500" b="1" u="sng" dirty="0">
                <a:latin typeface="Tahoma" panose="020B0604030504040204" pitchFamily="34" charset="0"/>
                <a:ea typeface="Tahoma" panose="020B0604030504040204" pitchFamily="34" charset="0"/>
                <a:cs typeface="Tahoma" panose="020B0604030504040204" pitchFamily="34" charset="0"/>
              </a:rPr>
              <a:t>Remark: </a:t>
            </a:r>
            <a:r>
              <a:rPr lang="en-US" sz="500" dirty="0">
                <a:latin typeface="Tahoma" panose="020B0604030504040204" pitchFamily="34" charset="0"/>
                <a:ea typeface="Tahoma" panose="020B0604030504040204" pitchFamily="34" charset="0"/>
                <a:cs typeface="Tahoma" panose="020B0604030504040204" pitchFamily="34" charset="0"/>
              </a:rPr>
              <a:t>Due to the nasty integrand, we are forced to switch orders of integrations. In these scenarios, one should switch based upon a sketched region and change the bounds accordingly. This requires usage of bounds and regions to re-evaluate a nicer integral. Some questions may require switching orders of integration and having an integral define by the sum of two separate regions. </a:t>
            </a:r>
            <a:endParaRPr lang="en-US" sz="500" b="1" u="sng"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8682233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13</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6" cstate="print">
              <a:duotone>
                <a:prstClr val="black"/>
                <a:schemeClr val="accent6">
                  <a:tint val="45000"/>
                  <a:satMod val="400000"/>
                </a:schemeClr>
              </a:duotone>
              <a:extLst>
                <a:ext uri="{BEBA8EAE-BF5A-486C-A8C5-ECC9F3942E4B}">
                  <a14:imgProps xmlns:a14="http://schemas.microsoft.com/office/drawing/2010/main">
                    <a14:imgLayer r:embed="rId7">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5FA62A5A-70B9-42BD-A9BC-1618ABB85E8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221722" y="511175"/>
            <a:ext cx="2164571" cy="151619"/>
          </a:xfrm>
          <a:prstGeom prst="rect">
            <a:avLst/>
          </a:prstGeom>
        </p:spPr>
      </p:pic>
      <p:pic>
        <p:nvPicPr>
          <p:cNvPr id="34" name="Picture 33">
            <a:extLst>
              <a:ext uri="{FF2B5EF4-FFF2-40B4-BE49-F238E27FC236}">
                <a16:creationId xmlns:a16="http://schemas.microsoft.com/office/drawing/2014/main" id="{ABF3AAE7-B5E4-455E-9B62-BE1E49B6F05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076450" y="800620"/>
            <a:ext cx="1109333" cy="131809"/>
          </a:xfrm>
          <a:prstGeom prst="rect">
            <a:avLst/>
          </a:prstGeom>
        </p:spPr>
      </p:pic>
      <p:sp>
        <p:nvSpPr>
          <p:cNvPr id="35" name="TextBox 34">
            <a:extLst>
              <a:ext uri="{FF2B5EF4-FFF2-40B4-BE49-F238E27FC236}">
                <a16:creationId xmlns:a16="http://schemas.microsoft.com/office/drawing/2014/main" id="{04E6B20A-F673-4357-9CE8-B0B02F2E56C4}"/>
              </a:ext>
            </a:extLst>
          </p:cNvPr>
          <p:cNvSpPr txBox="1"/>
          <p:nvPr/>
        </p:nvSpPr>
        <p:spPr>
          <a:xfrm>
            <a:off x="1126706" y="736448"/>
            <a:ext cx="1536065" cy="246221"/>
          </a:xfrm>
          <a:prstGeom prst="rect">
            <a:avLst/>
          </a:prstGeom>
          <a:noFill/>
        </p:spPr>
        <p:txBody>
          <a:bodyPr wrap="square" rtlCol="0">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By definition:</a:t>
            </a:r>
          </a:p>
        </p:txBody>
      </p:sp>
      <p:pic>
        <p:nvPicPr>
          <p:cNvPr id="36" name="Picture 35">
            <a:extLst>
              <a:ext uri="{FF2B5EF4-FFF2-40B4-BE49-F238E27FC236}">
                <a16:creationId xmlns:a16="http://schemas.microsoft.com/office/drawing/2014/main" id="{387FDA0D-E014-473F-9F8C-640D19BCD261}"/>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47264" y="1058638"/>
            <a:ext cx="2612571" cy="227810"/>
          </a:xfrm>
          <a:prstGeom prst="rect">
            <a:avLst/>
          </a:prstGeom>
        </p:spPr>
      </p:pic>
      <p:pic>
        <p:nvPicPr>
          <p:cNvPr id="37" name="Picture 36">
            <a:extLst>
              <a:ext uri="{FF2B5EF4-FFF2-40B4-BE49-F238E27FC236}">
                <a16:creationId xmlns:a16="http://schemas.microsoft.com/office/drawing/2014/main" id="{2E4C7A4B-F0E2-4228-AFC7-351470116EC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70883" y="1380430"/>
            <a:ext cx="2588952" cy="151619"/>
          </a:xfrm>
          <a:prstGeom prst="rect">
            <a:avLst/>
          </a:prstGeom>
        </p:spPr>
      </p:pic>
    </p:spTree>
    <p:extLst>
      <p:ext uri="{BB962C8B-B14F-4D97-AF65-F5344CB8AC3E}">
        <p14:creationId xmlns:p14="http://schemas.microsoft.com/office/powerpoint/2010/main" val="3477508071"/>
      </p:ext>
    </p:extLst>
  </p:cSld>
  <p:clrMapOvr>
    <a:masterClrMapping/>
  </p:clrMapOvr>
  <p:transition>
    <p:cut/>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35813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Double Integrals (example 4)</a:t>
            </a:r>
            <a:endParaRPr sz="1400" dirty="0">
              <a:solidFill>
                <a:schemeClr val="bg1"/>
              </a:solidFill>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130</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53DDB781-65B5-495D-AEF0-03C9D0BFF697}"/>
              </a:ext>
            </a:extLst>
          </p:cNvPr>
          <p:cNvPicPr>
            <a:picLocks noChangeAspect="1"/>
          </p:cNvPicPr>
          <p:nvPr/>
        </p:nvPicPr>
        <p:blipFill>
          <a:blip r:embed="rId8"/>
          <a:stretch>
            <a:fillRect/>
          </a:stretch>
        </p:blipFill>
        <p:spPr>
          <a:xfrm>
            <a:off x="31056" y="693277"/>
            <a:ext cx="1590932" cy="1559240"/>
          </a:xfrm>
          <a:prstGeom prst="rect">
            <a:avLst/>
          </a:prstGeom>
        </p:spPr>
      </p:pic>
      <p:sp>
        <p:nvSpPr>
          <p:cNvPr id="17" name="TextBox 16">
            <a:extLst>
              <a:ext uri="{FF2B5EF4-FFF2-40B4-BE49-F238E27FC236}">
                <a16:creationId xmlns:a16="http://schemas.microsoft.com/office/drawing/2014/main" id="{C5D95932-6628-4E6D-B721-3A139B764B0A}"/>
              </a:ext>
            </a:extLst>
          </p:cNvPr>
          <p:cNvSpPr txBox="1"/>
          <p:nvPr/>
        </p:nvSpPr>
        <p:spPr>
          <a:xfrm>
            <a:off x="0" y="601367"/>
            <a:ext cx="1078688" cy="169277"/>
          </a:xfrm>
          <a:prstGeom prst="rect">
            <a:avLst/>
          </a:prstGeom>
          <a:noFill/>
        </p:spPr>
        <p:txBody>
          <a:bodyPr wrap="square" rtlCol="0">
            <a:spAutoFit/>
          </a:bodyPr>
          <a:lstStyle/>
          <a:p>
            <a:r>
              <a:rPr lang="en-US" sz="500" b="1" u="sng" dirty="0">
                <a:latin typeface="Tahoma" panose="020B0604030504040204" pitchFamily="34" charset="0"/>
                <a:ea typeface="Tahoma" panose="020B0604030504040204" pitchFamily="34" charset="0"/>
                <a:cs typeface="Tahoma" panose="020B0604030504040204" pitchFamily="34" charset="0"/>
              </a:rPr>
              <a:t>1. Sketch 2D-Region: </a:t>
            </a:r>
          </a:p>
        </p:txBody>
      </p:sp>
      <p:pic>
        <p:nvPicPr>
          <p:cNvPr id="21" name="Picture 20">
            <a:extLst>
              <a:ext uri="{FF2B5EF4-FFF2-40B4-BE49-F238E27FC236}">
                <a16:creationId xmlns:a16="http://schemas.microsoft.com/office/drawing/2014/main" id="{F29AA2B8-C1A4-4198-9AC0-2EE39616CBAE}"/>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3798" y="436903"/>
            <a:ext cx="3716572" cy="147810"/>
          </a:xfrm>
          <a:prstGeom prst="rect">
            <a:avLst/>
          </a:prstGeom>
        </p:spPr>
      </p:pic>
      <p:pic>
        <p:nvPicPr>
          <p:cNvPr id="23" name="Picture 22">
            <a:extLst>
              <a:ext uri="{FF2B5EF4-FFF2-40B4-BE49-F238E27FC236}">
                <a16:creationId xmlns:a16="http://schemas.microsoft.com/office/drawing/2014/main" id="{02805055-2B13-446F-BABD-7085AA12F11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26642" y="446946"/>
            <a:ext cx="652952" cy="122667"/>
          </a:xfrm>
          <a:prstGeom prst="rect">
            <a:avLst/>
          </a:prstGeom>
        </p:spPr>
      </p:pic>
      <p:sp>
        <p:nvSpPr>
          <p:cNvPr id="24" name="TextBox 23">
            <a:extLst>
              <a:ext uri="{FF2B5EF4-FFF2-40B4-BE49-F238E27FC236}">
                <a16:creationId xmlns:a16="http://schemas.microsoft.com/office/drawing/2014/main" id="{6F567C53-7F5C-4E82-A840-0396E58FD14B}"/>
              </a:ext>
            </a:extLst>
          </p:cNvPr>
          <p:cNvSpPr txBox="1"/>
          <p:nvPr/>
        </p:nvSpPr>
        <p:spPr>
          <a:xfrm>
            <a:off x="1621988" y="601367"/>
            <a:ext cx="2857605" cy="400110"/>
          </a:xfrm>
          <a:prstGeom prst="rect">
            <a:avLst/>
          </a:prstGeom>
          <a:noFill/>
        </p:spPr>
        <p:txBody>
          <a:bodyPr wrap="square" rtlCol="0">
            <a:spAutoFit/>
          </a:bodyPr>
          <a:lstStyle/>
          <a:p>
            <a:pPr algn="l"/>
            <a:r>
              <a:rPr lang="en-US" sz="500" b="1" i="0" u="sng" strike="noStrike" baseline="0" dirty="0">
                <a:solidFill>
                  <a:srgbClr val="141414"/>
                </a:solidFill>
                <a:latin typeface="Tahoma" panose="020B0604030504040204" pitchFamily="34" charset="0"/>
                <a:ea typeface="Tahoma" panose="020B0604030504040204" pitchFamily="34" charset="0"/>
                <a:cs typeface="Tahoma" panose="020B0604030504040204" pitchFamily="34" charset="0"/>
              </a:rPr>
              <a:t>Issue: </a:t>
            </a:r>
            <a:r>
              <a:rPr lang="en-US" sz="500" b="0" i="0" u="none" strike="noStrike" baseline="0" dirty="0">
                <a:solidFill>
                  <a:srgbClr val="141414"/>
                </a:solidFill>
                <a:latin typeface="Tahoma" panose="020B0604030504040204" pitchFamily="34" charset="0"/>
                <a:ea typeface="Tahoma" panose="020B0604030504040204" pitchFamily="34" charset="0"/>
                <a:cs typeface="Tahoma" panose="020B0604030504040204" pitchFamily="34" charset="0"/>
              </a:rPr>
              <a:t>The region </a:t>
            </a:r>
            <a:r>
              <a:rPr lang="en-US" sz="500" b="0" i="1" u="none" strike="noStrike" baseline="0" dirty="0">
                <a:solidFill>
                  <a:srgbClr val="141414"/>
                </a:solidFill>
                <a:latin typeface="Tahoma" panose="020B0604030504040204" pitchFamily="34" charset="0"/>
                <a:ea typeface="Tahoma" panose="020B0604030504040204" pitchFamily="34" charset="0"/>
                <a:cs typeface="Tahoma" panose="020B0604030504040204" pitchFamily="34" charset="0"/>
              </a:rPr>
              <a:t>R </a:t>
            </a:r>
            <a:r>
              <a:rPr lang="en-US" sz="500" b="0" i="0" u="none" strike="noStrike" baseline="0" dirty="0">
                <a:solidFill>
                  <a:srgbClr val="141414"/>
                </a:solidFill>
                <a:latin typeface="Tahoma" panose="020B0604030504040204" pitchFamily="34" charset="0"/>
                <a:ea typeface="Tahoma" panose="020B0604030504040204" pitchFamily="34" charset="0"/>
                <a:cs typeface="Tahoma" panose="020B0604030504040204" pitchFamily="34" charset="0"/>
              </a:rPr>
              <a:t>in its entirety is bounded neither above and below by two curves, nor on the left and right by two curves. We are forced to decompose the region into a sum of two separate regions, based on the drawing and the bounds. We must locate intersection points based on the bounds (depicted in diagram).</a:t>
            </a:r>
            <a:endParaRPr lang="en-US" sz="500" dirty="0">
              <a:latin typeface="Tahoma" panose="020B0604030504040204" pitchFamily="34" charset="0"/>
              <a:ea typeface="Tahoma" panose="020B0604030504040204" pitchFamily="34" charset="0"/>
              <a:cs typeface="Tahoma" panose="020B0604030504040204" pitchFamily="34" charset="0"/>
            </a:endParaRPr>
          </a:p>
        </p:txBody>
      </p:sp>
      <p:pic>
        <p:nvPicPr>
          <p:cNvPr id="36" name="Picture 35">
            <a:extLst>
              <a:ext uri="{FF2B5EF4-FFF2-40B4-BE49-F238E27FC236}">
                <a16:creationId xmlns:a16="http://schemas.microsoft.com/office/drawing/2014/main" id="{3012F335-32B4-4F38-8C1A-A6F8E6D598E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751030" y="1035258"/>
            <a:ext cx="1443809" cy="278857"/>
          </a:xfrm>
          <a:prstGeom prst="rect">
            <a:avLst/>
          </a:prstGeom>
        </p:spPr>
      </p:pic>
      <p:pic>
        <p:nvPicPr>
          <p:cNvPr id="32" name="Picture 31">
            <a:extLst>
              <a:ext uri="{FF2B5EF4-FFF2-40B4-BE49-F238E27FC236}">
                <a16:creationId xmlns:a16="http://schemas.microsoft.com/office/drawing/2014/main" id="{0D6A7688-1000-4DCE-93A3-DC9FE7E320E0}"/>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885975" y="1391433"/>
            <a:ext cx="2237714" cy="290286"/>
          </a:xfrm>
          <a:prstGeom prst="rect">
            <a:avLst/>
          </a:prstGeom>
        </p:spPr>
      </p:pic>
      <p:pic>
        <p:nvPicPr>
          <p:cNvPr id="34" name="Picture 33">
            <a:extLst>
              <a:ext uri="{FF2B5EF4-FFF2-40B4-BE49-F238E27FC236}">
                <a16:creationId xmlns:a16="http://schemas.microsoft.com/office/drawing/2014/main" id="{EFF43DE9-1DF0-4215-8762-CA03E3895DB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885975" y="1799954"/>
            <a:ext cx="2658286" cy="620190"/>
          </a:xfrm>
          <a:prstGeom prst="rect">
            <a:avLst/>
          </a:prstGeom>
        </p:spPr>
      </p:pic>
    </p:spTree>
    <p:extLst>
      <p:ext uri="{BB962C8B-B14F-4D97-AF65-F5344CB8AC3E}">
        <p14:creationId xmlns:p14="http://schemas.microsoft.com/office/powerpoint/2010/main" val="316257832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Triple Integrals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27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131</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3DD9F9EE-0D08-4EA1-A03A-87A260EF3AF4}"/>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221479" y="503105"/>
            <a:ext cx="512000" cy="252952"/>
          </a:xfrm>
          <a:prstGeom prst="rect">
            <a:avLst/>
          </a:prstGeom>
        </p:spPr>
      </p:pic>
      <p:pic>
        <p:nvPicPr>
          <p:cNvPr id="25" name="Picture 24">
            <a:extLst>
              <a:ext uri="{FF2B5EF4-FFF2-40B4-BE49-F238E27FC236}">
                <a16:creationId xmlns:a16="http://schemas.microsoft.com/office/drawing/2014/main" id="{237D0458-74A6-4DCA-B68D-68F73B29690B}"/>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1140068" y="542496"/>
            <a:ext cx="2817523" cy="134857"/>
          </a:xfrm>
          <a:prstGeom prst="rect">
            <a:avLst/>
          </a:prstGeom>
        </p:spPr>
      </p:pic>
      <p:pic>
        <p:nvPicPr>
          <p:cNvPr id="21" name="Picture 20">
            <a:extLst>
              <a:ext uri="{FF2B5EF4-FFF2-40B4-BE49-F238E27FC236}">
                <a16:creationId xmlns:a16="http://schemas.microsoft.com/office/drawing/2014/main" id="{DB3B9C37-37BA-41E4-A2E8-73CF8733A60E}"/>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837345" y="591792"/>
            <a:ext cx="198857" cy="73143"/>
          </a:xfrm>
          <a:prstGeom prst="rect">
            <a:avLst/>
          </a:prstGeom>
        </p:spPr>
      </p:pic>
      <p:pic>
        <p:nvPicPr>
          <p:cNvPr id="27" name="Picture 26">
            <a:extLst>
              <a:ext uri="{FF2B5EF4-FFF2-40B4-BE49-F238E27FC236}">
                <a16:creationId xmlns:a16="http://schemas.microsoft.com/office/drawing/2014/main" id="{6F9366D0-6609-48B0-A01B-D751D1264845}"/>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212780" y="893923"/>
            <a:ext cx="758857" cy="258286"/>
          </a:xfrm>
          <a:prstGeom prst="rect">
            <a:avLst/>
          </a:prstGeom>
        </p:spPr>
      </p:pic>
      <p:pic>
        <p:nvPicPr>
          <p:cNvPr id="28" name="Picture 27">
            <a:extLst>
              <a:ext uri="{FF2B5EF4-FFF2-40B4-BE49-F238E27FC236}">
                <a16:creationId xmlns:a16="http://schemas.microsoft.com/office/drawing/2014/main" id="{23722F31-B4F5-4F9F-93D2-742545A6730B}"/>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1075442" y="986455"/>
            <a:ext cx="198857" cy="73143"/>
          </a:xfrm>
          <a:prstGeom prst="rect">
            <a:avLst/>
          </a:prstGeom>
        </p:spPr>
      </p:pic>
      <p:pic>
        <p:nvPicPr>
          <p:cNvPr id="31" name="Picture 30">
            <a:extLst>
              <a:ext uri="{FF2B5EF4-FFF2-40B4-BE49-F238E27FC236}">
                <a16:creationId xmlns:a16="http://schemas.microsoft.com/office/drawing/2014/main" id="{EDEA93E9-5B2A-4C09-B604-578CEE6CAD71}"/>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1378105" y="949801"/>
            <a:ext cx="2921905" cy="134857"/>
          </a:xfrm>
          <a:prstGeom prst="rect">
            <a:avLst/>
          </a:prstGeom>
        </p:spPr>
      </p:pic>
      <p:pic>
        <p:nvPicPr>
          <p:cNvPr id="33" name="Picture 32">
            <a:extLst>
              <a:ext uri="{FF2B5EF4-FFF2-40B4-BE49-F238E27FC236}">
                <a16:creationId xmlns:a16="http://schemas.microsoft.com/office/drawing/2014/main" id="{D459380B-981A-4E51-B20F-4765E049FE1D}"/>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21479" y="1321745"/>
            <a:ext cx="942476" cy="258286"/>
          </a:xfrm>
          <a:prstGeom prst="rect">
            <a:avLst/>
          </a:prstGeom>
        </p:spPr>
      </p:pic>
      <p:pic>
        <p:nvPicPr>
          <p:cNvPr id="34" name="Picture 33">
            <a:extLst>
              <a:ext uri="{FF2B5EF4-FFF2-40B4-BE49-F238E27FC236}">
                <a16:creationId xmlns:a16="http://schemas.microsoft.com/office/drawing/2014/main" id="{B4901E28-C0A0-4A5D-92E6-22B01C2A2200}"/>
              </a:ext>
            </a:extLst>
          </p:cNvPr>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1248545" y="1409798"/>
            <a:ext cx="198857" cy="73143"/>
          </a:xfrm>
          <a:prstGeom prst="rect">
            <a:avLst/>
          </a:prstGeom>
        </p:spPr>
      </p:pic>
      <p:pic>
        <p:nvPicPr>
          <p:cNvPr id="39" name="Picture 38">
            <a:extLst>
              <a:ext uri="{FF2B5EF4-FFF2-40B4-BE49-F238E27FC236}">
                <a16:creationId xmlns:a16="http://schemas.microsoft.com/office/drawing/2014/main" id="{4B01A44D-0737-4AFE-963E-A019EED3D4E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1531993" y="1349515"/>
            <a:ext cx="2918857" cy="134857"/>
          </a:xfrm>
          <a:prstGeom prst="rect">
            <a:avLst/>
          </a:prstGeom>
        </p:spPr>
      </p:pic>
      <p:pic>
        <p:nvPicPr>
          <p:cNvPr id="41" name="Picture 40">
            <a:extLst>
              <a:ext uri="{FF2B5EF4-FFF2-40B4-BE49-F238E27FC236}">
                <a16:creationId xmlns:a16="http://schemas.microsoft.com/office/drawing/2014/main" id="{1B01C7D9-C7F7-4735-B4CA-2BCF7C3FC23C}"/>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759421" y="1512877"/>
            <a:ext cx="2464000" cy="128000"/>
          </a:xfrm>
          <a:prstGeom prst="rect">
            <a:avLst/>
          </a:prstGeom>
        </p:spPr>
      </p:pic>
      <p:pic>
        <p:nvPicPr>
          <p:cNvPr id="45" name="Picture 44">
            <a:extLst>
              <a:ext uri="{FF2B5EF4-FFF2-40B4-BE49-F238E27FC236}">
                <a16:creationId xmlns:a16="http://schemas.microsoft.com/office/drawing/2014/main" id="{97744FBC-6050-4DB9-8937-94938B768499}"/>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212780" y="1749647"/>
            <a:ext cx="3910095" cy="134857"/>
          </a:xfrm>
          <a:prstGeom prst="rect">
            <a:avLst/>
          </a:prstGeom>
        </p:spPr>
      </p:pic>
      <p:pic>
        <p:nvPicPr>
          <p:cNvPr id="47" name="Picture 46">
            <a:extLst>
              <a:ext uri="{FF2B5EF4-FFF2-40B4-BE49-F238E27FC236}">
                <a16:creationId xmlns:a16="http://schemas.microsoft.com/office/drawing/2014/main" id="{5A9ACA51-84A5-429E-9076-A92886F181E5}"/>
              </a:ext>
            </a:extLst>
          </p:cNvPr>
          <p:cNvPicPr>
            <a:picLocks noChangeAspect="1"/>
          </p:cNvPicPr>
          <p:nvPr>
            <p:custDataLst>
              <p:tags r:id="rId12"/>
            </p:custDataLst>
          </p:nvPr>
        </p:nvPicPr>
        <p:blipFill>
          <a:blip r:embed="rId24" cstate="print">
            <a:extLst>
              <a:ext uri="{28A0092B-C50C-407E-A947-70E740481C1C}">
                <a14:useLocalDpi xmlns:a14="http://schemas.microsoft.com/office/drawing/2010/main" val="0"/>
              </a:ext>
            </a:extLst>
          </a:blip>
          <a:stretch>
            <a:fillRect/>
          </a:stretch>
        </p:blipFill>
        <p:spPr>
          <a:xfrm>
            <a:off x="225669" y="1897563"/>
            <a:ext cx="934095" cy="128000"/>
          </a:xfrm>
          <a:prstGeom prst="rect">
            <a:avLst/>
          </a:prstGeom>
        </p:spPr>
      </p:pic>
      <p:pic>
        <p:nvPicPr>
          <p:cNvPr id="48" name="Picture 2" descr="Why do we use triple integral for finding volumes when we have double  integrals? - Quora">
            <a:extLst>
              <a:ext uri="{FF2B5EF4-FFF2-40B4-BE49-F238E27FC236}">
                <a16:creationId xmlns:a16="http://schemas.microsoft.com/office/drawing/2014/main" id="{F7C5A5A4-2197-4020-8D57-591782185029}"/>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075442" y="2054120"/>
            <a:ext cx="2406685" cy="11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21512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4" cstate="print"/>
              <a:stretch>
                <a:fillRect/>
              </a:stretch>
            </a:blipFill>
          </p:spPr>
          <p:txBody>
            <a:bodyPr wrap="square" lIns="0" tIns="0" rIns="0" bIns="0" rtlCol="0"/>
            <a:lstStyle/>
            <a:p>
              <a:endParaRPr/>
            </a:p>
          </p:txBody>
        </p:sp>
      </p:grpSp>
      <p:sp>
        <p:nvSpPr>
          <p:cNvPr id="5" name="object 5"/>
          <p:cNvSpPr txBox="1"/>
          <p:nvPr/>
        </p:nvSpPr>
        <p:spPr>
          <a:xfrm>
            <a:off x="95300" y="39215"/>
            <a:ext cx="42671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Connection Between Double &amp; Triple Integral</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27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132</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7C158979-E627-43B8-8942-CBFAF484ACC9}"/>
              </a:ext>
            </a:extLst>
          </p:cNvPr>
          <p:cNvSpPr txBox="1"/>
          <p:nvPr/>
        </p:nvSpPr>
        <p:spPr>
          <a:xfrm>
            <a:off x="171450" y="365564"/>
            <a:ext cx="4393392" cy="1169551"/>
          </a:xfrm>
          <a:prstGeom prst="rect">
            <a:avLst/>
          </a:prstGeom>
          <a:noFill/>
        </p:spPr>
        <p:txBody>
          <a:bodyPr wrap="square" rtlCol="0">
            <a:spAutoFit/>
          </a:bodyPr>
          <a:lstStyle/>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A </a:t>
            </a:r>
            <a:r>
              <a:rPr lang="en-US" sz="1000" b="1" dirty="0">
                <a:latin typeface="Tahoma" panose="020B0604030504040204" pitchFamily="34" charset="0"/>
                <a:ea typeface="Tahoma" panose="020B0604030504040204" pitchFamily="34" charset="0"/>
                <a:cs typeface="Tahoma" panose="020B0604030504040204" pitchFamily="34" charset="0"/>
              </a:rPr>
              <a:t>d</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ouble integral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represents the </a:t>
            </a:r>
            <a:r>
              <a:rPr lang="en-US" sz="1000" b="0" i="1" u="sng" strike="noStrike" baseline="0" dirty="0">
                <a:latin typeface="Tahoma" panose="020B0604030504040204" pitchFamily="34" charset="0"/>
                <a:ea typeface="Tahoma" panose="020B0604030504040204" pitchFamily="34" charset="0"/>
                <a:cs typeface="Tahoma" panose="020B0604030504040204" pitchFamily="34" charset="0"/>
              </a:rPr>
              <a:t>signed volume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of the three-dimensional region</a:t>
            </a:r>
          </a:p>
          <a:p>
            <a:pPr marL="285750" indent="-285750">
              <a:buFont typeface="Arial" panose="020B0604020202020204" pitchFamily="34" charset="0"/>
              <a:buChar char="•"/>
            </a:pP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The graph of a function f(x, y, z) of three variables lives in </a:t>
            </a:r>
            <a:r>
              <a:rPr lang="en-US" sz="1000" b="0" i="1" u="none" strike="noStrike" baseline="0" dirty="0">
                <a:latin typeface="Tahoma" panose="020B0604030504040204" pitchFamily="34" charset="0"/>
                <a:ea typeface="Tahoma" panose="020B0604030504040204" pitchFamily="34" charset="0"/>
                <a:cs typeface="Tahoma" panose="020B0604030504040204" pitchFamily="34" charset="0"/>
              </a:rPr>
              <a:t>four-dimensional space</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 and thus, a </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triple integral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represents a </a:t>
            </a:r>
            <a:r>
              <a:rPr lang="en-US" sz="1000" b="0" i="1" u="sng" strike="noStrike" baseline="0" dirty="0">
                <a:latin typeface="Tahoma" panose="020B0604030504040204" pitchFamily="34" charset="0"/>
                <a:ea typeface="Tahoma" panose="020B0604030504040204" pitchFamily="34" charset="0"/>
                <a:cs typeface="Tahoma" panose="020B0604030504040204" pitchFamily="34" charset="0"/>
              </a:rPr>
              <a:t>four-dimensional volume</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However, triple integrals can represent several quantities (average value, probability, center of mass, total mass)</a:t>
            </a:r>
          </a:p>
        </p:txBody>
      </p:sp>
      <p:pic>
        <p:nvPicPr>
          <p:cNvPr id="16" name="Picture 15">
            <a:extLst>
              <a:ext uri="{FF2B5EF4-FFF2-40B4-BE49-F238E27FC236}">
                <a16:creationId xmlns:a16="http://schemas.microsoft.com/office/drawing/2014/main" id="{E0BB1ADB-6FF8-40B3-BAF6-69EA587F79DF}"/>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044684" y="1531349"/>
            <a:ext cx="751238" cy="260571"/>
          </a:xfrm>
          <a:prstGeom prst="rect">
            <a:avLst/>
          </a:prstGeom>
        </p:spPr>
      </p:pic>
      <p:pic>
        <p:nvPicPr>
          <p:cNvPr id="18" name="Picture 17">
            <a:extLst>
              <a:ext uri="{FF2B5EF4-FFF2-40B4-BE49-F238E27FC236}">
                <a16:creationId xmlns:a16="http://schemas.microsoft.com/office/drawing/2014/main" id="{3DC999FD-ABDF-4ADA-A5D4-03DC2BC0DD9A}"/>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3412887" y="1533622"/>
            <a:ext cx="843429" cy="262857"/>
          </a:xfrm>
          <a:prstGeom prst="rect">
            <a:avLst/>
          </a:prstGeom>
        </p:spPr>
      </p:pic>
      <p:pic>
        <p:nvPicPr>
          <p:cNvPr id="20" name="Picture 19">
            <a:extLst>
              <a:ext uri="{FF2B5EF4-FFF2-40B4-BE49-F238E27FC236}">
                <a16:creationId xmlns:a16="http://schemas.microsoft.com/office/drawing/2014/main" id="{91CA74BC-49F9-40E6-B565-750D61BB7AD2}"/>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55709" y="1537041"/>
            <a:ext cx="512000" cy="252952"/>
          </a:xfrm>
          <a:prstGeom prst="rect">
            <a:avLst/>
          </a:prstGeom>
        </p:spPr>
      </p:pic>
      <p:pic>
        <p:nvPicPr>
          <p:cNvPr id="22" name="Picture 21">
            <a:extLst>
              <a:ext uri="{FF2B5EF4-FFF2-40B4-BE49-F238E27FC236}">
                <a16:creationId xmlns:a16="http://schemas.microsoft.com/office/drawing/2014/main" id="{770F01FC-C26D-4D5F-A002-F71002E68810}"/>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811062" y="1614763"/>
            <a:ext cx="198857" cy="73143"/>
          </a:xfrm>
          <a:prstGeom prst="rect">
            <a:avLst/>
          </a:prstGeom>
        </p:spPr>
      </p:pic>
      <p:pic>
        <p:nvPicPr>
          <p:cNvPr id="33" name="Picture 32">
            <a:extLst>
              <a:ext uri="{FF2B5EF4-FFF2-40B4-BE49-F238E27FC236}">
                <a16:creationId xmlns:a16="http://schemas.microsoft.com/office/drawing/2014/main" id="{60C5F187-1CEC-4F49-87A8-57E8619870A1}"/>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2250167" y="1529797"/>
            <a:ext cx="777905" cy="260572"/>
          </a:xfrm>
          <a:prstGeom prst="rect">
            <a:avLst/>
          </a:prstGeom>
        </p:spPr>
      </p:pic>
      <p:pic>
        <p:nvPicPr>
          <p:cNvPr id="26" name="Picture 25">
            <a:extLst>
              <a:ext uri="{FF2B5EF4-FFF2-40B4-BE49-F238E27FC236}">
                <a16:creationId xmlns:a16="http://schemas.microsoft.com/office/drawing/2014/main" id="{21C9F0BB-3FC2-486F-93A3-FF60A8EE0B81}"/>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1916304" y="1601940"/>
            <a:ext cx="207238" cy="93714"/>
          </a:xfrm>
          <a:prstGeom prst="rect">
            <a:avLst/>
          </a:prstGeom>
        </p:spPr>
      </p:pic>
      <p:pic>
        <p:nvPicPr>
          <p:cNvPr id="28" name="Picture 27">
            <a:extLst>
              <a:ext uri="{FF2B5EF4-FFF2-40B4-BE49-F238E27FC236}">
                <a16:creationId xmlns:a16="http://schemas.microsoft.com/office/drawing/2014/main" id="{19850585-394E-4772-9085-C65A8359D21F}"/>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092849" y="1614763"/>
            <a:ext cx="198857" cy="73143"/>
          </a:xfrm>
          <a:prstGeom prst="rect">
            <a:avLst/>
          </a:prstGeom>
        </p:spPr>
      </p:pic>
      <p:sp>
        <p:nvSpPr>
          <p:cNvPr id="30" name="TextBox 29">
            <a:extLst>
              <a:ext uri="{FF2B5EF4-FFF2-40B4-BE49-F238E27FC236}">
                <a16:creationId xmlns:a16="http://schemas.microsoft.com/office/drawing/2014/main" id="{D9AE5AE7-8020-402D-A503-FFF48F21BDAF}"/>
              </a:ext>
            </a:extLst>
          </p:cNvPr>
          <p:cNvSpPr txBox="1"/>
          <p:nvPr/>
        </p:nvSpPr>
        <p:spPr>
          <a:xfrm>
            <a:off x="171450" y="1825311"/>
            <a:ext cx="4393392" cy="707886"/>
          </a:xfrm>
          <a:prstGeom prst="rect">
            <a:avLst/>
          </a:prstGeom>
          <a:noFill/>
        </p:spPr>
        <p:txBody>
          <a:bodyPr wrap="square" rtlCol="0">
            <a:spAutoFit/>
          </a:bodyPr>
          <a:lstStyle/>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The connection between double and triple integrals are provided through volume.</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Similarly the connection between a single integral and a double integral is provided through area</a:t>
            </a:r>
          </a:p>
        </p:txBody>
      </p:sp>
      <p:pic>
        <p:nvPicPr>
          <p:cNvPr id="17" name="Picture 16">
            <a:extLst>
              <a:ext uri="{FF2B5EF4-FFF2-40B4-BE49-F238E27FC236}">
                <a16:creationId xmlns:a16="http://schemas.microsoft.com/office/drawing/2014/main" id="{376326C0-2BE6-4535-A2E7-F76712B47CA3}"/>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627193" y="2542866"/>
            <a:ext cx="978286" cy="262857"/>
          </a:xfrm>
          <a:prstGeom prst="rect">
            <a:avLst/>
          </a:prstGeom>
        </p:spPr>
      </p:pic>
      <p:pic>
        <p:nvPicPr>
          <p:cNvPr id="19" name="Picture 18">
            <a:extLst>
              <a:ext uri="{FF2B5EF4-FFF2-40B4-BE49-F238E27FC236}">
                <a16:creationId xmlns:a16="http://schemas.microsoft.com/office/drawing/2014/main" id="{C06525D2-3CA7-4F63-B18B-9A7EB2DD1B14}"/>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1605480" y="2546752"/>
            <a:ext cx="1525333" cy="258286"/>
          </a:xfrm>
          <a:prstGeom prst="rect">
            <a:avLst/>
          </a:prstGeom>
        </p:spPr>
      </p:pic>
      <p:pic>
        <p:nvPicPr>
          <p:cNvPr id="44" name="Picture 43">
            <a:extLst>
              <a:ext uri="{FF2B5EF4-FFF2-40B4-BE49-F238E27FC236}">
                <a16:creationId xmlns:a16="http://schemas.microsoft.com/office/drawing/2014/main" id="{28D3F398-254F-46C0-85F6-35312D6D3ACD}"/>
              </a:ext>
            </a:extLst>
          </p:cNvPr>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1004848" y="2853998"/>
            <a:ext cx="3186286" cy="134857"/>
          </a:xfrm>
          <a:prstGeom prst="rect">
            <a:avLst/>
          </a:prstGeom>
        </p:spPr>
      </p:pic>
      <p:pic>
        <p:nvPicPr>
          <p:cNvPr id="46" name="Picture 45">
            <a:extLst>
              <a:ext uri="{FF2B5EF4-FFF2-40B4-BE49-F238E27FC236}">
                <a16:creationId xmlns:a16="http://schemas.microsoft.com/office/drawing/2014/main" id="{4BF06053-597E-4B4F-891A-5C5E0EF879AB}"/>
              </a:ext>
            </a:extLst>
          </p:cNvPr>
          <p:cNvPicPr>
            <a:picLocks noChangeAspect="1"/>
          </p:cNvPicPr>
          <p:nvPr>
            <p:custDataLst>
              <p:tags r:id="rId11"/>
            </p:custDataLst>
          </p:nvPr>
        </p:nvPicPr>
        <p:blipFill>
          <a:blip r:embed="rId24" cstate="print">
            <a:extLst>
              <a:ext uri="{28A0092B-C50C-407E-A947-70E740481C1C}">
                <a14:useLocalDpi xmlns:a14="http://schemas.microsoft.com/office/drawing/2010/main" val="0"/>
              </a:ext>
            </a:extLst>
          </a:blip>
          <a:stretch>
            <a:fillRect/>
          </a:stretch>
        </p:blipFill>
        <p:spPr>
          <a:xfrm>
            <a:off x="448790" y="2856719"/>
            <a:ext cx="496000" cy="128000"/>
          </a:xfrm>
          <a:prstGeom prst="rect">
            <a:avLst/>
          </a:prstGeom>
        </p:spPr>
      </p:pic>
      <p:pic>
        <p:nvPicPr>
          <p:cNvPr id="24" name="Picture 23">
            <a:extLst>
              <a:ext uri="{FF2B5EF4-FFF2-40B4-BE49-F238E27FC236}">
                <a16:creationId xmlns:a16="http://schemas.microsoft.com/office/drawing/2014/main" id="{9A77045F-9426-45E3-AD70-B6F4BD11D51A}"/>
              </a:ext>
            </a:extLst>
          </p:cNvPr>
          <p:cNvPicPr>
            <a:picLocks noChangeAspect="1"/>
          </p:cNvPicPr>
          <p:nvPr>
            <p:custDataLst>
              <p:tags r:id="rId12"/>
            </p:custDataLst>
          </p:nvPr>
        </p:nvPicPr>
        <p:blipFill>
          <a:blip r:embed="rId25" cstate="print">
            <a:extLst>
              <a:ext uri="{28A0092B-C50C-407E-A947-70E740481C1C}">
                <a14:useLocalDpi xmlns:a14="http://schemas.microsoft.com/office/drawing/2010/main" val="0"/>
              </a:ext>
            </a:extLst>
          </a:blip>
          <a:stretch>
            <a:fillRect/>
          </a:stretch>
        </p:blipFill>
        <p:spPr>
          <a:xfrm>
            <a:off x="3214082" y="2533711"/>
            <a:ext cx="912762" cy="258286"/>
          </a:xfrm>
          <a:prstGeom prst="rect">
            <a:avLst/>
          </a:prstGeom>
        </p:spPr>
      </p:pic>
    </p:spTree>
    <p:extLst>
      <p:ext uri="{BB962C8B-B14F-4D97-AF65-F5344CB8AC3E}">
        <p14:creationId xmlns:p14="http://schemas.microsoft.com/office/powerpoint/2010/main" val="227582482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Triple Integrals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27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133</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F8AE166C-2E27-4550-BB83-71C7936F00F6}"/>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261105" y="720671"/>
            <a:ext cx="772572" cy="258286"/>
          </a:xfrm>
          <a:prstGeom prst="rect">
            <a:avLst/>
          </a:prstGeom>
        </p:spPr>
      </p:pic>
      <p:pic>
        <p:nvPicPr>
          <p:cNvPr id="28" name="Picture 27">
            <a:extLst>
              <a:ext uri="{FF2B5EF4-FFF2-40B4-BE49-F238E27FC236}">
                <a16:creationId xmlns:a16="http://schemas.microsoft.com/office/drawing/2014/main" id="{23722F31-B4F5-4F9F-93D2-742545A6730B}"/>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220190" y="801338"/>
            <a:ext cx="198857" cy="73143"/>
          </a:xfrm>
          <a:prstGeom prst="rect">
            <a:avLst/>
          </a:prstGeom>
        </p:spPr>
      </p:pic>
      <p:pic>
        <p:nvPicPr>
          <p:cNvPr id="29" name="Picture 28">
            <a:extLst>
              <a:ext uri="{FF2B5EF4-FFF2-40B4-BE49-F238E27FC236}">
                <a16:creationId xmlns:a16="http://schemas.microsoft.com/office/drawing/2014/main" id="{9C4D6F1E-4EE5-4461-A4CD-9AEB69345BDC}"/>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196760" y="1347836"/>
            <a:ext cx="988952" cy="262857"/>
          </a:xfrm>
          <a:prstGeom prst="rect">
            <a:avLst/>
          </a:prstGeom>
        </p:spPr>
      </p:pic>
      <p:pic>
        <p:nvPicPr>
          <p:cNvPr id="34" name="Picture 33">
            <a:extLst>
              <a:ext uri="{FF2B5EF4-FFF2-40B4-BE49-F238E27FC236}">
                <a16:creationId xmlns:a16="http://schemas.microsoft.com/office/drawing/2014/main" id="{B4901E28-C0A0-4A5D-92E6-22B01C2A2200}"/>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246606" y="1446321"/>
            <a:ext cx="198857" cy="73143"/>
          </a:xfrm>
          <a:prstGeom prst="rect">
            <a:avLst/>
          </a:prstGeom>
        </p:spPr>
      </p:pic>
      <p:pic>
        <p:nvPicPr>
          <p:cNvPr id="18" name="Picture 17">
            <a:extLst>
              <a:ext uri="{FF2B5EF4-FFF2-40B4-BE49-F238E27FC236}">
                <a16:creationId xmlns:a16="http://schemas.microsoft.com/office/drawing/2014/main" id="{782E0F79-0E16-4011-ABD9-B3223F2AEB67}"/>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88607" y="513829"/>
            <a:ext cx="3540572" cy="144000"/>
          </a:xfrm>
          <a:prstGeom prst="rect">
            <a:avLst/>
          </a:prstGeom>
        </p:spPr>
      </p:pic>
      <p:pic>
        <p:nvPicPr>
          <p:cNvPr id="24" name="Picture 23">
            <a:extLst>
              <a:ext uri="{FF2B5EF4-FFF2-40B4-BE49-F238E27FC236}">
                <a16:creationId xmlns:a16="http://schemas.microsoft.com/office/drawing/2014/main" id="{F6CE1527-BB4A-4169-A0E3-9D63B8C055E1}"/>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88607" y="1080228"/>
            <a:ext cx="3460573" cy="144000"/>
          </a:xfrm>
          <a:prstGeom prst="rect">
            <a:avLst/>
          </a:prstGeom>
        </p:spPr>
      </p:pic>
      <p:pic>
        <p:nvPicPr>
          <p:cNvPr id="37" name="Picture 36">
            <a:extLst>
              <a:ext uri="{FF2B5EF4-FFF2-40B4-BE49-F238E27FC236}">
                <a16:creationId xmlns:a16="http://schemas.microsoft.com/office/drawing/2014/main" id="{803FB0FC-9935-4D7E-8AE3-54818F3B2A66}"/>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1619275" y="1415264"/>
            <a:ext cx="769524" cy="128000"/>
          </a:xfrm>
          <a:prstGeom prst="rect">
            <a:avLst/>
          </a:prstGeom>
        </p:spPr>
      </p:pic>
      <p:sp>
        <p:nvSpPr>
          <p:cNvPr id="38" name="TextBox 37">
            <a:extLst>
              <a:ext uri="{FF2B5EF4-FFF2-40B4-BE49-F238E27FC236}">
                <a16:creationId xmlns:a16="http://schemas.microsoft.com/office/drawing/2014/main" id="{FBF06043-CEEF-485C-8669-6094EFD0010E}"/>
              </a:ext>
            </a:extLst>
          </p:cNvPr>
          <p:cNvSpPr txBox="1"/>
          <p:nvPr/>
        </p:nvSpPr>
        <p:spPr>
          <a:xfrm>
            <a:off x="92404" y="2027832"/>
            <a:ext cx="4011865" cy="1323439"/>
          </a:xfrm>
          <a:prstGeom prst="rect">
            <a:avLst/>
          </a:prstGeom>
          <a:noFill/>
        </p:spPr>
        <p:txBody>
          <a:bodyPr wrap="square" rtlCol="0">
            <a:spAutoFit/>
          </a:bodyPr>
          <a:lstStyle/>
          <a:p>
            <a:pPr marL="171450" indent="-171450">
              <a:buFont typeface="Arial" panose="020B0604020202020204" pitchFamily="34" charset="0"/>
              <a:buChar char="•"/>
            </a:pPr>
            <a:r>
              <a:rPr lang="en-US" sz="1000" b="1" i="0" u="sng" dirty="0">
                <a:solidFill>
                  <a:srgbClr val="000000"/>
                </a:solidFill>
                <a:effectLst/>
                <a:latin typeface="Tahoma" panose="020B0604030504040204" pitchFamily="34" charset="0"/>
                <a:ea typeface="Tahoma" panose="020B0604030504040204" pitchFamily="34" charset="0"/>
                <a:cs typeface="Tahoma" panose="020B0604030504040204" pitchFamily="34" charset="0"/>
              </a:rPr>
              <a:t>Two Main Tasks:</a:t>
            </a:r>
          </a:p>
          <a:p>
            <a:pPr marL="685800" lvl="1" indent="-228600">
              <a:buFont typeface="+mj-lt"/>
              <a:buAutoNum type="arabicPeriod"/>
            </a:pP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 </a:t>
            </a:r>
            <a:r>
              <a:rPr lang="en-US" sz="1000" b="0" i="0" u="sng" dirty="0">
                <a:solidFill>
                  <a:srgbClr val="000000"/>
                </a:solidFill>
                <a:effectLst/>
                <a:latin typeface="Tahoma" panose="020B0604030504040204" pitchFamily="34" charset="0"/>
                <a:ea typeface="Tahoma" panose="020B0604030504040204" pitchFamily="34" charset="0"/>
                <a:cs typeface="Tahoma" panose="020B0604030504040204" pitchFamily="34" charset="0"/>
              </a:rPr>
              <a:t>region in 3D </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(region between </a:t>
            </a:r>
            <a:r>
              <a:rPr lang="en-US" sz="1000" b="0" i="0" u="sng" dirty="0">
                <a:solidFill>
                  <a:srgbClr val="000000"/>
                </a:solidFill>
                <a:effectLst/>
                <a:latin typeface="Tahoma" panose="020B0604030504040204" pitchFamily="34" charset="0"/>
                <a:ea typeface="Tahoma" panose="020B0604030504040204" pitchFamily="34" charset="0"/>
                <a:cs typeface="Tahoma" panose="020B0604030504040204" pitchFamily="34" charset="0"/>
              </a:rPr>
              <a:t>surfaces</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p>
          <a:p>
            <a:pPr marL="1143000" lvl="2" indent="-228600">
              <a:buFont typeface="+mj-lt"/>
              <a:buAutoNum type="alphaLcParenR"/>
            </a:pPr>
            <a:r>
              <a:rPr lang="en-US" sz="10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6</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different possible orders for the triple integral. </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Pick the easiest integration order.</a:t>
            </a:r>
          </a:p>
          <a:p>
            <a:pPr marL="1143000" lvl="2" indent="-228600">
              <a:buFont typeface="+mj-lt"/>
              <a:buAutoNum type="alphaLcParenR"/>
            </a:pP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Essentially reduce it to a double integral</a:t>
            </a:r>
          </a:p>
          <a:p>
            <a:pPr marL="685800" lvl="1" indent="-228600">
              <a:buFont typeface="+mj-lt"/>
              <a:buAutoNum type="arabicPeriod"/>
            </a:pP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Then a very </a:t>
            </a:r>
            <a:r>
              <a:rPr lang="en-US" sz="1000" u="sng" dirty="0">
                <a:solidFill>
                  <a:srgbClr val="000000"/>
                </a:solidFill>
                <a:latin typeface="Tahoma" panose="020B0604030504040204" pitchFamily="34" charset="0"/>
                <a:ea typeface="Tahoma" panose="020B0604030504040204" pitchFamily="34" charset="0"/>
                <a:cs typeface="Tahoma" panose="020B0604030504040204" pitchFamily="34" charset="0"/>
              </a:rPr>
              <a:t>specific 2D</a:t>
            </a:r>
            <a:r>
              <a:rPr lang="en-US" sz="1000" i="1" u="sng"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u="sng" dirty="0">
                <a:solidFill>
                  <a:srgbClr val="000000"/>
                </a:solidFill>
                <a:latin typeface="Tahoma" panose="020B0604030504040204" pitchFamily="34" charset="0"/>
                <a:ea typeface="Tahoma" panose="020B0604030504040204" pitchFamily="34" charset="0"/>
                <a:cs typeface="Tahoma" panose="020B0604030504040204" pitchFamily="34" charset="0"/>
              </a:rPr>
              <a:t>region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on a </a:t>
            </a:r>
            <a:r>
              <a:rPr lang="en-US" sz="1000" i="1" u="sng" dirty="0">
                <a:solidFill>
                  <a:srgbClr val="000000"/>
                </a:solidFill>
                <a:latin typeface="Tahoma" panose="020B0604030504040204" pitchFamily="34" charset="0"/>
                <a:ea typeface="Tahoma" panose="020B0604030504040204" pitchFamily="34" charset="0"/>
                <a:cs typeface="Tahoma" panose="020B0604030504040204" pitchFamily="34" charset="0"/>
              </a:rPr>
              <a:t>coordinate plane</a:t>
            </a:r>
          </a:p>
          <a:p>
            <a:pPr marL="1143000" lvl="2" indent="-228600">
              <a:buFont typeface="+mj-lt"/>
              <a:buAutoNum type="alphaLcParenR"/>
            </a:pP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Always draw the region!</a:t>
            </a:r>
          </a:p>
          <a:p>
            <a:pPr marL="171450" indent="-171450">
              <a:buFont typeface="Arial" panose="020B0604020202020204" pitchFamily="34" charset="0"/>
              <a:buChar char="•"/>
            </a:pPr>
            <a:endPar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9" name="Picture 18">
            <a:extLst>
              <a:ext uri="{FF2B5EF4-FFF2-40B4-BE49-F238E27FC236}">
                <a16:creationId xmlns:a16="http://schemas.microsoft.com/office/drawing/2014/main" id="{2EE6DEE2-F1FD-4581-9571-0DDF4167ACE3}"/>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169343" y="1680317"/>
            <a:ext cx="4122665" cy="151619"/>
          </a:xfrm>
          <a:prstGeom prst="rect">
            <a:avLst/>
          </a:prstGeom>
        </p:spPr>
      </p:pic>
      <p:pic>
        <p:nvPicPr>
          <p:cNvPr id="55" name="Picture 54">
            <a:extLst>
              <a:ext uri="{FF2B5EF4-FFF2-40B4-BE49-F238E27FC236}">
                <a16:creationId xmlns:a16="http://schemas.microsoft.com/office/drawing/2014/main" id="{2443B030-B8A3-43C1-9208-EA1DC2F0E6F5}"/>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88607" y="1870658"/>
            <a:ext cx="1345524" cy="128000"/>
          </a:xfrm>
          <a:prstGeom prst="rect">
            <a:avLst/>
          </a:prstGeom>
        </p:spPr>
      </p:pic>
      <p:pic>
        <p:nvPicPr>
          <p:cNvPr id="59" name="Picture 58">
            <a:extLst>
              <a:ext uri="{FF2B5EF4-FFF2-40B4-BE49-F238E27FC236}">
                <a16:creationId xmlns:a16="http://schemas.microsoft.com/office/drawing/2014/main" id="{6EDD48D0-096E-49B8-9448-02C7BC5CE675}"/>
              </a:ext>
            </a:extLst>
          </p:cNvPr>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1619275" y="794881"/>
            <a:ext cx="627810" cy="128000"/>
          </a:xfrm>
          <a:prstGeom prst="rect">
            <a:avLst/>
          </a:prstGeom>
        </p:spPr>
      </p:pic>
    </p:spTree>
    <p:extLst>
      <p:ext uri="{BB962C8B-B14F-4D97-AF65-F5344CB8AC3E}">
        <p14:creationId xmlns:p14="http://schemas.microsoft.com/office/powerpoint/2010/main" val="350783035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Triple Integrals (cont.)</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27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134</a:t>
            </a:fld>
            <a:r>
              <a:rPr spc="-55" dirty="0"/>
              <a:t> </a:t>
            </a:r>
            <a:r>
              <a:rPr spc="35" dirty="0"/>
              <a:t>/</a:t>
            </a:r>
            <a:r>
              <a:rPr spc="-15" dirty="0"/>
              <a:t> </a:t>
            </a:r>
            <a:r>
              <a:rPr lang="en-US" spc="-55" dirty="0"/>
              <a:t>11</a:t>
            </a:r>
            <a:endParaRPr spc="-55" dirty="0"/>
          </a:p>
        </p:txBody>
      </p:sp>
      <p:sp>
        <p:nvSpPr>
          <p:cNvPr id="38" name="TextBox 37">
            <a:extLst>
              <a:ext uri="{FF2B5EF4-FFF2-40B4-BE49-F238E27FC236}">
                <a16:creationId xmlns:a16="http://schemas.microsoft.com/office/drawing/2014/main" id="{FBF06043-CEEF-485C-8669-6094EFD0010E}"/>
              </a:ext>
            </a:extLst>
          </p:cNvPr>
          <p:cNvSpPr txBox="1"/>
          <p:nvPr/>
        </p:nvSpPr>
        <p:spPr>
          <a:xfrm>
            <a:off x="95300" y="417675"/>
            <a:ext cx="4011865" cy="2631490"/>
          </a:xfrm>
          <a:prstGeom prst="rect">
            <a:avLst/>
          </a:prstGeom>
          <a:noFill/>
        </p:spPr>
        <p:txBody>
          <a:bodyPr wrap="square" rtlCol="0">
            <a:spAutoFit/>
          </a:bodyPr>
          <a:lstStyle/>
          <a:p>
            <a:pPr marL="171450" indent="-171450">
              <a:buFont typeface="Arial" panose="020B0604020202020204" pitchFamily="34" charset="0"/>
              <a:buChar char="•"/>
            </a:pPr>
            <a:r>
              <a:rPr lang="en-US" sz="9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z-simple:</a:t>
            </a:r>
            <a:r>
              <a:rPr lang="en-US" sz="900" b="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define 3D region between two “z=f(</a:t>
            </a:r>
            <a:r>
              <a:rPr lang="en-US" sz="900" dirty="0" err="1">
                <a:solidFill>
                  <a:srgbClr val="000000"/>
                </a:solidFill>
                <a:latin typeface="Tahoma" panose="020B0604030504040204" pitchFamily="34" charset="0"/>
                <a:ea typeface="Tahoma" panose="020B0604030504040204" pitchFamily="34" charset="0"/>
                <a:cs typeface="Tahoma" panose="020B0604030504040204" pitchFamily="34" charset="0"/>
              </a:rPr>
              <a:t>x,y</a:t>
            </a: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 functions therefore “D” will be on the </a:t>
            </a:r>
            <a:r>
              <a:rPr lang="en-US" sz="900" u="sng" dirty="0" err="1">
                <a:solidFill>
                  <a:srgbClr val="000000"/>
                </a:solidFill>
                <a:latin typeface="Tahoma" panose="020B0604030504040204" pitchFamily="34" charset="0"/>
                <a:ea typeface="Tahoma" panose="020B0604030504040204" pitchFamily="34" charset="0"/>
                <a:cs typeface="Tahoma" panose="020B0604030504040204" pitchFamily="34" charset="0"/>
              </a:rPr>
              <a:t>xy</a:t>
            </a:r>
            <a:r>
              <a:rPr lang="en-US" sz="900" u="sng" dirty="0">
                <a:solidFill>
                  <a:srgbClr val="000000"/>
                </a:solidFill>
                <a:latin typeface="Tahoma" panose="020B0604030504040204" pitchFamily="34" charset="0"/>
                <a:ea typeface="Tahoma" panose="020B0604030504040204" pitchFamily="34" charset="0"/>
                <a:cs typeface="Tahoma" panose="020B0604030504040204" pitchFamily="34" charset="0"/>
              </a:rPr>
              <a:t>-plane</a:t>
            </a:r>
          </a:p>
          <a:p>
            <a:endParaRPr lang="en-US" sz="900" u="sng"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00" u="sng" dirty="0">
              <a:solidFill>
                <a:srgbClr val="000000"/>
              </a:solidFill>
              <a:latin typeface="Tahoma" panose="020B0604030504040204" pitchFamily="34" charset="0"/>
              <a:ea typeface="Tahoma" panose="020B0604030504040204" pitchFamily="34" charset="0"/>
              <a:cs typeface="Tahoma" panose="020B0604030504040204" pitchFamily="34" charset="0"/>
            </a:endParaRPr>
          </a:p>
          <a:p>
            <a:endParaRPr lang="en-US" sz="900" u="sng"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endParaRPr lang="en-US" sz="900" u="sng" dirty="0">
              <a:solidFill>
                <a:srgbClr val="000000"/>
              </a:solidFill>
              <a:latin typeface="Tahoma" panose="020B0604030504040204" pitchFamily="34" charset="0"/>
              <a:ea typeface="Tahoma" panose="020B0604030504040204" pitchFamily="34" charset="0"/>
              <a:cs typeface="Tahoma" panose="020B0604030504040204" pitchFamily="34" charset="0"/>
            </a:endParaRPr>
          </a:p>
          <a:p>
            <a:endParaRPr lang="en-US" sz="900" u="sng"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00" b="1" dirty="0">
                <a:solidFill>
                  <a:srgbClr val="000000"/>
                </a:solidFill>
                <a:latin typeface="Tahoma" panose="020B0604030504040204" pitchFamily="34" charset="0"/>
                <a:ea typeface="Tahoma" panose="020B0604030504040204" pitchFamily="34" charset="0"/>
                <a:cs typeface="Tahoma" panose="020B0604030504040204" pitchFamily="34" charset="0"/>
              </a:rPr>
              <a:t>y-simple: </a:t>
            </a: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define 3D region between two “y=f(</a:t>
            </a:r>
            <a:r>
              <a:rPr lang="en-US" sz="900" dirty="0" err="1">
                <a:solidFill>
                  <a:srgbClr val="000000"/>
                </a:solidFill>
                <a:latin typeface="Tahoma" panose="020B0604030504040204" pitchFamily="34" charset="0"/>
                <a:ea typeface="Tahoma" panose="020B0604030504040204" pitchFamily="34" charset="0"/>
                <a:cs typeface="Tahoma" panose="020B0604030504040204" pitchFamily="34" charset="0"/>
              </a:rPr>
              <a:t>x,z</a:t>
            </a: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 functions therefore “D” will be on the </a:t>
            </a:r>
            <a:r>
              <a:rPr lang="en-US" sz="900" u="sng" dirty="0" err="1">
                <a:solidFill>
                  <a:srgbClr val="000000"/>
                </a:solidFill>
                <a:latin typeface="Tahoma" panose="020B0604030504040204" pitchFamily="34" charset="0"/>
                <a:ea typeface="Tahoma" panose="020B0604030504040204" pitchFamily="34" charset="0"/>
                <a:cs typeface="Tahoma" panose="020B0604030504040204" pitchFamily="34" charset="0"/>
              </a:rPr>
              <a:t>xz</a:t>
            </a:r>
            <a:r>
              <a:rPr lang="en-US" sz="900" u="sng" dirty="0">
                <a:solidFill>
                  <a:srgbClr val="000000"/>
                </a:solidFill>
                <a:latin typeface="Tahoma" panose="020B0604030504040204" pitchFamily="34" charset="0"/>
                <a:ea typeface="Tahoma" panose="020B0604030504040204" pitchFamily="34" charset="0"/>
                <a:cs typeface="Tahoma" panose="020B0604030504040204" pitchFamily="34" charset="0"/>
              </a:rPr>
              <a:t>-plane</a:t>
            </a:r>
          </a:p>
          <a:p>
            <a:endParaRPr lang="en-US" sz="900" b="1" dirty="0">
              <a:solidFill>
                <a:srgbClr val="000000"/>
              </a:solidFill>
              <a:latin typeface="Tahoma" panose="020B0604030504040204" pitchFamily="34" charset="0"/>
              <a:ea typeface="Tahoma" panose="020B0604030504040204" pitchFamily="34" charset="0"/>
              <a:cs typeface="Tahoma" panose="020B0604030504040204" pitchFamily="34" charset="0"/>
            </a:endParaRPr>
          </a:p>
          <a:p>
            <a:endParaRPr lang="en-US" sz="900" b="1" dirty="0">
              <a:solidFill>
                <a:srgbClr val="000000"/>
              </a:solidFill>
              <a:latin typeface="Tahoma" panose="020B0604030504040204" pitchFamily="34" charset="0"/>
              <a:ea typeface="Tahoma" panose="020B0604030504040204" pitchFamily="34" charset="0"/>
              <a:cs typeface="Tahoma" panose="020B0604030504040204" pitchFamily="34" charset="0"/>
            </a:endParaRPr>
          </a:p>
          <a:p>
            <a:endParaRPr lang="en-US" sz="900" b="1" dirty="0">
              <a:solidFill>
                <a:srgbClr val="000000"/>
              </a:solidFill>
              <a:latin typeface="Tahoma" panose="020B0604030504040204" pitchFamily="34" charset="0"/>
              <a:ea typeface="Tahoma" panose="020B0604030504040204" pitchFamily="34" charset="0"/>
              <a:cs typeface="Tahoma" panose="020B0604030504040204" pitchFamily="34" charset="0"/>
            </a:endParaRPr>
          </a:p>
          <a:p>
            <a:endParaRPr lang="en-US" sz="900" b="1"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00" b="1" dirty="0">
                <a:solidFill>
                  <a:srgbClr val="000000"/>
                </a:solidFill>
                <a:latin typeface="Tahoma" panose="020B0604030504040204" pitchFamily="34" charset="0"/>
                <a:ea typeface="Tahoma" panose="020B0604030504040204" pitchFamily="34" charset="0"/>
                <a:cs typeface="Tahoma" panose="020B0604030504040204" pitchFamily="34" charset="0"/>
              </a:rPr>
              <a:t>x-simple: </a:t>
            </a: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define 3D region between two “x=f(</a:t>
            </a:r>
            <a:r>
              <a:rPr lang="en-US" sz="900" dirty="0" err="1">
                <a:solidFill>
                  <a:srgbClr val="000000"/>
                </a:solidFill>
                <a:latin typeface="Tahoma" panose="020B0604030504040204" pitchFamily="34" charset="0"/>
                <a:ea typeface="Tahoma" panose="020B0604030504040204" pitchFamily="34" charset="0"/>
                <a:cs typeface="Tahoma" panose="020B0604030504040204" pitchFamily="34" charset="0"/>
              </a:rPr>
              <a:t>y,z</a:t>
            </a: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 functions therefore “D” will be on the </a:t>
            </a:r>
            <a:r>
              <a:rPr lang="en-US" sz="900" u="sng" dirty="0" err="1">
                <a:solidFill>
                  <a:srgbClr val="000000"/>
                </a:solidFill>
                <a:latin typeface="Tahoma" panose="020B0604030504040204" pitchFamily="34" charset="0"/>
                <a:ea typeface="Tahoma" panose="020B0604030504040204" pitchFamily="34" charset="0"/>
                <a:cs typeface="Tahoma" panose="020B0604030504040204" pitchFamily="34" charset="0"/>
              </a:rPr>
              <a:t>yz</a:t>
            </a:r>
            <a:r>
              <a:rPr lang="en-US" sz="900" u="sng" dirty="0">
                <a:solidFill>
                  <a:srgbClr val="000000"/>
                </a:solidFill>
                <a:latin typeface="Tahoma" panose="020B0604030504040204" pitchFamily="34" charset="0"/>
                <a:ea typeface="Tahoma" panose="020B0604030504040204" pitchFamily="34" charset="0"/>
                <a:cs typeface="Tahoma" panose="020B0604030504040204" pitchFamily="34" charset="0"/>
              </a:rPr>
              <a:t>-plane</a:t>
            </a:r>
            <a:endParaRPr lang="en-US" sz="9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2052" name="Picture 4" descr="This is a sketch of a generic solid that is defined in such a way that the top of the solid can always be given by a function defined as $z=u_{2}\left(x,y\right)$ and that the bottom of the solid can always be given by a function defined as $z=u_{1}\left(x,y\right)$.  The sides of the solid is just a vertical surface that connects the top and bottom of the surface.  For this this particular graph the top and bottom are shown as basically flat surfaces but they do not need to be flat.  Below the solid is a general region in the xy-plane denoted as D.  This is the region that the points (x,y) come from to sketch the top/bottom surface of the solid.">
            <a:extLst>
              <a:ext uri="{FF2B5EF4-FFF2-40B4-BE49-F238E27FC236}">
                <a16:creationId xmlns:a16="http://schemas.microsoft.com/office/drawing/2014/main" id="{E6448BF8-6EDF-4C32-8CB1-A69E1C1A82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5051" y="610924"/>
            <a:ext cx="803821" cy="7899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is is a graph with the standard 3D coordinate system.  The positive z-axis is straight up, the positive x-axis moves off to the left and slightly downward and positive y-axis moves off the right and slightly downward.  This is a sketch of a generic solid that is defined in such a way that the left/front face of the solid can always be given by a function defined as $x=u_{2}\left(y,z\right)$ and that the right/back face of the solid can always be given by a function defined as $x=u_{1}\left(y,z\right)$.  The sides of the solid is just a horizontal surface that connects the left/front and right/back face of the surface.  For this this particular graph the left and right face are shown as basically flat surfaces but they do not need to be flat.  Behind the solid is a general region in the yz-plane denoted as D.  This is the region that the points (y,z) come from to sketch the left/right faces of the solid.">
            <a:extLst>
              <a:ext uri="{FF2B5EF4-FFF2-40B4-BE49-F238E27FC236}">
                <a16:creationId xmlns:a16="http://schemas.microsoft.com/office/drawing/2014/main" id="{6038A6F6-1306-433D-986B-CDF35DD280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9610" y="2420214"/>
            <a:ext cx="874700" cy="8238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is is a graph with the standard 3D coordinate system.  The positive z-axis is straight up, the positive x-axis moves off to the left and slightly downward and positive y-axis moves off the right and slightly downward.  This is a sketch of a generic solid that is defined in such a way that the right/front face of the solid can always be given by a function defined as $y=u_{2}\left(x,z\right)$ and that the left/back face of the solid can always be given by a function defined as $y=u_{1}\left(x,z\right)$.  The sides of the solid is just a horizontal surface that connects the right/front and left/back face of the surface.  For this this particular graph the left and right face are shown as basically flat surfaces but they do not need to be flat.  Behind the solid is a general region in the xz-plane denoted as D.  This is the region that the points (x,z) come from to sketch the left/right faces of the solid.">
            <a:extLst>
              <a:ext uri="{FF2B5EF4-FFF2-40B4-BE49-F238E27FC236}">
                <a16:creationId xmlns:a16="http://schemas.microsoft.com/office/drawing/2014/main" id="{57C135B0-54DF-4B7B-AED0-E69FFD1FAD4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63691" y="1562494"/>
            <a:ext cx="706539" cy="66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735853"/>
      </p:ext>
    </p:extLst>
  </p:cSld>
  <p:clrMapOvr>
    <a:masterClrMapping/>
  </p:clrMapOvr>
  <p:transition>
    <p:cut/>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Triple Integrals (cont.)</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27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135</a:t>
            </a:fld>
            <a:r>
              <a:rPr spc="-55" dirty="0"/>
              <a:t> </a:t>
            </a:r>
            <a:r>
              <a:rPr spc="35" dirty="0"/>
              <a:t>/</a:t>
            </a:r>
            <a:r>
              <a:rPr spc="-15" dirty="0"/>
              <a:t> </a:t>
            </a:r>
            <a:r>
              <a:rPr lang="en-US" spc="-55" dirty="0"/>
              <a:t>11</a:t>
            </a:r>
            <a:endParaRPr spc="-55" dirty="0"/>
          </a:p>
        </p:txBody>
      </p:sp>
      <p:pic>
        <p:nvPicPr>
          <p:cNvPr id="19" name="Picture 18">
            <a:extLst>
              <a:ext uri="{FF2B5EF4-FFF2-40B4-BE49-F238E27FC236}">
                <a16:creationId xmlns:a16="http://schemas.microsoft.com/office/drawing/2014/main" id="{80A989CC-8BCE-48F2-A819-756DFFD1606F}"/>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344872" y="511175"/>
            <a:ext cx="3955810" cy="1051428"/>
          </a:xfrm>
          <a:prstGeom prst="rect">
            <a:avLst/>
          </a:prstGeom>
        </p:spPr>
      </p:pic>
      <p:sp>
        <p:nvSpPr>
          <p:cNvPr id="27" name="Arrow: Bent-Up 26">
            <a:extLst>
              <a:ext uri="{FF2B5EF4-FFF2-40B4-BE49-F238E27FC236}">
                <a16:creationId xmlns:a16="http://schemas.microsoft.com/office/drawing/2014/main" id="{7DCD3893-2CBB-4722-8EF4-9A8807930B37}"/>
              </a:ext>
            </a:extLst>
          </p:cNvPr>
          <p:cNvSpPr/>
          <p:nvPr/>
        </p:nvSpPr>
        <p:spPr>
          <a:xfrm rot="5400000">
            <a:off x="1149213" y="1455507"/>
            <a:ext cx="221817" cy="480323"/>
          </a:xfrm>
          <a:prstGeom prst="bentUpArrow">
            <a:avLst/>
          </a:prstGeom>
          <a:solidFill>
            <a:srgbClr val="8C14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row: Bent-Up 27">
            <a:extLst>
              <a:ext uri="{FF2B5EF4-FFF2-40B4-BE49-F238E27FC236}">
                <a16:creationId xmlns:a16="http://schemas.microsoft.com/office/drawing/2014/main" id="{D11C4ED1-7B12-44A7-B782-49533878A189}"/>
              </a:ext>
            </a:extLst>
          </p:cNvPr>
          <p:cNvSpPr/>
          <p:nvPr/>
        </p:nvSpPr>
        <p:spPr>
          <a:xfrm rot="5400000">
            <a:off x="897528" y="1370470"/>
            <a:ext cx="754192" cy="1184817"/>
          </a:xfrm>
          <a:prstGeom prst="bentUpArrow">
            <a:avLst>
              <a:gd name="adj1" fmla="val 7196"/>
              <a:gd name="adj2" fmla="val 9297"/>
              <a:gd name="adj3" fmla="val 25000"/>
            </a:avLst>
          </a:prstGeom>
          <a:solidFill>
            <a:srgbClr val="8C14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Bent-Up 28">
            <a:extLst>
              <a:ext uri="{FF2B5EF4-FFF2-40B4-BE49-F238E27FC236}">
                <a16:creationId xmlns:a16="http://schemas.microsoft.com/office/drawing/2014/main" id="{58B48F28-1A4C-44F0-8155-34870FAF9D65}"/>
              </a:ext>
            </a:extLst>
          </p:cNvPr>
          <p:cNvSpPr/>
          <p:nvPr/>
        </p:nvSpPr>
        <p:spPr>
          <a:xfrm rot="5400000">
            <a:off x="652687" y="1277459"/>
            <a:ext cx="1253043" cy="1868674"/>
          </a:xfrm>
          <a:prstGeom prst="bentUpArrow">
            <a:avLst>
              <a:gd name="adj1" fmla="val 4398"/>
              <a:gd name="adj2" fmla="val 5488"/>
              <a:gd name="adj3" fmla="val 25000"/>
            </a:avLst>
          </a:prstGeom>
          <a:solidFill>
            <a:srgbClr val="8C14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86A8654C-D4AA-4574-8CA3-4906B19705C4}"/>
              </a:ext>
            </a:extLst>
          </p:cNvPr>
          <p:cNvSpPr/>
          <p:nvPr/>
        </p:nvSpPr>
        <p:spPr>
          <a:xfrm>
            <a:off x="2201201" y="2620121"/>
            <a:ext cx="1173719" cy="276999"/>
          </a:xfrm>
          <a:prstGeom prst="rect">
            <a:avLst/>
          </a:prstGeom>
          <a:noFill/>
        </p:spPr>
        <p:txBody>
          <a:bodyPr wrap="none" lIns="91440" tIns="45720" rIns="91440" bIns="45720">
            <a:spAutoFit/>
          </a:bodyPr>
          <a:lstStyle/>
          <a:p>
            <a:pPr algn="ctr"/>
            <a:r>
              <a:rPr lang="en-US" sz="1200" b="1" cap="none" spc="0" dirty="0">
                <a:ln w="22225">
                  <a:solidFill>
                    <a:schemeClr val="accent2"/>
                  </a:solidFill>
                  <a:prstDash val="solid"/>
                </a:ln>
                <a:solidFill>
                  <a:schemeClr val="accent2">
                    <a:lumMod val="40000"/>
                    <a:lumOff val="60000"/>
                  </a:schemeClr>
                </a:solidFill>
                <a:effectLst/>
                <a:latin typeface="Tahoma" panose="020B0604030504040204" pitchFamily="34" charset="0"/>
                <a:ea typeface="Tahoma" panose="020B0604030504040204" pitchFamily="34" charset="0"/>
                <a:cs typeface="Tahoma" panose="020B0604030504040204" pitchFamily="34" charset="0"/>
              </a:rPr>
              <a:t>Number Line</a:t>
            </a:r>
          </a:p>
        </p:txBody>
      </p:sp>
      <p:sp>
        <p:nvSpPr>
          <p:cNvPr id="31" name="Rectangle 30">
            <a:extLst>
              <a:ext uri="{FF2B5EF4-FFF2-40B4-BE49-F238E27FC236}">
                <a16:creationId xmlns:a16="http://schemas.microsoft.com/office/drawing/2014/main" id="{DD523AE6-4E85-4A28-8CAD-55B19B195B78}"/>
              </a:ext>
            </a:extLst>
          </p:cNvPr>
          <p:cNvSpPr/>
          <p:nvPr/>
        </p:nvSpPr>
        <p:spPr>
          <a:xfrm>
            <a:off x="1467565" y="1598153"/>
            <a:ext cx="399468" cy="276999"/>
          </a:xfrm>
          <a:prstGeom prst="rect">
            <a:avLst/>
          </a:prstGeom>
          <a:noFill/>
        </p:spPr>
        <p:txBody>
          <a:bodyPr wrap="none" lIns="91440" tIns="45720" rIns="91440" bIns="45720">
            <a:spAutoFit/>
          </a:bodyPr>
          <a:lstStyle/>
          <a:p>
            <a:pPr algn="ctr"/>
            <a:r>
              <a:rPr lang="en-US" sz="1200" b="1" cap="none" spc="0" dirty="0">
                <a:ln w="22225">
                  <a:solidFill>
                    <a:schemeClr val="accent2"/>
                  </a:solidFill>
                  <a:prstDash val="solid"/>
                </a:ln>
                <a:solidFill>
                  <a:schemeClr val="accent2">
                    <a:lumMod val="40000"/>
                    <a:lumOff val="60000"/>
                  </a:schemeClr>
                </a:solidFill>
                <a:effectLst/>
                <a:latin typeface="Tahoma" panose="020B0604030504040204" pitchFamily="34" charset="0"/>
                <a:ea typeface="Tahoma" panose="020B0604030504040204" pitchFamily="34" charset="0"/>
                <a:cs typeface="Tahoma" panose="020B0604030504040204" pitchFamily="34" charset="0"/>
              </a:rPr>
              <a:t>3D</a:t>
            </a:r>
          </a:p>
        </p:txBody>
      </p:sp>
      <p:sp>
        <p:nvSpPr>
          <p:cNvPr id="33" name="Rectangle 32">
            <a:extLst>
              <a:ext uri="{FF2B5EF4-FFF2-40B4-BE49-F238E27FC236}">
                <a16:creationId xmlns:a16="http://schemas.microsoft.com/office/drawing/2014/main" id="{AB6C082E-51D9-4237-97BC-1D30F3A569DA}"/>
              </a:ext>
            </a:extLst>
          </p:cNvPr>
          <p:cNvSpPr/>
          <p:nvPr/>
        </p:nvSpPr>
        <p:spPr>
          <a:xfrm>
            <a:off x="1835771" y="2113016"/>
            <a:ext cx="399468" cy="276999"/>
          </a:xfrm>
          <a:prstGeom prst="rect">
            <a:avLst/>
          </a:prstGeom>
          <a:noFill/>
        </p:spPr>
        <p:txBody>
          <a:bodyPr wrap="square" lIns="91440" tIns="45720" rIns="91440" bIns="45720">
            <a:spAutoFit/>
          </a:bodyPr>
          <a:lstStyle/>
          <a:p>
            <a:pPr algn="ctr"/>
            <a:r>
              <a:rPr lang="en-US" sz="1200" b="1" dirty="0">
                <a:ln w="22225">
                  <a:solidFill>
                    <a:schemeClr val="accent2"/>
                  </a:solidFill>
                  <a:prstDash val="solid"/>
                </a:ln>
                <a:solidFill>
                  <a:schemeClr val="accent2">
                    <a:lumMod val="40000"/>
                    <a:lumOff val="60000"/>
                  </a:schemeClr>
                </a:solidFill>
                <a:latin typeface="Tahoma" panose="020B0604030504040204" pitchFamily="34" charset="0"/>
                <a:ea typeface="Tahoma" panose="020B0604030504040204" pitchFamily="34" charset="0"/>
                <a:cs typeface="Tahoma" panose="020B0604030504040204" pitchFamily="34" charset="0"/>
              </a:rPr>
              <a:t>2</a:t>
            </a:r>
            <a:r>
              <a:rPr lang="en-US" sz="1200" b="1" cap="none" spc="0" dirty="0">
                <a:ln w="22225">
                  <a:solidFill>
                    <a:schemeClr val="accent2"/>
                  </a:solidFill>
                  <a:prstDash val="solid"/>
                </a:ln>
                <a:solidFill>
                  <a:schemeClr val="accent2">
                    <a:lumMod val="40000"/>
                    <a:lumOff val="60000"/>
                  </a:schemeClr>
                </a:solidFill>
                <a:effectLst/>
                <a:latin typeface="Tahoma" panose="020B0604030504040204" pitchFamily="34" charset="0"/>
                <a:ea typeface="Tahoma" panose="020B0604030504040204" pitchFamily="34" charset="0"/>
                <a:cs typeface="Tahoma" panose="020B0604030504040204" pitchFamily="34" charset="0"/>
              </a:rPr>
              <a:t>D</a:t>
            </a:r>
          </a:p>
        </p:txBody>
      </p:sp>
      <p:sp>
        <p:nvSpPr>
          <p:cNvPr id="15" name="L-Shape 14">
            <a:extLst>
              <a:ext uri="{FF2B5EF4-FFF2-40B4-BE49-F238E27FC236}">
                <a16:creationId xmlns:a16="http://schemas.microsoft.com/office/drawing/2014/main" id="{15566549-3C1E-431B-ACF7-3948E2FDA4C5}"/>
              </a:ext>
            </a:extLst>
          </p:cNvPr>
          <p:cNvSpPr/>
          <p:nvPr/>
        </p:nvSpPr>
        <p:spPr>
          <a:xfrm rot="10800000">
            <a:off x="3346344" y="2211874"/>
            <a:ext cx="157302" cy="352209"/>
          </a:xfrm>
          <a:prstGeom prst="corner">
            <a:avLst/>
          </a:prstGeom>
          <a:solidFill>
            <a:srgbClr val="4C4E52"/>
          </a:solidFill>
          <a:ln>
            <a:solidFill>
              <a:srgbClr val="4C4E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Shape 16">
            <a:extLst>
              <a:ext uri="{FF2B5EF4-FFF2-40B4-BE49-F238E27FC236}">
                <a16:creationId xmlns:a16="http://schemas.microsoft.com/office/drawing/2014/main" id="{D35A84B6-C440-4A46-ABB6-042CBD2E3B67}"/>
              </a:ext>
            </a:extLst>
          </p:cNvPr>
          <p:cNvSpPr/>
          <p:nvPr/>
        </p:nvSpPr>
        <p:spPr>
          <a:xfrm rot="10800000" flipV="1">
            <a:off x="3346342" y="2476627"/>
            <a:ext cx="157302" cy="361691"/>
          </a:xfrm>
          <a:prstGeom prst="corner">
            <a:avLst/>
          </a:prstGeom>
          <a:solidFill>
            <a:srgbClr val="4C4E52"/>
          </a:solidFill>
          <a:ln>
            <a:solidFill>
              <a:srgbClr val="4C4E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64E9EFD9-F920-4415-A7A1-FE208ED39EF8}"/>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4195228" y="2207791"/>
            <a:ext cx="198857" cy="144000"/>
          </a:xfrm>
          <a:prstGeom prst="rect">
            <a:avLst/>
          </a:prstGeom>
        </p:spPr>
      </p:pic>
      <p:pic>
        <p:nvPicPr>
          <p:cNvPr id="21" name="Picture 20">
            <a:extLst>
              <a:ext uri="{FF2B5EF4-FFF2-40B4-BE49-F238E27FC236}">
                <a16:creationId xmlns:a16="http://schemas.microsoft.com/office/drawing/2014/main" id="{ADB828A8-3961-4F76-B7EB-12F6939CE673}"/>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3535326" y="2442865"/>
            <a:ext cx="148572" cy="134857"/>
          </a:xfrm>
          <a:prstGeom prst="rect">
            <a:avLst/>
          </a:prstGeom>
        </p:spPr>
      </p:pic>
      <p:sp>
        <p:nvSpPr>
          <p:cNvPr id="37" name="L-Shape 36">
            <a:extLst>
              <a:ext uri="{FF2B5EF4-FFF2-40B4-BE49-F238E27FC236}">
                <a16:creationId xmlns:a16="http://schemas.microsoft.com/office/drawing/2014/main" id="{EFA06047-971E-4A0C-88DF-99C70751B996}"/>
              </a:ext>
            </a:extLst>
          </p:cNvPr>
          <p:cNvSpPr/>
          <p:nvPr/>
        </p:nvSpPr>
        <p:spPr>
          <a:xfrm rot="10800000">
            <a:off x="3975977" y="1695318"/>
            <a:ext cx="172430" cy="417698"/>
          </a:xfrm>
          <a:prstGeom prst="corner">
            <a:avLst/>
          </a:prstGeom>
          <a:solidFill>
            <a:srgbClr val="4C4E52"/>
          </a:solidFill>
          <a:ln>
            <a:solidFill>
              <a:srgbClr val="4C4E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L-Shape 38">
            <a:extLst>
              <a:ext uri="{FF2B5EF4-FFF2-40B4-BE49-F238E27FC236}">
                <a16:creationId xmlns:a16="http://schemas.microsoft.com/office/drawing/2014/main" id="{8C9597B8-9AAB-489D-AC38-7F2983B0786C}"/>
              </a:ext>
            </a:extLst>
          </p:cNvPr>
          <p:cNvSpPr/>
          <p:nvPr/>
        </p:nvSpPr>
        <p:spPr>
          <a:xfrm rot="10800000" flipV="1">
            <a:off x="3975978" y="2088909"/>
            <a:ext cx="172429" cy="749409"/>
          </a:xfrm>
          <a:prstGeom prst="corner">
            <a:avLst/>
          </a:prstGeom>
          <a:solidFill>
            <a:srgbClr val="4C4E52"/>
          </a:solidFill>
          <a:ln>
            <a:solidFill>
              <a:srgbClr val="4C4E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B0F17E9-7ECC-49D8-BD25-026DBBC97B76}"/>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3219266" y="2338244"/>
            <a:ext cx="148267" cy="180800"/>
          </a:xfrm>
          <a:prstGeom prst="rect">
            <a:avLst/>
          </a:prstGeom>
        </p:spPr>
      </p:pic>
      <p:pic>
        <p:nvPicPr>
          <p:cNvPr id="55" name="Picture 54">
            <a:extLst>
              <a:ext uri="{FF2B5EF4-FFF2-40B4-BE49-F238E27FC236}">
                <a16:creationId xmlns:a16="http://schemas.microsoft.com/office/drawing/2014/main" id="{1D5BB205-1E06-4C97-8203-251DAE930456}"/>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3818018" y="1832477"/>
            <a:ext cx="219733" cy="184000"/>
          </a:xfrm>
          <a:prstGeom prst="rect">
            <a:avLst/>
          </a:prstGeom>
        </p:spPr>
      </p:pic>
      <p:pic>
        <p:nvPicPr>
          <p:cNvPr id="57" name="Picture 56">
            <a:extLst>
              <a:ext uri="{FF2B5EF4-FFF2-40B4-BE49-F238E27FC236}">
                <a16:creationId xmlns:a16="http://schemas.microsoft.com/office/drawing/2014/main" id="{F570FA62-9AF0-4168-9853-133D587B2D9D}"/>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817205" y="1710190"/>
            <a:ext cx="599467" cy="83733"/>
          </a:xfrm>
          <a:prstGeom prst="rect">
            <a:avLst/>
          </a:prstGeom>
        </p:spPr>
      </p:pic>
      <p:pic>
        <p:nvPicPr>
          <p:cNvPr id="63" name="Picture 62">
            <a:extLst>
              <a:ext uri="{FF2B5EF4-FFF2-40B4-BE49-F238E27FC236}">
                <a16:creationId xmlns:a16="http://schemas.microsoft.com/office/drawing/2014/main" id="{4D1440CE-482D-49B3-A995-0D1F631AA917}"/>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195788" y="2215197"/>
            <a:ext cx="557334" cy="83733"/>
          </a:xfrm>
          <a:prstGeom prst="rect">
            <a:avLst/>
          </a:prstGeom>
        </p:spPr>
      </p:pic>
      <p:pic>
        <p:nvPicPr>
          <p:cNvPr id="67" name="Picture 66">
            <a:extLst>
              <a:ext uri="{FF2B5EF4-FFF2-40B4-BE49-F238E27FC236}">
                <a16:creationId xmlns:a16="http://schemas.microsoft.com/office/drawing/2014/main" id="{E9B34F92-7E8D-4DCD-AD6E-B3D80CDE6687}"/>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2567793" y="2852480"/>
            <a:ext cx="440534" cy="83733"/>
          </a:xfrm>
          <a:prstGeom prst="rect">
            <a:avLst/>
          </a:prstGeom>
        </p:spPr>
      </p:pic>
      <p:pic>
        <p:nvPicPr>
          <p:cNvPr id="87" name="Picture 86">
            <a:extLst>
              <a:ext uri="{FF2B5EF4-FFF2-40B4-BE49-F238E27FC236}">
                <a16:creationId xmlns:a16="http://schemas.microsoft.com/office/drawing/2014/main" id="{C1349EAC-A9CA-47A1-BB68-AF2B1342A592}"/>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58749" y="3056248"/>
            <a:ext cx="2079468" cy="89600"/>
          </a:xfrm>
          <a:prstGeom prst="rect">
            <a:avLst/>
          </a:prstGeom>
        </p:spPr>
      </p:pic>
      <p:pic>
        <p:nvPicPr>
          <p:cNvPr id="77" name="Picture 76">
            <a:extLst>
              <a:ext uri="{FF2B5EF4-FFF2-40B4-BE49-F238E27FC236}">
                <a16:creationId xmlns:a16="http://schemas.microsoft.com/office/drawing/2014/main" id="{462CD47F-D563-4226-AF96-C5B02CDDDDEE}"/>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3101361" y="3060788"/>
            <a:ext cx="1093867" cy="89600"/>
          </a:xfrm>
          <a:prstGeom prst="rect">
            <a:avLst/>
          </a:prstGeom>
        </p:spPr>
      </p:pic>
      <p:pic>
        <p:nvPicPr>
          <p:cNvPr id="89" name="Picture 88">
            <a:extLst>
              <a:ext uri="{FF2B5EF4-FFF2-40B4-BE49-F238E27FC236}">
                <a16:creationId xmlns:a16="http://schemas.microsoft.com/office/drawing/2014/main" id="{81385153-CE28-4CD5-81F1-C5FEDA975C76}"/>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2172589" y="3057848"/>
            <a:ext cx="894400" cy="88000"/>
          </a:xfrm>
          <a:prstGeom prst="rect">
            <a:avLst/>
          </a:prstGeom>
        </p:spPr>
      </p:pic>
      <p:pic>
        <p:nvPicPr>
          <p:cNvPr id="20" name="Picture 19">
            <a:extLst>
              <a:ext uri="{FF2B5EF4-FFF2-40B4-BE49-F238E27FC236}">
                <a16:creationId xmlns:a16="http://schemas.microsoft.com/office/drawing/2014/main" id="{96B38423-EEE8-44AA-A00B-565F1E6C0D03}"/>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8362" y="3157411"/>
            <a:ext cx="2346133" cy="89600"/>
          </a:xfrm>
          <a:prstGeom prst="rect">
            <a:avLst/>
          </a:prstGeom>
        </p:spPr>
      </p:pic>
      <p:pic>
        <p:nvPicPr>
          <p:cNvPr id="23" name="Picture 22">
            <a:extLst>
              <a:ext uri="{FF2B5EF4-FFF2-40B4-BE49-F238E27FC236}">
                <a16:creationId xmlns:a16="http://schemas.microsoft.com/office/drawing/2014/main" id="{5827624F-CFA9-43DD-B6E1-2A507879EF71}"/>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2439641" y="3156055"/>
            <a:ext cx="1946667" cy="89600"/>
          </a:xfrm>
          <a:prstGeom prst="rect">
            <a:avLst/>
          </a:prstGeom>
        </p:spPr>
      </p:pic>
    </p:spTree>
    <p:extLst>
      <p:ext uri="{BB962C8B-B14F-4D97-AF65-F5344CB8AC3E}">
        <p14:creationId xmlns:p14="http://schemas.microsoft.com/office/powerpoint/2010/main" val="402861088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p:bldP spid="31" grpId="0"/>
      <p:bldP spid="33" grpId="0"/>
      <p:bldP spid="15" grpId="0" animBg="1"/>
      <p:bldP spid="17" grpId="0" animBg="1"/>
      <p:bldP spid="37" grpId="0" animBg="1"/>
      <p:bldP spid="3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1"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Triple Integrals (example 1)</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27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136</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843508B5-517E-4BEE-9953-2EB739D4111A}"/>
              </a:ext>
            </a:extLst>
          </p:cNvPr>
          <p:cNvPicPr>
            <a:picLocks noChangeAspect="1"/>
          </p:cNvPicPr>
          <p:nvPr>
            <p:custDataLst>
              <p:tags r:id="rId1"/>
            </p:custDataLst>
          </p:nvPr>
        </p:nvPicPr>
        <p:blipFill>
          <a:blip r:embed="rId32" cstate="print">
            <a:extLst>
              <a:ext uri="{28A0092B-C50C-407E-A947-70E740481C1C}">
                <a14:useLocalDpi xmlns:a14="http://schemas.microsoft.com/office/drawing/2010/main" val="0"/>
              </a:ext>
            </a:extLst>
          </a:blip>
          <a:stretch>
            <a:fillRect/>
          </a:stretch>
        </p:blipFill>
        <p:spPr>
          <a:xfrm>
            <a:off x="2609850" y="443078"/>
            <a:ext cx="713905" cy="134095"/>
          </a:xfrm>
          <a:prstGeom prst="rect">
            <a:avLst/>
          </a:prstGeom>
        </p:spPr>
      </p:pic>
      <p:pic>
        <p:nvPicPr>
          <p:cNvPr id="19" name="Picture 18">
            <a:extLst>
              <a:ext uri="{FF2B5EF4-FFF2-40B4-BE49-F238E27FC236}">
                <a16:creationId xmlns:a16="http://schemas.microsoft.com/office/drawing/2014/main" id="{00DCE206-5698-4240-9B36-C7267840E013}"/>
              </a:ext>
            </a:extLst>
          </p:cNvPr>
          <p:cNvPicPr>
            <a:picLocks noChangeAspect="1"/>
          </p:cNvPicPr>
          <p:nvPr>
            <p:custDataLst>
              <p:tags r:id="rId2"/>
            </p:custDataLst>
          </p:nvPr>
        </p:nvPicPr>
        <p:blipFill>
          <a:blip r:embed="rId33" cstate="print">
            <a:extLst>
              <a:ext uri="{28A0092B-C50C-407E-A947-70E740481C1C}">
                <a14:useLocalDpi xmlns:a14="http://schemas.microsoft.com/office/drawing/2010/main" val="0"/>
              </a:ext>
            </a:extLst>
          </a:blip>
          <a:stretch>
            <a:fillRect/>
          </a:stretch>
        </p:blipFill>
        <p:spPr>
          <a:xfrm>
            <a:off x="1019962" y="621982"/>
            <a:ext cx="2370285" cy="153905"/>
          </a:xfrm>
          <a:prstGeom prst="rect">
            <a:avLst/>
          </a:prstGeom>
        </p:spPr>
      </p:pic>
      <p:pic>
        <p:nvPicPr>
          <p:cNvPr id="21" name="Picture 20">
            <a:extLst>
              <a:ext uri="{FF2B5EF4-FFF2-40B4-BE49-F238E27FC236}">
                <a16:creationId xmlns:a16="http://schemas.microsoft.com/office/drawing/2014/main" id="{0F14644E-190D-4307-81AD-B6176A665F39}"/>
              </a:ext>
            </a:extLst>
          </p:cNvPr>
          <p:cNvPicPr>
            <a:picLocks noChangeAspect="1"/>
          </p:cNvPicPr>
          <p:nvPr>
            <p:custDataLst>
              <p:tags r:id="rId3"/>
            </p:custDataLst>
          </p:nvPr>
        </p:nvPicPr>
        <p:blipFill>
          <a:blip r:embed="rId34" cstate="print">
            <a:extLst>
              <a:ext uri="{28A0092B-C50C-407E-A947-70E740481C1C}">
                <a14:useLocalDpi xmlns:a14="http://schemas.microsoft.com/office/drawing/2010/main" val="0"/>
              </a:ext>
            </a:extLst>
          </a:blip>
          <a:stretch>
            <a:fillRect/>
          </a:stretch>
        </p:blipFill>
        <p:spPr>
          <a:xfrm>
            <a:off x="1019962" y="466588"/>
            <a:ext cx="1485714" cy="128000"/>
          </a:xfrm>
          <a:prstGeom prst="rect">
            <a:avLst/>
          </a:prstGeom>
        </p:spPr>
      </p:pic>
      <p:pic>
        <p:nvPicPr>
          <p:cNvPr id="40" name="Picture 39">
            <a:extLst>
              <a:ext uri="{FF2B5EF4-FFF2-40B4-BE49-F238E27FC236}">
                <a16:creationId xmlns:a16="http://schemas.microsoft.com/office/drawing/2014/main" id="{C33E7C9A-2E32-476B-BC18-3CFAEFC9BFEF}"/>
              </a:ext>
            </a:extLst>
          </p:cNvPr>
          <p:cNvPicPr>
            <a:picLocks noChangeAspect="1"/>
          </p:cNvPicPr>
          <p:nvPr>
            <p:custDataLst>
              <p:tags r:id="rId4"/>
            </p:custDataLst>
          </p:nvPr>
        </p:nvPicPr>
        <p:blipFill>
          <a:blip r:embed="rId35" cstate="print">
            <a:extLst>
              <a:ext uri="{28A0092B-C50C-407E-A947-70E740481C1C}">
                <a14:useLocalDpi xmlns:a14="http://schemas.microsoft.com/office/drawing/2010/main" val="0"/>
              </a:ext>
            </a:extLst>
          </a:blip>
          <a:stretch>
            <a:fillRect/>
          </a:stretch>
        </p:blipFill>
        <p:spPr>
          <a:xfrm>
            <a:off x="126659" y="862357"/>
            <a:ext cx="771810" cy="128000"/>
          </a:xfrm>
          <a:prstGeom prst="rect">
            <a:avLst/>
          </a:prstGeom>
        </p:spPr>
      </p:pic>
      <p:pic>
        <p:nvPicPr>
          <p:cNvPr id="31" name="Picture 30">
            <a:extLst>
              <a:ext uri="{FF2B5EF4-FFF2-40B4-BE49-F238E27FC236}">
                <a16:creationId xmlns:a16="http://schemas.microsoft.com/office/drawing/2014/main" id="{9C3D51D6-3B99-4604-AA64-7D5A3BA7AB60}"/>
              </a:ext>
            </a:extLst>
          </p:cNvPr>
          <p:cNvPicPr>
            <a:picLocks noChangeAspect="1"/>
          </p:cNvPicPr>
          <p:nvPr>
            <p:custDataLst>
              <p:tags r:id="rId5"/>
            </p:custDataLst>
          </p:nvPr>
        </p:nvPicPr>
        <p:blipFill>
          <a:blip r:embed="rId36" cstate="print">
            <a:extLst>
              <a:ext uri="{28A0092B-C50C-407E-A947-70E740481C1C}">
                <a14:useLocalDpi xmlns:a14="http://schemas.microsoft.com/office/drawing/2010/main" val="0"/>
              </a:ext>
            </a:extLst>
          </a:blip>
          <a:stretch>
            <a:fillRect/>
          </a:stretch>
        </p:blipFill>
        <p:spPr>
          <a:xfrm>
            <a:off x="4237973" y="1026750"/>
            <a:ext cx="262857" cy="134096"/>
          </a:xfrm>
          <a:prstGeom prst="rect">
            <a:avLst/>
          </a:prstGeom>
        </p:spPr>
      </p:pic>
      <p:pic>
        <p:nvPicPr>
          <p:cNvPr id="37" name="Picture 36">
            <a:extLst>
              <a:ext uri="{FF2B5EF4-FFF2-40B4-BE49-F238E27FC236}">
                <a16:creationId xmlns:a16="http://schemas.microsoft.com/office/drawing/2014/main" id="{6C2A7A76-9083-4758-B9EA-C059031E404E}"/>
              </a:ext>
            </a:extLst>
          </p:cNvPr>
          <p:cNvPicPr>
            <a:picLocks noChangeAspect="1"/>
          </p:cNvPicPr>
          <p:nvPr>
            <p:custDataLst>
              <p:tags r:id="rId6"/>
            </p:custDataLst>
          </p:nvPr>
        </p:nvPicPr>
        <p:blipFill>
          <a:blip r:embed="rId37" cstate="print">
            <a:extLst>
              <a:ext uri="{28A0092B-C50C-407E-A947-70E740481C1C}">
                <a14:useLocalDpi xmlns:a14="http://schemas.microsoft.com/office/drawing/2010/main" val="0"/>
              </a:ext>
            </a:extLst>
          </a:blip>
          <a:stretch>
            <a:fillRect/>
          </a:stretch>
        </p:blipFill>
        <p:spPr>
          <a:xfrm>
            <a:off x="116753" y="1032846"/>
            <a:ext cx="4078475" cy="128000"/>
          </a:xfrm>
          <a:prstGeom prst="rect">
            <a:avLst/>
          </a:prstGeom>
        </p:spPr>
      </p:pic>
      <p:pic>
        <p:nvPicPr>
          <p:cNvPr id="42" name="Picture 41">
            <a:extLst>
              <a:ext uri="{FF2B5EF4-FFF2-40B4-BE49-F238E27FC236}">
                <a16:creationId xmlns:a16="http://schemas.microsoft.com/office/drawing/2014/main" id="{EFDCC6B2-E0C1-414E-8ED7-AC192EDB37F8}"/>
              </a:ext>
            </a:extLst>
          </p:cNvPr>
          <p:cNvPicPr>
            <a:picLocks noChangeAspect="1"/>
          </p:cNvPicPr>
          <p:nvPr>
            <p:custDataLst>
              <p:tags r:id="rId7"/>
            </p:custDataLst>
          </p:nvPr>
        </p:nvPicPr>
        <p:blipFill>
          <a:blip r:embed="rId38" cstate="print">
            <a:extLst>
              <a:ext uri="{28A0092B-C50C-407E-A947-70E740481C1C}">
                <a14:useLocalDpi xmlns:a14="http://schemas.microsoft.com/office/drawing/2010/main" val="0"/>
              </a:ext>
            </a:extLst>
          </a:blip>
          <a:stretch>
            <a:fillRect/>
          </a:stretch>
        </p:blipFill>
        <p:spPr>
          <a:xfrm>
            <a:off x="977579" y="838738"/>
            <a:ext cx="943238" cy="151619"/>
          </a:xfrm>
          <a:prstGeom prst="rect">
            <a:avLst/>
          </a:prstGeom>
        </p:spPr>
      </p:pic>
      <p:pic>
        <p:nvPicPr>
          <p:cNvPr id="44" name="Picture 43">
            <a:extLst>
              <a:ext uri="{FF2B5EF4-FFF2-40B4-BE49-F238E27FC236}">
                <a16:creationId xmlns:a16="http://schemas.microsoft.com/office/drawing/2014/main" id="{DA461437-076A-480A-B33A-371084907C4F}"/>
              </a:ext>
            </a:extLst>
          </p:cNvPr>
          <p:cNvPicPr>
            <a:picLocks noChangeAspect="1"/>
          </p:cNvPicPr>
          <p:nvPr>
            <p:custDataLst>
              <p:tags r:id="rId8"/>
            </p:custDataLst>
          </p:nvPr>
        </p:nvPicPr>
        <p:blipFill>
          <a:blip r:embed="rId39" cstate="print">
            <a:extLst>
              <a:ext uri="{28A0092B-C50C-407E-A947-70E740481C1C}">
                <a14:useLocalDpi xmlns:a14="http://schemas.microsoft.com/office/drawing/2010/main" val="0"/>
              </a:ext>
            </a:extLst>
          </a:blip>
          <a:stretch>
            <a:fillRect/>
          </a:stretch>
        </p:blipFill>
        <p:spPr>
          <a:xfrm>
            <a:off x="1951009" y="823279"/>
            <a:ext cx="1109333" cy="153143"/>
          </a:xfrm>
          <a:prstGeom prst="rect">
            <a:avLst/>
          </a:prstGeom>
        </p:spPr>
      </p:pic>
      <p:pic>
        <p:nvPicPr>
          <p:cNvPr id="16" name="Picture 15">
            <a:extLst>
              <a:ext uri="{FF2B5EF4-FFF2-40B4-BE49-F238E27FC236}">
                <a16:creationId xmlns:a16="http://schemas.microsoft.com/office/drawing/2014/main" id="{A97251F9-674F-4911-9859-00CFBE6660F1}"/>
              </a:ext>
            </a:extLst>
          </p:cNvPr>
          <p:cNvPicPr>
            <a:picLocks noChangeAspect="1"/>
          </p:cNvPicPr>
          <p:nvPr>
            <p:custDataLst>
              <p:tags r:id="rId9"/>
            </p:custDataLst>
          </p:nvPr>
        </p:nvPicPr>
        <p:blipFill>
          <a:blip r:embed="rId40" cstate="print">
            <a:extLst>
              <a:ext uri="{28A0092B-C50C-407E-A947-70E740481C1C}">
                <a14:useLocalDpi xmlns:a14="http://schemas.microsoft.com/office/drawing/2010/main" val="0"/>
              </a:ext>
            </a:extLst>
          </a:blip>
          <a:stretch>
            <a:fillRect/>
          </a:stretch>
        </p:blipFill>
        <p:spPr>
          <a:xfrm>
            <a:off x="2456717" y="1239070"/>
            <a:ext cx="1295238" cy="313143"/>
          </a:xfrm>
          <a:prstGeom prst="rect">
            <a:avLst/>
          </a:prstGeom>
        </p:spPr>
      </p:pic>
      <p:pic>
        <p:nvPicPr>
          <p:cNvPr id="49" name="Picture 48">
            <a:extLst>
              <a:ext uri="{FF2B5EF4-FFF2-40B4-BE49-F238E27FC236}">
                <a16:creationId xmlns:a16="http://schemas.microsoft.com/office/drawing/2014/main" id="{87DCD2E9-DC07-4C9B-9C08-AAF9C47E54E5}"/>
              </a:ext>
            </a:extLst>
          </p:cNvPr>
          <p:cNvPicPr>
            <a:picLocks noChangeAspect="1"/>
          </p:cNvPicPr>
          <p:nvPr>
            <p:custDataLst>
              <p:tags r:id="rId10"/>
            </p:custDataLst>
          </p:nvPr>
        </p:nvPicPr>
        <p:blipFill>
          <a:blip r:embed="rId41" cstate="print">
            <a:extLst>
              <a:ext uri="{28A0092B-C50C-407E-A947-70E740481C1C}">
                <a14:useLocalDpi xmlns:a14="http://schemas.microsoft.com/office/drawing/2010/main" val="0"/>
              </a:ext>
            </a:extLst>
          </a:blip>
          <a:stretch>
            <a:fillRect/>
          </a:stretch>
        </p:blipFill>
        <p:spPr>
          <a:xfrm>
            <a:off x="133365" y="1365045"/>
            <a:ext cx="634667" cy="128000"/>
          </a:xfrm>
          <a:prstGeom prst="rect">
            <a:avLst/>
          </a:prstGeom>
        </p:spPr>
      </p:pic>
      <p:pic>
        <p:nvPicPr>
          <p:cNvPr id="54" name="Picture 53">
            <a:extLst>
              <a:ext uri="{FF2B5EF4-FFF2-40B4-BE49-F238E27FC236}">
                <a16:creationId xmlns:a16="http://schemas.microsoft.com/office/drawing/2014/main" id="{C72FAB32-6D84-449C-B786-723AE3383AC9}"/>
              </a:ext>
            </a:extLst>
          </p:cNvPr>
          <p:cNvPicPr>
            <a:picLocks noChangeAspect="1"/>
          </p:cNvPicPr>
          <p:nvPr>
            <p:custDataLst>
              <p:tags r:id="rId11"/>
            </p:custDataLst>
          </p:nvPr>
        </p:nvPicPr>
        <p:blipFill>
          <a:blip r:embed="rId42" cstate="print">
            <a:extLst>
              <a:ext uri="{28A0092B-C50C-407E-A947-70E740481C1C}">
                <a14:useLocalDpi xmlns:a14="http://schemas.microsoft.com/office/drawing/2010/main" val="0"/>
              </a:ext>
            </a:extLst>
          </a:blip>
          <a:stretch>
            <a:fillRect/>
          </a:stretch>
        </p:blipFill>
        <p:spPr>
          <a:xfrm>
            <a:off x="778510" y="1277544"/>
            <a:ext cx="691809" cy="260571"/>
          </a:xfrm>
          <a:prstGeom prst="rect">
            <a:avLst/>
          </a:prstGeom>
        </p:spPr>
      </p:pic>
      <p:pic>
        <p:nvPicPr>
          <p:cNvPr id="57" name="Picture 56">
            <a:extLst>
              <a:ext uri="{FF2B5EF4-FFF2-40B4-BE49-F238E27FC236}">
                <a16:creationId xmlns:a16="http://schemas.microsoft.com/office/drawing/2014/main" id="{DD7CDD16-2414-4542-9F35-E96C2C03B4E0}"/>
              </a:ext>
            </a:extLst>
          </p:cNvPr>
          <p:cNvPicPr>
            <a:picLocks noChangeAspect="1"/>
          </p:cNvPicPr>
          <p:nvPr>
            <p:custDataLst>
              <p:tags r:id="rId12"/>
            </p:custDataLst>
          </p:nvPr>
        </p:nvPicPr>
        <p:blipFill>
          <a:blip r:embed="rId43" cstate="print">
            <a:extLst>
              <a:ext uri="{28A0092B-C50C-407E-A947-70E740481C1C}">
                <a14:useLocalDpi xmlns:a14="http://schemas.microsoft.com/office/drawing/2010/main" val="0"/>
              </a:ext>
            </a:extLst>
          </a:blip>
          <a:stretch>
            <a:fillRect/>
          </a:stretch>
        </p:blipFill>
        <p:spPr>
          <a:xfrm>
            <a:off x="1480797" y="1372920"/>
            <a:ext cx="595809" cy="107428"/>
          </a:xfrm>
          <a:prstGeom prst="rect">
            <a:avLst/>
          </a:prstGeom>
        </p:spPr>
      </p:pic>
      <p:pic>
        <p:nvPicPr>
          <p:cNvPr id="60" name="Picture 59">
            <a:extLst>
              <a:ext uri="{FF2B5EF4-FFF2-40B4-BE49-F238E27FC236}">
                <a16:creationId xmlns:a16="http://schemas.microsoft.com/office/drawing/2014/main" id="{B88ABA8A-9931-47D8-A290-EB6606ED132C}"/>
              </a:ext>
            </a:extLst>
          </p:cNvPr>
          <p:cNvPicPr>
            <a:picLocks noChangeAspect="1"/>
          </p:cNvPicPr>
          <p:nvPr>
            <p:custDataLst>
              <p:tags r:id="rId13"/>
            </p:custDataLst>
          </p:nvPr>
        </p:nvPicPr>
        <p:blipFill>
          <a:blip r:embed="rId44" cstate="print">
            <a:extLst>
              <a:ext uri="{28A0092B-C50C-407E-A947-70E740481C1C}">
                <a14:useLocalDpi xmlns:a14="http://schemas.microsoft.com/office/drawing/2010/main" val="0"/>
              </a:ext>
            </a:extLst>
          </a:blip>
          <a:stretch>
            <a:fillRect/>
          </a:stretch>
        </p:blipFill>
        <p:spPr>
          <a:xfrm>
            <a:off x="2192729" y="1400321"/>
            <a:ext cx="198857" cy="73143"/>
          </a:xfrm>
          <a:prstGeom prst="rect">
            <a:avLst/>
          </a:prstGeom>
        </p:spPr>
      </p:pic>
      <p:pic>
        <p:nvPicPr>
          <p:cNvPr id="62" name="Picture 61">
            <a:extLst>
              <a:ext uri="{FF2B5EF4-FFF2-40B4-BE49-F238E27FC236}">
                <a16:creationId xmlns:a16="http://schemas.microsoft.com/office/drawing/2014/main" id="{B4E2B7BE-C06A-499B-A39F-A6A230114A05}"/>
              </a:ext>
            </a:extLst>
          </p:cNvPr>
          <p:cNvPicPr>
            <a:picLocks noChangeAspect="1"/>
          </p:cNvPicPr>
          <p:nvPr/>
        </p:nvPicPr>
        <p:blipFill>
          <a:blip r:embed="rId45"/>
          <a:stretch>
            <a:fillRect/>
          </a:stretch>
        </p:blipFill>
        <p:spPr>
          <a:xfrm>
            <a:off x="144647" y="1693755"/>
            <a:ext cx="1246769" cy="1269716"/>
          </a:xfrm>
          <a:prstGeom prst="rect">
            <a:avLst/>
          </a:prstGeom>
        </p:spPr>
      </p:pic>
      <p:pic>
        <p:nvPicPr>
          <p:cNvPr id="2048" name="Picture 2047">
            <a:extLst>
              <a:ext uri="{FF2B5EF4-FFF2-40B4-BE49-F238E27FC236}">
                <a16:creationId xmlns:a16="http://schemas.microsoft.com/office/drawing/2014/main" id="{5AE11AE6-AE8E-4ECB-B9FD-7A7ABE145E49}"/>
              </a:ext>
            </a:extLst>
          </p:cNvPr>
          <p:cNvPicPr>
            <a:picLocks noChangeAspect="1"/>
          </p:cNvPicPr>
          <p:nvPr>
            <p:custDataLst>
              <p:tags r:id="rId14"/>
            </p:custDataLst>
          </p:nvPr>
        </p:nvPicPr>
        <p:blipFill>
          <a:blip r:embed="rId46" cstate="print">
            <a:extLst>
              <a:ext uri="{28A0092B-C50C-407E-A947-70E740481C1C}">
                <a14:useLocalDpi xmlns:a14="http://schemas.microsoft.com/office/drawing/2010/main" val="0"/>
              </a:ext>
            </a:extLst>
          </a:blip>
          <a:stretch>
            <a:fillRect/>
          </a:stretch>
        </p:blipFill>
        <p:spPr>
          <a:xfrm>
            <a:off x="1276511" y="1701604"/>
            <a:ext cx="80000" cy="88381"/>
          </a:xfrm>
          <a:prstGeom prst="rect">
            <a:avLst/>
          </a:prstGeom>
        </p:spPr>
      </p:pic>
      <p:pic>
        <p:nvPicPr>
          <p:cNvPr id="2050" name="Picture 2049">
            <a:extLst>
              <a:ext uri="{FF2B5EF4-FFF2-40B4-BE49-F238E27FC236}">
                <a16:creationId xmlns:a16="http://schemas.microsoft.com/office/drawing/2014/main" id="{4B2A3F82-EAE1-42D9-93C4-0ED89E12CFEA}"/>
              </a:ext>
            </a:extLst>
          </p:cNvPr>
          <p:cNvPicPr>
            <a:picLocks noChangeAspect="1"/>
          </p:cNvPicPr>
          <p:nvPr>
            <p:custDataLst>
              <p:tags r:id="rId15"/>
            </p:custDataLst>
          </p:nvPr>
        </p:nvPicPr>
        <p:blipFill>
          <a:blip r:embed="rId47" cstate="print">
            <a:extLst>
              <a:ext uri="{28A0092B-C50C-407E-A947-70E740481C1C}">
                <a14:useLocalDpi xmlns:a14="http://schemas.microsoft.com/office/drawing/2010/main" val="0"/>
              </a:ext>
            </a:extLst>
          </a:blip>
          <a:stretch>
            <a:fillRect/>
          </a:stretch>
        </p:blipFill>
        <p:spPr>
          <a:xfrm>
            <a:off x="1393849" y="1699936"/>
            <a:ext cx="3145905" cy="128000"/>
          </a:xfrm>
          <a:prstGeom prst="rect">
            <a:avLst/>
          </a:prstGeom>
        </p:spPr>
      </p:pic>
      <p:pic>
        <p:nvPicPr>
          <p:cNvPr id="2055" name="Picture 2054">
            <a:extLst>
              <a:ext uri="{FF2B5EF4-FFF2-40B4-BE49-F238E27FC236}">
                <a16:creationId xmlns:a16="http://schemas.microsoft.com/office/drawing/2014/main" id="{69C89548-929F-4B43-B3EF-75E8D432DC1A}"/>
              </a:ext>
            </a:extLst>
          </p:cNvPr>
          <p:cNvPicPr>
            <a:picLocks noChangeAspect="1"/>
          </p:cNvPicPr>
          <p:nvPr>
            <p:custDataLst>
              <p:tags r:id="rId16"/>
            </p:custDataLst>
          </p:nvPr>
        </p:nvPicPr>
        <p:blipFill>
          <a:blip r:embed="rId48" cstate="print">
            <a:extLst>
              <a:ext uri="{28A0092B-C50C-407E-A947-70E740481C1C}">
                <a14:useLocalDpi xmlns:a14="http://schemas.microsoft.com/office/drawing/2010/main" val="0"/>
              </a:ext>
            </a:extLst>
          </a:blip>
          <a:stretch>
            <a:fillRect/>
          </a:stretch>
        </p:blipFill>
        <p:spPr>
          <a:xfrm>
            <a:off x="1575542" y="1876080"/>
            <a:ext cx="1814857" cy="128000"/>
          </a:xfrm>
          <a:prstGeom prst="rect">
            <a:avLst/>
          </a:prstGeom>
        </p:spPr>
      </p:pic>
      <p:pic>
        <p:nvPicPr>
          <p:cNvPr id="2058" name="Picture 2057">
            <a:extLst>
              <a:ext uri="{FF2B5EF4-FFF2-40B4-BE49-F238E27FC236}">
                <a16:creationId xmlns:a16="http://schemas.microsoft.com/office/drawing/2014/main" id="{88004199-33C9-40B0-98D8-8F0CC56DCEDC}"/>
              </a:ext>
            </a:extLst>
          </p:cNvPr>
          <p:cNvPicPr>
            <a:picLocks noChangeAspect="1"/>
          </p:cNvPicPr>
          <p:nvPr>
            <p:custDataLst>
              <p:tags r:id="rId17"/>
            </p:custDataLst>
          </p:nvPr>
        </p:nvPicPr>
        <p:blipFill>
          <a:blip r:embed="rId49" cstate="print">
            <a:extLst>
              <a:ext uri="{28A0092B-C50C-407E-A947-70E740481C1C}">
                <a14:useLocalDpi xmlns:a14="http://schemas.microsoft.com/office/drawing/2010/main" val="0"/>
              </a:ext>
            </a:extLst>
          </a:blip>
          <a:stretch>
            <a:fillRect/>
          </a:stretch>
        </p:blipFill>
        <p:spPr>
          <a:xfrm>
            <a:off x="1747608" y="2031595"/>
            <a:ext cx="1344762" cy="130286"/>
          </a:xfrm>
          <a:prstGeom prst="rect">
            <a:avLst/>
          </a:prstGeom>
        </p:spPr>
      </p:pic>
      <p:pic>
        <p:nvPicPr>
          <p:cNvPr id="2062" name="Picture 2061">
            <a:extLst>
              <a:ext uri="{FF2B5EF4-FFF2-40B4-BE49-F238E27FC236}">
                <a16:creationId xmlns:a16="http://schemas.microsoft.com/office/drawing/2014/main" id="{09C5CC06-24B4-4D7D-85E4-AE005FDC3267}"/>
              </a:ext>
            </a:extLst>
          </p:cNvPr>
          <p:cNvPicPr>
            <a:picLocks noChangeAspect="1"/>
          </p:cNvPicPr>
          <p:nvPr>
            <p:custDataLst>
              <p:tags r:id="rId18"/>
            </p:custDataLst>
          </p:nvPr>
        </p:nvPicPr>
        <p:blipFill>
          <a:blip r:embed="rId50" cstate="print">
            <a:extLst>
              <a:ext uri="{28A0092B-C50C-407E-A947-70E740481C1C}">
                <a14:useLocalDpi xmlns:a14="http://schemas.microsoft.com/office/drawing/2010/main" val="0"/>
              </a:ext>
            </a:extLst>
          </a:blip>
          <a:stretch>
            <a:fillRect/>
          </a:stretch>
        </p:blipFill>
        <p:spPr>
          <a:xfrm>
            <a:off x="3168690" y="2076542"/>
            <a:ext cx="688762" cy="91429"/>
          </a:xfrm>
          <a:prstGeom prst="rect">
            <a:avLst/>
          </a:prstGeom>
        </p:spPr>
      </p:pic>
      <p:pic>
        <p:nvPicPr>
          <p:cNvPr id="2064" name="Picture 2063">
            <a:extLst>
              <a:ext uri="{FF2B5EF4-FFF2-40B4-BE49-F238E27FC236}">
                <a16:creationId xmlns:a16="http://schemas.microsoft.com/office/drawing/2014/main" id="{4334E657-444D-4AEC-BCEA-0389C4CB6EF2}"/>
              </a:ext>
            </a:extLst>
          </p:cNvPr>
          <p:cNvPicPr>
            <a:picLocks noChangeAspect="1"/>
          </p:cNvPicPr>
          <p:nvPr>
            <p:custDataLst>
              <p:tags r:id="rId19"/>
            </p:custDataLst>
          </p:nvPr>
        </p:nvPicPr>
        <p:blipFill>
          <a:blip r:embed="rId51" cstate="print">
            <a:extLst>
              <a:ext uri="{28A0092B-C50C-407E-A947-70E740481C1C}">
                <a14:useLocalDpi xmlns:a14="http://schemas.microsoft.com/office/drawing/2010/main" val="0"/>
              </a:ext>
            </a:extLst>
          </a:blip>
          <a:stretch>
            <a:fillRect/>
          </a:stretch>
        </p:blipFill>
        <p:spPr>
          <a:xfrm>
            <a:off x="3958431" y="2069264"/>
            <a:ext cx="528762" cy="105905"/>
          </a:xfrm>
          <a:prstGeom prst="rect">
            <a:avLst/>
          </a:prstGeom>
        </p:spPr>
      </p:pic>
      <p:pic>
        <p:nvPicPr>
          <p:cNvPr id="2066" name="Picture 2065">
            <a:extLst>
              <a:ext uri="{FF2B5EF4-FFF2-40B4-BE49-F238E27FC236}">
                <a16:creationId xmlns:a16="http://schemas.microsoft.com/office/drawing/2014/main" id="{76B69D97-4F81-4607-81D7-230BCF3311BC}"/>
              </a:ext>
            </a:extLst>
          </p:cNvPr>
          <p:cNvPicPr>
            <a:picLocks noChangeAspect="1"/>
          </p:cNvPicPr>
          <p:nvPr>
            <p:custDataLst>
              <p:tags r:id="rId20"/>
            </p:custDataLst>
          </p:nvPr>
        </p:nvPicPr>
        <p:blipFill>
          <a:blip r:embed="rId52" cstate="print">
            <a:extLst>
              <a:ext uri="{28A0092B-C50C-407E-A947-70E740481C1C}">
                <a14:useLocalDpi xmlns:a14="http://schemas.microsoft.com/office/drawing/2010/main" val="0"/>
              </a:ext>
            </a:extLst>
          </a:blip>
          <a:stretch>
            <a:fillRect/>
          </a:stretch>
        </p:blipFill>
        <p:spPr>
          <a:xfrm>
            <a:off x="1729121" y="2274472"/>
            <a:ext cx="2751238" cy="128762"/>
          </a:xfrm>
          <a:prstGeom prst="rect">
            <a:avLst/>
          </a:prstGeom>
        </p:spPr>
      </p:pic>
      <p:pic>
        <p:nvPicPr>
          <p:cNvPr id="2069" name="Picture 2068">
            <a:extLst>
              <a:ext uri="{FF2B5EF4-FFF2-40B4-BE49-F238E27FC236}">
                <a16:creationId xmlns:a16="http://schemas.microsoft.com/office/drawing/2014/main" id="{CB192D56-CBB9-4054-956E-25B576C576AE}"/>
              </a:ext>
            </a:extLst>
          </p:cNvPr>
          <p:cNvPicPr>
            <a:picLocks noChangeAspect="1"/>
          </p:cNvPicPr>
          <p:nvPr>
            <p:custDataLst>
              <p:tags r:id="rId21"/>
            </p:custDataLst>
          </p:nvPr>
        </p:nvPicPr>
        <p:blipFill>
          <a:blip r:embed="rId53" cstate="print">
            <a:extLst>
              <a:ext uri="{28A0092B-C50C-407E-A947-70E740481C1C}">
                <a14:useLocalDpi xmlns:a14="http://schemas.microsoft.com/office/drawing/2010/main" val="0"/>
              </a:ext>
            </a:extLst>
          </a:blip>
          <a:stretch>
            <a:fillRect/>
          </a:stretch>
        </p:blipFill>
        <p:spPr>
          <a:xfrm>
            <a:off x="1578316" y="2293901"/>
            <a:ext cx="85333" cy="89905"/>
          </a:xfrm>
          <a:prstGeom prst="rect">
            <a:avLst/>
          </a:prstGeom>
        </p:spPr>
      </p:pic>
      <p:pic>
        <p:nvPicPr>
          <p:cNvPr id="2098" name="Picture 2097">
            <a:extLst>
              <a:ext uri="{FF2B5EF4-FFF2-40B4-BE49-F238E27FC236}">
                <a16:creationId xmlns:a16="http://schemas.microsoft.com/office/drawing/2014/main" id="{97A0A874-373F-4C4E-9683-12B866DD9909}"/>
              </a:ext>
            </a:extLst>
          </p:cNvPr>
          <p:cNvPicPr>
            <a:picLocks noChangeAspect="1"/>
          </p:cNvPicPr>
          <p:nvPr>
            <p:custDataLst>
              <p:tags r:id="rId22"/>
            </p:custDataLst>
          </p:nvPr>
        </p:nvPicPr>
        <p:blipFill>
          <a:blip r:embed="rId54" cstate="print">
            <a:extLst>
              <a:ext uri="{28A0092B-C50C-407E-A947-70E740481C1C}">
                <a14:useLocalDpi xmlns:a14="http://schemas.microsoft.com/office/drawing/2010/main" val="0"/>
              </a:ext>
            </a:extLst>
          </a:blip>
          <a:stretch>
            <a:fillRect/>
          </a:stretch>
        </p:blipFill>
        <p:spPr>
          <a:xfrm>
            <a:off x="1601587" y="2457539"/>
            <a:ext cx="2875733" cy="270019"/>
          </a:xfrm>
          <a:prstGeom prst="rect">
            <a:avLst/>
          </a:prstGeom>
        </p:spPr>
      </p:pic>
      <p:pic>
        <p:nvPicPr>
          <p:cNvPr id="2082" name="Picture 2081">
            <a:extLst>
              <a:ext uri="{FF2B5EF4-FFF2-40B4-BE49-F238E27FC236}">
                <a16:creationId xmlns:a16="http://schemas.microsoft.com/office/drawing/2014/main" id="{6FE5A81E-B008-4F58-8533-E4032A6A024F}"/>
              </a:ext>
            </a:extLst>
          </p:cNvPr>
          <p:cNvPicPr>
            <a:picLocks noChangeAspect="1"/>
          </p:cNvPicPr>
          <p:nvPr>
            <p:custDataLst>
              <p:tags r:id="rId23"/>
            </p:custDataLst>
          </p:nvPr>
        </p:nvPicPr>
        <p:blipFill>
          <a:blip r:embed="rId55" cstate="print">
            <a:extLst>
              <a:ext uri="{28A0092B-C50C-407E-A947-70E740481C1C}">
                <a14:useLocalDpi xmlns:a14="http://schemas.microsoft.com/office/drawing/2010/main" val="0"/>
              </a:ext>
            </a:extLst>
          </a:blip>
          <a:stretch>
            <a:fillRect/>
          </a:stretch>
        </p:blipFill>
        <p:spPr>
          <a:xfrm>
            <a:off x="1489467" y="2781568"/>
            <a:ext cx="3084952" cy="128000"/>
          </a:xfrm>
          <a:prstGeom prst="rect">
            <a:avLst/>
          </a:prstGeom>
        </p:spPr>
      </p:pic>
      <p:pic>
        <p:nvPicPr>
          <p:cNvPr id="2078" name="Picture 2077">
            <a:extLst>
              <a:ext uri="{FF2B5EF4-FFF2-40B4-BE49-F238E27FC236}">
                <a16:creationId xmlns:a16="http://schemas.microsoft.com/office/drawing/2014/main" id="{E7EED7B2-2BE5-4E12-A7C9-7E3C0E2BCA0D}"/>
              </a:ext>
            </a:extLst>
          </p:cNvPr>
          <p:cNvPicPr>
            <a:picLocks noChangeAspect="1"/>
          </p:cNvPicPr>
          <p:nvPr>
            <p:custDataLst>
              <p:tags r:id="rId24"/>
            </p:custDataLst>
          </p:nvPr>
        </p:nvPicPr>
        <p:blipFill>
          <a:blip r:embed="rId56" cstate="print">
            <a:extLst>
              <a:ext uri="{28A0092B-C50C-407E-A947-70E740481C1C}">
                <a14:useLocalDpi xmlns:a14="http://schemas.microsoft.com/office/drawing/2010/main" val="0"/>
              </a:ext>
            </a:extLst>
          </a:blip>
          <a:stretch>
            <a:fillRect/>
          </a:stretch>
        </p:blipFill>
        <p:spPr>
          <a:xfrm>
            <a:off x="1850394" y="2955578"/>
            <a:ext cx="2351238" cy="128000"/>
          </a:xfrm>
          <a:prstGeom prst="rect">
            <a:avLst/>
          </a:prstGeom>
        </p:spPr>
      </p:pic>
      <p:pic>
        <p:nvPicPr>
          <p:cNvPr id="2084" name="Picture 2083">
            <a:extLst>
              <a:ext uri="{FF2B5EF4-FFF2-40B4-BE49-F238E27FC236}">
                <a16:creationId xmlns:a16="http://schemas.microsoft.com/office/drawing/2014/main" id="{62CF67B0-34E4-4382-83C5-9DDEDA39F5F8}"/>
              </a:ext>
            </a:extLst>
          </p:cNvPr>
          <p:cNvPicPr>
            <a:picLocks noChangeAspect="1"/>
          </p:cNvPicPr>
          <p:nvPr>
            <p:custDataLst>
              <p:tags r:id="rId25"/>
            </p:custDataLst>
          </p:nvPr>
        </p:nvPicPr>
        <p:blipFill>
          <a:blip r:embed="rId57" cstate="print">
            <a:extLst>
              <a:ext uri="{28A0092B-C50C-407E-A947-70E740481C1C}">
                <a14:useLocalDpi xmlns:a14="http://schemas.microsoft.com/office/drawing/2010/main" val="0"/>
              </a:ext>
            </a:extLst>
          </a:blip>
          <a:stretch>
            <a:fillRect/>
          </a:stretch>
        </p:blipFill>
        <p:spPr>
          <a:xfrm>
            <a:off x="1515458" y="2956249"/>
            <a:ext cx="296381" cy="94476"/>
          </a:xfrm>
          <a:prstGeom prst="rect">
            <a:avLst/>
          </a:prstGeom>
        </p:spPr>
      </p:pic>
      <p:pic>
        <p:nvPicPr>
          <p:cNvPr id="2088" name="Picture 2087">
            <a:extLst>
              <a:ext uri="{FF2B5EF4-FFF2-40B4-BE49-F238E27FC236}">
                <a16:creationId xmlns:a16="http://schemas.microsoft.com/office/drawing/2014/main" id="{64FE3749-142F-4AC1-83DF-6AD8BE64088B}"/>
              </a:ext>
            </a:extLst>
          </p:cNvPr>
          <p:cNvPicPr>
            <a:picLocks noChangeAspect="1"/>
          </p:cNvPicPr>
          <p:nvPr>
            <p:custDataLst>
              <p:tags r:id="rId26"/>
            </p:custDataLst>
          </p:nvPr>
        </p:nvPicPr>
        <p:blipFill>
          <a:blip r:embed="rId58" cstate="print">
            <a:extLst>
              <a:ext uri="{28A0092B-C50C-407E-A947-70E740481C1C}">
                <a14:useLocalDpi xmlns:a14="http://schemas.microsoft.com/office/drawing/2010/main" val="0"/>
              </a:ext>
            </a:extLst>
          </a:blip>
          <a:stretch>
            <a:fillRect/>
          </a:stretch>
        </p:blipFill>
        <p:spPr>
          <a:xfrm>
            <a:off x="126659" y="3138259"/>
            <a:ext cx="2915733" cy="89600"/>
          </a:xfrm>
          <a:prstGeom prst="rect">
            <a:avLst/>
          </a:prstGeom>
        </p:spPr>
      </p:pic>
      <p:pic>
        <p:nvPicPr>
          <p:cNvPr id="2092" name="Picture 2091">
            <a:extLst>
              <a:ext uri="{FF2B5EF4-FFF2-40B4-BE49-F238E27FC236}">
                <a16:creationId xmlns:a16="http://schemas.microsoft.com/office/drawing/2014/main" id="{E52C94F1-63E0-4FE2-8CD9-F8B64B9132FB}"/>
              </a:ext>
            </a:extLst>
          </p:cNvPr>
          <p:cNvPicPr>
            <a:picLocks noChangeAspect="1"/>
          </p:cNvPicPr>
          <p:nvPr>
            <p:custDataLst>
              <p:tags r:id="rId27"/>
            </p:custDataLst>
          </p:nvPr>
        </p:nvPicPr>
        <p:blipFill>
          <a:blip r:embed="rId59" cstate="print">
            <a:extLst>
              <a:ext uri="{28A0092B-C50C-407E-A947-70E740481C1C}">
                <a14:useLocalDpi xmlns:a14="http://schemas.microsoft.com/office/drawing/2010/main" val="0"/>
              </a:ext>
            </a:extLst>
          </a:blip>
          <a:stretch>
            <a:fillRect/>
          </a:stretch>
        </p:blipFill>
        <p:spPr>
          <a:xfrm>
            <a:off x="3071952" y="3140804"/>
            <a:ext cx="1475200" cy="66133"/>
          </a:xfrm>
          <a:prstGeom prst="rect">
            <a:avLst/>
          </a:prstGeom>
        </p:spPr>
      </p:pic>
      <p:cxnSp>
        <p:nvCxnSpPr>
          <p:cNvPr id="124" name="Straight Arrow Connector 123">
            <a:extLst>
              <a:ext uri="{FF2B5EF4-FFF2-40B4-BE49-F238E27FC236}">
                <a16:creationId xmlns:a16="http://schemas.microsoft.com/office/drawing/2014/main" id="{62188324-65E6-44C4-B9ED-A6C0CAC66267}"/>
              </a:ext>
            </a:extLst>
          </p:cNvPr>
          <p:cNvCxnSpPr>
            <a:cxnSpLocks/>
          </p:cNvCxnSpPr>
          <p:nvPr/>
        </p:nvCxnSpPr>
        <p:spPr>
          <a:xfrm>
            <a:off x="323850" y="2770894"/>
            <a:ext cx="887992"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E3959561-A809-4140-A06E-9B484AB3DFF5}"/>
              </a:ext>
            </a:extLst>
          </p:cNvPr>
          <p:cNvCxnSpPr>
            <a:cxnSpLocks/>
          </p:cNvCxnSpPr>
          <p:nvPr/>
        </p:nvCxnSpPr>
        <p:spPr>
          <a:xfrm flipV="1">
            <a:off x="704850" y="2568575"/>
            <a:ext cx="0" cy="2129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11" name="Picture 2110">
            <a:extLst>
              <a:ext uri="{FF2B5EF4-FFF2-40B4-BE49-F238E27FC236}">
                <a16:creationId xmlns:a16="http://schemas.microsoft.com/office/drawing/2014/main" id="{191836BA-DCF0-4F81-AA0B-7B49DC4F1239}"/>
              </a:ext>
            </a:extLst>
          </p:cNvPr>
          <p:cNvPicPr>
            <a:picLocks noChangeAspect="1"/>
          </p:cNvPicPr>
          <p:nvPr>
            <p:custDataLst>
              <p:tags r:id="rId28"/>
            </p:custDataLst>
          </p:nvPr>
        </p:nvPicPr>
        <p:blipFill>
          <a:blip r:embed="rId60" cstate="print">
            <a:extLst>
              <a:ext uri="{28A0092B-C50C-407E-A947-70E740481C1C}">
                <a14:useLocalDpi xmlns:a14="http://schemas.microsoft.com/office/drawing/2010/main" val="0"/>
              </a:ext>
            </a:extLst>
          </a:blip>
          <a:stretch>
            <a:fillRect/>
          </a:stretch>
        </p:blipFill>
        <p:spPr>
          <a:xfrm>
            <a:off x="735062" y="2568575"/>
            <a:ext cx="63619" cy="64000"/>
          </a:xfrm>
          <a:prstGeom prst="rect">
            <a:avLst/>
          </a:prstGeom>
        </p:spPr>
      </p:pic>
      <p:pic>
        <p:nvPicPr>
          <p:cNvPr id="66" name="Picture 65">
            <a:extLst>
              <a:ext uri="{FF2B5EF4-FFF2-40B4-BE49-F238E27FC236}">
                <a16:creationId xmlns:a16="http://schemas.microsoft.com/office/drawing/2014/main" id="{1C9317EE-8DED-4D03-81A1-31F464B551D6}"/>
              </a:ext>
            </a:extLst>
          </p:cNvPr>
          <p:cNvPicPr>
            <a:picLocks noChangeAspect="1"/>
          </p:cNvPicPr>
          <p:nvPr>
            <p:custDataLst>
              <p:tags r:id="rId29"/>
            </p:custDataLst>
          </p:nvPr>
        </p:nvPicPr>
        <p:blipFill>
          <a:blip r:embed="rId61" cstate="print">
            <a:extLst>
              <a:ext uri="{28A0092B-C50C-407E-A947-70E740481C1C}">
                <a14:useLocalDpi xmlns:a14="http://schemas.microsoft.com/office/drawing/2010/main" val="0"/>
              </a:ext>
            </a:extLst>
          </a:blip>
          <a:stretch>
            <a:fillRect/>
          </a:stretch>
        </p:blipFill>
        <p:spPr>
          <a:xfrm>
            <a:off x="1117236" y="2696316"/>
            <a:ext cx="64381" cy="47238"/>
          </a:xfrm>
          <a:prstGeom prst="rect">
            <a:avLst/>
          </a:prstGeom>
        </p:spPr>
      </p:pic>
    </p:spTree>
    <p:extLst>
      <p:ext uri="{BB962C8B-B14F-4D97-AF65-F5344CB8AC3E}">
        <p14:creationId xmlns:p14="http://schemas.microsoft.com/office/powerpoint/2010/main" val="337518632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6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8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Triple Integrals (example 2)</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27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137</a:t>
            </a:fld>
            <a:r>
              <a:rPr spc="-55" dirty="0"/>
              <a:t> </a:t>
            </a:r>
            <a:r>
              <a:rPr spc="35" dirty="0"/>
              <a:t>/</a:t>
            </a:r>
            <a:r>
              <a:rPr spc="-15" dirty="0"/>
              <a:t> </a:t>
            </a:r>
            <a:r>
              <a:rPr lang="en-US" spc="-55" dirty="0"/>
              <a:t>11</a:t>
            </a:r>
            <a:endParaRPr spc="-55" dirty="0"/>
          </a:p>
        </p:txBody>
      </p:sp>
      <p:pic>
        <p:nvPicPr>
          <p:cNvPr id="21" name="Picture 20">
            <a:extLst>
              <a:ext uri="{FF2B5EF4-FFF2-40B4-BE49-F238E27FC236}">
                <a16:creationId xmlns:a16="http://schemas.microsoft.com/office/drawing/2014/main" id="{585E396D-1669-4934-BB00-92F232277D06}"/>
              </a:ext>
            </a:extLst>
          </p:cNvPr>
          <p:cNvPicPr>
            <a:picLocks noChangeAspect="1"/>
          </p:cNvPicPr>
          <p:nvPr>
            <p:custDataLst>
              <p:tags r:id="rId1"/>
            </p:custDataLst>
          </p:nvPr>
        </p:nvPicPr>
        <p:blipFill>
          <a:blip r:embed="rId33" cstate="print">
            <a:extLst>
              <a:ext uri="{28A0092B-C50C-407E-A947-70E740481C1C}">
                <a14:useLocalDpi xmlns:a14="http://schemas.microsoft.com/office/drawing/2010/main" val="0"/>
              </a:ext>
            </a:extLst>
          </a:blip>
          <a:stretch>
            <a:fillRect/>
          </a:stretch>
        </p:blipFill>
        <p:spPr>
          <a:xfrm>
            <a:off x="1847850" y="438540"/>
            <a:ext cx="2112762" cy="153905"/>
          </a:xfrm>
          <a:prstGeom prst="rect">
            <a:avLst/>
          </a:prstGeom>
        </p:spPr>
      </p:pic>
      <p:pic>
        <p:nvPicPr>
          <p:cNvPr id="19" name="Picture 18">
            <a:extLst>
              <a:ext uri="{FF2B5EF4-FFF2-40B4-BE49-F238E27FC236}">
                <a16:creationId xmlns:a16="http://schemas.microsoft.com/office/drawing/2014/main" id="{3082583E-6AC8-436C-8EE4-579395F21A3B}"/>
              </a:ext>
            </a:extLst>
          </p:cNvPr>
          <p:cNvPicPr>
            <a:picLocks noChangeAspect="1"/>
          </p:cNvPicPr>
          <p:nvPr>
            <p:custDataLst>
              <p:tags r:id="rId2"/>
            </p:custDataLst>
          </p:nvPr>
        </p:nvPicPr>
        <p:blipFill>
          <a:blip r:embed="rId34" cstate="print">
            <a:extLst>
              <a:ext uri="{28A0092B-C50C-407E-A947-70E740481C1C}">
                <a14:useLocalDpi xmlns:a14="http://schemas.microsoft.com/office/drawing/2010/main" val="0"/>
              </a:ext>
            </a:extLst>
          </a:blip>
          <a:stretch>
            <a:fillRect/>
          </a:stretch>
        </p:blipFill>
        <p:spPr>
          <a:xfrm>
            <a:off x="732405" y="468254"/>
            <a:ext cx="1064381" cy="94476"/>
          </a:xfrm>
          <a:prstGeom prst="rect">
            <a:avLst/>
          </a:prstGeom>
        </p:spPr>
      </p:pic>
      <p:pic>
        <p:nvPicPr>
          <p:cNvPr id="22" name="Picture 21">
            <a:extLst>
              <a:ext uri="{FF2B5EF4-FFF2-40B4-BE49-F238E27FC236}">
                <a16:creationId xmlns:a16="http://schemas.microsoft.com/office/drawing/2014/main" id="{7182B655-DDA6-41CA-B178-531A4A5CD96D}"/>
              </a:ext>
            </a:extLst>
          </p:cNvPr>
          <p:cNvPicPr>
            <a:picLocks noChangeAspect="1"/>
          </p:cNvPicPr>
          <p:nvPr/>
        </p:nvPicPr>
        <p:blipFill>
          <a:blip r:embed="rId35"/>
          <a:stretch>
            <a:fillRect/>
          </a:stretch>
        </p:blipFill>
        <p:spPr>
          <a:xfrm>
            <a:off x="130231" y="1662712"/>
            <a:ext cx="1204347" cy="1574282"/>
          </a:xfrm>
          <a:prstGeom prst="rect">
            <a:avLst/>
          </a:prstGeom>
        </p:spPr>
      </p:pic>
      <p:pic>
        <p:nvPicPr>
          <p:cNvPr id="23" name="Picture 22">
            <a:extLst>
              <a:ext uri="{FF2B5EF4-FFF2-40B4-BE49-F238E27FC236}">
                <a16:creationId xmlns:a16="http://schemas.microsoft.com/office/drawing/2014/main" id="{157AA2EB-3B4A-490B-A8A9-66192F1DAE05}"/>
              </a:ext>
            </a:extLst>
          </p:cNvPr>
          <p:cNvPicPr>
            <a:picLocks noChangeAspect="1"/>
          </p:cNvPicPr>
          <p:nvPr>
            <p:custDataLst>
              <p:tags r:id="rId3"/>
            </p:custDataLst>
          </p:nvPr>
        </p:nvPicPr>
        <p:blipFill>
          <a:blip r:embed="rId36" cstate="print">
            <a:extLst>
              <a:ext uri="{28A0092B-C50C-407E-A947-70E740481C1C}">
                <a14:useLocalDpi xmlns:a14="http://schemas.microsoft.com/office/drawing/2010/main" val="0"/>
              </a:ext>
            </a:extLst>
          </a:blip>
          <a:stretch>
            <a:fillRect/>
          </a:stretch>
        </p:blipFill>
        <p:spPr>
          <a:xfrm>
            <a:off x="95300" y="670493"/>
            <a:ext cx="771810" cy="128000"/>
          </a:xfrm>
          <a:prstGeom prst="rect">
            <a:avLst/>
          </a:prstGeom>
        </p:spPr>
      </p:pic>
      <p:pic>
        <p:nvPicPr>
          <p:cNvPr id="30" name="Picture 29">
            <a:extLst>
              <a:ext uri="{FF2B5EF4-FFF2-40B4-BE49-F238E27FC236}">
                <a16:creationId xmlns:a16="http://schemas.microsoft.com/office/drawing/2014/main" id="{D3FF0F10-A110-4017-8BB9-35865BB4EA2F}"/>
              </a:ext>
            </a:extLst>
          </p:cNvPr>
          <p:cNvPicPr>
            <a:picLocks noChangeAspect="1"/>
          </p:cNvPicPr>
          <p:nvPr>
            <p:custDataLst>
              <p:tags r:id="rId4"/>
            </p:custDataLst>
          </p:nvPr>
        </p:nvPicPr>
        <p:blipFill>
          <a:blip r:embed="rId37" cstate="print">
            <a:extLst>
              <a:ext uri="{28A0092B-C50C-407E-A947-70E740481C1C}">
                <a14:useLocalDpi xmlns:a14="http://schemas.microsoft.com/office/drawing/2010/main" val="0"/>
              </a:ext>
            </a:extLst>
          </a:blip>
          <a:stretch>
            <a:fillRect/>
          </a:stretch>
        </p:blipFill>
        <p:spPr>
          <a:xfrm>
            <a:off x="934607" y="670493"/>
            <a:ext cx="754286" cy="105905"/>
          </a:xfrm>
          <a:prstGeom prst="rect">
            <a:avLst/>
          </a:prstGeom>
        </p:spPr>
      </p:pic>
      <p:pic>
        <p:nvPicPr>
          <p:cNvPr id="32" name="Picture 31">
            <a:extLst>
              <a:ext uri="{FF2B5EF4-FFF2-40B4-BE49-F238E27FC236}">
                <a16:creationId xmlns:a16="http://schemas.microsoft.com/office/drawing/2014/main" id="{A21DE0A7-271D-4DD8-AB6D-024DC69C4539}"/>
              </a:ext>
            </a:extLst>
          </p:cNvPr>
          <p:cNvPicPr>
            <a:picLocks noChangeAspect="1"/>
          </p:cNvPicPr>
          <p:nvPr>
            <p:custDataLst>
              <p:tags r:id="rId5"/>
            </p:custDataLst>
          </p:nvPr>
        </p:nvPicPr>
        <p:blipFill>
          <a:blip r:embed="rId38" cstate="print">
            <a:extLst>
              <a:ext uri="{28A0092B-C50C-407E-A947-70E740481C1C}">
                <a14:useLocalDpi xmlns:a14="http://schemas.microsoft.com/office/drawing/2010/main" val="0"/>
              </a:ext>
            </a:extLst>
          </a:blip>
          <a:stretch>
            <a:fillRect/>
          </a:stretch>
        </p:blipFill>
        <p:spPr>
          <a:xfrm>
            <a:off x="1692021" y="668969"/>
            <a:ext cx="921142" cy="107429"/>
          </a:xfrm>
          <a:prstGeom prst="rect">
            <a:avLst/>
          </a:prstGeom>
        </p:spPr>
      </p:pic>
      <p:pic>
        <p:nvPicPr>
          <p:cNvPr id="33" name="Picture 32">
            <a:extLst>
              <a:ext uri="{FF2B5EF4-FFF2-40B4-BE49-F238E27FC236}">
                <a16:creationId xmlns:a16="http://schemas.microsoft.com/office/drawing/2014/main" id="{2B789046-0A2C-46F0-A631-DBC15FE54E95}"/>
              </a:ext>
            </a:extLst>
          </p:cNvPr>
          <p:cNvPicPr>
            <a:picLocks noChangeAspect="1"/>
          </p:cNvPicPr>
          <p:nvPr>
            <p:custDataLst>
              <p:tags r:id="rId6"/>
            </p:custDataLst>
          </p:nvPr>
        </p:nvPicPr>
        <p:blipFill>
          <a:blip r:embed="rId39" cstate="print">
            <a:extLst>
              <a:ext uri="{28A0092B-C50C-407E-A947-70E740481C1C}">
                <a14:useLocalDpi xmlns:a14="http://schemas.microsoft.com/office/drawing/2010/main" val="0"/>
              </a:ext>
            </a:extLst>
          </a:blip>
          <a:stretch>
            <a:fillRect/>
          </a:stretch>
        </p:blipFill>
        <p:spPr>
          <a:xfrm>
            <a:off x="97738" y="1102879"/>
            <a:ext cx="634667" cy="128000"/>
          </a:xfrm>
          <a:prstGeom prst="rect">
            <a:avLst/>
          </a:prstGeom>
        </p:spPr>
      </p:pic>
      <p:pic>
        <p:nvPicPr>
          <p:cNvPr id="39" name="Picture 38">
            <a:extLst>
              <a:ext uri="{FF2B5EF4-FFF2-40B4-BE49-F238E27FC236}">
                <a16:creationId xmlns:a16="http://schemas.microsoft.com/office/drawing/2014/main" id="{6A564B7D-BA1E-4578-A5DC-9AADCCC39E89}"/>
              </a:ext>
            </a:extLst>
          </p:cNvPr>
          <p:cNvPicPr>
            <a:picLocks noChangeAspect="1"/>
          </p:cNvPicPr>
          <p:nvPr>
            <p:custDataLst>
              <p:tags r:id="rId7"/>
            </p:custDataLst>
          </p:nvPr>
        </p:nvPicPr>
        <p:blipFill>
          <a:blip r:embed="rId40" cstate="print">
            <a:extLst>
              <a:ext uri="{28A0092B-C50C-407E-A947-70E740481C1C}">
                <a14:useLocalDpi xmlns:a14="http://schemas.microsoft.com/office/drawing/2010/main" val="0"/>
              </a:ext>
            </a:extLst>
          </a:blip>
          <a:stretch>
            <a:fillRect/>
          </a:stretch>
        </p:blipFill>
        <p:spPr>
          <a:xfrm>
            <a:off x="754514" y="1082603"/>
            <a:ext cx="864761" cy="153904"/>
          </a:xfrm>
          <a:prstGeom prst="rect">
            <a:avLst/>
          </a:prstGeom>
        </p:spPr>
      </p:pic>
      <p:pic>
        <p:nvPicPr>
          <p:cNvPr id="43" name="Picture 42">
            <a:extLst>
              <a:ext uri="{FF2B5EF4-FFF2-40B4-BE49-F238E27FC236}">
                <a16:creationId xmlns:a16="http://schemas.microsoft.com/office/drawing/2014/main" id="{F57AA85F-5C52-439F-A461-D64165FAE795}"/>
              </a:ext>
            </a:extLst>
          </p:cNvPr>
          <p:cNvPicPr>
            <a:picLocks noChangeAspect="1"/>
          </p:cNvPicPr>
          <p:nvPr>
            <p:custDataLst>
              <p:tags r:id="rId8"/>
            </p:custDataLst>
          </p:nvPr>
        </p:nvPicPr>
        <p:blipFill>
          <a:blip r:embed="rId41" cstate="print">
            <a:extLst>
              <a:ext uri="{28A0092B-C50C-407E-A947-70E740481C1C}">
                <a14:useLocalDpi xmlns:a14="http://schemas.microsoft.com/office/drawing/2010/main" val="0"/>
              </a:ext>
            </a:extLst>
          </a:blip>
          <a:stretch>
            <a:fillRect/>
          </a:stretch>
        </p:blipFill>
        <p:spPr>
          <a:xfrm>
            <a:off x="1619275" y="1123396"/>
            <a:ext cx="697904" cy="122666"/>
          </a:xfrm>
          <a:prstGeom prst="rect">
            <a:avLst/>
          </a:prstGeom>
        </p:spPr>
      </p:pic>
      <p:pic>
        <p:nvPicPr>
          <p:cNvPr id="45" name="Picture 44">
            <a:extLst>
              <a:ext uri="{FF2B5EF4-FFF2-40B4-BE49-F238E27FC236}">
                <a16:creationId xmlns:a16="http://schemas.microsoft.com/office/drawing/2014/main" id="{34E0406D-2D93-4537-9C97-F1CEC1E43DB8}"/>
              </a:ext>
            </a:extLst>
          </p:cNvPr>
          <p:cNvPicPr>
            <a:picLocks noChangeAspect="1"/>
          </p:cNvPicPr>
          <p:nvPr>
            <p:custDataLst>
              <p:tags r:id="rId9"/>
            </p:custDataLst>
          </p:nvPr>
        </p:nvPicPr>
        <p:blipFill>
          <a:blip r:embed="rId42" cstate="print">
            <a:extLst>
              <a:ext uri="{28A0092B-C50C-407E-A947-70E740481C1C}">
                <a14:useLocalDpi xmlns:a14="http://schemas.microsoft.com/office/drawing/2010/main" val="0"/>
              </a:ext>
            </a:extLst>
          </a:blip>
          <a:stretch>
            <a:fillRect/>
          </a:stretch>
        </p:blipFill>
        <p:spPr>
          <a:xfrm>
            <a:off x="2391587" y="1137183"/>
            <a:ext cx="198857" cy="73143"/>
          </a:xfrm>
          <a:prstGeom prst="rect">
            <a:avLst/>
          </a:prstGeom>
        </p:spPr>
      </p:pic>
      <p:pic>
        <p:nvPicPr>
          <p:cNvPr id="47" name="Picture 46">
            <a:extLst>
              <a:ext uri="{FF2B5EF4-FFF2-40B4-BE49-F238E27FC236}">
                <a16:creationId xmlns:a16="http://schemas.microsoft.com/office/drawing/2014/main" id="{AE1424F1-4704-4FB6-AD8C-9A4A3BFF5540}"/>
              </a:ext>
            </a:extLst>
          </p:cNvPr>
          <p:cNvPicPr>
            <a:picLocks noChangeAspect="1"/>
          </p:cNvPicPr>
          <p:nvPr>
            <p:custDataLst>
              <p:tags r:id="rId10"/>
            </p:custDataLst>
          </p:nvPr>
        </p:nvPicPr>
        <p:blipFill>
          <a:blip r:embed="rId43" cstate="print">
            <a:extLst>
              <a:ext uri="{28A0092B-C50C-407E-A947-70E740481C1C}">
                <a14:useLocalDpi xmlns:a14="http://schemas.microsoft.com/office/drawing/2010/main" val="0"/>
              </a:ext>
            </a:extLst>
          </a:blip>
          <a:stretch>
            <a:fillRect/>
          </a:stretch>
        </p:blipFill>
        <p:spPr>
          <a:xfrm>
            <a:off x="67720" y="814686"/>
            <a:ext cx="4078475" cy="128000"/>
          </a:xfrm>
          <a:prstGeom prst="rect">
            <a:avLst/>
          </a:prstGeom>
        </p:spPr>
      </p:pic>
      <p:pic>
        <p:nvPicPr>
          <p:cNvPr id="49" name="Picture 48">
            <a:extLst>
              <a:ext uri="{FF2B5EF4-FFF2-40B4-BE49-F238E27FC236}">
                <a16:creationId xmlns:a16="http://schemas.microsoft.com/office/drawing/2014/main" id="{009F820A-5BBD-4765-A02D-C49583F4E703}"/>
              </a:ext>
            </a:extLst>
          </p:cNvPr>
          <p:cNvPicPr>
            <a:picLocks noChangeAspect="1"/>
          </p:cNvPicPr>
          <p:nvPr>
            <p:custDataLst>
              <p:tags r:id="rId11"/>
            </p:custDataLst>
          </p:nvPr>
        </p:nvPicPr>
        <p:blipFill>
          <a:blip r:embed="rId44" cstate="print">
            <a:extLst>
              <a:ext uri="{28A0092B-C50C-407E-A947-70E740481C1C}">
                <a14:useLocalDpi xmlns:a14="http://schemas.microsoft.com/office/drawing/2010/main" val="0"/>
              </a:ext>
            </a:extLst>
          </a:blip>
          <a:stretch>
            <a:fillRect/>
          </a:stretch>
        </p:blipFill>
        <p:spPr>
          <a:xfrm>
            <a:off x="4183442" y="808590"/>
            <a:ext cx="262857" cy="134096"/>
          </a:xfrm>
          <a:prstGeom prst="rect">
            <a:avLst/>
          </a:prstGeom>
        </p:spPr>
      </p:pic>
      <p:pic>
        <p:nvPicPr>
          <p:cNvPr id="110" name="Picture 109">
            <a:extLst>
              <a:ext uri="{FF2B5EF4-FFF2-40B4-BE49-F238E27FC236}">
                <a16:creationId xmlns:a16="http://schemas.microsoft.com/office/drawing/2014/main" id="{2B6C2CCB-0572-4A7D-9EDD-7064C92A4F28}"/>
              </a:ext>
            </a:extLst>
          </p:cNvPr>
          <p:cNvPicPr>
            <a:picLocks noChangeAspect="1"/>
          </p:cNvPicPr>
          <p:nvPr>
            <p:custDataLst>
              <p:tags r:id="rId12"/>
            </p:custDataLst>
          </p:nvPr>
        </p:nvPicPr>
        <p:blipFill>
          <a:blip r:embed="rId45" cstate="print">
            <a:extLst>
              <a:ext uri="{28A0092B-C50C-407E-A947-70E740481C1C}">
                <a14:useLocalDpi xmlns:a14="http://schemas.microsoft.com/office/drawing/2010/main" val="0"/>
              </a:ext>
            </a:extLst>
          </a:blip>
          <a:stretch>
            <a:fillRect/>
          </a:stretch>
        </p:blipFill>
        <p:spPr>
          <a:xfrm>
            <a:off x="1433717" y="2549784"/>
            <a:ext cx="2941028" cy="301714"/>
          </a:xfrm>
          <a:prstGeom prst="rect">
            <a:avLst/>
          </a:prstGeom>
        </p:spPr>
      </p:pic>
      <p:pic>
        <p:nvPicPr>
          <p:cNvPr id="15" name="Picture 14">
            <a:extLst>
              <a:ext uri="{FF2B5EF4-FFF2-40B4-BE49-F238E27FC236}">
                <a16:creationId xmlns:a16="http://schemas.microsoft.com/office/drawing/2014/main" id="{2F2F46E6-2213-414B-9C4E-B394DE7475F5}"/>
              </a:ext>
            </a:extLst>
          </p:cNvPr>
          <p:cNvPicPr>
            <a:picLocks noChangeAspect="1"/>
          </p:cNvPicPr>
          <p:nvPr>
            <p:custDataLst>
              <p:tags r:id="rId13"/>
            </p:custDataLst>
          </p:nvPr>
        </p:nvPicPr>
        <p:blipFill>
          <a:blip r:embed="rId46" cstate="print">
            <a:extLst>
              <a:ext uri="{28A0092B-C50C-407E-A947-70E740481C1C}">
                <a14:useLocalDpi xmlns:a14="http://schemas.microsoft.com/office/drawing/2010/main" val="0"/>
              </a:ext>
            </a:extLst>
          </a:blip>
          <a:stretch>
            <a:fillRect/>
          </a:stretch>
        </p:blipFill>
        <p:spPr>
          <a:xfrm>
            <a:off x="2700538" y="1021736"/>
            <a:ext cx="1150476" cy="290286"/>
          </a:xfrm>
          <a:prstGeom prst="rect">
            <a:avLst/>
          </a:prstGeom>
        </p:spPr>
      </p:pic>
      <p:pic>
        <p:nvPicPr>
          <p:cNvPr id="59" name="Picture 58">
            <a:extLst>
              <a:ext uri="{FF2B5EF4-FFF2-40B4-BE49-F238E27FC236}">
                <a16:creationId xmlns:a16="http://schemas.microsoft.com/office/drawing/2014/main" id="{C3EBE6B5-5873-44EF-A636-C165358A1B8F}"/>
              </a:ext>
            </a:extLst>
          </p:cNvPr>
          <p:cNvPicPr>
            <a:picLocks noChangeAspect="1"/>
          </p:cNvPicPr>
          <p:nvPr>
            <p:custDataLst>
              <p:tags r:id="rId14"/>
            </p:custDataLst>
          </p:nvPr>
        </p:nvPicPr>
        <p:blipFill>
          <a:blip r:embed="rId47" cstate="print">
            <a:extLst>
              <a:ext uri="{28A0092B-C50C-407E-A947-70E740481C1C}">
                <a14:useLocalDpi xmlns:a14="http://schemas.microsoft.com/office/drawing/2010/main" val="0"/>
              </a:ext>
            </a:extLst>
          </a:blip>
          <a:stretch>
            <a:fillRect/>
          </a:stretch>
        </p:blipFill>
        <p:spPr>
          <a:xfrm>
            <a:off x="274897" y="1338844"/>
            <a:ext cx="3145905" cy="128000"/>
          </a:xfrm>
          <a:prstGeom prst="rect">
            <a:avLst/>
          </a:prstGeom>
        </p:spPr>
      </p:pic>
      <p:pic>
        <p:nvPicPr>
          <p:cNvPr id="61" name="Picture 60">
            <a:extLst>
              <a:ext uri="{FF2B5EF4-FFF2-40B4-BE49-F238E27FC236}">
                <a16:creationId xmlns:a16="http://schemas.microsoft.com/office/drawing/2014/main" id="{A999056A-A430-4B4A-8EE4-9EFED1C3A52E}"/>
              </a:ext>
            </a:extLst>
          </p:cNvPr>
          <p:cNvPicPr>
            <a:picLocks noChangeAspect="1"/>
          </p:cNvPicPr>
          <p:nvPr>
            <p:custDataLst>
              <p:tags r:id="rId15"/>
            </p:custDataLst>
          </p:nvPr>
        </p:nvPicPr>
        <p:blipFill>
          <a:blip r:embed="rId48" cstate="print">
            <a:extLst>
              <a:ext uri="{28A0092B-C50C-407E-A947-70E740481C1C}">
                <a14:useLocalDpi xmlns:a14="http://schemas.microsoft.com/office/drawing/2010/main" val="0"/>
              </a:ext>
            </a:extLst>
          </a:blip>
          <a:stretch>
            <a:fillRect/>
          </a:stretch>
        </p:blipFill>
        <p:spPr>
          <a:xfrm>
            <a:off x="133869" y="1346881"/>
            <a:ext cx="80000" cy="88381"/>
          </a:xfrm>
          <a:prstGeom prst="rect">
            <a:avLst/>
          </a:prstGeom>
        </p:spPr>
      </p:pic>
      <p:pic>
        <p:nvPicPr>
          <p:cNvPr id="120" name="Picture 119">
            <a:extLst>
              <a:ext uri="{FF2B5EF4-FFF2-40B4-BE49-F238E27FC236}">
                <a16:creationId xmlns:a16="http://schemas.microsoft.com/office/drawing/2014/main" id="{7A75D96E-A82F-452E-AC21-D3ADA121FBA8}"/>
              </a:ext>
            </a:extLst>
          </p:cNvPr>
          <p:cNvPicPr>
            <a:picLocks noChangeAspect="1"/>
          </p:cNvPicPr>
          <p:nvPr>
            <p:custDataLst>
              <p:tags r:id="rId16"/>
            </p:custDataLst>
          </p:nvPr>
        </p:nvPicPr>
        <p:blipFill>
          <a:blip r:embed="rId49" cstate="print">
            <a:extLst>
              <a:ext uri="{28A0092B-C50C-407E-A947-70E740481C1C}">
                <a14:useLocalDpi xmlns:a14="http://schemas.microsoft.com/office/drawing/2010/main" val="0"/>
              </a:ext>
            </a:extLst>
          </a:blip>
          <a:stretch>
            <a:fillRect/>
          </a:stretch>
        </p:blipFill>
        <p:spPr>
          <a:xfrm>
            <a:off x="133871" y="1507889"/>
            <a:ext cx="4006857" cy="128000"/>
          </a:xfrm>
          <a:prstGeom prst="rect">
            <a:avLst/>
          </a:prstGeom>
        </p:spPr>
      </p:pic>
      <p:pic>
        <p:nvPicPr>
          <p:cNvPr id="71" name="Picture 70">
            <a:extLst>
              <a:ext uri="{FF2B5EF4-FFF2-40B4-BE49-F238E27FC236}">
                <a16:creationId xmlns:a16="http://schemas.microsoft.com/office/drawing/2014/main" id="{E5D7A2DE-D1A9-462B-9795-645EEC5B20FF}"/>
              </a:ext>
            </a:extLst>
          </p:cNvPr>
          <p:cNvPicPr>
            <a:picLocks noChangeAspect="1"/>
          </p:cNvPicPr>
          <p:nvPr>
            <p:custDataLst>
              <p:tags r:id="rId17"/>
            </p:custDataLst>
          </p:nvPr>
        </p:nvPicPr>
        <p:blipFill>
          <a:blip r:embed="rId50" cstate="print">
            <a:extLst>
              <a:ext uri="{28A0092B-C50C-407E-A947-70E740481C1C}">
                <a14:useLocalDpi xmlns:a14="http://schemas.microsoft.com/office/drawing/2010/main" val="0"/>
              </a:ext>
            </a:extLst>
          </a:blip>
          <a:stretch>
            <a:fillRect/>
          </a:stretch>
        </p:blipFill>
        <p:spPr>
          <a:xfrm>
            <a:off x="1430299" y="1689556"/>
            <a:ext cx="2884571" cy="128000"/>
          </a:xfrm>
          <a:prstGeom prst="rect">
            <a:avLst/>
          </a:prstGeom>
        </p:spPr>
      </p:pic>
      <p:pic>
        <p:nvPicPr>
          <p:cNvPr id="74" name="Picture 73">
            <a:extLst>
              <a:ext uri="{FF2B5EF4-FFF2-40B4-BE49-F238E27FC236}">
                <a16:creationId xmlns:a16="http://schemas.microsoft.com/office/drawing/2014/main" id="{3ED9DA07-2031-45A9-914C-CA40B279D160}"/>
              </a:ext>
            </a:extLst>
          </p:cNvPr>
          <p:cNvPicPr>
            <a:picLocks noChangeAspect="1"/>
          </p:cNvPicPr>
          <p:nvPr>
            <p:custDataLst>
              <p:tags r:id="rId18"/>
            </p:custDataLst>
          </p:nvPr>
        </p:nvPicPr>
        <p:blipFill>
          <a:blip r:embed="rId51" cstate="print">
            <a:extLst>
              <a:ext uri="{28A0092B-C50C-407E-A947-70E740481C1C}">
                <a14:useLocalDpi xmlns:a14="http://schemas.microsoft.com/office/drawing/2010/main" val="0"/>
              </a:ext>
            </a:extLst>
          </a:blip>
          <a:stretch>
            <a:fillRect/>
          </a:stretch>
        </p:blipFill>
        <p:spPr>
          <a:xfrm>
            <a:off x="1511452" y="1856135"/>
            <a:ext cx="570667" cy="153905"/>
          </a:xfrm>
          <a:prstGeom prst="rect">
            <a:avLst/>
          </a:prstGeom>
        </p:spPr>
      </p:pic>
      <p:pic>
        <p:nvPicPr>
          <p:cNvPr id="82" name="Picture 81">
            <a:extLst>
              <a:ext uri="{FF2B5EF4-FFF2-40B4-BE49-F238E27FC236}">
                <a16:creationId xmlns:a16="http://schemas.microsoft.com/office/drawing/2014/main" id="{9FAB6087-3290-4234-A125-33C67D2FB391}"/>
              </a:ext>
            </a:extLst>
          </p:cNvPr>
          <p:cNvPicPr>
            <a:picLocks noChangeAspect="1"/>
          </p:cNvPicPr>
          <p:nvPr>
            <p:custDataLst>
              <p:tags r:id="rId19"/>
            </p:custDataLst>
          </p:nvPr>
        </p:nvPicPr>
        <p:blipFill>
          <a:blip r:embed="rId52" cstate="print">
            <a:extLst>
              <a:ext uri="{28A0092B-C50C-407E-A947-70E740481C1C}">
                <a14:useLocalDpi xmlns:a14="http://schemas.microsoft.com/office/drawing/2010/main" val="0"/>
              </a:ext>
            </a:extLst>
          </a:blip>
          <a:stretch>
            <a:fillRect/>
          </a:stretch>
        </p:blipFill>
        <p:spPr>
          <a:xfrm>
            <a:off x="3071952" y="1860219"/>
            <a:ext cx="565334" cy="153905"/>
          </a:xfrm>
          <a:prstGeom prst="rect">
            <a:avLst/>
          </a:prstGeom>
        </p:spPr>
      </p:pic>
      <p:pic>
        <p:nvPicPr>
          <p:cNvPr id="78" name="Picture 77">
            <a:extLst>
              <a:ext uri="{FF2B5EF4-FFF2-40B4-BE49-F238E27FC236}">
                <a16:creationId xmlns:a16="http://schemas.microsoft.com/office/drawing/2014/main" id="{5D95C2A6-5611-40A1-B24A-7B423A693BDB}"/>
              </a:ext>
            </a:extLst>
          </p:cNvPr>
          <p:cNvPicPr>
            <a:picLocks noChangeAspect="1"/>
          </p:cNvPicPr>
          <p:nvPr>
            <p:custDataLst>
              <p:tags r:id="rId20"/>
            </p:custDataLst>
          </p:nvPr>
        </p:nvPicPr>
        <p:blipFill>
          <a:blip r:embed="rId53" cstate="print">
            <a:extLst>
              <a:ext uri="{28A0092B-C50C-407E-A947-70E740481C1C}">
                <a14:useLocalDpi xmlns:a14="http://schemas.microsoft.com/office/drawing/2010/main" val="0"/>
              </a:ext>
            </a:extLst>
          </a:blip>
          <a:stretch>
            <a:fillRect/>
          </a:stretch>
        </p:blipFill>
        <p:spPr>
          <a:xfrm>
            <a:off x="2152592" y="1887432"/>
            <a:ext cx="614857" cy="89905"/>
          </a:xfrm>
          <a:prstGeom prst="rect">
            <a:avLst/>
          </a:prstGeom>
        </p:spPr>
      </p:pic>
      <p:pic>
        <p:nvPicPr>
          <p:cNvPr id="80" name="Picture 79">
            <a:extLst>
              <a:ext uri="{FF2B5EF4-FFF2-40B4-BE49-F238E27FC236}">
                <a16:creationId xmlns:a16="http://schemas.microsoft.com/office/drawing/2014/main" id="{EFE1B064-8CBD-4F77-B70D-E22DE2276A30}"/>
              </a:ext>
            </a:extLst>
          </p:cNvPr>
          <p:cNvPicPr>
            <a:picLocks noChangeAspect="1"/>
          </p:cNvPicPr>
          <p:nvPr>
            <p:custDataLst>
              <p:tags r:id="rId21"/>
            </p:custDataLst>
          </p:nvPr>
        </p:nvPicPr>
        <p:blipFill>
          <a:blip r:embed="rId42" cstate="print">
            <a:extLst>
              <a:ext uri="{28A0092B-C50C-407E-A947-70E740481C1C}">
                <a14:useLocalDpi xmlns:a14="http://schemas.microsoft.com/office/drawing/2010/main" val="0"/>
              </a:ext>
            </a:extLst>
          </a:blip>
          <a:stretch>
            <a:fillRect/>
          </a:stretch>
        </p:blipFill>
        <p:spPr>
          <a:xfrm>
            <a:off x="2830642" y="1896278"/>
            <a:ext cx="198857" cy="73143"/>
          </a:xfrm>
          <a:prstGeom prst="rect">
            <a:avLst/>
          </a:prstGeom>
        </p:spPr>
      </p:pic>
      <p:pic>
        <p:nvPicPr>
          <p:cNvPr id="84" name="Picture 83">
            <a:extLst>
              <a:ext uri="{FF2B5EF4-FFF2-40B4-BE49-F238E27FC236}">
                <a16:creationId xmlns:a16="http://schemas.microsoft.com/office/drawing/2014/main" id="{3FB1612E-EB4B-4CCA-9FEB-28D916D1E61D}"/>
              </a:ext>
            </a:extLst>
          </p:cNvPr>
          <p:cNvPicPr>
            <a:picLocks noChangeAspect="1"/>
          </p:cNvPicPr>
          <p:nvPr>
            <p:custDataLst>
              <p:tags r:id="rId22"/>
            </p:custDataLst>
          </p:nvPr>
        </p:nvPicPr>
        <p:blipFill>
          <a:blip r:embed="rId42" cstate="print">
            <a:extLst>
              <a:ext uri="{28A0092B-C50C-407E-A947-70E740481C1C}">
                <a14:useLocalDpi xmlns:a14="http://schemas.microsoft.com/office/drawing/2010/main" val="0"/>
              </a:ext>
            </a:extLst>
          </a:blip>
          <a:stretch>
            <a:fillRect/>
          </a:stretch>
        </p:blipFill>
        <p:spPr>
          <a:xfrm>
            <a:off x="3701414" y="1904194"/>
            <a:ext cx="198857" cy="73143"/>
          </a:xfrm>
          <a:prstGeom prst="rect">
            <a:avLst/>
          </a:prstGeom>
        </p:spPr>
      </p:pic>
      <p:pic>
        <p:nvPicPr>
          <p:cNvPr id="86" name="Picture 85">
            <a:extLst>
              <a:ext uri="{FF2B5EF4-FFF2-40B4-BE49-F238E27FC236}">
                <a16:creationId xmlns:a16="http://schemas.microsoft.com/office/drawing/2014/main" id="{4B9ADADA-52B9-476C-BF26-98A2FB4546DD}"/>
              </a:ext>
            </a:extLst>
          </p:cNvPr>
          <p:cNvPicPr>
            <a:picLocks noChangeAspect="1"/>
          </p:cNvPicPr>
          <p:nvPr>
            <p:custDataLst>
              <p:tags r:id="rId23"/>
            </p:custDataLst>
          </p:nvPr>
        </p:nvPicPr>
        <p:blipFill>
          <a:blip r:embed="rId54" cstate="print">
            <a:extLst>
              <a:ext uri="{28A0092B-C50C-407E-A947-70E740481C1C}">
                <a14:useLocalDpi xmlns:a14="http://schemas.microsoft.com/office/drawing/2010/main" val="0"/>
              </a:ext>
            </a:extLst>
          </a:blip>
          <a:stretch>
            <a:fillRect/>
          </a:stretch>
        </p:blipFill>
        <p:spPr>
          <a:xfrm>
            <a:off x="3960612" y="1884693"/>
            <a:ext cx="407619" cy="122667"/>
          </a:xfrm>
          <a:prstGeom prst="rect">
            <a:avLst/>
          </a:prstGeom>
        </p:spPr>
      </p:pic>
      <p:pic>
        <p:nvPicPr>
          <p:cNvPr id="92" name="Picture 91">
            <a:extLst>
              <a:ext uri="{FF2B5EF4-FFF2-40B4-BE49-F238E27FC236}">
                <a16:creationId xmlns:a16="http://schemas.microsoft.com/office/drawing/2014/main" id="{2763F2F9-528B-40AE-B85C-6E5B8DB05262}"/>
              </a:ext>
            </a:extLst>
          </p:cNvPr>
          <p:cNvPicPr>
            <a:picLocks noChangeAspect="1"/>
          </p:cNvPicPr>
          <p:nvPr>
            <p:custDataLst>
              <p:tags r:id="rId24"/>
            </p:custDataLst>
          </p:nvPr>
        </p:nvPicPr>
        <p:blipFill>
          <a:blip r:embed="rId55" cstate="print">
            <a:extLst>
              <a:ext uri="{28A0092B-C50C-407E-A947-70E740481C1C}">
                <a14:useLocalDpi xmlns:a14="http://schemas.microsoft.com/office/drawing/2010/main" val="0"/>
              </a:ext>
            </a:extLst>
          </a:blip>
          <a:stretch>
            <a:fillRect/>
          </a:stretch>
        </p:blipFill>
        <p:spPr>
          <a:xfrm>
            <a:off x="1430299" y="2090529"/>
            <a:ext cx="2847238" cy="128762"/>
          </a:xfrm>
          <a:prstGeom prst="rect">
            <a:avLst/>
          </a:prstGeom>
        </p:spPr>
      </p:pic>
      <p:pic>
        <p:nvPicPr>
          <p:cNvPr id="94" name="Picture 93">
            <a:extLst>
              <a:ext uri="{FF2B5EF4-FFF2-40B4-BE49-F238E27FC236}">
                <a16:creationId xmlns:a16="http://schemas.microsoft.com/office/drawing/2014/main" id="{00593BEB-13B3-4EC8-89AA-63A222D89E69}"/>
              </a:ext>
            </a:extLst>
          </p:cNvPr>
          <p:cNvPicPr>
            <a:picLocks noChangeAspect="1"/>
          </p:cNvPicPr>
          <p:nvPr>
            <p:custDataLst>
              <p:tags r:id="rId25"/>
            </p:custDataLst>
          </p:nvPr>
        </p:nvPicPr>
        <p:blipFill>
          <a:blip r:embed="rId56" cstate="print">
            <a:extLst>
              <a:ext uri="{28A0092B-C50C-407E-A947-70E740481C1C}">
                <a14:useLocalDpi xmlns:a14="http://schemas.microsoft.com/office/drawing/2010/main" val="0"/>
              </a:ext>
            </a:extLst>
          </a:blip>
          <a:stretch>
            <a:fillRect/>
          </a:stretch>
        </p:blipFill>
        <p:spPr>
          <a:xfrm>
            <a:off x="1430299" y="2242210"/>
            <a:ext cx="791619" cy="94476"/>
          </a:xfrm>
          <a:prstGeom prst="rect">
            <a:avLst/>
          </a:prstGeom>
        </p:spPr>
      </p:pic>
      <p:cxnSp>
        <p:nvCxnSpPr>
          <p:cNvPr id="95" name="Straight Arrow Connector 94">
            <a:extLst>
              <a:ext uri="{FF2B5EF4-FFF2-40B4-BE49-F238E27FC236}">
                <a16:creationId xmlns:a16="http://schemas.microsoft.com/office/drawing/2014/main" id="{E5719B77-5634-4132-A020-CF67BB4EC598}"/>
              </a:ext>
            </a:extLst>
          </p:cNvPr>
          <p:cNvCxnSpPr>
            <a:cxnSpLocks/>
          </p:cNvCxnSpPr>
          <p:nvPr/>
        </p:nvCxnSpPr>
        <p:spPr>
          <a:xfrm>
            <a:off x="207680" y="2207952"/>
            <a:ext cx="699634"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98" name="Picture 97">
            <a:extLst>
              <a:ext uri="{FF2B5EF4-FFF2-40B4-BE49-F238E27FC236}">
                <a16:creationId xmlns:a16="http://schemas.microsoft.com/office/drawing/2014/main" id="{3C66EAD0-A2BC-4580-A167-24A5CCD523DF}"/>
              </a:ext>
            </a:extLst>
          </p:cNvPr>
          <p:cNvPicPr>
            <a:picLocks noChangeAspect="1"/>
          </p:cNvPicPr>
          <p:nvPr>
            <p:custDataLst>
              <p:tags r:id="rId26"/>
            </p:custDataLst>
          </p:nvPr>
        </p:nvPicPr>
        <p:blipFill>
          <a:blip r:embed="rId57" cstate="print">
            <a:extLst>
              <a:ext uri="{28A0092B-C50C-407E-A947-70E740481C1C}">
                <a14:useLocalDpi xmlns:a14="http://schemas.microsoft.com/office/drawing/2010/main" val="0"/>
              </a:ext>
            </a:extLst>
          </a:blip>
          <a:stretch>
            <a:fillRect/>
          </a:stretch>
        </p:blipFill>
        <p:spPr>
          <a:xfrm>
            <a:off x="873087" y="2131291"/>
            <a:ext cx="64381" cy="47238"/>
          </a:xfrm>
          <a:prstGeom prst="rect">
            <a:avLst/>
          </a:prstGeom>
        </p:spPr>
      </p:pic>
      <p:cxnSp>
        <p:nvCxnSpPr>
          <p:cNvPr id="99" name="Straight Arrow Connector 98">
            <a:extLst>
              <a:ext uri="{FF2B5EF4-FFF2-40B4-BE49-F238E27FC236}">
                <a16:creationId xmlns:a16="http://schemas.microsoft.com/office/drawing/2014/main" id="{941D982B-0DA2-4AC1-9242-05628848E4C4}"/>
              </a:ext>
            </a:extLst>
          </p:cNvPr>
          <p:cNvCxnSpPr>
            <a:cxnSpLocks/>
          </p:cNvCxnSpPr>
          <p:nvPr/>
        </p:nvCxnSpPr>
        <p:spPr>
          <a:xfrm flipV="1">
            <a:off x="400050" y="2035175"/>
            <a:ext cx="0" cy="934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 name="Picture 101">
            <a:extLst>
              <a:ext uri="{FF2B5EF4-FFF2-40B4-BE49-F238E27FC236}">
                <a16:creationId xmlns:a16="http://schemas.microsoft.com/office/drawing/2014/main" id="{F53FAAD0-7953-4A7C-BAEE-40E6658C9566}"/>
              </a:ext>
            </a:extLst>
          </p:cNvPr>
          <p:cNvPicPr>
            <a:picLocks noChangeAspect="1"/>
          </p:cNvPicPr>
          <p:nvPr>
            <p:custDataLst>
              <p:tags r:id="rId27"/>
            </p:custDataLst>
          </p:nvPr>
        </p:nvPicPr>
        <p:blipFill>
          <a:blip r:embed="rId58" cstate="print">
            <a:extLst>
              <a:ext uri="{28A0092B-C50C-407E-A947-70E740481C1C}">
                <a14:useLocalDpi xmlns:a14="http://schemas.microsoft.com/office/drawing/2010/main" val="0"/>
              </a:ext>
            </a:extLst>
          </a:blip>
          <a:stretch>
            <a:fillRect/>
          </a:stretch>
        </p:blipFill>
        <p:spPr>
          <a:xfrm>
            <a:off x="451895" y="2103699"/>
            <a:ext cx="63619" cy="64000"/>
          </a:xfrm>
          <a:prstGeom prst="rect">
            <a:avLst/>
          </a:prstGeom>
        </p:spPr>
      </p:pic>
      <p:pic>
        <p:nvPicPr>
          <p:cNvPr id="112" name="Picture 111">
            <a:extLst>
              <a:ext uri="{FF2B5EF4-FFF2-40B4-BE49-F238E27FC236}">
                <a16:creationId xmlns:a16="http://schemas.microsoft.com/office/drawing/2014/main" id="{8182FB59-948E-4837-8E0C-3943FB1BADBC}"/>
              </a:ext>
            </a:extLst>
          </p:cNvPr>
          <p:cNvPicPr>
            <a:picLocks noChangeAspect="1"/>
          </p:cNvPicPr>
          <p:nvPr>
            <p:custDataLst>
              <p:tags r:id="rId28"/>
            </p:custDataLst>
          </p:nvPr>
        </p:nvPicPr>
        <p:blipFill>
          <a:blip r:embed="rId59" cstate="print">
            <a:extLst>
              <a:ext uri="{28A0092B-C50C-407E-A947-70E740481C1C}">
                <a14:useLocalDpi xmlns:a14="http://schemas.microsoft.com/office/drawing/2010/main" val="0"/>
              </a:ext>
            </a:extLst>
          </a:blip>
          <a:stretch>
            <a:fillRect/>
          </a:stretch>
        </p:blipFill>
        <p:spPr>
          <a:xfrm>
            <a:off x="3050214" y="2892081"/>
            <a:ext cx="303771" cy="236571"/>
          </a:xfrm>
          <a:prstGeom prst="rect">
            <a:avLst/>
          </a:prstGeom>
        </p:spPr>
      </p:pic>
      <p:pic>
        <p:nvPicPr>
          <p:cNvPr id="116" name="Picture 115">
            <a:extLst>
              <a:ext uri="{FF2B5EF4-FFF2-40B4-BE49-F238E27FC236}">
                <a16:creationId xmlns:a16="http://schemas.microsoft.com/office/drawing/2014/main" id="{DFFC85FD-6E18-4E40-B86A-4B1E8856FA52}"/>
              </a:ext>
            </a:extLst>
          </p:cNvPr>
          <p:cNvPicPr>
            <a:picLocks noChangeAspect="1"/>
          </p:cNvPicPr>
          <p:nvPr>
            <p:custDataLst>
              <p:tags r:id="rId29"/>
            </p:custDataLst>
          </p:nvPr>
        </p:nvPicPr>
        <p:blipFill>
          <a:blip r:embed="rId60" cstate="print">
            <a:extLst>
              <a:ext uri="{28A0092B-C50C-407E-A947-70E740481C1C}">
                <a14:useLocalDpi xmlns:a14="http://schemas.microsoft.com/office/drawing/2010/main" val="0"/>
              </a:ext>
            </a:extLst>
          </a:blip>
          <a:stretch>
            <a:fillRect/>
          </a:stretch>
        </p:blipFill>
        <p:spPr>
          <a:xfrm>
            <a:off x="2257223" y="2238460"/>
            <a:ext cx="2193524" cy="128000"/>
          </a:xfrm>
          <a:prstGeom prst="rect">
            <a:avLst/>
          </a:prstGeom>
        </p:spPr>
      </p:pic>
      <p:pic>
        <p:nvPicPr>
          <p:cNvPr id="118" name="Picture 117">
            <a:extLst>
              <a:ext uri="{FF2B5EF4-FFF2-40B4-BE49-F238E27FC236}">
                <a16:creationId xmlns:a16="http://schemas.microsoft.com/office/drawing/2014/main" id="{C9DCF133-95EA-4EEA-BD62-687CDF904402}"/>
              </a:ext>
            </a:extLst>
          </p:cNvPr>
          <p:cNvPicPr>
            <a:picLocks noChangeAspect="1"/>
          </p:cNvPicPr>
          <p:nvPr>
            <p:custDataLst>
              <p:tags r:id="rId30"/>
            </p:custDataLst>
          </p:nvPr>
        </p:nvPicPr>
        <p:blipFill>
          <a:blip r:embed="rId61" cstate="print">
            <a:extLst>
              <a:ext uri="{28A0092B-C50C-407E-A947-70E740481C1C}">
                <a14:useLocalDpi xmlns:a14="http://schemas.microsoft.com/office/drawing/2010/main" val="0"/>
              </a:ext>
            </a:extLst>
          </a:blip>
          <a:stretch>
            <a:fillRect/>
          </a:stretch>
        </p:blipFill>
        <p:spPr>
          <a:xfrm>
            <a:off x="1430299" y="2402615"/>
            <a:ext cx="856381" cy="94476"/>
          </a:xfrm>
          <a:prstGeom prst="rect">
            <a:avLst/>
          </a:prstGeom>
        </p:spPr>
      </p:pic>
    </p:spTree>
    <p:extLst>
      <p:ext uri="{BB962C8B-B14F-4D97-AF65-F5344CB8AC3E}">
        <p14:creationId xmlns:p14="http://schemas.microsoft.com/office/powerpoint/2010/main" val="8626551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Triple Integrals (example 3)</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27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138</a:t>
            </a:fld>
            <a:r>
              <a:rPr spc="-55" dirty="0"/>
              <a:t> </a:t>
            </a:r>
            <a:r>
              <a:rPr spc="35" dirty="0"/>
              <a:t>/</a:t>
            </a:r>
            <a:r>
              <a:rPr spc="-15" dirty="0"/>
              <a:t> </a:t>
            </a:r>
            <a:r>
              <a:rPr lang="en-US" spc="-55" dirty="0"/>
              <a:t>11</a:t>
            </a:r>
            <a:endParaRPr spc="-55" dirty="0"/>
          </a:p>
        </p:txBody>
      </p:sp>
      <p:pic>
        <p:nvPicPr>
          <p:cNvPr id="14" name="Picture 13">
            <a:extLst>
              <a:ext uri="{FF2B5EF4-FFF2-40B4-BE49-F238E27FC236}">
                <a16:creationId xmlns:a16="http://schemas.microsoft.com/office/drawing/2014/main" id="{181C7F49-0C4C-4B1C-8DBD-BFB81F7C3565}"/>
              </a:ext>
            </a:extLst>
          </p:cNvPr>
          <p:cNvPicPr>
            <a:picLocks noChangeAspect="1"/>
          </p:cNvPicPr>
          <p:nvPr/>
        </p:nvPicPr>
        <p:blipFill>
          <a:blip r:embed="rId23"/>
          <a:stretch>
            <a:fillRect/>
          </a:stretch>
        </p:blipFill>
        <p:spPr>
          <a:xfrm>
            <a:off x="95300" y="426699"/>
            <a:ext cx="1752554" cy="1870514"/>
          </a:xfrm>
          <a:prstGeom prst="rect">
            <a:avLst/>
          </a:prstGeom>
        </p:spPr>
      </p:pic>
      <p:pic>
        <p:nvPicPr>
          <p:cNvPr id="15" name="Picture 14">
            <a:extLst>
              <a:ext uri="{FF2B5EF4-FFF2-40B4-BE49-F238E27FC236}">
                <a16:creationId xmlns:a16="http://schemas.microsoft.com/office/drawing/2014/main" id="{7F4E09A0-9E3D-479A-BA82-7850DC9F75D3}"/>
              </a:ext>
            </a:extLst>
          </p:cNvPr>
          <p:cNvPicPr>
            <a:picLocks noChangeAspect="1"/>
          </p:cNvPicPr>
          <p:nvPr/>
        </p:nvPicPr>
        <p:blipFill rotWithShape="1">
          <a:blip r:embed="rId24"/>
          <a:srcRect r="69572"/>
          <a:stretch/>
        </p:blipFill>
        <p:spPr>
          <a:xfrm>
            <a:off x="104519" y="2457006"/>
            <a:ext cx="198142" cy="286966"/>
          </a:xfrm>
          <a:prstGeom prst="rect">
            <a:avLst/>
          </a:prstGeom>
        </p:spPr>
      </p:pic>
      <p:pic>
        <p:nvPicPr>
          <p:cNvPr id="16" name="Picture 15">
            <a:extLst>
              <a:ext uri="{FF2B5EF4-FFF2-40B4-BE49-F238E27FC236}">
                <a16:creationId xmlns:a16="http://schemas.microsoft.com/office/drawing/2014/main" id="{02F4727E-D466-42DF-B38D-1DD15D707873}"/>
              </a:ext>
            </a:extLst>
          </p:cNvPr>
          <p:cNvPicPr>
            <a:picLocks noChangeAspect="1"/>
          </p:cNvPicPr>
          <p:nvPr/>
        </p:nvPicPr>
        <p:blipFill rotWithShape="1">
          <a:blip r:embed="rId25"/>
          <a:srcRect r="68025"/>
          <a:stretch/>
        </p:blipFill>
        <p:spPr>
          <a:xfrm>
            <a:off x="95300" y="2843372"/>
            <a:ext cx="207361" cy="398675"/>
          </a:xfrm>
          <a:prstGeom prst="rect">
            <a:avLst/>
          </a:prstGeom>
        </p:spPr>
      </p:pic>
      <p:pic>
        <p:nvPicPr>
          <p:cNvPr id="17" name="Picture 16">
            <a:extLst>
              <a:ext uri="{FF2B5EF4-FFF2-40B4-BE49-F238E27FC236}">
                <a16:creationId xmlns:a16="http://schemas.microsoft.com/office/drawing/2014/main" id="{C03DC0D8-C675-4C4E-A3A0-66558E4E5E98}"/>
              </a:ext>
            </a:extLst>
          </p:cNvPr>
          <p:cNvPicPr>
            <a:picLocks noChangeAspect="1"/>
          </p:cNvPicPr>
          <p:nvPr/>
        </p:nvPicPr>
        <p:blipFill rotWithShape="1">
          <a:blip r:embed="rId26"/>
          <a:srcRect r="79866"/>
          <a:stretch/>
        </p:blipFill>
        <p:spPr>
          <a:xfrm>
            <a:off x="838553" y="2424260"/>
            <a:ext cx="198142" cy="358653"/>
          </a:xfrm>
          <a:prstGeom prst="rect">
            <a:avLst/>
          </a:prstGeom>
        </p:spPr>
      </p:pic>
      <p:pic>
        <p:nvPicPr>
          <p:cNvPr id="18" name="Picture 17">
            <a:extLst>
              <a:ext uri="{FF2B5EF4-FFF2-40B4-BE49-F238E27FC236}">
                <a16:creationId xmlns:a16="http://schemas.microsoft.com/office/drawing/2014/main" id="{EF9A1418-1965-4B63-AC45-F3C151059577}"/>
              </a:ext>
            </a:extLst>
          </p:cNvPr>
          <p:cNvPicPr>
            <a:picLocks noChangeAspect="1"/>
          </p:cNvPicPr>
          <p:nvPr/>
        </p:nvPicPr>
        <p:blipFill rotWithShape="1">
          <a:blip r:embed="rId27"/>
          <a:srcRect r="72027"/>
          <a:stretch/>
        </p:blipFill>
        <p:spPr>
          <a:xfrm>
            <a:off x="838553" y="2868700"/>
            <a:ext cx="181409" cy="318665"/>
          </a:xfrm>
          <a:prstGeom prst="rect">
            <a:avLst/>
          </a:prstGeom>
        </p:spPr>
      </p:pic>
      <p:pic>
        <p:nvPicPr>
          <p:cNvPr id="25" name="Picture 24">
            <a:extLst>
              <a:ext uri="{FF2B5EF4-FFF2-40B4-BE49-F238E27FC236}">
                <a16:creationId xmlns:a16="http://schemas.microsoft.com/office/drawing/2014/main" id="{F02E9777-CE6D-430E-890E-6E4D71CF818F}"/>
              </a:ext>
            </a:extLst>
          </p:cNvPr>
          <p:cNvPicPr>
            <a:picLocks noChangeAspect="1"/>
          </p:cNvPicPr>
          <p:nvPr>
            <p:custDataLst>
              <p:tags r:id="rId1"/>
            </p:custDataLst>
          </p:nvPr>
        </p:nvPicPr>
        <p:blipFill>
          <a:blip r:embed="rId28" cstate="print">
            <a:extLst>
              <a:ext uri="{28A0092B-C50C-407E-A947-70E740481C1C}">
                <a14:useLocalDpi xmlns:a14="http://schemas.microsoft.com/office/drawing/2010/main" val="0"/>
              </a:ext>
            </a:extLst>
          </a:blip>
          <a:stretch>
            <a:fillRect/>
          </a:stretch>
        </p:blipFill>
        <p:spPr>
          <a:xfrm>
            <a:off x="1042890" y="2482673"/>
            <a:ext cx="684190" cy="175238"/>
          </a:xfrm>
          <a:prstGeom prst="rect">
            <a:avLst/>
          </a:prstGeom>
        </p:spPr>
      </p:pic>
      <p:pic>
        <p:nvPicPr>
          <p:cNvPr id="27" name="Picture 26">
            <a:extLst>
              <a:ext uri="{FF2B5EF4-FFF2-40B4-BE49-F238E27FC236}">
                <a16:creationId xmlns:a16="http://schemas.microsoft.com/office/drawing/2014/main" id="{67ADEAFB-8645-4AC4-BAE3-27AAB5AA0FAE}"/>
              </a:ext>
            </a:extLst>
          </p:cNvPr>
          <p:cNvPicPr>
            <a:picLocks noChangeAspect="1"/>
          </p:cNvPicPr>
          <p:nvPr>
            <p:custDataLst>
              <p:tags r:id="rId2"/>
            </p:custDataLst>
          </p:nvPr>
        </p:nvPicPr>
        <p:blipFill>
          <a:blip r:embed="rId29" cstate="print">
            <a:extLst>
              <a:ext uri="{28A0092B-C50C-407E-A947-70E740481C1C}">
                <a14:useLocalDpi xmlns:a14="http://schemas.microsoft.com/office/drawing/2010/main" val="0"/>
              </a:ext>
            </a:extLst>
          </a:blip>
          <a:stretch>
            <a:fillRect/>
          </a:stretch>
        </p:blipFill>
        <p:spPr>
          <a:xfrm>
            <a:off x="1036695" y="2979759"/>
            <a:ext cx="293333" cy="89905"/>
          </a:xfrm>
          <a:prstGeom prst="rect">
            <a:avLst/>
          </a:prstGeom>
        </p:spPr>
      </p:pic>
      <p:pic>
        <p:nvPicPr>
          <p:cNvPr id="29" name="Picture 28">
            <a:extLst>
              <a:ext uri="{FF2B5EF4-FFF2-40B4-BE49-F238E27FC236}">
                <a16:creationId xmlns:a16="http://schemas.microsoft.com/office/drawing/2014/main" id="{6601D5EF-B4E8-4AC8-822A-9C4873FF24D8}"/>
              </a:ext>
            </a:extLst>
          </p:cNvPr>
          <p:cNvPicPr>
            <a:picLocks noChangeAspect="1"/>
          </p:cNvPicPr>
          <p:nvPr>
            <p:custDataLst>
              <p:tags r:id="rId3"/>
            </p:custDataLst>
          </p:nvPr>
        </p:nvPicPr>
        <p:blipFill>
          <a:blip r:embed="rId30" cstate="print">
            <a:extLst>
              <a:ext uri="{28A0092B-C50C-407E-A947-70E740481C1C}">
                <a14:useLocalDpi xmlns:a14="http://schemas.microsoft.com/office/drawing/2010/main" val="0"/>
              </a:ext>
            </a:extLst>
          </a:blip>
          <a:stretch>
            <a:fillRect/>
          </a:stretch>
        </p:blipFill>
        <p:spPr>
          <a:xfrm>
            <a:off x="341014" y="2549198"/>
            <a:ext cx="300190" cy="89905"/>
          </a:xfrm>
          <a:prstGeom prst="rect">
            <a:avLst/>
          </a:prstGeom>
        </p:spPr>
      </p:pic>
      <p:pic>
        <p:nvPicPr>
          <p:cNvPr id="34" name="Picture 33">
            <a:extLst>
              <a:ext uri="{FF2B5EF4-FFF2-40B4-BE49-F238E27FC236}">
                <a16:creationId xmlns:a16="http://schemas.microsoft.com/office/drawing/2014/main" id="{0AD0DF34-880A-45F6-AF8B-1A90DD6D26A1}"/>
              </a:ext>
            </a:extLst>
          </p:cNvPr>
          <p:cNvPicPr>
            <a:picLocks noChangeAspect="1"/>
          </p:cNvPicPr>
          <p:nvPr>
            <p:custDataLst>
              <p:tags r:id="rId4"/>
            </p:custDataLst>
          </p:nvPr>
        </p:nvPicPr>
        <p:blipFill>
          <a:blip r:embed="rId31" cstate="print">
            <a:extLst>
              <a:ext uri="{28A0092B-C50C-407E-A947-70E740481C1C}">
                <a14:useLocalDpi xmlns:a14="http://schemas.microsoft.com/office/drawing/2010/main" val="0"/>
              </a:ext>
            </a:extLst>
          </a:blip>
          <a:stretch>
            <a:fillRect/>
          </a:stretch>
        </p:blipFill>
        <p:spPr>
          <a:xfrm>
            <a:off x="340898" y="2903765"/>
            <a:ext cx="319238" cy="260571"/>
          </a:xfrm>
          <a:prstGeom prst="rect">
            <a:avLst/>
          </a:prstGeom>
        </p:spPr>
      </p:pic>
      <p:pic>
        <p:nvPicPr>
          <p:cNvPr id="76" name="Picture 75">
            <a:extLst>
              <a:ext uri="{FF2B5EF4-FFF2-40B4-BE49-F238E27FC236}">
                <a16:creationId xmlns:a16="http://schemas.microsoft.com/office/drawing/2014/main" id="{A6691601-7661-4400-B412-5D5F4DD4EB38}"/>
              </a:ext>
            </a:extLst>
          </p:cNvPr>
          <p:cNvPicPr>
            <a:picLocks noChangeAspect="1"/>
          </p:cNvPicPr>
          <p:nvPr>
            <p:custDataLst>
              <p:tags r:id="rId5"/>
            </p:custDataLst>
          </p:nvPr>
        </p:nvPicPr>
        <p:blipFill>
          <a:blip r:embed="rId32" cstate="print">
            <a:extLst>
              <a:ext uri="{28A0092B-C50C-407E-A947-70E740481C1C}">
                <a14:useLocalDpi xmlns:a14="http://schemas.microsoft.com/office/drawing/2010/main" val="0"/>
              </a:ext>
            </a:extLst>
          </a:blip>
          <a:stretch>
            <a:fillRect/>
          </a:stretch>
        </p:blipFill>
        <p:spPr>
          <a:xfrm>
            <a:off x="2361225" y="1232705"/>
            <a:ext cx="1777523" cy="337524"/>
          </a:xfrm>
          <a:prstGeom prst="rect">
            <a:avLst/>
          </a:prstGeom>
        </p:spPr>
      </p:pic>
      <p:pic>
        <p:nvPicPr>
          <p:cNvPr id="41" name="Picture 40">
            <a:extLst>
              <a:ext uri="{FF2B5EF4-FFF2-40B4-BE49-F238E27FC236}">
                <a16:creationId xmlns:a16="http://schemas.microsoft.com/office/drawing/2014/main" id="{A4181F66-101E-4B72-AE97-350F7AE4697F}"/>
              </a:ext>
            </a:extLst>
          </p:cNvPr>
          <p:cNvPicPr>
            <a:picLocks noChangeAspect="1"/>
          </p:cNvPicPr>
          <p:nvPr>
            <p:custDataLst>
              <p:tags r:id="rId6"/>
            </p:custDataLst>
          </p:nvPr>
        </p:nvPicPr>
        <p:blipFill>
          <a:blip r:embed="rId33" cstate="print">
            <a:extLst>
              <a:ext uri="{28A0092B-C50C-407E-A947-70E740481C1C}">
                <a14:useLocalDpi xmlns:a14="http://schemas.microsoft.com/office/drawing/2010/main" val="0"/>
              </a:ext>
            </a:extLst>
          </a:blip>
          <a:stretch>
            <a:fillRect/>
          </a:stretch>
        </p:blipFill>
        <p:spPr>
          <a:xfrm>
            <a:off x="1940840" y="472070"/>
            <a:ext cx="747429" cy="128000"/>
          </a:xfrm>
          <a:prstGeom prst="rect">
            <a:avLst/>
          </a:prstGeom>
        </p:spPr>
      </p:pic>
      <p:pic>
        <p:nvPicPr>
          <p:cNvPr id="46" name="Picture 45">
            <a:extLst>
              <a:ext uri="{FF2B5EF4-FFF2-40B4-BE49-F238E27FC236}">
                <a16:creationId xmlns:a16="http://schemas.microsoft.com/office/drawing/2014/main" id="{0754E792-A023-493B-8846-005F5D6B1182}"/>
              </a:ext>
            </a:extLst>
          </p:cNvPr>
          <p:cNvPicPr>
            <a:picLocks noChangeAspect="1"/>
          </p:cNvPicPr>
          <p:nvPr>
            <p:custDataLst>
              <p:tags r:id="rId7"/>
            </p:custDataLst>
          </p:nvPr>
        </p:nvPicPr>
        <p:blipFill>
          <a:blip r:embed="rId34" cstate="print">
            <a:extLst>
              <a:ext uri="{28A0092B-C50C-407E-A947-70E740481C1C}">
                <a14:useLocalDpi xmlns:a14="http://schemas.microsoft.com/office/drawing/2010/main" val="0"/>
              </a:ext>
            </a:extLst>
          </a:blip>
          <a:stretch>
            <a:fillRect/>
          </a:stretch>
        </p:blipFill>
        <p:spPr>
          <a:xfrm>
            <a:off x="2781255" y="471903"/>
            <a:ext cx="627810" cy="128000"/>
          </a:xfrm>
          <a:prstGeom prst="rect">
            <a:avLst/>
          </a:prstGeom>
        </p:spPr>
      </p:pic>
      <p:pic>
        <p:nvPicPr>
          <p:cNvPr id="20" name="Picture 19">
            <a:extLst>
              <a:ext uri="{FF2B5EF4-FFF2-40B4-BE49-F238E27FC236}">
                <a16:creationId xmlns:a16="http://schemas.microsoft.com/office/drawing/2014/main" id="{7AE4103F-2DBA-44ED-BF4B-D67A5AA47BF9}"/>
              </a:ext>
            </a:extLst>
          </p:cNvPr>
          <p:cNvPicPr>
            <a:picLocks noChangeAspect="1"/>
          </p:cNvPicPr>
          <p:nvPr>
            <p:custDataLst>
              <p:tags r:id="rId8"/>
            </p:custDataLst>
          </p:nvPr>
        </p:nvPicPr>
        <p:blipFill>
          <a:blip r:embed="rId35" cstate="print">
            <a:extLst>
              <a:ext uri="{28A0092B-C50C-407E-A947-70E740481C1C}">
                <a14:useLocalDpi xmlns:a14="http://schemas.microsoft.com/office/drawing/2010/main" val="0"/>
              </a:ext>
            </a:extLst>
          </a:blip>
          <a:stretch>
            <a:fillRect/>
          </a:stretch>
        </p:blipFill>
        <p:spPr>
          <a:xfrm>
            <a:off x="2454839" y="874380"/>
            <a:ext cx="1145143" cy="314667"/>
          </a:xfrm>
          <a:prstGeom prst="rect">
            <a:avLst/>
          </a:prstGeom>
        </p:spPr>
      </p:pic>
      <p:pic>
        <p:nvPicPr>
          <p:cNvPr id="67" name="Picture 66">
            <a:extLst>
              <a:ext uri="{FF2B5EF4-FFF2-40B4-BE49-F238E27FC236}">
                <a16:creationId xmlns:a16="http://schemas.microsoft.com/office/drawing/2014/main" id="{8BF8A59B-97DF-4EE6-8650-03D3C1F42EC5}"/>
              </a:ext>
            </a:extLst>
          </p:cNvPr>
          <p:cNvPicPr>
            <a:picLocks noChangeAspect="1"/>
          </p:cNvPicPr>
          <p:nvPr>
            <p:custDataLst>
              <p:tags r:id="rId9"/>
            </p:custDataLst>
          </p:nvPr>
        </p:nvPicPr>
        <p:blipFill>
          <a:blip r:embed="rId36" cstate="print">
            <a:extLst>
              <a:ext uri="{28A0092B-C50C-407E-A947-70E740481C1C}">
                <a14:useLocalDpi xmlns:a14="http://schemas.microsoft.com/office/drawing/2010/main" val="0"/>
              </a:ext>
            </a:extLst>
          </a:blip>
          <a:stretch>
            <a:fillRect/>
          </a:stretch>
        </p:blipFill>
        <p:spPr>
          <a:xfrm>
            <a:off x="1946099" y="599903"/>
            <a:ext cx="2618743" cy="234514"/>
          </a:xfrm>
          <a:prstGeom prst="rect">
            <a:avLst/>
          </a:prstGeom>
        </p:spPr>
      </p:pic>
      <p:pic>
        <p:nvPicPr>
          <p:cNvPr id="54" name="Picture 53">
            <a:extLst>
              <a:ext uri="{FF2B5EF4-FFF2-40B4-BE49-F238E27FC236}">
                <a16:creationId xmlns:a16="http://schemas.microsoft.com/office/drawing/2014/main" id="{AAFFEEF5-9E61-473D-9B5D-35C5D50F5F3E}"/>
              </a:ext>
            </a:extLst>
          </p:cNvPr>
          <p:cNvPicPr>
            <a:picLocks noChangeAspect="1"/>
          </p:cNvPicPr>
          <p:nvPr>
            <p:custDataLst>
              <p:tags r:id="rId10"/>
            </p:custDataLst>
          </p:nvPr>
        </p:nvPicPr>
        <p:blipFill>
          <a:blip r:embed="rId37" cstate="print">
            <a:extLst>
              <a:ext uri="{28A0092B-C50C-407E-A947-70E740481C1C}">
                <a14:useLocalDpi xmlns:a14="http://schemas.microsoft.com/office/drawing/2010/main" val="0"/>
              </a:ext>
            </a:extLst>
          </a:blip>
          <a:stretch>
            <a:fillRect/>
          </a:stretch>
        </p:blipFill>
        <p:spPr>
          <a:xfrm>
            <a:off x="2105151" y="1343910"/>
            <a:ext cx="198857" cy="73143"/>
          </a:xfrm>
          <a:prstGeom prst="rect">
            <a:avLst/>
          </a:prstGeom>
        </p:spPr>
      </p:pic>
      <p:cxnSp>
        <p:nvCxnSpPr>
          <p:cNvPr id="91" name="Straight Arrow Connector 90">
            <a:extLst>
              <a:ext uri="{FF2B5EF4-FFF2-40B4-BE49-F238E27FC236}">
                <a16:creationId xmlns:a16="http://schemas.microsoft.com/office/drawing/2014/main" id="{0A0F4FEA-2179-41E3-9A20-83DE14DA69B7}"/>
              </a:ext>
            </a:extLst>
          </p:cNvPr>
          <p:cNvCxnSpPr>
            <a:cxnSpLocks/>
          </p:cNvCxnSpPr>
          <p:nvPr/>
        </p:nvCxnSpPr>
        <p:spPr>
          <a:xfrm>
            <a:off x="291271" y="2018451"/>
            <a:ext cx="637986"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87" name="Picture 86">
            <a:extLst>
              <a:ext uri="{FF2B5EF4-FFF2-40B4-BE49-F238E27FC236}">
                <a16:creationId xmlns:a16="http://schemas.microsoft.com/office/drawing/2014/main" id="{FE6D7A0D-15B9-4E11-AA5A-959400F1D05B}"/>
              </a:ext>
            </a:extLst>
          </p:cNvPr>
          <p:cNvPicPr>
            <a:picLocks noChangeAspect="1"/>
          </p:cNvPicPr>
          <p:nvPr>
            <p:custDataLst>
              <p:tags r:id="rId11"/>
            </p:custDataLst>
          </p:nvPr>
        </p:nvPicPr>
        <p:blipFill>
          <a:blip r:embed="rId38" cstate="print">
            <a:extLst>
              <a:ext uri="{28A0092B-C50C-407E-A947-70E740481C1C}">
                <a14:useLocalDpi xmlns:a14="http://schemas.microsoft.com/office/drawing/2010/main" val="0"/>
              </a:ext>
            </a:extLst>
          </a:blip>
          <a:stretch>
            <a:fillRect/>
          </a:stretch>
        </p:blipFill>
        <p:spPr>
          <a:xfrm>
            <a:off x="2355032" y="1931216"/>
            <a:ext cx="1233524" cy="289524"/>
          </a:xfrm>
          <a:prstGeom prst="rect">
            <a:avLst/>
          </a:prstGeom>
        </p:spPr>
      </p:pic>
      <p:pic>
        <p:nvPicPr>
          <p:cNvPr id="89" name="Picture 88">
            <a:extLst>
              <a:ext uri="{FF2B5EF4-FFF2-40B4-BE49-F238E27FC236}">
                <a16:creationId xmlns:a16="http://schemas.microsoft.com/office/drawing/2014/main" id="{4AA167FC-4D6D-4DDA-8C71-88FDD1131843}"/>
              </a:ext>
            </a:extLst>
          </p:cNvPr>
          <p:cNvPicPr>
            <a:picLocks noChangeAspect="1"/>
          </p:cNvPicPr>
          <p:nvPr>
            <p:custDataLst>
              <p:tags r:id="rId12"/>
            </p:custDataLst>
          </p:nvPr>
        </p:nvPicPr>
        <p:blipFill>
          <a:blip r:embed="rId39" cstate="print">
            <a:extLst>
              <a:ext uri="{28A0092B-C50C-407E-A947-70E740481C1C}">
                <a14:useLocalDpi xmlns:a14="http://schemas.microsoft.com/office/drawing/2010/main" val="0"/>
              </a:ext>
            </a:extLst>
          </a:blip>
          <a:stretch>
            <a:fillRect/>
          </a:stretch>
        </p:blipFill>
        <p:spPr>
          <a:xfrm>
            <a:off x="2355032" y="1590791"/>
            <a:ext cx="1484952" cy="313143"/>
          </a:xfrm>
          <a:prstGeom prst="rect">
            <a:avLst/>
          </a:prstGeom>
        </p:spPr>
      </p:pic>
      <p:pic>
        <p:nvPicPr>
          <p:cNvPr id="111" name="Picture 110">
            <a:extLst>
              <a:ext uri="{FF2B5EF4-FFF2-40B4-BE49-F238E27FC236}">
                <a16:creationId xmlns:a16="http://schemas.microsoft.com/office/drawing/2014/main" id="{1DD20466-983C-42F9-82D0-924BA4EC7713}"/>
              </a:ext>
            </a:extLst>
          </p:cNvPr>
          <p:cNvPicPr>
            <a:picLocks noChangeAspect="1"/>
          </p:cNvPicPr>
          <p:nvPr>
            <p:custDataLst>
              <p:tags r:id="rId13"/>
            </p:custDataLst>
          </p:nvPr>
        </p:nvPicPr>
        <p:blipFill>
          <a:blip r:embed="rId40" cstate="print">
            <a:extLst>
              <a:ext uri="{28A0092B-C50C-407E-A947-70E740481C1C}">
                <a14:useLocalDpi xmlns:a14="http://schemas.microsoft.com/office/drawing/2010/main" val="0"/>
              </a:ext>
            </a:extLst>
          </a:blip>
          <a:stretch>
            <a:fillRect/>
          </a:stretch>
        </p:blipFill>
        <p:spPr>
          <a:xfrm>
            <a:off x="838554" y="1924699"/>
            <a:ext cx="90133" cy="66133"/>
          </a:xfrm>
          <a:prstGeom prst="rect">
            <a:avLst/>
          </a:prstGeom>
        </p:spPr>
      </p:pic>
      <p:cxnSp>
        <p:nvCxnSpPr>
          <p:cNvPr id="105" name="Straight Arrow Connector 104">
            <a:extLst>
              <a:ext uri="{FF2B5EF4-FFF2-40B4-BE49-F238E27FC236}">
                <a16:creationId xmlns:a16="http://schemas.microsoft.com/office/drawing/2014/main" id="{038EB5B5-2177-4CF7-AD39-1E729B538434}"/>
              </a:ext>
            </a:extLst>
          </p:cNvPr>
          <p:cNvCxnSpPr>
            <a:cxnSpLocks/>
          </p:cNvCxnSpPr>
          <p:nvPr/>
        </p:nvCxnSpPr>
        <p:spPr>
          <a:xfrm flipV="1">
            <a:off x="685536" y="1060931"/>
            <a:ext cx="0" cy="10264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CDF9E945-AC2C-49C2-9282-E290AD6E5602}"/>
              </a:ext>
            </a:extLst>
          </p:cNvPr>
          <p:cNvPicPr>
            <a:picLocks noChangeAspect="1"/>
          </p:cNvPicPr>
          <p:nvPr>
            <p:custDataLst>
              <p:tags r:id="rId14"/>
            </p:custDataLst>
          </p:nvPr>
        </p:nvPicPr>
        <p:blipFill>
          <a:blip r:embed="rId41" cstate="print">
            <a:extLst>
              <a:ext uri="{28A0092B-C50C-407E-A947-70E740481C1C}">
                <a14:useLocalDpi xmlns:a14="http://schemas.microsoft.com/office/drawing/2010/main" val="0"/>
              </a:ext>
            </a:extLst>
          </a:blip>
          <a:stretch>
            <a:fillRect/>
          </a:stretch>
        </p:blipFill>
        <p:spPr>
          <a:xfrm>
            <a:off x="565969" y="1126106"/>
            <a:ext cx="82133" cy="66133"/>
          </a:xfrm>
          <a:prstGeom prst="rect">
            <a:avLst/>
          </a:prstGeom>
        </p:spPr>
      </p:pic>
      <p:cxnSp>
        <p:nvCxnSpPr>
          <p:cNvPr id="115" name="Straight Arrow Connector 114">
            <a:extLst>
              <a:ext uri="{FF2B5EF4-FFF2-40B4-BE49-F238E27FC236}">
                <a16:creationId xmlns:a16="http://schemas.microsoft.com/office/drawing/2014/main" id="{5F6C10DF-10BD-4056-A2E6-9431B392565A}"/>
              </a:ext>
            </a:extLst>
          </p:cNvPr>
          <p:cNvCxnSpPr>
            <a:cxnSpLocks/>
          </p:cNvCxnSpPr>
          <p:nvPr/>
        </p:nvCxnSpPr>
        <p:spPr>
          <a:xfrm>
            <a:off x="291271" y="981249"/>
            <a:ext cx="260894"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17" name="Picture 116">
            <a:extLst>
              <a:ext uri="{FF2B5EF4-FFF2-40B4-BE49-F238E27FC236}">
                <a16:creationId xmlns:a16="http://schemas.microsoft.com/office/drawing/2014/main" id="{62578A07-B188-46D2-AE03-F0FD0BE1DDFA}"/>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410954" y="985912"/>
            <a:ext cx="90133" cy="66133"/>
          </a:xfrm>
          <a:prstGeom prst="rect">
            <a:avLst/>
          </a:prstGeom>
        </p:spPr>
      </p:pic>
      <p:pic>
        <p:nvPicPr>
          <p:cNvPr id="128" name="Picture 127">
            <a:extLst>
              <a:ext uri="{FF2B5EF4-FFF2-40B4-BE49-F238E27FC236}">
                <a16:creationId xmlns:a16="http://schemas.microsoft.com/office/drawing/2014/main" id="{C392313A-C089-4D96-A113-672B39D407B7}"/>
              </a:ext>
            </a:extLst>
          </p:cNvPr>
          <p:cNvPicPr>
            <a:picLocks noChangeAspect="1"/>
          </p:cNvPicPr>
          <p:nvPr>
            <p:custDataLst>
              <p:tags r:id="rId16"/>
            </p:custDataLst>
          </p:nvPr>
        </p:nvPicPr>
        <p:blipFill>
          <a:blip r:embed="rId42" cstate="print">
            <a:extLst>
              <a:ext uri="{28A0092B-C50C-407E-A947-70E740481C1C}">
                <a14:useLocalDpi xmlns:a14="http://schemas.microsoft.com/office/drawing/2010/main" val="0"/>
              </a:ext>
            </a:extLst>
          </a:blip>
          <a:stretch>
            <a:fillRect/>
          </a:stretch>
        </p:blipFill>
        <p:spPr>
          <a:xfrm>
            <a:off x="2066362" y="2282582"/>
            <a:ext cx="2166094" cy="95238"/>
          </a:xfrm>
          <a:prstGeom prst="rect">
            <a:avLst/>
          </a:prstGeom>
        </p:spPr>
      </p:pic>
      <p:sp>
        <p:nvSpPr>
          <p:cNvPr id="122" name="TextBox 121">
            <a:extLst>
              <a:ext uri="{FF2B5EF4-FFF2-40B4-BE49-F238E27FC236}">
                <a16:creationId xmlns:a16="http://schemas.microsoft.com/office/drawing/2014/main" id="{95AE8304-285E-4CD6-A1F8-307041959919}"/>
              </a:ext>
            </a:extLst>
          </p:cNvPr>
          <p:cNvSpPr txBox="1"/>
          <p:nvPr/>
        </p:nvSpPr>
        <p:spPr>
          <a:xfrm>
            <a:off x="2066362" y="2368492"/>
            <a:ext cx="2108956" cy="246221"/>
          </a:xfrm>
          <a:prstGeom prst="rect">
            <a:avLst/>
          </a:prstGeom>
          <a:noFill/>
        </p:spPr>
        <p:txBody>
          <a:bodyPr wrap="square" rtlCol="0">
            <a:spAutoFit/>
          </a:bodyPr>
          <a:lstStyle/>
          <a:p>
            <a:r>
              <a:rPr lang="en-US" sz="1000" dirty="0">
                <a:solidFill>
                  <a:srgbClr val="C00000"/>
                </a:solidFill>
                <a:latin typeface="Tahoma" panose="020B0604030504040204" pitchFamily="34" charset="0"/>
                <a:ea typeface="Tahoma" panose="020B0604030504040204" pitchFamily="34" charset="0"/>
                <a:cs typeface="Tahoma" panose="020B0604030504040204" pitchFamily="34" charset="0"/>
              </a:rPr>
              <a:t>RED</a:t>
            </a:r>
            <a:r>
              <a:rPr lang="en-US" sz="1000" dirty="0">
                <a:latin typeface="Tahoma" panose="020B0604030504040204" pitchFamily="34" charset="0"/>
                <a:ea typeface="Tahoma" panose="020B0604030504040204" pitchFamily="34" charset="0"/>
                <a:cs typeface="Tahoma" panose="020B0604030504040204" pitchFamily="34" charset="0"/>
              </a:rPr>
              <a:t>-to-</a:t>
            </a:r>
            <a:r>
              <a:rPr lang="en-US" sz="1000" dirty="0">
                <a:solidFill>
                  <a:schemeClr val="accent3"/>
                </a:solidFill>
                <a:latin typeface="Tahoma" panose="020B0604030504040204" pitchFamily="34" charset="0"/>
                <a:ea typeface="Tahoma" panose="020B0604030504040204" pitchFamily="34" charset="0"/>
                <a:cs typeface="Tahoma" panose="020B0604030504040204" pitchFamily="34" charset="0"/>
              </a:rPr>
              <a:t>GREEN</a:t>
            </a:r>
            <a:r>
              <a:rPr lang="en-US" sz="1000" dirty="0">
                <a:latin typeface="Tahoma" panose="020B0604030504040204" pitchFamily="34" charset="0"/>
                <a:ea typeface="Tahoma" panose="020B0604030504040204" pitchFamily="34" charset="0"/>
                <a:cs typeface="Tahoma" panose="020B0604030504040204" pitchFamily="34" charset="0"/>
              </a:rPr>
              <a:t> &amp; </a:t>
            </a:r>
            <a:r>
              <a:rPr lang="en-US" sz="1000" dirty="0">
                <a:solidFill>
                  <a:srgbClr val="C00000"/>
                </a:solidFill>
                <a:latin typeface="Tahoma" panose="020B0604030504040204" pitchFamily="34" charset="0"/>
                <a:ea typeface="Tahoma" panose="020B0604030504040204" pitchFamily="34" charset="0"/>
                <a:cs typeface="Tahoma" panose="020B0604030504040204" pitchFamily="34" charset="0"/>
              </a:rPr>
              <a:t>RED</a:t>
            </a:r>
            <a:r>
              <a:rPr lang="en-US" sz="1000" dirty="0">
                <a:latin typeface="Tahoma" panose="020B0604030504040204" pitchFamily="34" charset="0"/>
                <a:ea typeface="Tahoma" panose="020B0604030504040204" pitchFamily="34" charset="0"/>
                <a:cs typeface="Tahoma" panose="020B0604030504040204" pitchFamily="34" charset="0"/>
              </a:rPr>
              <a:t> to </a:t>
            </a:r>
            <a:r>
              <a:rPr lang="en-US" sz="1000" dirty="0">
                <a:solidFill>
                  <a:schemeClr val="tx2"/>
                </a:solidFill>
                <a:latin typeface="Tahoma" panose="020B0604030504040204" pitchFamily="34" charset="0"/>
                <a:ea typeface="Tahoma" panose="020B0604030504040204" pitchFamily="34" charset="0"/>
                <a:cs typeface="Tahoma" panose="020B0604030504040204" pitchFamily="34" charset="0"/>
              </a:rPr>
              <a:t>BLUE</a:t>
            </a:r>
          </a:p>
        </p:txBody>
      </p:sp>
      <p:pic>
        <p:nvPicPr>
          <p:cNvPr id="126" name="Picture 125">
            <a:extLst>
              <a:ext uri="{FF2B5EF4-FFF2-40B4-BE49-F238E27FC236}">
                <a16:creationId xmlns:a16="http://schemas.microsoft.com/office/drawing/2014/main" id="{E711999F-EA0D-4B38-B0A4-51E9F7975754}"/>
              </a:ext>
            </a:extLst>
          </p:cNvPr>
          <p:cNvPicPr>
            <a:picLocks noChangeAspect="1"/>
          </p:cNvPicPr>
          <p:nvPr>
            <p:custDataLst>
              <p:tags r:id="rId17"/>
            </p:custDataLst>
          </p:nvPr>
        </p:nvPicPr>
        <p:blipFill>
          <a:blip r:embed="rId43" cstate="print">
            <a:extLst>
              <a:ext uri="{28A0092B-C50C-407E-A947-70E740481C1C}">
                <a14:useLocalDpi xmlns:a14="http://schemas.microsoft.com/office/drawing/2010/main" val="0"/>
              </a:ext>
            </a:extLst>
          </a:blip>
          <a:stretch>
            <a:fillRect/>
          </a:stretch>
        </p:blipFill>
        <p:spPr>
          <a:xfrm>
            <a:off x="2066362" y="2595902"/>
            <a:ext cx="2264380" cy="128762"/>
          </a:xfrm>
          <a:prstGeom prst="rect">
            <a:avLst/>
          </a:prstGeom>
        </p:spPr>
      </p:pic>
      <p:sp>
        <p:nvSpPr>
          <p:cNvPr id="130" name="TextBox 129">
            <a:extLst>
              <a:ext uri="{FF2B5EF4-FFF2-40B4-BE49-F238E27FC236}">
                <a16:creationId xmlns:a16="http://schemas.microsoft.com/office/drawing/2014/main" id="{64EC5A4D-7F93-4C75-88A4-D4334EB5012B}"/>
              </a:ext>
            </a:extLst>
          </p:cNvPr>
          <p:cNvSpPr txBox="1"/>
          <p:nvPr/>
        </p:nvSpPr>
        <p:spPr>
          <a:xfrm>
            <a:off x="2082141" y="2696836"/>
            <a:ext cx="2108956" cy="246221"/>
          </a:xfrm>
          <a:prstGeom prst="rect">
            <a:avLst/>
          </a:prstGeom>
          <a:noFill/>
        </p:spPr>
        <p:txBody>
          <a:bodyPr wrap="square" rtlCol="0">
            <a:spAutoFit/>
          </a:bodyPr>
          <a:lstStyle/>
          <a:p>
            <a:r>
              <a:rPr lang="en-US" sz="1000" dirty="0">
                <a:solidFill>
                  <a:srgbClr val="7030A0"/>
                </a:solidFill>
                <a:latin typeface="Tahoma" panose="020B0604030504040204" pitchFamily="34" charset="0"/>
                <a:ea typeface="Tahoma" panose="020B0604030504040204" pitchFamily="34" charset="0"/>
                <a:cs typeface="Tahoma" panose="020B0604030504040204" pitchFamily="34" charset="0"/>
              </a:rPr>
              <a:t>PURPLE</a:t>
            </a:r>
            <a:r>
              <a:rPr lang="en-US" sz="1000" dirty="0">
                <a:latin typeface="Tahoma" panose="020B0604030504040204" pitchFamily="34" charset="0"/>
                <a:ea typeface="Tahoma" panose="020B0604030504040204" pitchFamily="34" charset="0"/>
                <a:cs typeface="Tahoma" panose="020B0604030504040204" pitchFamily="34" charset="0"/>
              </a:rPr>
              <a:t>-to-</a:t>
            </a:r>
            <a:r>
              <a:rPr lang="en-US" sz="1000" dirty="0">
                <a:solidFill>
                  <a:schemeClr val="accent3"/>
                </a:solidFill>
                <a:latin typeface="Tahoma" panose="020B0604030504040204" pitchFamily="34" charset="0"/>
                <a:ea typeface="Tahoma" panose="020B0604030504040204" pitchFamily="34" charset="0"/>
                <a:cs typeface="Tahoma" panose="020B0604030504040204" pitchFamily="34" charset="0"/>
              </a:rPr>
              <a:t>GREEN</a:t>
            </a:r>
            <a:endParaRPr lang="en-US" sz="10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pic>
        <p:nvPicPr>
          <p:cNvPr id="134" name="Picture 133">
            <a:extLst>
              <a:ext uri="{FF2B5EF4-FFF2-40B4-BE49-F238E27FC236}">
                <a16:creationId xmlns:a16="http://schemas.microsoft.com/office/drawing/2014/main" id="{1CCE19A8-4E53-4DC6-A6C3-0D3682BBBC89}"/>
              </a:ext>
            </a:extLst>
          </p:cNvPr>
          <p:cNvPicPr>
            <a:picLocks noChangeAspect="1"/>
          </p:cNvPicPr>
          <p:nvPr>
            <p:custDataLst>
              <p:tags r:id="rId18"/>
            </p:custDataLst>
          </p:nvPr>
        </p:nvPicPr>
        <p:blipFill>
          <a:blip r:embed="rId44" cstate="print">
            <a:extLst>
              <a:ext uri="{28A0092B-C50C-407E-A947-70E740481C1C}">
                <a14:useLocalDpi xmlns:a14="http://schemas.microsoft.com/office/drawing/2010/main" val="0"/>
              </a:ext>
            </a:extLst>
          </a:blip>
          <a:stretch>
            <a:fillRect/>
          </a:stretch>
        </p:blipFill>
        <p:spPr>
          <a:xfrm>
            <a:off x="3910222" y="2459943"/>
            <a:ext cx="117333" cy="69333"/>
          </a:xfrm>
          <a:prstGeom prst="rect">
            <a:avLst/>
          </a:prstGeom>
        </p:spPr>
      </p:pic>
      <p:pic>
        <p:nvPicPr>
          <p:cNvPr id="136" name="Picture 135">
            <a:extLst>
              <a:ext uri="{FF2B5EF4-FFF2-40B4-BE49-F238E27FC236}">
                <a16:creationId xmlns:a16="http://schemas.microsoft.com/office/drawing/2014/main" id="{F68D2EE3-6BB0-4250-AFF7-577C85F7BEFE}"/>
              </a:ext>
            </a:extLst>
          </p:cNvPr>
          <p:cNvPicPr>
            <a:picLocks noChangeAspect="1"/>
          </p:cNvPicPr>
          <p:nvPr>
            <p:custDataLst>
              <p:tags r:id="rId19"/>
            </p:custDataLst>
          </p:nvPr>
        </p:nvPicPr>
        <p:blipFill>
          <a:blip r:embed="rId45" cstate="print">
            <a:extLst>
              <a:ext uri="{28A0092B-C50C-407E-A947-70E740481C1C}">
                <a14:useLocalDpi xmlns:a14="http://schemas.microsoft.com/office/drawing/2010/main" val="0"/>
              </a:ext>
            </a:extLst>
          </a:blip>
          <a:stretch>
            <a:fillRect/>
          </a:stretch>
        </p:blipFill>
        <p:spPr>
          <a:xfrm>
            <a:off x="3249987" y="2768322"/>
            <a:ext cx="62476" cy="117333"/>
          </a:xfrm>
          <a:prstGeom prst="rect">
            <a:avLst/>
          </a:prstGeom>
        </p:spPr>
      </p:pic>
      <p:pic>
        <p:nvPicPr>
          <p:cNvPr id="138" name="Picture 137">
            <a:extLst>
              <a:ext uri="{FF2B5EF4-FFF2-40B4-BE49-F238E27FC236}">
                <a16:creationId xmlns:a16="http://schemas.microsoft.com/office/drawing/2014/main" id="{62140E36-AAC8-4AFE-9D59-CE33AA7284E8}"/>
              </a:ext>
            </a:extLst>
          </p:cNvPr>
          <p:cNvPicPr>
            <a:picLocks noChangeAspect="1"/>
          </p:cNvPicPr>
          <p:nvPr>
            <p:custDataLst>
              <p:tags r:id="rId20"/>
            </p:custDataLst>
          </p:nvPr>
        </p:nvPicPr>
        <p:blipFill>
          <a:blip r:embed="rId46" cstate="print">
            <a:extLst>
              <a:ext uri="{28A0092B-C50C-407E-A947-70E740481C1C}">
                <a14:useLocalDpi xmlns:a14="http://schemas.microsoft.com/office/drawing/2010/main" val="0"/>
              </a:ext>
            </a:extLst>
          </a:blip>
          <a:stretch>
            <a:fillRect/>
          </a:stretch>
        </p:blipFill>
        <p:spPr>
          <a:xfrm>
            <a:off x="2072393" y="2943568"/>
            <a:ext cx="1384381" cy="128762"/>
          </a:xfrm>
          <a:prstGeom prst="rect">
            <a:avLst/>
          </a:prstGeom>
        </p:spPr>
      </p:pic>
    </p:spTree>
    <p:extLst>
      <p:ext uri="{BB962C8B-B14F-4D97-AF65-F5344CB8AC3E}">
        <p14:creationId xmlns:p14="http://schemas.microsoft.com/office/powerpoint/2010/main" val="2510621890"/>
      </p:ext>
    </p:extLst>
  </p:cSld>
  <p:clrMapOvr>
    <a:masterClrMapping/>
  </p:clrMapOvr>
  <p:transition>
    <p:cut/>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0"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Triple Integrals (example 3, cont.)</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27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139</a:t>
            </a:fld>
            <a:r>
              <a:rPr spc="-55" dirty="0"/>
              <a:t> </a:t>
            </a:r>
            <a:r>
              <a:rPr spc="35" dirty="0"/>
              <a:t>/</a:t>
            </a:r>
            <a:r>
              <a:rPr spc="-15" dirty="0"/>
              <a:t> </a:t>
            </a:r>
            <a:r>
              <a:rPr lang="en-US" spc="-55" dirty="0"/>
              <a:t>11</a:t>
            </a:r>
            <a:endParaRPr spc="-55" dirty="0"/>
          </a:p>
        </p:txBody>
      </p:sp>
      <p:pic>
        <p:nvPicPr>
          <p:cNvPr id="14" name="Picture 13">
            <a:extLst>
              <a:ext uri="{FF2B5EF4-FFF2-40B4-BE49-F238E27FC236}">
                <a16:creationId xmlns:a16="http://schemas.microsoft.com/office/drawing/2014/main" id="{181C7F49-0C4C-4B1C-8DBD-BFB81F7C3565}"/>
              </a:ext>
            </a:extLst>
          </p:cNvPr>
          <p:cNvPicPr>
            <a:picLocks noChangeAspect="1"/>
          </p:cNvPicPr>
          <p:nvPr/>
        </p:nvPicPr>
        <p:blipFill rotWithShape="1">
          <a:blip r:embed="rId11"/>
          <a:srcRect t="5419" b="6037"/>
          <a:stretch/>
        </p:blipFill>
        <p:spPr>
          <a:xfrm rot="16200000">
            <a:off x="1933624" y="755619"/>
            <a:ext cx="2394629" cy="2263006"/>
          </a:xfrm>
          <a:prstGeom prst="rect">
            <a:avLst/>
          </a:prstGeom>
        </p:spPr>
      </p:pic>
      <p:cxnSp>
        <p:nvCxnSpPr>
          <p:cNvPr id="91" name="Straight Arrow Connector 90">
            <a:extLst>
              <a:ext uri="{FF2B5EF4-FFF2-40B4-BE49-F238E27FC236}">
                <a16:creationId xmlns:a16="http://schemas.microsoft.com/office/drawing/2014/main" id="{0A0F4FEA-2179-41E3-9A20-83DE14DA69B7}"/>
              </a:ext>
            </a:extLst>
          </p:cNvPr>
          <p:cNvCxnSpPr>
            <a:cxnSpLocks/>
          </p:cNvCxnSpPr>
          <p:nvPr/>
        </p:nvCxnSpPr>
        <p:spPr>
          <a:xfrm flipV="1">
            <a:off x="2762250" y="2247584"/>
            <a:ext cx="0" cy="57996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11" name="Picture 110">
            <a:extLst>
              <a:ext uri="{FF2B5EF4-FFF2-40B4-BE49-F238E27FC236}">
                <a16:creationId xmlns:a16="http://schemas.microsoft.com/office/drawing/2014/main" id="{1DD20466-983C-42F9-82D0-924BA4EC7713}"/>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739203" y="2017982"/>
            <a:ext cx="90133" cy="66133"/>
          </a:xfrm>
          <a:prstGeom prst="rect">
            <a:avLst/>
          </a:prstGeom>
        </p:spPr>
      </p:pic>
      <p:cxnSp>
        <p:nvCxnSpPr>
          <p:cNvPr id="105" name="Straight Arrow Connector 104">
            <a:extLst>
              <a:ext uri="{FF2B5EF4-FFF2-40B4-BE49-F238E27FC236}">
                <a16:creationId xmlns:a16="http://schemas.microsoft.com/office/drawing/2014/main" id="{038EB5B5-2177-4CF7-AD39-1E729B538434}"/>
              </a:ext>
            </a:extLst>
          </p:cNvPr>
          <p:cNvCxnSpPr>
            <a:cxnSpLocks/>
          </p:cNvCxnSpPr>
          <p:nvPr/>
        </p:nvCxnSpPr>
        <p:spPr>
          <a:xfrm>
            <a:off x="2589070" y="2549198"/>
            <a:ext cx="156823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CDF9E945-AC2C-49C2-9282-E290AD6E5602}"/>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4009235" y="2432923"/>
            <a:ext cx="82133" cy="66133"/>
          </a:xfrm>
          <a:prstGeom prst="rect">
            <a:avLst/>
          </a:prstGeom>
        </p:spPr>
      </p:pic>
      <p:pic>
        <p:nvPicPr>
          <p:cNvPr id="117" name="Picture 116">
            <a:extLst>
              <a:ext uri="{FF2B5EF4-FFF2-40B4-BE49-F238E27FC236}">
                <a16:creationId xmlns:a16="http://schemas.microsoft.com/office/drawing/2014/main" id="{62578A07-B188-46D2-AE03-F0FD0BE1DDFA}"/>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781563" y="2247584"/>
            <a:ext cx="90133" cy="66133"/>
          </a:xfrm>
          <a:prstGeom prst="rect">
            <a:avLst/>
          </a:prstGeom>
        </p:spPr>
      </p:pic>
      <p:pic>
        <p:nvPicPr>
          <p:cNvPr id="21" name="Picture 20">
            <a:extLst>
              <a:ext uri="{FF2B5EF4-FFF2-40B4-BE49-F238E27FC236}">
                <a16:creationId xmlns:a16="http://schemas.microsoft.com/office/drawing/2014/main" id="{F664AE0B-20D8-4949-A055-B1908A1A02B5}"/>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025656" y="743945"/>
            <a:ext cx="60952" cy="62476"/>
          </a:xfrm>
          <a:prstGeom prst="rect">
            <a:avLst/>
          </a:prstGeom>
        </p:spPr>
      </p:pic>
      <p:pic>
        <p:nvPicPr>
          <p:cNvPr id="24" name="Picture 23">
            <a:extLst>
              <a:ext uri="{FF2B5EF4-FFF2-40B4-BE49-F238E27FC236}">
                <a16:creationId xmlns:a16="http://schemas.microsoft.com/office/drawing/2014/main" id="{241350E2-020D-4395-BB0A-260529B2D62F}"/>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227547" y="2726179"/>
            <a:ext cx="53333" cy="62476"/>
          </a:xfrm>
          <a:prstGeom prst="rect">
            <a:avLst/>
          </a:prstGeom>
        </p:spPr>
      </p:pic>
      <p:sp>
        <p:nvSpPr>
          <p:cNvPr id="26" name="Rectangle 25">
            <a:extLst>
              <a:ext uri="{FF2B5EF4-FFF2-40B4-BE49-F238E27FC236}">
                <a16:creationId xmlns:a16="http://schemas.microsoft.com/office/drawing/2014/main" id="{C65EEA2B-6198-4BC1-B9C5-947465E67063}"/>
              </a:ext>
            </a:extLst>
          </p:cNvPr>
          <p:cNvSpPr/>
          <p:nvPr/>
        </p:nvSpPr>
        <p:spPr>
          <a:xfrm>
            <a:off x="2024895" y="1126392"/>
            <a:ext cx="1180131" cy="292388"/>
          </a:xfrm>
          <a:prstGeom prst="rect">
            <a:avLst/>
          </a:prstGeom>
          <a:noFill/>
        </p:spPr>
        <p:txBody>
          <a:bodyPr wrap="none" lIns="91440" tIns="45720" rIns="91440" bIns="45720">
            <a:spAutoFit/>
          </a:bodyPr>
          <a:lstStyle/>
          <a:p>
            <a:pPr algn="ctr"/>
            <a:r>
              <a:rPr lang="en-US" sz="1300" b="1" cap="none" spc="0" dirty="0">
                <a:ln w="22225">
                  <a:solidFill>
                    <a:schemeClr val="accent2"/>
                  </a:solidFill>
                  <a:prstDash val="solid"/>
                </a:ln>
                <a:solidFill>
                  <a:schemeClr val="accent2">
                    <a:lumMod val="40000"/>
                    <a:lumOff val="60000"/>
                  </a:schemeClr>
                </a:solidFill>
                <a:effectLst/>
                <a:latin typeface="Tahoma" panose="020B0604030504040204" pitchFamily="34" charset="0"/>
                <a:ea typeface="Tahoma" panose="020B0604030504040204" pitchFamily="34" charset="0"/>
                <a:cs typeface="Tahoma" panose="020B0604030504040204" pitchFamily="34" charset="0"/>
              </a:rPr>
              <a:t>Very Tricky!</a:t>
            </a:r>
          </a:p>
        </p:txBody>
      </p:sp>
      <p:cxnSp>
        <p:nvCxnSpPr>
          <p:cNvPr id="59" name="Straight Arrow Connector 58">
            <a:extLst>
              <a:ext uri="{FF2B5EF4-FFF2-40B4-BE49-F238E27FC236}">
                <a16:creationId xmlns:a16="http://schemas.microsoft.com/office/drawing/2014/main" id="{4399F8DC-46E0-4D79-8ED5-17F63078FD98}"/>
              </a:ext>
            </a:extLst>
          </p:cNvPr>
          <p:cNvCxnSpPr>
            <a:cxnSpLocks/>
          </p:cNvCxnSpPr>
          <p:nvPr/>
        </p:nvCxnSpPr>
        <p:spPr>
          <a:xfrm flipV="1">
            <a:off x="3847661" y="1958975"/>
            <a:ext cx="0" cy="88476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937737F-55C8-481C-AC1A-C6C563C398E6}"/>
              </a:ext>
            </a:extLst>
          </p:cNvPr>
          <p:cNvSpPr txBox="1"/>
          <p:nvPr/>
        </p:nvSpPr>
        <p:spPr>
          <a:xfrm>
            <a:off x="-15385" y="663710"/>
            <a:ext cx="2078744" cy="2446824"/>
          </a:xfrm>
          <a:prstGeom prst="rect">
            <a:avLst/>
          </a:prstGeom>
          <a:noFill/>
        </p:spPr>
        <p:txBody>
          <a:bodyPr wrap="square" rtlCol="0">
            <a:spAutoFit/>
          </a:bodyPr>
          <a:lstStyle/>
          <a:p>
            <a:pPr marL="171450"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We would be forced to switch to x in terms of z and have two integrals </a:t>
            </a:r>
          </a:p>
          <a:p>
            <a:pPr marL="628650" lvl="1" indent="-171450">
              <a:buFont typeface="Arial" panose="020B0604020202020204" pitchFamily="34" charset="0"/>
              <a:buChar char="•"/>
            </a:pPr>
            <a:r>
              <a:rPr lang="en-US" sz="900" dirty="0" err="1">
                <a:latin typeface="Tahoma" panose="020B0604030504040204" pitchFamily="34" charset="0"/>
                <a:ea typeface="Tahoma" panose="020B0604030504040204" pitchFamily="34" charset="0"/>
                <a:cs typeface="Tahoma" panose="020B0604030504040204" pitchFamily="34" charset="0"/>
              </a:rPr>
              <a:t>e.g</a:t>
            </a:r>
            <a:endParaRPr lang="en-US" sz="90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One integral from </a:t>
            </a:r>
            <a:r>
              <a:rPr lang="en-US" sz="900" dirty="0">
                <a:solidFill>
                  <a:srgbClr val="C00000"/>
                </a:solidFill>
                <a:latin typeface="Tahoma" panose="020B0604030504040204" pitchFamily="34" charset="0"/>
                <a:ea typeface="Tahoma" panose="020B0604030504040204" pitchFamily="34" charset="0"/>
                <a:cs typeface="Tahoma" panose="020B0604030504040204" pitchFamily="34" charset="0"/>
              </a:rPr>
              <a:t>RED</a:t>
            </a:r>
            <a:r>
              <a:rPr lang="en-US" sz="900" dirty="0">
                <a:latin typeface="Tahoma" panose="020B0604030504040204" pitchFamily="34" charset="0"/>
                <a:ea typeface="Tahoma" panose="020B0604030504040204" pitchFamily="34" charset="0"/>
                <a:cs typeface="Tahoma" panose="020B0604030504040204" pitchFamily="34" charset="0"/>
              </a:rPr>
              <a:t>-to-</a:t>
            </a:r>
            <a:r>
              <a:rPr lang="en-US" sz="900" dirty="0">
                <a:solidFill>
                  <a:schemeClr val="accent3"/>
                </a:solidFill>
                <a:latin typeface="Tahoma" panose="020B0604030504040204" pitchFamily="34" charset="0"/>
                <a:ea typeface="Tahoma" panose="020B0604030504040204" pitchFamily="34" charset="0"/>
                <a:cs typeface="Tahoma" panose="020B0604030504040204" pitchFamily="34" charset="0"/>
              </a:rPr>
              <a:t>GREEN </a:t>
            </a:r>
          </a:p>
          <a:p>
            <a:pPr marL="628650" lvl="1"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Another from </a:t>
            </a:r>
            <a:r>
              <a:rPr lang="en-US" sz="900" dirty="0">
                <a:solidFill>
                  <a:srgbClr val="C00000"/>
                </a:solidFill>
                <a:latin typeface="Tahoma" panose="020B0604030504040204" pitchFamily="34" charset="0"/>
                <a:ea typeface="Tahoma" panose="020B0604030504040204" pitchFamily="34" charset="0"/>
                <a:cs typeface="Tahoma" panose="020B0604030504040204" pitchFamily="34" charset="0"/>
              </a:rPr>
              <a:t>RED</a:t>
            </a:r>
            <a:r>
              <a:rPr lang="en-US" sz="900" dirty="0">
                <a:latin typeface="Tahoma" panose="020B0604030504040204" pitchFamily="34" charset="0"/>
                <a:ea typeface="Tahoma" panose="020B0604030504040204" pitchFamily="34" charset="0"/>
                <a:cs typeface="Tahoma" panose="020B0604030504040204" pitchFamily="34" charset="0"/>
              </a:rPr>
              <a:t> to </a:t>
            </a:r>
            <a:r>
              <a:rPr lang="en-US" sz="900" dirty="0">
                <a:solidFill>
                  <a:schemeClr val="tx2"/>
                </a:solidFill>
                <a:latin typeface="Tahoma" panose="020B0604030504040204" pitchFamily="34" charset="0"/>
                <a:ea typeface="Tahoma" panose="020B0604030504040204" pitchFamily="34" charset="0"/>
                <a:cs typeface="Tahoma" panose="020B0604030504040204" pitchFamily="34" charset="0"/>
              </a:rPr>
              <a:t>BLUE</a:t>
            </a:r>
          </a:p>
          <a:p>
            <a:pPr marL="1085850" lvl="2" indent="-171450">
              <a:buFont typeface="Arial" panose="020B0604020202020204" pitchFamily="34" charset="0"/>
              <a:buChar char="•"/>
            </a:pPr>
            <a:r>
              <a:rPr lang="en-US" sz="900" dirty="0">
                <a:solidFill>
                  <a:schemeClr val="tx2"/>
                </a:solidFill>
                <a:latin typeface="Tahoma" panose="020B0604030504040204" pitchFamily="34" charset="0"/>
                <a:ea typeface="Tahoma" panose="020B0604030504040204" pitchFamily="34" charset="0"/>
                <a:cs typeface="Tahoma" panose="020B0604030504040204" pitchFamily="34" charset="0"/>
              </a:rPr>
              <a:t>BLUE is x = .5 </a:t>
            </a:r>
          </a:p>
          <a:p>
            <a:pPr marL="628650" lvl="1"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Diff. Integrals denoted with </a:t>
            </a:r>
            <a:r>
              <a:rPr lang="en-US" sz="900" dirty="0">
                <a:solidFill>
                  <a:schemeClr val="accent6"/>
                </a:solidFill>
                <a:latin typeface="Tahoma" panose="020B0604030504040204" pitchFamily="34" charset="0"/>
                <a:ea typeface="Tahoma" panose="020B0604030504040204" pitchFamily="34" charset="0"/>
                <a:cs typeface="Tahoma" panose="020B0604030504040204" pitchFamily="34" charset="0"/>
              </a:rPr>
              <a:t>orange circle</a:t>
            </a:r>
          </a:p>
          <a:p>
            <a:pPr marL="171450"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Then integrate with z as a constant</a:t>
            </a:r>
          </a:p>
          <a:p>
            <a:pPr marL="171450" indent="-171450">
              <a:buFont typeface="Arial" panose="020B0604020202020204" pitchFamily="34" charset="0"/>
              <a:buChar char="•"/>
            </a:pPr>
            <a:r>
              <a:rPr lang="en-US" sz="900" u="sng" dirty="0">
                <a:latin typeface="Tahoma" panose="020B0604030504040204" pitchFamily="34" charset="0"/>
                <a:ea typeface="Tahoma" panose="020B0604030504040204" pitchFamily="34" charset="0"/>
                <a:cs typeface="Tahoma" panose="020B0604030504040204" pitchFamily="34" charset="0"/>
              </a:rPr>
              <a:t>Remember always draw </a:t>
            </a:r>
            <a:r>
              <a:rPr lang="en-US" sz="900" dirty="0">
                <a:latin typeface="Tahoma" panose="020B0604030504040204" pitchFamily="34" charset="0"/>
                <a:ea typeface="Tahoma" panose="020B0604030504040204" pitchFamily="34" charset="0"/>
                <a:cs typeface="Tahoma" panose="020B0604030504040204" pitchFamily="34" charset="0"/>
              </a:rPr>
              <a:t>the region and decide the </a:t>
            </a:r>
            <a:r>
              <a:rPr lang="en-US" sz="900" b="1" dirty="0">
                <a:latin typeface="Tahoma" panose="020B0604030504040204" pitchFamily="34" charset="0"/>
                <a:ea typeface="Tahoma" panose="020B0604030504040204" pitchFamily="34" charset="0"/>
                <a:cs typeface="Tahoma" panose="020B0604030504040204" pitchFamily="34" charset="0"/>
              </a:rPr>
              <a:t>easiest integration order</a:t>
            </a:r>
            <a:r>
              <a:rPr lang="en-US" sz="900" dirty="0">
                <a:latin typeface="Tahoma" panose="020B0604030504040204" pitchFamily="34" charset="0"/>
                <a:ea typeface="Tahoma" panose="020B0604030504040204" pitchFamily="34" charset="0"/>
                <a:cs typeface="Tahoma" panose="020B0604030504040204" pitchFamily="34" charset="0"/>
              </a:rPr>
              <a:t>!</a:t>
            </a:r>
          </a:p>
          <a:p>
            <a:pPr marL="171450" indent="-171450">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p:txBody>
      </p:sp>
      <p:sp>
        <p:nvSpPr>
          <p:cNvPr id="62" name="Oval 61">
            <a:extLst>
              <a:ext uri="{FF2B5EF4-FFF2-40B4-BE49-F238E27FC236}">
                <a16:creationId xmlns:a16="http://schemas.microsoft.com/office/drawing/2014/main" id="{AE906A9D-A471-49A1-BDF8-DFA2903B8806}"/>
              </a:ext>
            </a:extLst>
          </p:cNvPr>
          <p:cNvSpPr/>
          <p:nvPr/>
        </p:nvSpPr>
        <p:spPr>
          <a:xfrm>
            <a:off x="2826629" y="1872451"/>
            <a:ext cx="204169" cy="17369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0749780E-6601-40F8-BA68-8A9D6CB64E5C}"/>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238068" y="1387000"/>
            <a:ext cx="62476" cy="117333"/>
          </a:xfrm>
          <a:prstGeom prst="rect">
            <a:avLst/>
          </a:prstGeom>
        </p:spPr>
      </p:pic>
      <p:pic>
        <p:nvPicPr>
          <p:cNvPr id="64" name="Picture 63">
            <a:extLst>
              <a:ext uri="{FF2B5EF4-FFF2-40B4-BE49-F238E27FC236}">
                <a16:creationId xmlns:a16="http://schemas.microsoft.com/office/drawing/2014/main" id="{F0CF02FE-A541-4731-B684-E3981320E272}"/>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019962" y="1694531"/>
            <a:ext cx="62476" cy="117333"/>
          </a:xfrm>
          <a:prstGeom prst="rect">
            <a:avLst/>
          </a:prstGeom>
        </p:spPr>
      </p:pic>
      <p:pic>
        <p:nvPicPr>
          <p:cNvPr id="72" name="Picture 71">
            <a:extLst>
              <a:ext uri="{FF2B5EF4-FFF2-40B4-BE49-F238E27FC236}">
                <a16:creationId xmlns:a16="http://schemas.microsoft.com/office/drawing/2014/main" id="{10BD9156-AC2C-4974-BC5D-6E755988E7B3}"/>
              </a:ext>
            </a:extLst>
          </p:cNvPr>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914666" y="1118930"/>
            <a:ext cx="563048" cy="120381"/>
          </a:xfrm>
          <a:prstGeom prst="rect">
            <a:avLst/>
          </a:prstGeom>
        </p:spPr>
      </p:pic>
    </p:spTree>
    <p:extLst>
      <p:ext uri="{BB962C8B-B14F-4D97-AF65-F5344CB8AC3E}">
        <p14:creationId xmlns:p14="http://schemas.microsoft.com/office/powerpoint/2010/main" val="2603990052"/>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14</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12" cstate="print">
              <a:duotone>
                <a:prstClr val="black"/>
                <a:schemeClr val="accent6">
                  <a:tint val="45000"/>
                  <a:satMod val="400000"/>
                </a:schemeClr>
              </a:duotone>
              <a:extLst>
                <a:ext uri="{BEBA8EAE-BF5A-486C-A8C5-ECC9F3942E4B}">
                  <a14:imgProps xmlns:a14="http://schemas.microsoft.com/office/drawing/2010/main">
                    <a14:imgLayer r:embed="rId13">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1317FD4-EB53-457F-9ACD-5D5494ED9B81}"/>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221722" y="511175"/>
            <a:ext cx="2164571" cy="151619"/>
          </a:xfrm>
          <a:prstGeom prst="rect">
            <a:avLst/>
          </a:prstGeom>
        </p:spPr>
      </p:pic>
      <p:pic>
        <p:nvPicPr>
          <p:cNvPr id="20" name="Picture 19">
            <a:extLst>
              <a:ext uri="{FF2B5EF4-FFF2-40B4-BE49-F238E27FC236}">
                <a16:creationId xmlns:a16="http://schemas.microsoft.com/office/drawing/2014/main" id="{5C8F813D-CFF3-4D8D-8CAD-98C6BF51B141}"/>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76450" y="800620"/>
            <a:ext cx="1109333" cy="131809"/>
          </a:xfrm>
          <a:prstGeom prst="rect">
            <a:avLst/>
          </a:prstGeom>
        </p:spPr>
      </p:pic>
      <p:sp>
        <p:nvSpPr>
          <p:cNvPr id="21" name="TextBox 20">
            <a:extLst>
              <a:ext uri="{FF2B5EF4-FFF2-40B4-BE49-F238E27FC236}">
                <a16:creationId xmlns:a16="http://schemas.microsoft.com/office/drawing/2014/main" id="{43C9D6BD-8E23-4D12-8EDC-194C60193593}"/>
              </a:ext>
            </a:extLst>
          </p:cNvPr>
          <p:cNvSpPr txBox="1"/>
          <p:nvPr/>
        </p:nvSpPr>
        <p:spPr>
          <a:xfrm>
            <a:off x="1126706" y="736448"/>
            <a:ext cx="1536065" cy="246221"/>
          </a:xfrm>
          <a:prstGeom prst="rect">
            <a:avLst/>
          </a:prstGeom>
          <a:noFill/>
        </p:spPr>
        <p:txBody>
          <a:bodyPr wrap="square" rtlCol="0">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By definition:</a:t>
            </a:r>
          </a:p>
        </p:txBody>
      </p:sp>
      <p:pic>
        <p:nvPicPr>
          <p:cNvPr id="23" name="Picture 22">
            <a:extLst>
              <a:ext uri="{FF2B5EF4-FFF2-40B4-BE49-F238E27FC236}">
                <a16:creationId xmlns:a16="http://schemas.microsoft.com/office/drawing/2014/main" id="{51E0192F-68E3-45F2-A48E-1AC8DAF48D82}"/>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947264" y="1058638"/>
            <a:ext cx="2612571" cy="227810"/>
          </a:xfrm>
          <a:prstGeom prst="rect">
            <a:avLst/>
          </a:prstGeom>
        </p:spPr>
      </p:pic>
      <p:pic>
        <p:nvPicPr>
          <p:cNvPr id="24" name="Picture 23">
            <a:extLst>
              <a:ext uri="{FF2B5EF4-FFF2-40B4-BE49-F238E27FC236}">
                <a16:creationId xmlns:a16="http://schemas.microsoft.com/office/drawing/2014/main" id="{7C16F6ED-75B8-4893-B774-9503C46D360B}"/>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970883" y="1380430"/>
            <a:ext cx="2588952" cy="151619"/>
          </a:xfrm>
          <a:prstGeom prst="rect">
            <a:avLst/>
          </a:prstGeom>
        </p:spPr>
      </p:pic>
      <p:sp>
        <p:nvSpPr>
          <p:cNvPr id="25" name="TextBox 24">
            <a:extLst>
              <a:ext uri="{FF2B5EF4-FFF2-40B4-BE49-F238E27FC236}">
                <a16:creationId xmlns:a16="http://schemas.microsoft.com/office/drawing/2014/main" id="{36C7B5B4-A262-47D9-A5A4-E53856BB6C43}"/>
              </a:ext>
            </a:extLst>
          </p:cNvPr>
          <p:cNvSpPr txBox="1"/>
          <p:nvPr/>
        </p:nvSpPr>
        <p:spPr>
          <a:xfrm>
            <a:off x="1583095" y="1639206"/>
            <a:ext cx="1803197" cy="246221"/>
          </a:xfrm>
          <a:prstGeom prst="rect">
            <a:avLst/>
          </a:prstGeom>
          <a:noFill/>
        </p:spPr>
        <p:txBody>
          <a:bodyPr wrap="square" rtlCol="0">
            <a:spAutoFit/>
          </a:bodyPr>
          <a:lstStyle/>
          <a:p>
            <a:r>
              <a:rPr lang="en-US" sz="1000" b="1" dirty="0">
                <a:latin typeface="Tahoma" panose="020B0604030504040204" pitchFamily="34" charset="0"/>
                <a:ea typeface="Tahoma" panose="020B0604030504040204" pitchFamily="34" charset="0"/>
                <a:cs typeface="Tahoma" panose="020B0604030504040204" pitchFamily="34" charset="0"/>
              </a:rPr>
              <a:t>Important Formulas:</a:t>
            </a:r>
          </a:p>
        </p:txBody>
      </p:sp>
      <p:pic>
        <p:nvPicPr>
          <p:cNvPr id="26" name="Picture 25">
            <a:extLst>
              <a:ext uri="{FF2B5EF4-FFF2-40B4-BE49-F238E27FC236}">
                <a16:creationId xmlns:a16="http://schemas.microsoft.com/office/drawing/2014/main" id="{6DA47BDE-9944-4EBF-A370-BD9D0FA56EDF}"/>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1971054" y="1860386"/>
            <a:ext cx="665905" cy="151619"/>
          </a:xfrm>
          <a:prstGeom prst="rect">
            <a:avLst/>
          </a:prstGeom>
        </p:spPr>
      </p:pic>
      <p:pic>
        <p:nvPicPr>
          <p:cNvPr id="27" name="Picture 26">
            <a:extLst>
              <a:ext uri="{FF2B5EF4-FFF2-40B4-BE49-F238E27FC236}">
                <a16:creationId xmlns:a16="http://schemas.microsoft.com/office/drawing/2014/main" id="{8F43D304-38A1-41B9-A103-9F20C403F2F8}"/>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1713530" y="2283812"/>
            <a:ext cx="1180952" cy="131810"/>
          </a:xfrm>
          <a:prstGeom prst="rect">
            <a:avLst/>
          </a:prstGeom>
        </p:spPr>
      </p:pic>
      <p:pic>
        <p:nvPicPr>
          <p:cNvPr id="28" name="Picture 27">
            <a:extLst>
              <a:ext uri="{FF2B5EF4-FFF2-40B4-BE49-F238E27FC236}">
                <a16:creationId xmlns:a16="http://schemas.microsoft.com/office/drawing/2014/main" id="{E9856214-A4D9-4DED-9F30-DEC8A392A7C0}"/>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786254" y="2498249"/>
            <a:ext cx="3210666" cy="134857"/>
          </a:xfrm>
          <a:prstGeom prst="rect">
            <a:avLst/>
          </a:prstGeom>
        </p:spPr>
      </p:pic>
      <p:pic>
        <p:nvPicPr>
          <p:cNvPr id="29" name="Picture 28">
            <a:extLst>
              <a:ext uri="{FF2B5EF4-FFF2-40B4-BE49-F238E27FC236}">
                <a16:creationId xmlns:a16="http://schemas.microsoft.com/office/drawing/2014/main" id="{6486A9F8-011C-4501-9B90-E00ADF455FE1}"/>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1003134" y="2712995"/>
            <a:ext cx="2706286" cy="182857"/>
          </a:xfrm>
          <a:prstGeom prst="rect">
            <a:avLst/>
          </a:prstGeom>
        </p:spPr>
      </p:pic>
      <p:pic>
        <p:nvPicPr>
          <p:cNvPr id="31" name="Picture 30">
            <a:extLst>
              <a:ext uri="{FF2B5EF4-FFF2-40B4-BE49-F238E27FC236}">
                <a16:creationId xmlns:a16="http://schemas.microsoft.com/office/drawing/2014/main" id="{A8E1C4A9-BF68-4A15-986F-EB7B3BDA2096}"/>
              </a:ext>
            </a:extLst>
          </p:cNvPr>
          <p:cNvPicPr>
            <a:picLocks noChangeAspect="1"/>
          </p:cNvPicPr>
          <p:nvPr/>
        </p:nvPicPr>
        <p:blipFill>
          <a:blip r:embed="rId22"/>
          <a:stretch>
            <a:fillRect/>
          </a:stretch>
        </p:blipFill>
        <p:spPr>
          <a:xfrm>
            <a:off x="3089978" y="1887741"/>
            <a:ext cx="619442" cy="548649"/>
          </a:xfrm>
          <a:prstGeom prst="rect">
            <a:avLst/>
          </a:prstGeom>
        </p:spPr>
      </p:pic>
      <p:pic>
        <p:nvPicPr>
          <p:cNvPr id="32" name="Picture 31">
            <a:extLst>
              <a:ext uri="{FF2B5EF4-FFF2-40B4-BE49-F238E27FC236}">
                <a16:creationId xmlns:a16="http://schemas.microsoft.com/office/drawing/2014/main" id="{B38246C3-D22F-4D4D-91B2-71B870E0B7CA}"/>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1713530" y="2066296"/>
            <a:ext cx="1232000" cy="131810"/>
          </a:xfrm>
          <a:prstGeom prst="rect">
            <a:avLst/>
          </a:prstGeom>
        </p:spPr>
      </p:pic>
      <p:pic>
        <p:nvPicPr>
          <p:cNvPr id="38" name="Picture 37">
            <a:extLst>
              <a:ext uri="{FF2B5EF4-FFF2-40B4-BE49-F238E27FC236}">
                <a16:creationId xmlns:a16="http://schemas.microsoft.com/office/drawing/2014/main" id="{BF9EF9D3-A1B8-4044-A3A2-1A0C52297147}"/>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533107" y="2997082"/>
            <a:ext cx="3795048" cy="134857"/>
          </a:xfrm>
          <a:prstGeom prst="rect">
            <a:avLst/>
          </a:prstGeom>
        </p:spPr>
      </p:pic>
    </p:spTree>
    <p:extLst>
      <p:ext uri="{BB962C8B-B14F-4D97-AF65-F5344CB8AC3E}">
        <p14:creationId xmlns:p14="http://schemas.microsoft.com/office/powerpoint/2010/main" val="35944666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140</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19" cstate="print">
              <a:duotone>
                <a:prstClr val="black"/>
                <a:schemeClr val="accent6">
                  <a:tint val="45000"/>
                  <a:satMod val="400000"/>
                </a:schemeClr>
              </a:duotone>
              <a:extLst>
                <a:ext uri="{BEBA8EAE-BF5A-486C-A8C5-ECC9F3942E4B}">
                  <a14:imgProps xmlns:a14="http://schemas.microsoft.com/office/drawing/2010/main">
                    <a14:imgLayer r:embed="rId20">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pic>
        <p:nvPicPr>
          <p:cNvPr id="14" name="Picture 13">
            <a:extLst>
              <a:ext uri="{FF2B5EF4-FFF2-40B4-BE49-F238E27FC236}">
                <a16:creationId xmlns:a16="http://schemas.microsoft.com/office/drawing/2014/main" id="{E8D24C0C-DA69-4D16-864A-0F679B566FB1}"/>
              </a:ext>
            </a:extLst>
          </p:cNvPr>
          <p:cNvPicPr>
            <a:picLocks noChangeAspect="1"/>
          </p:cNvPicPr>
          <p:nvPr/>
        </p:nvPicPr>
        <p:blipFill>
          <a:blip r:embed="rId21"/>
          <a:stretch>
            <a:fillRect/>
          </a:stretch>
        </p:blipFill>
        <p:spPr>
          <a:xfrm>
            <a:off x="-2083" y="536819"/>
            <a:ext cx="4610100" cy="971477"/>
          </a:xfrm>
          <a:prstGeom prst="rect">
            <a:avLst/>
          </a:prstGeom>
        </p:spPr>
      </p:pic>
      <p:pic>
        <p:nvPicPr>
          <p:cNvPr id="23" name="Picture 22">
            <a:extLst>
              <a:ext uri="{FF2B5EF4-FFF2-40B4-BE49-F238E27FC236}">
                <a16:creationId xmlns:a16="http://schemas.microsoft.com/office/drawing/2014/main" id="{99D0CECF-ED43-4C7F-8EE0-24AC9E0CA4A8}"/>
              </a:ext>
            </a:extLst>
          </p:cNvPr>
          <p:cNvPicPr>
            <a:picLocks noChangeAspect="1"/>
          </p:cNvPicPr>
          <p:nvPr/>
        </p:nvPicPr>
        <p:blipFill>
          <a:blip r:embed="rId22"/>
          <a:stretch>
            <a:fillRect/>
          </a:stretch>
        </p:blipFill>
        <p:spPr>
          <a:xfrm>
            <a:off x="-2083" y="1507401"/>
            <a:ext cx="4610100" cy="978979"/>
          </a:xfrm>
          <a:prstGeom prst="rect">
            <a:avLst/>
          </a:prstGeom>
        </p:spPr>
      </p:pic>
      <p:sp>
        <p:nvSpPr>
          <p:cNvPr id="44" name="Rectangle 43">
            <a:extLst>
              <a:ext uri="{FF2B5EF4-FFF2-40B4-BE49-F238E27FC236}">
                <a16:creationId xmlns:a16="http://schemas.microsoft.com/office/drawing/2014/main" id="{EE58252A-E5FD-4ED3-8DF4-D9B1D19CEC8C}"/>
              </a:ext>
            </a:extLst>
          </p:cNvPr>
          <p:cNvSpPr/>
          <p:nvPr/>
        </p:nvSpPr>
        <p:spPr>
          <a:xfrm>
            <a:off x="1200250" y="2220502"/>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22A614F-EE51-45A3-A9BB-8216E6D328A4}"/>
              </a:ext>
            </a:extLst>
          </p:cNvPr>
          <p:cNvSpPr/>
          <p:nvPr/>
        </p:nvSpPr>
        <p:spPr>
          <a:xfrm>
            <a:off x="3519589" y="2257745"/>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D14DFFD7-6EDB-4967-AC71-88A1702DC1A7}"/>
              </a:ext>
            </a:extLst>
          </p:cNvPr>
          <p:cNvPicPr>
            <a:picLocks noChangeAspect="1"/>
          </p:cNvPicPr>
          <p:nvPr/>
        </p:nvPicPr>
        <p:blipFill>
          <a:blip r:embed="rId23"/>
          <a:stretch>
            <a:fillRect/>
          </a:stretch>
        </p:blipFill>
        <p:spPr>
          <a:xfrm>
            <a:off x="1578123" y="2572182"/>
            <a:ext cx="1398257" cy="634550"/>
          </a:xfrm>
          <a:prstGeom prst="rect">
            <a:avLst/>
          </a:prstGeom>
        </p:spPr>
      </p:pic>
      <p:pic>
        <p:nvPicPr>
          <p:cNvPr id="50" name="Picture 49">
            <a:extLst>
              <a:ext uri="{FF2B5EF4-FFF2-40B4-BE49-F238E27FC236}">
                <a16:creationId xmlns:a16="http://schemas.microsoft.com/office/drawing/2014/main" id="{BD7B29E8-701F-4B1D-8DC7-70C6D3DEAE6C}"/>
              </a:ext>
            </a:extLst>
          </p:cNvPr>
          <p:cNvPicPr>
            <a:picLocks noChangeAspect="1"/>
          </p:cNvPicPr>
          <p:nvPr/>
        </p:nvPicPr>
        <p:blipFill>
          <a:blip r:embed="rId24"/>
          <a:stretch>
            <a:fillRect/>
          </a:stretch>
        </p:blipFill>
        <p:spPr>
          <a:xfrm>
            <a:off x="2988160" y="2572182"/>
            <a:ext cx="1583782" cy="659023"/>
          </a:xfrm>
          <a:prstGeom prst="rect">
            <a:avLst/>
          </a:prstGeom>
        </p:spPr>
      </p:pic>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7A85E17-E466-43B2-BE16-2262F26E7C6B}"/>
              </a:ext>
            </a:extLst>
          </p:cNvPr>
          <p:cNvSpPr/>
          <p:nvPr/>
        </p:nvSpPr>
        <p:spPr>
          <a:xfrm>
            <a:off x="44891" y="1283597"/>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65AD24F-219B-4986-B29F-D7FF2D52B7AC}"/>
              </a:ext>
            </a:extLst>
          </p:cNvPr>
          <p:cNvSpPr/>
          <p:nvPr/>
        </p:nvSpPr>
        <p:spPr>
          <a:xfrm>
            <a:off x="1200250" y="1292805"/>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785CFAF-C338-4CAC-95F0-564102DD9446}"/>
              </a:ext>
            </a:extLst>
          </p:cNvPr>
          <p:cNvSpPr/>
          <p:nvPr/>
        </p:nvSpPr>
        <p:spPr>
          <a:xfrm>
            <a:off x="2355609" y="1329654"/>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B377258-C55B-4C2A-A47C-5388BAEDBA2D}"/>
              </a:ext>
            </a:extLst>
          </p:cNvPr>
          <p:cNvSpPr/>
          <p:nvPr/>
        </p:nvSpPr>
        <p:spPr>
          <a:xfrm>
            <a:off x="3481813" y="1304834"/>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DF238FF-1E24-48FA-939A-DEAC2DCE1272}"/>
              </a:ext>
            </a:extLst>
          </p:cNvPr>
          <p:cNvSpPr/>
          <p:nvPr/>
        </p:nvSpPr>
        <p:spPr>
          <a:xfrm>
            <a:off x="2353666" y="2207897"/>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E0DF7CED-1B03-4564-8369-4F1E94863F15}"/>
              </a:ext>
            </a:extLst>
          </p:cNvPr>
          <p:cNvPicPr>
            <a:picLocks noChangeAspect="1"/>
          </p:cNvPicPr>
          <p:nvPr>
            <p:custDataLst>
              <p:tags r:id="rId1"/>
            </p:custDataLst>
          </p:nvPr>
        </p:nvPicPr>
        <p:blipFill>
          <a:blip r:embed="rId25" cstate="print">
            <a:extLst>
              <a:ext uri="{28A0092B-C50C-407E-A947-70E740481C1C}">
                <a14:useLocalDpi xmlns:a14="http://schemas.microsoft.com/office/drawing/2010/main" val="0"/>
              </a:ext>
            </a:extLst>
          </a:blip>
          <a:stretch>
            <a:fillRect/>
          </a:stretch>
        </p:blipFill>
        <p:spPr>
          <a:xfrm>
            <a:off x="132559" y="1317188"/>
            <a:ext cx="44952" cy="88381"/>
          </a:xfrm>
          <a:prstGeom prst="rect">
            <a:avLst/>
          </a:prstGeom>
        </p:spPr>
      </p:pic>
      <p:pic>
        <p:nvPicPr>
          <p:cNvPr id="67" name="Picture 66">
            <a:extLst>
              <a:ext uri="{FF2B5EF4-FFF2-40B4-BE49-F238E27FC236}">
                <a16:creationId xmlns:a16="http://schemas.microsoft.com/office/drawing/2014/main" id="{680654D1-213F-4CF8-9E39-6C504F6C023C}"/>
              </a:ext>
            </a:extLst>
          </p:cNvPr>
          <p:cNvPicPr>
            <a:picLocks noChangeAspect="1"/>
          </p:cNvPicPr>
          <p:nvPr>
            <p:custDataLst>
              <p:tags r:id="rId2"/>
            </p:custDataLst>
          </p:nvPr>
        </p:nvPicPr>
        <p:blipFill>
          <a:blip r:embed="rId25" cstate="print">
            <a:extLst>
              <a:ext uri="{28A0092B-C50C-407E-A947-70E740481C1C}">
                <a14:useLocalDpi xmlns:a14="http://schemas.microsoft.com/office/drawing/2010/main" val="0"/>
              </a:ext>
            </a:extLst>
          </a:blip>
          <a:stretch>
            <a:fillRect/>
          </a:stretch>
        </p:blipFill>
        <p:spPr>
          <a:xfrm>
            <a:off x="132559" y="2272339"/>
            <a:ext cx="44952" cy="88381"/>
          </a:xfrm>
          <a:prstGeom prst="rect">
            <a:avLst/>
          </a:prstGeom>
        </p:spPr>
      </p:pic>
      <p:pic>
        <p:nvPicPr>
          <p:cNvPr id="69" name="Picture 68">
            <a:extLst>
              <a:ext uri="{FF2B5EF4-FFF2-40B4-BE49-F238E27FC236}">
                <a16:creationId xmlns:a16="http://schemas.microsoft.com/office/drawing/2014/main" id="{62985964-D9F1-4EB0-AF55-232EFDAFDAC6}"/>
              </a:ext>
            </a:extLst>
          </p:cNvPr>
          <p:cNvPicPr>
            <a:picLocks noChangeAspect="1"/>
          </p:cNvPicPr>
          <p:nvPr>
            <p:custDataLst>
              <p:tags r:id="rId3"/>
            </p:custDataLst>
          </p:nvPr>
        </p:nvPicPr>
        <p:blipFill>
          <a:blip r:embed="rId25" cstate="print">
            <a:extLst>
              <a:ext uri="{28A0092B-C50C-407E-A947-70E740481C1C}">
                <a14:useLocalDpi xmlns:a14="http://schemas.microsoft.com/office/drawing/2010/main" val="0"/>
              </a:ext>
            </a:extLst>
          </a:blip>
          <a:stretch>
            <a:fillRect/>
          </a:stretch>
        </p:blipFill>
        <p:spPr>
          <a:xfrm>
            <a:off x="1257246" y="2272339"/>
            <a:ext cx="44952" cy="88381"/>
          </a:xfrm>
          <a:prstGeom prst="rect">
            <a:avLst/>
          </a:prstGeom>
        </p:spPr>
      </p:pic>
      <p:pic>
        <p:nvPicPr>
          <p:cNvPr id="70" name="Picture 69">
            <a:extLst>
              <a:ext uri="{FF2B5EF4-FFF2-40B4-BE49-F238E27FC236}">
                <a16:creationId xmlns:a16="http://schemas.microsoft.com/office/drawing/2014/main" id="{6DA330AE-39AA-4FD3-A616-6E4EE60B6C07}"/>
              </a:ext>
            </a:extLst>
          </p:cNvPr>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1258618" y="1317188"/>
            <a:ext cx="44952" cy="88381"/>
          </a:xfrm>
          <a:prstGeom prst="rect">
            <a:avLst/>
          </a:prstGeom>
        </p:spPr>
      </p:pic>
      <p:pic>
        <p:nvPicPr>
          <p:cNvPr id="71" name="Picture 70">
            <a:extLst>
              <a:ext uri="{FF2B5EF4-FFF2-40B4-BE49-F238E27FC236}">
                <a16:creationId xmlns:a16="http://schemas.microsoft.com/office/drawing/2014/main" id="{BAEFF97C-F395-43F6-B68D-9B1E49BD8EF7}"/>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2448649" y="2272338"/>
            <a:ext cx="44952" cy="88381"/>
          </a:xfrm>
          <a:prstGeom prst="rect">
            <a:avLst/>
          </a:prstGeom>
        </p:spPr>
      </p:pic>
      <p:pic>
        <p:nvPicPr>
          <p:cNvPr id="72" name="Picture 71">
            <a:extLst>
              <a:ext uri="{FF2B5EF4-FFF2-40B4-BE49-F238E27FC236}">
                <a16:creationId xmlns:a16="http://schemas.microsoft.com/office/drawing/2014/main" id="{25D60C9E-E5BA-4598-B3E0-F2F203E7BA9C}"/>
              </a:ext>
            </a:extLst>
          </p:cNvPr>
          <p:cNvPicPr>
            <a:picLocks noChangeAspect="1"/>
          </p:cNvPicPr>
          <p:nvPr>
            <p:custDataLst>
              <p:tags r:id="rId6"/>
            </p:custDataLst>
          </p:nvPr>
        </p:nvPicPr>
        <p:blipFill>
          <a:blip r:embed="rId25" cstate="print">
            <a:extLst>
              <a:ext uri="{28A0092B-C50C-407E-A947-70E740481C1C}">
                <a14:useLocalDpi xmlns:a14="http://schemas.microsoft.com/office/drawing/2010/main" val="0"/>
              </a:ext>
            </a:extLst>
          </a:blip>
          <a:stretch>
            <a:fillRect/>
          </a:stretch>
        </p:blipFill>
        <p:spPr>
          <a:xfrm>
            <a:off x="2416915" y="1311722"/>
            <a:ext cx="44952" cy="88381"/>
          </a:xfrm>
          <a:prstGeom prst="rect">
            <a:avLst/>
          </a:prstGeom>
        </p:spPr>
      </p:pic>
      <p:pic>
        <p:nvPicPr>
          <p:cNvPr id="73" name="Picture 72">
            <a:extLst>
              <a:ext uri="{FF2B5EF4-FFF2-40B4-BE49-F238E27FC236}">
                <a16:creationId xmlns:a16="http://schemas.microsoft.com/office/drawing/2014/main" id="{B4A3E633-97EF-4F65-A38F-2CA23AA680C6}"/>
              </a:ext>
            </a:extLst>
          </p:cNvPr>
          <p:cNvPicPr>
            <a:picLocks noChangeAspect="1"/>
          </p:cNvPicPr>
          <p:nvPr>
            <p:custDataLst>
              <p:tags r:id="rId7"/>
            </p:custDataLst>
          </p:nvPr>
        </p:nvPicPr>
        <p:blipFill>
          <a:blip r:embed="rId25" cstate="print">
            <a:extLst>
              <a:ext uri="{28A0092B-C50C-407E-A947-70E740481C1C}">
                <a14:useLocalDpi xmlns:a14="http://schemas.microsoft.com/office/drawing/2010/main" val="0"/>
              </a:ext>
            </a:extLst>
          </a:blip>
          <a:stretch>
            <a:fillRect/>
          </a:stretch>
        </p:blipFill>
        <p:spPr>
          <a:xfrm>
            <a:off x="3587807" y="2272338"/>
            <a:ext cx="44952" cy="88381"/>
          </a:xfrm>
          <a:prstGeom prst="rect">
            <a:avLst/>
          </a:prstGeom>
        </p:spPr>
      </p:pic>
      <p:pic>
        <p:nvPicPr>
          <p:cNvPr id="74" name="Picture 73">
            <a:extLst>
              <a:ext uri="{FF2B5EF4-FFF2-40B4-BE49-F238E27FC236}">
                <a16:creationId xmlns:a16="http://schemas.microsoft.com/office/drawing/2014/main" id="{21332B0A-A3DE-4560-BDCE-EE53913A9349}"/>
              </a:ext>
            </a:extLst>
          </p:cNvPr>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3614433" y="1311721"/>
            <a:ext cx="44952" cy="88381"/>
          </a:xfrm>
          <a:prstGeom prst="rect">
            <a:avLst/>
          </a:prstGeom>
        </p:spPr>
      </p:pic>
      <p:pic>
        <p:nvPicPr>
          <p:cNvPr id="54" name="Picture 53">
            <a:extLst>
              <a:ext uri="{FF2B5EF4-FFF2-40B4-BE49-F238E27FC236}">
                <a16:creationId xmlns:a16="http://schemas.microsoft.com/office/drawing/2014/main" id="{190C45AC-1C5A-4647-9DBE-A130107D45FF}"/>
              </a:ext>
            </a:extLst>
          </p:cNvPr>
          <p:cNvPicPr>
            <a:picLocks noChangeAspect="1"/>
          </p:cNvPicPr>
          <p:nvPr>
            <p:custDataLst>
              <p:tags r:id="rId9"/>
            </p:custDataLst>
          </p:nvPr>
        </p:nvPicPr>
        <p:blipFill>
          <a:blip r:embed="rId26" cstate="print">
            <a:extLst>
              <a:ext uri="{28A0092B-C50C-407E-A947-70E740481C1C}">
                <a14:useLocalDpi xmlns:a14="http://schemas.microsoft.com/office/drawing/2010/main" val="0"/>
              </a:ext>
            </a:extLst>
          </a:blip>
          <a:stretch>
            <a:fillRect/>
          </a:stretch>
        </p:blipFill>
        <p:spPr>
          <a:xfrm>
            <a:off x="1924050" y="2619936"/>
            <a:ext cx="46476" cy="88381"/>
          </a:xfrm>
          <a:prstGeom prst="rect">
            <a:avLst/>
          </a:prstGeom>
        </p:spPr>
      </p:pic>
      <p:pic>
        <p:nvPicPr>
          <p:cNvPr id="58" name="Picture 57">
            <a:extLst>
              <a:ext uri="{FF2B5EF4-FFF2-40B4-BE49-F238E27FC236}">
                <a16:creationId xmlns:a16="http://schemas.microsoft.com/office/drawing/2014/main" id="{FF48CE2F-8569-4102-A87F-86D45230AB85}"/>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1926107" y="2773187"/>
            <a:ext cx="57905" cy="87619"/>
          </a:xfrm>
          <a:prstGeom prst="rect">
            <a:avLst/>
          </a:prstGeom>
        </p:spPr>
      </p:pic>
      <p:pic>
        <p:nvPicPr>
          <p:cNvPr id="66" name="Picture 65">
            <a:extLst>
              <a:ext uri="{FF2B5EF4-FFF2-40B4-BE49-F238E27FC236}">
                <a16:creationId xmlns:a16="http://schemas.microsoft.com/office/drawing/2014/main" id="{6C2679ED-8B3B-4C28-9FA4-72B061C75DCF}"/>
              </a:ext>
            </a:extLst>
          </p:cNvPr>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1924051" y="2919291"/>
            <a:ext cx="57143" cy="89905"/>
          </a:xfrm>
          <a:prstGeom prst="rect">
            <a:avLst/>
          </a:prstGeom>
        </p:spPr>
      </p:pic>
      <p:pic>
        <p:nvPicPr>
          <p:cNvPr id="85" name="Picture 84">
            <a:extLst>
              <a:ext uri="{FF2B5EF4-FFF2-40B4-BE49-F238E27FC236}">
                <a16:creationId xmlns:a16="http://schemas.microsoft.com/office/drawing/2014/main" id="{1DFBF08E-9462-45BD-A243-BB14D613EAD6}"/>
              </a:ext>
            </a:extLst>
          </p:cNvPr>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1924050" y="3079856"/>
            <a:ext cx="60190" cy="87619"/>
          </a:xfrm>
          <a:prstGeom prst="rect">
            <a:avLst/>
          </a:prstGeom>
        </p:spPr>
      </p:pic>
      <p:pic>
        <p:nvPicPr>
          <p:cNvPr id="98" name="Picture 97">
            <a:extLst>
              <a:ext uri="{FF2B5EF4-FFF2-40B4-BE49-F238E27FC236}">
                <a16:creationId xmlns:a16="http://schemas.microsoft.com/office/drawing/2014/main" id="{4FB2791B-D7EB-4D51-B0C5-93F3E6BE5BA6}"/>
              </a:ext>
            </a:extLst>
          </p:cNvPr>
          <p:cNvPicPr>
            <a:picLocks noChangeAspect="1"/>
          </p:cNvPicPr>
          <p:nvPr>
            <p:custDataLst>
              <p:tags r:id="rId13"/>
            </p:custDataLst>
          </p:nvPr>
        </p:nvPicPr>
        <p:blipFill>
          <a:blip r:embed="rId30" cstate="print">
            <a:extLst>
              <a:ext uri="{28A0092B-C50C-407E-A947-70E740481C1C}">
                <a14:useLocalDpi xmlns:a14="http://schemas.microsoft.com/office/drawing/2010/main" val="0"/>
              </a:ext>
            </a:extLst>
          </a:blip>
          <a:stretch>
            <a:fillRect/>
          </a:stretch>
        </p:blipFill>
        <p:spPr>
          <a:xfrm>
            <a:off x="3275851" y="3079855"/>
            <a:ext cx="55619" cy="89905"/>
          </a:xfrm>
          <a:prstGeom prst="rect">
            <a:avLst/>
          </a:prstGeom>
        </p:spPr>
      </p:pic>
      <p:pic>
        <p:nvPicPr>
          <p:cNvPr id="95" name="Picture 94">
            <a:extLst>
              <a:ext uri="{FF2B5EF4-FFF2-40B4-BE49-F238E27FC236}">
                <a16:creationId xmlns:a16="http://schemas.microsoft.com/office/drawing/2014/main" id="{23CB92F1-5876-427A-8636-5BD9B2A8D8E1}"/>
              </a:ext>
            </a:extLst>
          </p:cNvPr>
          <p:cNvPicPr>
            <a:picLocks noChangeAspect="1"/>
          </p:cNvPicPr>
          <p:nvPr>
            <p:custDataLst>
              <p:tags r:id="rId14"/>
            </p:custDataLst>
          </p:nvPr>
        </p:nvPicPr>
        <p:blipFill>
          <a:blip r:embed="rId31" cstate="print">
            <a:extLst>
              <a:ext uri="{28A0092B-C50C-407E-A947-70E740481C1C}">
                <a14:useLocalDpi xmlns:a14="http://schemas.microsoft.com/office/drawing/2010/main" val="0"/>
              </a:ext>
            </a:extLst>
          </a:blip>
          <a:stretch>
            <a:fillRect/>
          </a:stretch>
        </p:blipFill>
        <p:spPr>
          <a:xfrm>
            <a:off x="3275851" y="2916225"/>
            <a:ext cx="57905" cy="87619"/>
          </a:xfrm>
          <a:prstGeom prst="rect">
            <a:avLst/>
          </a:prstGeom>
        </p:spPr>
      </p:pic>
      <p:pic>
        <p:nvPicPr>
          <p:cNvPr id="93" name="Picture 92">
            <a:extLst>
              <a:ext uri="{FF2B5EF4-FFF2-40B4-BE49-F238E27FC236}">
                <a16:creationId xmlns:a16="http://schemas.microsoft.com/office/drawing/2014/main" id="{FFCC4EA4-AF37-45F3-A93C-5715DAD458E0}"/>
              </a:ext>
            </a:extLst>
          </p:cNvPr>
          <p:cNvPicPr>
            <a:picLocks noChangeAspect="1"/>
          </p:cNvPicPr>
          <p:nvPr>
            <p:custDataLst>
              <p:tags r:id="rId15"/>
            </p:custDataLst>
          </p:nvPr>
        </p:nvPicPr>
        <p:blipFill>
          <a:blip r:embed="rId32" cstate="print">
            <a:extLst>
              <a:ext uri="{28A0092B-C50C-407E-A947-70E740481C1C}">
                <a14:useLocalDpi xmlns:a14="http://schemas.microsoft.com/office/drawing/2010/main" val="0"/>
              </a:ext>
            </a:extLst>
          </a:blip>
          <a:stretch>
            <a:fillRect/>
          </a:stretch>
        </p:blipFill>
        <p:spPr>
          <a:xfrm>
            <a:off x="3275851" y="2750309"/>
            <a:ext cx="55619" cy="89905"/>
          </a:xfrm>
          <a:prstGeom prst="rect">
            <a:avLst/>
          </a:prstGeom>
        </p:spPr>
      </p:pic>
      <p:pic>
        <p:nvPicPr>
          <p:cNvPr id="87" name="Picture 86">
            <a:extLst>
              <a:ext uri="{FF2B5EF4-FFF2-40B4-BE49-F238E27FC236}">
                <a16:creationId xmlns:a16="http://schemas.microsoft.com/office/drawing/2014/main" id="{C7398466-53A1-4DCB-A008-871C938D94FC}"/>
              </a:ext>
            </a:extLst>
          </p:cNvPr>
          <p:cNvPicPr>
            <a:picLocks noChangeAspect="1"/>
          </p:cNvPicPr>
          <p:nvPr>
            <p:custDataLst>
              <p:tags r:id="rId16"/>
            </p:custDataLst>
          </p:nvPr>
        </p:nvPicPr>
        <p:blipFill>
          <a:blip r:embed="rId33" cstate="print">
            <a:extLst>
              <a:ext uri="{28A0092B-C50C-407E-A947-70E740481C1C}">
                <a14:useLocalDpi xmlns:a14="http://schemas.microsoft.com/office/drawing/2010/main" val="0"/>
              </a:ext>
            </a:extLst>
          </a:blip>
          <a:stretch>
            <a:fillRect/>
          </a:stretch>
        </p:blipFill>
        <p:spPr>
          <a:xfrm>
            <a:off x="3279332" y="2602159"/>
            <a:ext cx="57143" cy="89905"/>
          </a:xfrm>
          <a:prstGeom prst="rect">
            <a:avLst/>
          </a:prstGeom>
        </p:spPr>
      </p:pic>
      <p:pic>
        <p:nvPicPr>
          <p:cNvPr id="56" name="Picture 55">
            <a:extLst>
              <a:ext uri="{FF2B5EF4-FFF2-40B4-BE49-F238E27FC236}">
                <a16:creationId xmlns:a16="http://schemas.microsoft.com/office/drawing/2014/main" id="{72108928-828E-4A01-92E1-CE3D07C111C7}"/>
              </a:ext>
            </a:extLst>
          </p:cNvPr>
          <p:cNvPicPr>
            <a:picLocks noChangeAspect="1"/>
          </p:cNvPicPr>
          <p:nvPr>
            <p:custDataLst>
              <p:tags r:id="rId17"/>
            </p:custDataLst>
          </p:nvPr>
        </p:nvPicPr>
        <p:blipFill>
          <a:blip r:embed="rId34" cstate="print">
            <a:extLst>
              <a:ext uri="{28A0092B-C50C-407E-A947-70E740481C1C}">
                <a14:useLocalDpi xmlns:a14="http://schemas.microsoft.com/office/drawing/2010/main" val="0"/>
              </a:ext>
            </a:extLst>
          </a:blip>
          <a:stretch>
            <a:fillRect/>
          </a:stretch>
        </p:blipFill>
        <p:spPr>
          <a:xfrm>
            <a:off x="95300" y="447878"/>
            <a:ext cx="2102095" cy="128000"/>
          </a:xfrm>
          <a:prstGeom prst="rect">
            <a:avLst/>
          </a:prstGeom>
        </p:spPr>
      </p:pic>
      <p:cxnSp>
        <p:nvCxnSpPr>
          <p:cNvPr id="104" name="Straight Arrow Connector 103">
            <a:extLst>
              <a:ext uri="{FF2B5EF4-FFF2-40B4-BE49-F238E27FC236}">
                <a16:creationId xmlns:a16="http://schemas.microsoft.com/office/drawing/2014/main" id="{04527C7D-6D07-48FC-8BF0-C68B8E8918A5}"/>
              </a:ext>
            </a:extLst>
          </p:cNvPr>
          <p:cNvCxnSpPr/>
          <p:nvPr/>
        </p:nvCxnSpPr>
        <p:spPr>
          <a:xfrm>
            <a:off x="438509" y="1501047"/>
            <a:ext cx="351777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05" name="TextBox 104">
            <a:extLst>
              <a:ext uri="{FF2B5EF4-FFF2-40B4-BE49-F238E27FC236}">
                <a16:creationId xmlns:a16="http://schemas.microsoft.com/office/drawing/2014/main" id="{857AA69D-990A-4CA9-A2BE-454BE8C82DCD}"/>
              </a:ext>
            </a:extLst>
          </p:cNvPr>
          <p:cNvSpPr txBox="1"/>
          <p:nvPr/>
        </p:nvSpPr>
        <p:spPr>
          <a:xfrm>
            <a:off x="1580523" y="1405239"/>
            <a:ext cx="2657786" cy="200055"/>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Matching is from left to right</a:t>
            </a:r>
          </a:p>
        </p:txBody>
      </p:sp>
      <p:sp>
        <p:nvSpPr>
          <p:cNvPr id="45" name="TextBox 44">
            <a:extLst>
              <a:ext uri="{FF2B5EF4-FFF2-40B4-BE49-F238E27FC236}">
                <a16:creationId xmlns:a16="http://schemas.microsoft.com/office/drawing/2014/main" id="{D183AE67-5999-42A6-800F-1FE32A5C8B10}"/>
              </a:ext>
            </a:extLst>
          </p:cNvPr>
          <p:cNvSpPr txBox="1"/>
          <p:nvPr/>
        </p:nvSpPr>
        <p:spPr>
          <a:xfrm>
            <a:off x="-50591" y="2494138"/>
            <a:ext cx="2045512" cy="630942"/>
          </a:xfrm>
          <a:prstGeom prst="rect">
            <a:avLst/>
          </a:prstGeom>
          <a:noFill/>
        </p:spPr>
        <p:txBody>
          <a:bodyPr wrap="square" rtlCol="0">
            <a:spAutoFit/>
          </a:bodyPr>
          <a:lstStyle/>
          <a:p>
            <a:r>
              <a:rPr lang="en-US" sz="500" b="1" dirty="0">
                <a:latin typeface="Cambria" panose="02040503050406030204" pitchFamily="18" charset="0"/>
                <a:ea typeface="Cambria" panose="02040503050406030204" pitchFamily="18" charset="0"/>
                <a:cs typeface="Tahoma" panose="020B0604030504040204" pitchFamily="34" charset="0"/>
              </a:rPr>
              <a:t>Answer Choices: (L </a:t>
            </a:r>
            <a:r>
              <a:rPr lang="en-US" sz="500" i="0" dirty="0">
                <a:effectLst/>
                <a:latin typeface="Cambria" panose="02040503050406030204" pitchFamily="18" charset="0"/>
                <a:ea typeface="Cambria" panose="02040503050406030204" pitchFamily="18" charset="0"/>
              </a:rPr>
              <a:t>→</a:t>
            </a:r>
            <a:r>
              <a:rPr lang="en-US" sz="500" dirty="0">
                <a:latin typeface="Cambria" panose="02040503050406030204" pitchFamily="18" charset="0"/>
                <a:ea typeface="Cambria" panose="02040503050406030204" pitchFamily="18" charset="0"/>
                <a:cs typeface="Tahoma" panose="020B0604030504040204" pitchFamily="34" charset="0"/>
              </a:rPr>
              <a:t> </a:t>
            </a:r>
            <a:r>
              <a:rPr lang="en-US" sz="500" b="1" dirty="0">
                <a:latin typeface="Cambria" panose="02040503050406030204" pitchFamily="18" charset="0"/>
                <a:ea typeface="Cambria" panose="02040503050406030204" pitchFamily="18" charset="0"/>
                <a:cs typeface="Tahoma" panose="020B0604030504040204" pitchFamily="34" charset="0"/>
              </a:rPr>
              <a:t>R)</a:t>
            </a:r>
          </a:p>
          <a:p>
            <a:pPr marL="685800" lvl="1" indent="-228600">
              <a:buFont typeface="+mj-lt"/>
              <a:buAutoNum type="alphaUcPeriod"/>
            </a:pPr>
            <a:r>
              <a:rPr lang="en-US" sz="500" b="1" dirty="0">
                <a:latin typeface="Cambria" panose="02040503050406030204" pitchFamily="18" charset="0"/>
                <a:ea typeface="Cambria" panose="02040503050406030204" pitchFamily="18" charset="0"/>
                <a:cs typeface="Tahoma" panose="020B0604030504040204" pitchFamily="34" charset="0"/>
              </a:rPr>
              <a:t>Row 1:</a:t>
            </a:r>
            <a:r>
              <a:rPr lang="en-US" sz="500" dirty="0">
                <a:latin typeface="Cambria" panose="02040503050406030204" pitchFamily="18" charset="0"/>
                <a:ea typeface="Cambria" panose="02040503050406030204" pitchFamily="18" charset="0"/>
                <a:cs typeface="Tahoma" panose="020B0604030504040204" pitchFamily="34" charset="0"/>
              </a:rPr>
              <a:t> 4,2,3,1 </a:t>
            </a:r>
            <a:r>
              <a:rPr lang="en-US" sz="500" b="1" dirty="0">
                <a:latin typeface="Cambria" panose="02040503050406030204" pitchFamily="18" charset="0"/>
                <a:ea typeface="Cambria" panose="02040503050406030204" pitchFamily="18" charset="0"/>
                <a:cs typeface="Tahoma" panose="020B0604030504040204" pitchFamily="34" charset="0"/>
              </a:rPr>
              <a:t>Row 2: </a:t>
            </a:r>
            <a:r>
              <a:rPr lang="en-US" sz="500" dirty="0">
                <a:latin typeface="Cambria" panose="02040503050406030204" pitchFamily="18" charset="0"/>
                <a:ea typeface="Cambria" panose="02040503050406030204" pitchFamily="18" charset="0"/>
                <a:cs typeface="Tahoma" panose="020B0604030504040204" pitchFamily="34" charset="0"/>
              </a:rPr>
              <a:t>5,7,6,8</a:t>
            </a:r>
          </a:p>
          <a:p>
            <a:pPr marL="685800" lvl="1" indent="-228600">
              <a:buFont typeface="+mj-lt"/>
              <a:buAutoNum type="alphaUcPeriod"/>
            </a:pPr>
            <a:r>
              <a:rPr lang="en-US" sz="500" b="1" dirty="0">
                <a:latin typeface="Cambria" panose="02040503050406030204" pitchFamily="18" charset="0"/>
                <a:ea typeface="Cambria" panose="02040503050406030204" pitchFamily="18" charset="0"/>
                <a:cs typeface="Tahoma" panose="020B0604030504040204" pitchFamily="34" charset="0"/>
              </a:rPr>
              <a:t>Row 1: </a:t>
            </a:r>
            <a:r>
              <a:rPr lang="en-US" sz="500" dirty="0">
                <a:latin typeface="Cambria" panose="02040503050406030204" pitchFamily="18" charset="0"/>
                <a:ea typeface="Cambria" panose="02040503050406030204" pitchFamily="18" charset="0"/>
                <a:cs typeface="Tahoma" panose="020B0604030504040204" pitchFamily="34" charset="0"/>
              </a:rPr>
              <a:t>2,4,3,1 </a:t>
            </a:r>
            <a:r>
              <a:rPr lang="en-US" sz="500" b="1" dirty="0">
                <a:latin typeface="Cambria" panose="02040503050406030204" pitchFamily="18" charset="0"/>
                <a:ea typeface="Cambria" panose="02040503050406030204" pitchFamily="18" charset="0"/>
                <a:cs typeface="Tahoma" panose="020B0604030504040204" pitchFamily="34" charset="0"/>
              </a:rPr>
              <a:t>Row 2: </a:t>
            </a:r>
            <a:r>
              <a:rPr lang="en-US" sz="500" dirty="0">
                <a:latin typeface="Cambria" panose="02040503050406030204" pitchFamily="18" charset="0"/>
                <a:ea typeface="Cambria" panose="02040503050406030204" pitchFamily="18" charset="0"/>
                <a:cs typeface="Tahoma" panose="020B0604030504040204" pitchFamily="34" charset="0"/>
              </a:rPr>
              <a:t>6,7,5,8</a:t>
            </a:r>
          </a:p>
          <a:p>
            <a:pPr marL="685800" lvl="1" indent="-228600">
              <a:buFont typeface="+mj-lt"/>
              <a:buAutoNum type="alphaUcPeriod"/>
            </a:pPr>
            <a:r>
              <a:rPr lang="en-US" sz="500" b="1" dirty="0">
                <a:latin typeface="Cambria" panose="02040503050406030204" pitchFamily="18" charset="0"/>
                <a:ea typeface="Cambria" panose="02040503050406030204" pitchFamily="18" charset="0"/>
                <a:cs typeface="Tahoma" panose="020B0604030504040204" pitchFamily="34" charset="0"/>
              </a:rPr>
              <a:t>Row 1:</a:t>
            </a:r>
            <a:r>
              <a:rPr lang="en-US" sz="500" dirty="0">
                <a:latin typeface="Cambria" panose="02040503050406030204" pitchFamily="18" charset="0"/>
                <a:ea typeface="Cambria" panose="02040503050406030204" pitchFamily="18" charset="0"/>
                <a:cs typeface="Tahoma" panose="020B0604030504040204" pitchFamily="34" charset="0"/>
              </a:rPr>
              <a:t> 4,3,2,1 </a:t>
            </a:r>
            <a:r>
              <a:rPr lang="en-US" sz="500" b="1" dirty="0">
                <a:latin typeface="Cambria" panose="02040503050406030204" pitchFamily="18" charset="0"/>
                <a:ea typeface="Cambria" panose="02040503050406030204" pitchFamily="18" charset="0"/>
                <a:cs typeface="Tahoma" panose="020B0604030504040204" pitchFamily="34" charset="0"/>
              </a:rPr>
              <a:t>Row 2:</a:t>
            </a:r>
            <a:r>
              <a:rPr lang="en-US" sz="500" dirty="0">
                <a:latin typeface="Cambria" panose="02040503050406030204" pitchFamily="18" charset="0"/>
                <a:ea typeface="Cambria" panose="02040503050406030204" pitchFamily="18" charset="0"/>
                <a:cs typeface="Tahoma" panose="020B0604030504040204" pitchFamily="34" charset="0"/>
              </a:rPr>
              <a:t> 8,5,7,6</a:t>
            </a:r>
          </a:p>
          <a:p>
            <a:pPr marL="685800" lvl="1" indent="-228600">
              <a:buFont typeface="+mj-lt"/>
              <a:buAutoNum type="alphaUcPeriod"/>
            </a:pPr>
            <a:r>
              <a:rPr lang="en-US" sz="500" b="1" dirty="0">
                <a:latin typeface="Cambria" panose="02040503050406030204" pitchFamily="18" charset="0"/>
                <a:ea typeface="Cambria" panose="02040503050406030204" pitchFamily="18" charset="0"/>
                <a:cs typeface="Tahoma" panose="020B0604030504040204" pitchFamily="34" charset="0"/>
              </a:rPr>
              <a:t>Row 1:</a:t>
            </a:r>
            <a:r>
              <a:rPr lang="en-US" sz="500" dirty="0">
                <a:latin typeface="Cambria" panose="02040503050406030204" pitchFamily="18" charset="0"/>
                <a:ea typeface="Cambria" panose="02040503050406030204" pitchFamily="18" charset="0"/>
                <a:cs typeface="Tahoma" panose="020B0604030504040204" pitchFamily="34" charset="0"/>
              </a:rPr>
              <a:t> 3,1,2,4 </a:t>
            </a:r>
            <a:r>
              <a:rPr lang="en-US" sz="500" b="1" dirty="0">
                <a:latin typeface="Cambria" panose="02040503050406030204" pitchFamily="18" charset="0"/>
                <a:ea typeface="Cambria" panose="02040503050406030204" pitchFamily="18" charset="0"/>
                <a:cs typeface="Tahoma" panose="020B0604030504040204" pitchFamily="34" charset="0"/>
              </a:rPr>
              <a:t>Row 2: </a:t>
            </a:r>
            <a:r>
              <a:rPr lang="en-US" sz="500" dirty="0">
                <a:latin typeface="Cambria" panose="02040503050406030204" pitchFamily="18" charset="0"/>
                <a:ea typeface="Cambria" panose="02040503050406030204" pitchFamily="18" charset="0"/>
                <a:cs typeface="Tahoma" panose="020B0604030504040204" pitchFamily="34" charset="0"/>
              </a:rPr>
              <a:t>7,6,5,8</a:t>
            </a:r>
          </a:p>
          <a:p>
            <a:pPr marL="685800" lvl="1" indent="-228600">
              <a:buFont typeface="+mj-lt"/>
              <a:buAutoNum type="alphaUcPeriod"/>
            </a:pPr>
            <a:r>
              <a:rPr lang="en-US" sz="500" b="1" dirty="0">
                <a:latin typeface="Cambria" panose="02040503050406030204" pitchFamily="18" charset="0"/>
                <a:ea typeface="Cambria" panose="02040503050406030204" pitchFamily="18" charset="0"/>
                <a:cs typeface="Tahoma" panose="020B0604030504040204" pitchFamily="34" charset="0"/>
              </a:rPr>
              <a:t>Row 1:</a:t>
            </a:r>
            <a:r>
              <a:rPr lang="en-US" sz="500" dirty="0">
                <a:latin typeface="Cambria" panose="02040503050406030204" pitchFamily="18" charset="0"/>
                <a:ea typeface="Cambria" panose="02040503050406030204" pitchFamily="18" charset="0"/>
                <a:cs typeface="Tahoma" panose="020B0604030504040204" pitchFamily="34" charset="0"/>
              </a:rPr>
              <a:t> 4,2,3,1 </a:t>
            </a:r>
            <a:r>
              <a:rPr lang="en-US" sz="500" b="1" dirty="0">
                <a:latin typeface="Cambria" panose="02040503050406030204" pitchFamily="18" charset="0"/>
                <a:ea typeface="Cambria" panose="02040503050406030204" pitchFamily="18" charset="0"/>
                <a:cs typeface="Tahoma" panose="020B0604030504040204" pitchFamily="34" charset="0"/>
              </a:rPr>
              <a:t>Row 2:</a:t>
            </a:r>
            <a:r>
              <a:rPr lang="en-US" sz="500" dirty="0">
                <a:latin typeface="Cambria" panose="02040503050406030204" pitchFamily="18" charset="0"/>
                <a:ea typeface="Cambria" panose="02040503050406030204" pitchFamily="18" charset="0"/>
                <a:cs typeface="Tahoma" panose="020B0604030504040204" pitchFamily="34" charset="0"/>
              </a:rPr>
              <a:t> 6,7,5,8</a:t>
            </a: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p:spTree>
    <p:extLst>
      <p:ext uri="{BB962C8B-B14F-4D97-AF65-F5344CB8AC3E}">
        <p14:creationId xmlns:p14="http://schemas.microsoft.com/office/powerpoint/2010/main" val="2786506017"/>
      </p:ext>
    </p:extLst>
  </p:cSld>
  <p:clrMapOvr>
    <a:masterClrMapping/>
  </p:clrMapOvr>
  <p:transition>
    <p:cut/>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141</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19" cstate="print">
              <a:duotone>
                <a:prstClr val="black"/>
                <a:schemeClr val="accent6">
                  <a:tint val="45000"/>
                  <a:satMod val="400000"/>
                </a:schemeClr>
              </a:duotone>
              <a:extLst>
                <a:ext uri="{BEBA8EAE-BF5A-486C-A8C5-ECC9F3942E4B}">
                  <a14:imgProps xmlns:a14="http://schemas.microsoft.com/office/drawing/2010/main">
                    <a14:imgLayer r:embed="rId20">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(Solution)</a:t>
            </a:r>
          </a:p>
        </p:txBody>
      </p:sp>
      <p:pic>
        <p:nvPicPr>
          <p:cNvPr id="14" name="Picture 13">
            <a:extLst>
              <a:ext uri="{FF2B5EF4-FFF2-40B4-BE49-F238E27FC236}">
                <a16:creationId xmlns:a16="http://schemas.microsoft.com/office/drawing/2014/main" id="{E8D24C0C-DA69-4D16-864A-0F679B566FB1}"/>
              </a:ext>
            </a:extLst>
          </p:cNvPr>
          <p:cNvPicPr>
            <a:picLocks noChangeAspect="1"/>
          </p:cNvPicPr>
          <p:nvPr/>
        </p:nvPicPr>
        <p:blipFill>
          <a:blip r:embed="rId21"/>
          <a:stretch>
            <a:fillRect/>
          </a:stretch>
        </p:blipFill>
        <p:spPr>
          <a:xfrm>
            <a:off x="-2083" y="536819"/>
            <a:ext cx="4610100" cy="971477"/>
          </a:xfrm>
          <a:prstGeom prst="rect">
            <a:avLst/>
          </a:prstGeom>
        </p:spPr>
      </p:pic>
      <p:pic>
        <p:nvPicPr>
          <p:cNvPr id="23" name="Picture 22">
            <a:extLst>
              <a:ext uri="{FF2B5EF4-FFF2-40B4-BE49-F238E27FC236}">
                <a16:creationId xmlns:a16="http://schemas.microsoft.com/office/drawing/2014/main" id="{99D0CECF-ED43-4C7F-8EE0-24AC9E0CA4A8}"/>
              </a:ext>
            </a:extLst>
          </p:cNvPr>
          <p:cNvPicPr>
            <a:picLocks noChangeAspect="1"/>
          </p:cNvPicPr>
          <p:nvPr/>
        </p:nvPicPr>
        <p:blipFill>
          <a:blip r:embed="rId22"/>
          <a:stretch>
            <a:fillRect/>
          </a:stretch>
        </p:blipFill>
        <p:spPr>
          <a:xfrm>
            <a:off x="-2083" y="1507401"/>
            <a:ext cx="4610100" cy="978979"/>
          </a:xfrm>
          <a:prstGeom prst="rect">
            <a:avLst/>
          </a:prstGeom>
        </p:spPr>
      </p:pic>
      <p:sp>
        <p:nvSpPr>
          <p:cNvPr id="44" name="Rectangle 43">
            <a:extLst>
              <a:ext uri="{FF2B5EF4-FFF2-40B4-BE49-F238E27FC236}">
                <a16:creationId xmlns:a16="http://schemas.microsoft.com/office/drawing/2014/main" id="{EE58252A-E5FD-4ED3-8DF4-D9B1D19CEC8C}"/>
              </a:ext>
            </a:extLst>
          </p:cNvPr>
          <p:cNvSpPr/>
          <p:nvPr/>
        </p:nvSpPr>
        <p:spPr>
          <a:xfrm>
            <a:off x="1200250" y="2220502"/>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22A614F-EE51-45A3-A9BB-8216E6D328A4}"/>
              </a:ext>
            </a:extLst>
          </p:cNvPr>
          <p:cNvSpPr/>
          <p:nvPr/>
        </p:nvSpPr>
        <p:spPr>
          <a:xfrm>
            <a:off x="3519589" y="2257745"/>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D14DFFD7-6EDB-4967-AC71-88A1702DC1A7}"/>
              </a:ext>
            </a:extLst>
          </p:cNvPr>
          <p:cNvPicPr>
            <a:picLocks noChangeAspect="1"/>
          </p:cNvPicPr>
          <p:nvPr/>
        </p:nvPicPr>
        <p:blipFill>
          <a:blip r:embed="rId23"/>
          <a:stretch>
            <a:fillRect/>
          </a:stretch>
        </p:blipFill>
        <p:spPr>
          <a:xfrm>
            <a:off x="1578123" y="2572182"/>
            <a:ext cx="1398257" cy="634550"/>
          </a:xfrm>
          <a:prstGeom prst="rect">
            <a:avLst/>
          </a:prstGeom>
        </p:spPr>
      </p:pic>
      <p:pic>
        <p:nvPicPr>
          <p:cNvPr id="50" name="Picture 49">
            <a:extLst>
              <a:ext uri="{FF2B5EF4-FFF2-40B4-BE49-F238E27FC236}">
                <a16:creationId xmlns:a16="http://schemas.microsoft.com/office/drawing/2014/main" id="{BD7B29E8-701F-4B1D-8DC7-70C6D3DEAE6C}"/>
              </a:ext>
            </a:extLst>
          </p:cNvPr>
          <p:cNvPicPr>
            <a:picLocks noChangeAspect="1"/>
          </p:cNvPicPr>
          <p:nvPr/>
        </p:nvPicPr>
        <p:blipFill>
          <a:blip r:embed="rId24"/>
          <a:stretch>
            <a:fillRect/>
          </a:stretch>
        </p:blipFill>
        <p:spPr>
          <a:xfrm>
            <a:off x="2988160" y="2572182"/>
            <a:ext cx="1583782" cy="659023"/>
          </a:xfrm>
          <a:prstGeom prst="rect">
            <a:avLst/>
          </a:prstGeom>
        </p:spPr>
      </p:pic>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7A85E17-E466-43B2-BE16-2262F26E7C6B}"/>
              </a:ext>
            </a:extLst>
          </p:cNvPr>
          <p:cNvSpPr/>
          <p:nvPr/>
        </p:nvSpPr>
        <p:spPr>
          <a:xfrm>
            <a:off x="44891" y="1283597"/>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65AD24F-219B-4986-B29F-D7FF2D52B7AC}"/>
              </a:ext>
            </a:extLst>
          </p:cNvPr>
          <p:cNvSpPr/>
          <p:nvPr/>
        </p:nvSpPr>
        <p:spPr>
          <a:xfrm>
            <a:off x="1200250" y="1292805"/>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785CFAF-C338-4CAC-95F0-564102DD9446}"/>
              </a:ext>
            </a:extLst>
          </p:cNvPr>
          <p:cNvSpPr/>
          <p:nvPr/>
        </p:nvSpPr>
        <p:spPr>
          <a:xfrm>
            <a:off x="2355609" y="1329654"/>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B377258-C55B-4C2A-A47C-5388BAEDBA2D}"/>
              </a:ext>
            </a:extLst>
          </p:cNvPr>
          <p:cNvSpPr/>
          <p:nvPr/>
        </p:nvSpPr>
        <p:spPr>
          <a:xfrm>
            <a:off x="3481813" y="1304834"/>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DF238FF-1E24-48FA-939A-DEAC2DCE1272}"/>
              </a:ext>
            </a:extLst>
          </p:cNvPr>
          <p:cNvSpPr/>
          <p:nvPr/>
        </p:nvSpPr>
        <p:spPr>
          <a:xfrm>
            <a:off x="2353666" y="2207897"/>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190C45AC-1C5A-4647-9DBE-A130107D45FF}"/>
              </a:ext>
            </a:extLst>
          </p:cNvPr>
          <p:cNvPicPr>
            <a:picLocks noChangeAspect="1"/>
          </p:cNvPicPr>
          <p:nvPr>
            <p:custDataLst>
              <p:tags r:id="rId1"/>
            </p:custDataLst>
          </p:nvPr>
        </p:nvPicPr>
        <p:blipFill>
          <a:blip r:embed="rId25" cstate="print">
            <a:extLst>
              <a:ext uri="{28A0092B-C50C-407E-A947-70E740481C1C}">
                <a14:useLocalDpi xmlns:a14="http://schemas.microsoft.com/office/drawing/2010/main" val="0"/>
              </a:ext>
            </a:extLst>
          </a:blip>
          <a:stretch>
            <a:fillRect/>
          </a:stretch>
        </p:blipFill>
        <p:spPr>
          <a:xfrm>
            <a:off x="1924050" y="2619936"/>
            <a:ext cx="46476" cy="88381"/>
          </a:xfrm>
          <a:prstGeom prst="rect">
            <a:avLst/>
          </a:prstGeom>
        </p:spPr>
      </p:pic>
      <p:pic>
        <p:nvPicPr>
          <p:cNvPr id="58" name="Picture 57">
            <a:extLst>
              <a:ext uri="{FF2B5EF4-FFF2-40B4-BE49-F238E27FC236}">
                <a16:creationId xmlns:a16="http://schemas.microsoft.com/office/drawing/2014/main" id="{FF48CE2F-8569-4102-A87F-86D45230AB85}"/>
              </a:ext>
            </a:extLst>
          </p:cNvPr>
          <p:cNvPicPr>
            <a:picLocks noChangeAspect="1"/>
          </p:cNvPicPr>
          <p:nvPr>
            <p:custDataLst>
              <p:tags r:id="rId2"/>
            </p:custDataLst>
          </p:nvPr>
        </p:nvPicPr>
        <p:blipFill>
          <a:blip r:embed="rId26" cstate="print">
            <a:extLst>
              <a:ext uri="{28A0092B-C50C-407E-A947-70E740481C1C}">
                <a14:useLocalDpi xmlns:a14="http://schemas.microsoft.com/office/drawing/2010/main" val="0"/>
              </a:ext>
            </a:extLst>
          </a:blip>
          <a:stretch>
            <a:fillRect/>
          </a:stretch>
        </p:blipFill>
        <p:spPr>
          <a:xfrm>
            <a:off x="1926107" y="2773187"/>
            <a:ext cx="57905" cy="87619"/>
          </a:xfrm>
          <a:prstGeom prst="rect">
            <a:avLst/>
          </a:prstGeom>
        </p:spPr>
      </p:pic>
      <p:pic>
        <p:nvPicPr>
          <p:cNvPr id="66" name="Picture 65">
            <a:extLst>
              <a:ext uri="{FF2B5EF4-FFF2-40B4-BE49-F238E27FC236}">
                <a16:creationId xmlns:a16="http://schemas.microsoft.com/office/drawing/2014/main" id="{6C2679ED-8B3B-4C28-9FA4-72B061C75DCF}"/>
              </a:ext>
            </a:extLst>
          </p:cNvPr>
          <p:cNvPicPr>
            <a:picLocks noChangeAspect="1"/>
          </p:cNvPicPr>
          <p:nvPr>
            <p:custDataLst>
              <p:tags r:id="rId3"/>
            </p:custDataLst>
          </p:nvPr>
        </p:nvPicPr>
        <p:blipFill>
          <a:blip r:embed="rId27" cstate="print">
            <a:extLst>
              <a:ext uri="{28A0092B-C50C-407E-A947-70E740481C1C}">
                <a14:useLocalDpi xmlns:a14="http://schemas.microsoft.com/office/drawing/2010/main" val="0"/>
              </a:ext>
            </a:extLst>
          </a:blip>
          <a:stretch>
            <a:fillRect/>
          </a:stretch>
        </p:blipFill>
        <p:spPr>
          <a:xfrm>
            <a:off x="1924051" y="2919291"/>
            <a:ext cx="57143" cy="89905"/>
          </a:xfrm>
          <a:prstGeom prst="rect">
            <a:avLst/>
          </a:prstGeom>
        </p:spPr>
      </p:pic>
      <p:pic>
        <p:nvPicPr>
          <p:cNvPr id="85" name="Picture 84">
            <a:extLst>
              <a:ext uri="{FF2B5EF4-FFF2-40B4-BE49-F238E27FC236}">
                <a16:creationId xmlns:a16="http://schemas.microsoft.com/office/drawing/2014/main" id="{1DFBF08E-9462-45BD-A243-BB14D613EAD6}"/>
              </a:ext>
            </a:extLst>
          </p:cNvPr>
          <p:cNvPicPr>
            <a:picLocks noChangeAspect="1"/>
          </p:cNvPicPr>
          <p:nvPr>
            <p:custDataLst>
              <p:tags r:id="rId4"/>
            </p:custDataLst>
          </p:nvPr>
        </p:nvPicPr>
        <p:blipFill>
          <a:blip r:embed="rId28" cstate="print">
            <a:extLst>
              <a:ext uri="{28A0092B-C50C-407E-A947-70E740481C1C}">
                <a14:useLocalDpi xmlns:a14="http://schemas.microsoft.com/office/drawing/2010/main" val="0"/>
              </a:ext>
            </a:extLst>
          </a:blip>
          <a:stretch>
            <a:fillRect/>
          </a:stretch>
        </p:blipFill>
        <p:spPr>
          <a:xfrm>
            <a:off x="1924050" y="3079856"/>
            <a:ext cx="60190" cy="87619"/>
          </a:xfrm>
          <a:prstGeom prst="rect">
            <a:avLst/>
          </a:prstGeom>
        </p:spPr>
      </p:pic>
      <p:pic>
        <p:nvPicPr>
          <p:cNvPr id="98" name="Picture 97">
            <a:extLst>
              <a:ext uri="{FF2B5EF4-FFF2-40B4-BE49-F238E27FC236}">
                <a16:creationId xmlns:a16="http://schemas.microsoft.com/office/drawing/2014/main" id="{4FB2791B-D7EB-4D51-B0C5-93F3E6BE5BA6}"/>
              </a:ext>
            </a:extLst>
          </p:cNvPr>
          <p:cNvPicPr>
            <a:picLocks noChangeAspect="1"/>
          </p:cNvPicPr>
          <p:nvPr>
            <p:custDataLst>
              <p:tags r:id="rId5"/>
            </p:custDataLst>
          </p:nvPr>
        </p:nvPicPr>
        <p:blipFill>
          <a:blip r:embed="rId29" cstate="print">
            <a:extLst>
              <a:ext uri="{28A0092B-C50C-407E-A947-70E740481C1C}">
                <a14:useLocalDpi xmlns:a14="http://schemas.microsoft.com/office/drawing/2010/main" val="0"/>
              </a:ext>
            </a:extLst>
          </a:blip>
          <a:stretch>
            <a:fillRect/>
          </a:stretch>
        </p:blipFill>
        <p:spPr>
          <a:xfrm>
            <a:off x="3275851" y="3079855"/>
            <a:ext cx="55619" cy="89905"/>
          </a:xfrm>
          <a:prstGeom prst="rect">
            <a:avLst/>
          </a:prstGeom>
        </p:spPr>
      </p:pic>
      <p:pic>
        <p:nvPicPr>
          <p:cNvPr id="95" name="Picture 94">
            <a:extLst>
              <a:ext uri="{FF2B5EF4-FFF2-40B4-BE49-F238E27FC236}">
                <a16:creationId xmlns:a16="http://schemas.microsoft.com/office/drawing/2014/main" id="{23CB92F1-5876-427A-8636-5BD9B2A8D8E1}"/>
              </a:ext>
            </a:extLst>
          </p:cNvPr>
          <p:cNvPicPr>
            <a:picLocks noChangeAspect="1"/>
          </p:cNvPicPr>
          <p:nvPr>
            <p:custDataLst>
              <p:tags r:id="rId6"/>
            </p:custDataLst>
          </p:nvPr>
        </p:nvPicPr>
        <p:blipFill>
          <a:blip r:embed="rId30" cstate="print">
            <a:extLst>
              <a:ext uri="{28A0092B-C50C-407E-A947-70E740481C1C}">
                <a14:useLocalDpi xmlns:a14="http://schemas.microsoft.com/office/drawing/2010/main" val="0"/>
              </a:ext>
            </a:extLst>
          </a:blip>
          <a:stretch>
            <a:fillRect/>
          </a:stretch>
        </p:blipFill>
        <p:spPr>
          <a:xfrm>
            <a:off x="3275851" y="2916225"/>
            <a:ext cx="57905" cy="87619"/>
          </a:xfrm>
          <a:prstGeom prst="rect">
            <a:avLst/>
          </a:prstGeom>
        </p:spPr>
      </p:pic>
      <p:pic>
        <p:nvPicPr>
          <p:cNvPr id="93" name="Picture 92">
            <a:extLst>
              <a:ext uri="{FF2B5EF4-FFF2-40B4-BE49-F238E27FC236}">
                <a16:creationId xmlns:a16="http://schemas.microsoft.com/office/drawing/2014/main" id="{FFCC4EA4-AF37-45F3-A93C-5715DAD458E0}"/>
              </a:ext>
            </a:extLst>
          </p:cNvPr>
          <p:cNvPicPr>
            <a:picLocks noChangeAspect="1"/>
          </p:cNvPicPr>
          <p:nvPr>
            <p:custDataLst>
              <p:tags r:id="rId7"/>
            </p:custDataLst>
          </p:nvPr>
        </p:nvPicPr>
        <p:blipFill>
          <a:blip r:embed="rId31" cstate="print">
            <a:extLst>
              <a:ext uri="{28A0092B-C50C-407E-A947-70E740481C1C}">
                <a14:useLocalDpi xmlns:a14="http://schemas.microsoft.com/office/drawing/2010/main" val="0"/>
              </a:ext>
            </a:extLst>
          </a:blip>
          <a:stretch>
            <a:fillRect/>
          </a:stretch>
        </p:blipFill>
        <p:spPr>
          <a:xfrm>
            <a:off x="3275851" y="2750309"/>
            <a:ext cx="55619" cy="89905"/>
          </a:xfrm>
          <a:prstGeom prst="rect">
            <a:avLst/>
          </a:prstGeom>
        </p:spPr>
      </p:pic>
      <p:pic>
        <p:nvPicPr>
          <p:cNvPr id="87" name="Picture 86">
            <a:extLst>
              <a:ext uri="{FF2B5EF4-FFF2-40B4-BE49-F238E27FC236}">
                <a16:creationId xmlns:a16="http://schemas.microsoft.com/office/drawing/2014/main" id="{C7398466-53A1-4DCB-A008-871C938D94FC}"/>
              </a:ext>
            </a:extLst>
          </p:cNvPr>
          <p:cNvPicPr>
            <a:picLocks noChangeAspect="1"/>
          </p:cNvPicPr>
          <p:nvPr>
            <p:custDataLst>
              <p:tags r:id="rId8"/>
            </p:custDataLst>
          </p:nvPr>
        </p:nvPicPr>
        <p:blipFill>
          <a:blip r:embed="rId32" cstate="print">
            <a:extLst>
              <a:ext uri="{28A0092B-C50C-407E-A947-70E740481C1C}">
                <a14:useLocalDpi xmlns:a14="http://schemas.microsoft.com/office/drawing/2010/main" val="0"/>
              </a:ext>
            </a:extLst>
          </a:blip>
          <a:stretch>
            <a:fillRect/>
          </a:stretch>
        </p:blipFill>
        <p:spPr>
          <a:xfrm>
            <a:off x="3279332" y="2602159"/>
            <a:ext cx="57143" cy="89905"/>
          </a:xfrm>
          <a:prstGeom prst="rect">
            <a:avLst/>
          </a:prstGeom>
        </p:spPr>
      </p:pic>
      <p:pic>
        <p:nvPicPr>
          <p:cNvPr id="56" name="Picture 55">
            <a:extLst>
              <a:ext uri="{FF2B5EF4-FFF2-40B4-BE49-F238E27FC236}">
                <a16:creationId xmlns:a16="http://schemas.microsoft.com/office/drawing/2014/main" id="{72108928-828E-4A01-92E1-CE3D07C111C7}"/>
              </a:ext>
            </a:extLst>
          </p:cNvPr>
          <p:cNvPicPr>
            <a:picLocks noChangeAspect="1"/>
          </p:cNvPicPr>
          <p:nvPr>
            <p:custDataLst>
              <p:tags r:id="rId9"/>
            </p:custDataLst>
          </p:nvPr>
        </p:nvPicPr>
        <p:blipFill>
          <a:blip r:embed="rId33" cstate="print">
            <a:extLst>
              <a:ext uri="{28A0092B-C50C-407E-A947-70E740481C1C}">
                <a14:useLocalDpi xmlns:a14="http://schemas.microsoft.com/office/drawing/2010/main" val="0"/>
              </a:ext>
            </a:extLst>
          </a:blip>
          <a:stretch>
            <a:fillRect/>
          </a:stretch>
        </p:blipFill>
        <p:spPr>
          <a:xfrm>
            <a:off x="95300" y="447878"/>
            <a:ext cx="2102095" cy="128000"/>
          </a:xfrm>
          <a:prstGeom prst="rect">
            <a:avLst/>
          </a:prstGeom>
        </p:spPr>
      </p:pic>
      <p:cxnSp>
        <p:nvCxnSpPr>
          <p:cNvPr id="99" name="Straight Arrow Connector 98">
            <a:extLst>
              <a:ext uri="{FF2B5EF4-FFF2-40B4-BE49-F238E27FC236}">
                <a16:creationId xmlns:a16="http://schemas.microsoft.com/office/drawing/2014/main" id="{C822095F-067A-44DF-81BA-7E9BB941C390}"/>
              </a:ext>
            </a:extLst>
          </p:cNvPr>
          <p:cNvCxnSpPr/>
          <p:nvPr/>
        </p:nvCxnSpPr>
        <p:spPr>
          <a:xfrm>
            <a:off x="438509" y="1501047"/>
            <a:ext cx="351777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02" name="TextBox 101">
            <a:extLst>
              <a:ext uri="{FF2B5EF4-FFF2-40B4-BE49-F238E27FC236}">
                <a16:creationId xmlns:a16="http://schemas.microsoft.com/office/drawing/2014/main" id="{DA855F67-5AA5-4E1B-A7C7-36C7D7B84D7E}"/>
              </a:ext>
            </a:extLst>
          </p:cNvPr>
          <p:cNvSpPr txBox="1"/>
          <p:nvPr/>
        </p:nvSpPr>
        <p:spPr>
          <a:xfrm>
            <a:off x="1580523" y="1405239"/>
            <a:ext cx="2657786" cy="200055"/>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Matching is from left to right</a:t>
            </a:r>
          </a:p>
        </p:txBody>
      </p:sp>
      <p:pic>
        <p:nvPicPr>
          <p:cNvPr id="47" name="Picture 46">
            <a:extLst>
              <a:ext uri="{FF2B5EF4-FFF2-40B4-BE49-F238E27FC236}">
                <a16:creationId xmlns:a16="http://schemas.microsoft.com/office/drawing/2014/main" id="{18B44AC8-14CB-4E3E-AF8C-BD4C8DA6836A}"/>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3629487" y="1313002"/>
            <a:ext cx="46476" cy="88381"/>
          </a:xfrm>
          <a:prstGeom prst="rect">
            <a:avLst/>
          </a:prstGeom>
        </p:spPr>
      </p:pic>
      <p:pic>
        <p:nvPicPr>
          <p:cNvPr id="48" name="Picture 47">
            <a:extLst>
              <a:ext uri="{FF2B5EF4-FFF2-40B4-BE49-F238E27FC236}">
                <a16:creationId xmlns:a16="http://schemas.microsoft.com/office/drawing/2014/main" id="{F3ACB679-62A5-4EB3-B3C9-9C8B0D49D3C5}"/>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279722" y="1320492"/>
            <a:ext cx="57905" cy="87619"/>
          </a:xfrm>
          <a:prstGeom prst="rect">
            <a:avLst/>
          </a:prstGeom>
        </p:spPr>
      </p:pic>
      <p:pic>
        <p:nvPicPr>
          <p:cNvPr id="49" name="Picture 48">
            <a:extLst>
              <a:ext uri="{FF2B5EF4-FFF2-40B4-BE49-F238E27FC236}">
                <a16:creationId xmlns:a16="http://schemas.microsoft.com/office/drawing/2014/main" id="{979C740C-1AAC-4D65-B5AA-7793004A1A04}"/>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2445563" y="1312239"/>
            <a:ext cx="57143" cy="89905"/>
          </a:xfrm>
          <a:prstGeom prst="rect">
            <a:avLst/>
          </a:prstGeom>
        </p:spPr>
      </p:pic>
      <p:pic>
        <p:nvPicPr>
          <p:cNvPr id="51" name="Picture 50">
            <a:extLst>
              <a:ext uri="{FF2B5EF4-FFF2-40B4-BE49-F238E27FC236}">
                <a16:creationId xmlns:a16="http://schemas.microsoft.com/office/drawing/2014/main" id="{5C86093E-7A85-4169-925A-2159EE9D4115}"/>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147416" y="1320491"/>
            <a:ext cx="60190" cy="87619"/>
          </a:xfrm>
          <a:prstGeom prst="rect">
            <a:avLst/>
          </a:prstGeom>
        </p:spPr>
      </p:pic>
      <p:pic>
        <p:nvPicPr>
          <p:cNvPr id="4" name="Picture 3">
            <a:extLst>
              <a:ext uri="{FF2B5EF4-FFF2-40B4-BE49-F238E27FC236}">
                <a16:creationId xmlns:a16="http://schemas.microsoft.com/office/drawing/2014/main" id="{3C3CA50A-AAC6-4164-B56A-F7E703316F50}"/>
              </a:ext>
            </a:extLst>
          </p:cNvPr>
          <p:cNvPicPr>
            <a:picLocks noChangeAspect="1"/>
          </p:cNvPicPr>
          <p:nvPr>
            <p:custDataLst>
              <p:tags r:id="rId14"/>
            </p:custDataLst>
          </p:nvPr>
        </p:nvPicPr>
        <p:blipFill>
          <a:blip r:embed="rId32" cstate="print">
            <a:extLst>
              <a:ext uri="{28A0092B-C50C-407E-A947-70E740481C1C}">
                <a14:useLocalDpi xmlns:a14="http://schemas.microsoft.com/office/drawing/2010/main" val="0"/>
              </a:ext>
            </a:extLst>
          </a:blip>
          <a:stretch>
            <a:fillRect/>
          </a:stretch>
        </p:blipFill>
        <p:spPr>
          <a:xfrm>
            <a:off x="2474897" y="2257746"/>
            <a:ext cx="57143" cy="89905"/>
          </a:xfrm>
          <a:prstGeom prst="rect">
            <a:avLst/>
          </a:prstGeom>
        </p:spPr>
      </p:pic>
      <p:pic>
        <p:nvPicPr>
          <p:cNvPr id="65" name="Picture 64">
            <a:extLst>
              <a:ext uri="{FF2B5EF4-FFF2-40B4-BE49-F238E27FC236}">
                <a16:creationId xmlns:a16="http://schemas.microsoft.com/office/drawing/2014/main" id="{7A31A4E1-E744-439F-B1B2-D7AADD0C97CA}"/>
              </a:ext>
            </a:extLst>
          </p:cNvPr>
          <p:cNvPicPr>
            <a:picLocks noChangeAspect="1"/>
          </p:cNvPicPr>
          <p:nvPr>
            <p:custDataLst>
              <p:tags r:id="rId15"/>
            </p:custDataLst>
          </p:nvPr>
        </p:nvPicPr>
        <p:blipFill>
          <a:blip r:embed="rId31" cstate="print">
            <a:extLst>
              <a:ext uri="{28A0092B-C50C-407E-A947-70E740481C1C}">
                <a14:useLocalDpi xmlns:a14="http://schemas.microsoft.com/office/drawing/2010/main" val="0"/>
              </a:ext>
            </a:extLst>
          </a:blip>
          <a:stretch>
            <a:fillRect/>
          </a:stretch>
        </p:blipFill>
        <p:spPr>
          <a:xfrm>
            <a:off x="142368" y="2257745"/>
            <a:ext cx="55619" cy="89905"/>
          </a:xfrm>
          <a:prstGeom prst="rect">
            <a:avLst/>
          </a:prstGeom>
        </p:spPr>
      </p:pic>
      <p:pic>
        <p:nvPicPr>
          <p:cNvPr id="68" name="Picture 67">
            <a:extLst>
              <a:ext uri="{FF2B5EF4-FFF2-40B4-BE49-F238E27FC236}">
                <a16:creationId xmlns:a16="http://schemas.microsoft.com/office/drawing/2014/main" id="{D6073150-0D51-4AF3-BF1A-FDA645B24DD5}"/>
              </a:ext>
            </a:extLst>
          </p:cNvPr>
          <p:cNvPicPr>
            <a:picLocks noChangeAspect="1"/>
          </p:cNvPicPr>
          <p:nvPr>
            <p:custDataLst>
              <p:tags r:id="rId16"/>
            </p:custDataLst>
          </p:nvPr>
        </p:nvPicPr>
        <p:blipFill>
          <a:blip r:embed="rId30" cstate="print">
            <a:extLst>
              <a:ext uri="{28A0092B-C50C-407E-A947-70E740481C1C}">
                <a14:useLocalDpi xmlns:a14="http://schemas.microsoft.com/office/drawing/2010/main" val="0"/>
              </a:ext>
            </a:extLst>
          </a:blip>
          <a:stretch>
            <a:fillRect/>
          </a:stretch>
        </p:blipFill>
        <p:spPr>
          <a:xfrm>
            <a:off x="1293790" y="2261615"/>
            <a:ext cx="57905" cy="87619"/>
          </a:xfrm>
          <a:prstGeom prst="rect">
            <a:avLst/>
          </a:prstGeom>
        </p:spPr>
      </p:pic>
      <p:pic>
        <p:nvPicPr>
          <p:cNvPr id="76" name="Picture 75">
            <a:extLst>
              <a:ext uri="{FF2B5EF4-FFF2-40B4-BE49-F238E27FC236}">
                <a16:creationId xmlns:a16="http://schemas.microsoft.com/office/drawing/2014/main" id="{14CC564A-2158-447B-85D5-BE1361385E8A}"/>
              </a:ext>
            </a:extLst>
          </p:cNvPr>
          <p:cNvPicPr>
            <a:picLocks noChangeAspect="1"/>
          </p:cNvPicPr>
          <p:nvPr>
            <p:custDataLst>
              <p:tags r:id="rId17"/>
            </p:custDataLst>
          </p:nvPr>
        </p:nvPicPr>
        <p:blipFill>
          <a:blip r:embed="rId29" cstate="print">
            <a:extLst>
              <a:ext uri="{28A0092B-C50C-407E-A947-70E740481C1C}">
                <a14:useLocalDpi xmlns:a14="http://schemas.microsoft.com/office/drawing/2010/main" val="0"/>
              </a:ext>
            </a:extLst>
          </a:blip>
          <a:stretch>
            <a:fillRect/>
          </a:stretch>
        </p:blipFill>
        <p:spPr>
          <a:xfrm>
            <a:off x="3620344" y="2257234"/>
            <a:ext cx="55619" cy="89905"/>
          </a:xfrm>
          <a:prstGeom prst="rect">
            <a:avLst/>
          </a:prstGeom>
        </p:spPr>
      </p:pic>
      <p:sp>
        <p:nvSpPr>
          <p:cNvPr id="77" name="TextBox 76">
            <a:extLst>
              <a:ext uri="{FF2B5EF4-FFF2-40B4-BE49-F238E27FC236}">
                <a16:creationId xmlns:a16="http://schemas.microsoft.com/office/drawing/2014/main" id="{3A5989E3-FF12-400E-A44F-868458150351}"/>
              </a:ext>
            </a:extLst>
          </p:cNvPr>
          <p:cNvSpPr txBox="1"/>
          <p:nvPr/>
        </p:nvSpPr>
        <p:spPr>
          <a:xfrm>
            <a:off x="-50591" y="2494138"/>
            <a:ext cx="2045512" cy="630942"/>
          </a:xfrm>
          <a:prstGeom prst="rect">
            <a:avLst/>
          </a:prstGeom>
          <a:noFill/>
        </p:spPr>
        <p:txBody>
          <a:bodyPr wrap="square" rtlCol="0">
            <a:spAutoFit/>
          </a:bodyPr>
          <a:lstStyle/>
          <a:p>
            <a:r>
              <a:rPr lang="en-US" sz="500" b="1" dirty="0">
                <a:latin typeface="Cambria" panose="02040503050406030204" pitchFamily="18" charset="0"/>
                <a:ea typeface="Cambria" panose="02040503050406030204" pitchFamily="18" charset="0"/>
                <a:cs typeface="Tahoma" panose="020B0604030504040204" pitchFamily="34" charset="0"/>
              </a:rPr>
              <a:t>Answer Choices: (L </a:t>
            </a:r>
            <a:r>
              <a:rPr lang="en-US" sz="500" i="0" dirty="0">
                <a:effectLst/>
                <a:latin typeface="Cambria" panose="02040503050406030204" pitchFamily="18" charset="0"/>
                <a:ea typeface="Cambria" panose="02040503050406030204" pitchFamily="18" charset="0"/>
              </a:rPr>
              <a:t>→</a:t>
            </a:r>
            <a:r>
              <a:rPr lang="en-US" sz="500" dirty="0">
                <a:latin typeface="Cambria" panose="02040503050406030204" pitchFamily="18" charset="0"/>
                <a:ea typeface="Cambria" panose="02040503050406030204" pitchFamily="18" charset="0"/>
                <a:cs typeface="Tahoma" panose="020B0604030504040204" pitchFamily="34" charset="0"/>
              </a:rPr>
              <a:t> </a:t>
            </a:r>
            <a:r>
              <a:rPr lang="en-US" sz="500" b="1" dirty="0">
                <a:latin typeface="Cambria" panose="02040503050406030204" pitchFamily="18" charset="0"/>
                <a:ea typeface="Cambria" panose="02040503050406030204" pitchFamily="18" charset="0"/>
                <a:cs typeface="Tahoma" panose="020B0604030504040204" pitchFamily="34" charset="0"/>
              </a:rPr>
              <a:t>R)</a:t>
            </a:r>
          </a:p>
          <a:p>
            <a:pPr marL="685800" lvl="1" indent="-228600">
              <a:buFont typeface="+mj-lt"/>
              <a:buAutoNum type="alphaUcPeriod"/>
            </a:pPr>
            <a:r>
              <a:rPr lang="en-US" sz="500" b="1" dirty="0">
                <a:latin typeface="Cambria" panose="02040503050406030204" pitchFamily="18" charset="0"/>
                <a:ea typeface="Cambria" panose="02040503050406030204" pitchFamily="18" charset="0"/>
                <a:cs typeface="Tahoma" panose="020B0604030504040204" pitchFamily="34" charset="0"/>
              </a:rPr>
              <a:t>Row 1:</a:t>
            </a:r>
            <a:r>
              <a:rPr lang="en-US" sz="500" dirty="0">
                <a:latin typeface="Cambria" panose="02040503050406030204" pitchFamily="18" charset="0"/>
                <a:ea typeface="Cambria" panose="02040503050406030204" pitchFamily="18" charset="0"/>
                <a:cs typeface="Tahoma" panose="020B0604030504040204" pitchFamily="34" charset="0"/>
              </a:rPr>
              <a:t> 4,2,3,1 </a:t>
            </a:r>
            <a:r>
              <a:rPr lang="en-US" sz="500" b="1" dirty="0">
                <a:latin typeface="Cambria" panose="02040503050406030204" pitchFamily="18" charset="0"/>
                <a:ea typeface="Cambria" panose="02040503050406030204" pitchFamily="18" charset="0"/>
                <a:cs typeface="Tahoma" panose="020B0604030504040204" pitchFamily="34" charset="0"/>
              </a:rPr>
              <a:t>Row 2: </a:t>
            </a:r>
            <a:r>
              <a:rPr lang="en-US" sz="500" dirty="0">
                <a:latin typeface="Cambria" panose="02040503050406030204" pitchFamily="18" charset="0"/>
                <a:ea typeface="Cambria" panose="02040503050406030204" pitchFamily="18" charset="0"/>
                <a:cs typeface="Tahoma" panose="020B0604030504040204" pitchFamily="34" charset="0"/>
              </a:rPr>
              <a:t>5,7,6,8</a:t>
            </a:r>
          </a:p>
          <a:p>
            <a:pPr marL="685800" lvl="1" indent="-228600">
              <a:buFont typeface="+mj-lt"/>
              <a:buAutoNum type="alphaUcPeriod"/>
            </a:pPr>
            <a:r>
              <a:rPr lang="en-US" sz="500" b="1" dirty="0">
                <a:latin typeface="Cambria" panose="02040503050406030204" pitchFamily="18" charset="0"/>
                <a:ea typeface="Cambria" panose="02040503050406030204" pitchFamily="18" charset="0"/>
                <a:cs typeface="Tahoma" panose="020B0604030504040204" pitchFamily="34" charset="0"/>
              </a:rPr>
              <a:t>Row 1: </a:t>
            </a:r>
            <a:r>
              <a:rPr lang="en-US" sz="500" dirty="0">
                <a:latin typeface="Cambria" panose="02040503050406030204" pitchFamily="18" charset="0"/>
                <a:ea typeface="Cambria" panose="02040503050406030204" pitchFamily="18" charset="0"/>
                <a:cs typeface="Tahoma" panose="020B0604030504040204" pitchFamily="34" charset="0"/>
              </a:rPr>
              <a:t>2,4,3,1 </a:t>
            </a:r>
            <a:r>
              <a:rPr lang="en-US" sz="500" b="1" dirty="0">
                <a:latin typeface="Cambria" panose="02040503050406030204" pitchFamily="18" charset="0"/>
                <a:ea typeface="Cambria" panose="02040503050406030204" pitchFamily="18" charset="0"/>
                <a:cs typeface="Tahoma" panose="020B0604030504040204" pitchFamily="34" charset="0"/>
              </a:rPr>
              <a:t>Row 2: </a:t>
            </a:r>
            <a:r>
              <a:rPr lang="en-US" sz="500" dirty="0">
                <a:latin typeface="Cambria" panose="02040503050406030204" pitchFamily="18" charset="0"/>
                <a:ea typeface="Cambria" panose="02040503050406030204" pitchFamily="18" charset="0"/>
                <a:cs typeface="Tahoma" panose="020B0604030504040204" pitchFamily="34" charset="0"/>
              </a:rPr>
              <a:t>6,7,5,8</a:t>
            </a:r>
          </a:p>
          <a:p>
            <a:pPr marL="685800" lvl="1" indent="-228600">
              <a:buFont typeface="+mj-lt"/>
              <a:buAutoNum type="alphaUcPeriod"/>
            </a:pPr>
            <a:r>
              <a:rPr lang="en-US" sz="500" b="1" dirty="0">
                <a:latin typeface="Cambria" panose="02040503050406030204" pitchFamily="18" charset="0"/>
                <a:ea typeface="Cambria" panose="02040503050406030204" pitchFamily="18" charset="0"/>
                <a:cs typeface="Tahoma" panose="020B0604030504040204" pitchFamily="34" charset="0"/>
              </a:rPr>
              <a:t>Row 1:</a:t>
            </a:r>
            <a:r>
              <a:rPr lang="en-US" sz="500" dirty="0">
                <a:latin typeface="Cambria" panose="02040503050406030204" pitchFamily="18" charset="0"/>
                <a:ea typeface="Cambria" panose="02040503050406030204" pitchFamily="18" charset="0"/>
                <a:cs typeface="Tahoma" panose="020B0604030504040204" pitchFamily="34" charset="0"/>
              </a:rPr>
              <a:t> 4,3,2,1 </a:t>
            </a:r>
            <a:r>
              <a:rPr lang="en-US" sz="500" b="1" dirty="0">
                <a:latin typeface="Cambria" panose="02040503050406030204" pitchFamily="18" charset="0"/>
                <a:ea typeface="Cambria" panose="02040503050406030204" pitchFamily="18" charset="0"/>
                <a:cs typeface="Tahoma" panose="020B0604030504040204" pitchFamily="34" charset="0"/>
              </a:rPr>
              <a:t>Row 2:</a:t>
            </a:r>
            <a:r>
              <a:rPr lang="en-US" sz="500" dirty="0">
                <a:latin typeface="Cambria" panose="02040503050406030204" pitchFamily="18" charset="0"/>
                <a:ea typeface="Cambria" panose="02040503050406030204" pitchFamily="18" charset="0"/>
                <a:cs typeface="Tahoma" panose="020B0604030504040204" pitchFamily="34" charset="0"/>
              </a:rPr>
              <a:t> 8,5,7,6</a:t>
            </a:r>
          </a:p>
          <a:p>
            <a:pPr marL="685800" lvl="1" indent="-228600">
              <a:buFont typeface="+mj-lt"/>
              <a:buAutoNum type="alphaUcPeriod"/>
            </a:pPr>
            <a:r>
              <a:rPr lang="en-US" sz="500" b="1" dirty="0">
                <a:latin typeface="Cambria" panose="02040503050406030204" pitchFamily="18" charset="0"/>
                <a:ea typeface="Cambria" panose="02040503050406030204" pitchFamily="18" charset="0"/>
                <a:cs typeface="Tahoma" panose="020B0604030504040204" pitchFamily="34" charset="0"/>
              </a:rPr>
              <a:t>Row 1:</a:t>
            </a:r>
            <a:r>
              <a:rPr lang="en-US" sz="500" dirty="0">
                <a:latin typeface="Cambria" panose="02040503050406030204" pitchFamily="18" charset="0"/>
                <a:ea typeface="Cambria" panose="02040503050406030204" pitchFamily="18" charset="0"/>
                <a:cs typeface="Tahoma" panose="020B0604030504040204" pitchFamily="34" charset="0"/>
              </a:rPr>
              <a:t> 3,1,2,4 </a:t>
            </a:r>
            <a:r>
              <a:rPr lang="en-US" sz="500" b="1" dirty="0">
                <a:latin typeface="Cambria" panose="02040503050406030204" pitchFamily="18" charset="0"/>
                <a:ea typeface="Cambria" panose="02040503050406030204" pitchFamily="18" charset="0"/>
                <a:cs typeface="Tahoma" panose="020B0604030504040204" pitchFamily="34" charset="0"/>
              </a:rPr>
              <a:t>Row 2: </a:t>
            </a:r>
            <a:r>
              <a:rPr lang="en-US" sz="500" dirty="0">
                <a:latin typeface="Cambria" panose="02040503050406030204" pitchFamily="18" charset="0"/>
                <a:ea typeface="Cambria" panose="02040503050406030204" pitchFamily="18" charset="0"/>
                <a:cs typeface="Tahoma" panose="020B0604030504040204" pitchFamily="34" charset="0"/>
              </a:rPr>
              <a:t>7,6,5,8</a:t>
            </a:r>
          </a:p>
          <a:p>
            <a:pPr marL="685800" lvl="1" indent="-228600">
              <a:buFont typeface="+mj-lt"/>
              <a:buAutoNum type="alphaUcPeriod"/>
            </a:pPr>
            <a:r>
              <a:rPr lang="en-US" sz="500" b="1" dirty="0">
                <a:solidFill>
                  <a:srgbClr val="FF0000"/>
                </a:solidFill>
                <a:latin typeface="Cambria" panose="02040503050406030204" pitchFamily="18" charset="0"/>
                <a:ea typeface="Cambria" panose="02040503050406030204" pitchFamily="18" charset="0"/>
                <a:cs typeface="Tahoma" panose="020B0604030504040204" pitchFamily="34" charset="0"/>
              </a:rPr>
              <a:t>Row 1: 4,2,3,1 Row 2: 6,7,5,8</a:t>
            </a: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p:spTree>
    <p:extLst>
      <p:ext uri="{BB962C8B-B14F-4D97-AF65-F5344CB8AC3E}">
        <p14:creationId xmlns:p14="http://schemas.microsoft.com/office/powerpoint/2010/main" val="1676705593"/>
      </p:ext>
    </p:extLst>
  </p:cSld>
  <p:clrMapOvr>
    <a:masterClrMapping/>
  </p:clrMapOvr>
  <p:transition>
    <p:cut/>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Coordinate Systems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142</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361D4221-0473-4F61-9875-FD0754EC4B64}"/>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73002" y="616440"/>
            <a:ext cx="617329" cy="507326"/>
          </a:xfrm>
          <a:prstGeom prst="rect">
            <a:avLst/>
          </a:prstGeom>
        </p:spPr>
      </p:pic>
      <p:sp>
        <p:nvSpPr>
          <p:cNvPr id="18" name="TextBox 17">
            <a:extLst>
              <a:ext uri="{FF2B5EF4-FFF2-40B4-BE49-F238E27FC236}">
                <a16:creationId xmlns:a16="http://schemas.microsoft.com/office/drawing/2014/main" id="{0B1E416B-F292-4175-99E5-DA2129F6AE0A}"/>
              </a:ext>
            </a:extLst>
          </p:cNvPr>
          <p:cNvSpPr txBox="1"/>
          <p:nvPr/>
        </p:nvSpPr>
        <p:spPr>
          <a:xfrm>
            <a:off x="323977" y="321457"/>
            <a:ext cx="2097308" cy="523220"/>
          </a:xfrm>
          <a:prstGeom prst="rect">
            <a:avLst/>
          </a:prstGeom>
          <a:noFill/>
        </p:spPr>
        <p:txBody>
          <a:bodyPr wrap="square" rtlCol="0">
            <a:spAutoFit/>
          </a:bodyPr>
          <a:lstStyle/>
          <a:p>
            <a:r>
              <a:rPr lang="en-US" sz="1000" b="1" u="sng" spc="-30" dirty="0">
                <a:latin typeface="Tahoma" panose="020B0604030504040204" pitchFamily="34" charset="0"/>
                <a:ea typeface="Tahoma" panose="020B0604030504040204" pitchFamily="34" charset="0"/>
                <a:cs typeface="Tahoma" panose="020B0604030504040204" pitchFamily="34" charset="0"/>
              </a:rPr>
              <a:t>Cylindrical Coordinates:</a:t>
            </a:r>
            <a:endParaRPr lang="en-US" sz="1000" b="1" u="sng"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pic>
        <p:nvPicPr>
          <p:cNvPr id="15" name="Picture 14">
            <a:extLst>
              <a:ext uri="{FF2B5EF4-FFF2-40B4-BE49-F238E27FC236}">
                <a16:creationId xmlns:a16="http://schemas.microsoft.com/office/drawing/2014/main" id="{8055A0CA-5824-40B5-A26B-48FD44DABB2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810618" y="691974"/>
            <a:ext cx="955429" cy="718476"/>
          </a:xfrm>
          <a:prstGeom prst="rect">
            <a:avLst/>
          </a:prstGeom>
        </p:spPr>
      </p:pic>
      <p:pic>
        <p:nvPicPr>
          <p:cNvPr id="19" name="Picture 18">
            <a:extLst>
              <a:ext uri="{FF2B5EF4-FFF2-40B4-BE49-F238E27FC236}">
                <a16:creationId xmlns:a16="http://schemas.microsoft.com/office/drawing/2014/main" id="{ABCCBA01-A1E0-4806-8B1C-2D62A046CB3D}"/>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874344" y="540511"/>
            <a:ext cx="571429" cy="122667"/>
          </a:xfrm>
          <a:prstGeom prst="rect">
            <a:avLst/>
          </a:prstGeom>
        </p:spPr>
      </p:pic>
      <p:sp>
        <p:nvSpPr>
          <p:cNvPr id="24" name="TextBox 23">
            <a:extLst>
              <a:ext uri="{FF2B5EF4-FFF2-40B4-BE49-F238E27FC236}">
                <a16:creationId xmlns:a16="http://schemas.microsoft.com/office/drawing/2014/main" id="{FE511278-2129-48D7-8881-CF202586ACB3}"/>
              </a:ext>
            </a:extLst>
          </p:cNvPr>
          <p:cNvSpPr txBox="1"/>
          <p:nvPr/>
        </p:nvSpPr>
        <p:spPr>
          <a:xfrm>
            <a:off x="2591805" y="315205"/>
            <a:ext cx="2097308" cy="523220"/>
          </a:xfrm>
          <a:prstGeom prst="rect">
            <a:avLst/>
          </a:prstGeom>
          <a:noFill/>
        </p:spPr>
        <p:txBody>
          <a:bodyPr wrap="square" rtlCol="0">
            <a:spAutoFit/>
          </a:bodyPr>
          <a:lstStyle/>
          <a:p>
            <a:r>
              <a:rPr lang="en-US" sz="1000" b="1" u="sng" spc="-30" dirty="0">
                <a:latin typeface="Tahoma" panose="020B0604030504040204" pitchFamily="34" charset="0"/>
                <a:ea typeface="Tahoma" panose="020B0604030504040204" pitchFamily="34" charset="0"/>
                <a:cs typeface="Tahoma" panose="020B0604030504040204" pitchFamily="34" charset="0"/>
              </a:rPr>
              <a:t>Spherical Coordinates:</a:t>
            </a:r>
            <a:endParaRPr lang="en-US" sz="1000" b="1" u="sng"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51" name="TextBox 50">
            <a:extLst>
              <a:ext uri="{FF2B5EF4-FFF2-40B4-BE49-F238E27FC236}">
                <a16:creationId xmlns:a16="http://schemas.microsoft.com/office/drawing/2014/main" id="{480F5DC1-8AF4-45CA-B2DF-12E891C57FF5}"/>
              </a:ext>
            </a:extLst>
          </p:cNvPr>
          <p:cNvSpPr txBox="1"/>
          <p:nvPr/>
        </p:nvSpPr>
        <p:spPr>
          <a:xfrm>
            <a:off x="376038" y="2051269"/>
            <a:ext cx="2097308" cy="523220"/>
          </a:xfrm>
          <a:prstGeom prst="rect">
            <a:avLst/>
          </a:prstGeom>
          <a:noFill/>
        </p:spPr>
        <p:txBody>
          <a:bodyPr wrap="square" rtlCol="0">
            <a:spAutoFit/>
          </a:bodyPr>
          <a:lstStyle/>
          <a:p>
            <a:r>
              <a:rPr lang="en-US" sz="1000" b="1" u="sng" spc="-30" dirty="0">
                <a:latin typeface="Tahoma" panose="020B0604030504040204" pitchFamily="34" charset="0"/>
                <a:ea typeface="Tahoma" panose="020B0604030504040204" pitchFamily="34" charset="0"/>
                <a:cs typeface="Tahoma" panose="020B0604030504040204" pitchFamily="34" charset="0"/>
              </a:rPr>
              <a:t>Polar Coordinates:</a:t>
            </a:r>
            <a:endParaRPr lang="en-US" sz="1000" b="1" u="sng"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pic>
        <p:nvPicPr>
          <p:cNvPr id="1026" name="Picture 2 1" descr="Polar Coordinates - YouTube">
            <a:extLst>
              <a:ext uri="{FF2B5EF4-FFF2-40B4-BE49-F238E27FC236}">
                <a16:creationId xmlns:a16="http://schemas.microsoft.com/office/drawing/2014/main" id="{CA8269FA-B3B1-4C6A-840C-8DE5CCF8DAC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58809" y="2343394"/>
            <a:ext cx="1810529" cy="101873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A5D3F65E-D8AB-4ED7-B696-6B2650960D09}"/>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23977" y="2263803"/>
            <a:ext cx="615687" cy="99331"/>
          </a:xfrm>
          <a:prstGeom prst="rect">
            <a:avLst/>
          </a:prstGeom>
        </p:spPr>
      </p:pic>
      <p:pic>
        <p:nvPicPr>
          <p:cNvPr id="57" name="Picture 56">
            <a:extLst>
              <a:ext uri="{FF2B5EF4-FFF2-40B4-BE49-F238E27FC236}">
                <a16:creationId xmlns:a16="http://schemas.microsoft.com/office/drawing/2014/main" id="{274F0D84-E255-4B1B-B7E0-B79642EAB149}"/>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241784" y="2245955"/>
            <a:ext cx="600911" cy="134630"/>
          </a:xfrm>
          <a:prstGeom prst="rect">
            <a:avLst/>
          </a:prstGeom>
        </p:spPr>
      </p:pic>
      <p:pic>
        <p:nvPicPr>
          <p:cNvPr id="1028" name="Picture 4" descr="Part 2: Spherical Coordinates">
            <a:extLst>
              <a:ext uri="{FF2B5EF4-FFF2-40B4-BE49-F238E27FC236}">
                <a16:creationId xmlns:a16="http://schemas.microsoft.com/office/drawing/2014/main" id="{AC83A027-8E7E-4D4E-ACF9-C34A4F77BBF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87286" y="1419791"/>
            <a:ext cx="1330685" cy="99156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1032">
            <a:extLst>
              <a:ext uri="{FF2B5EF4-FFF2-40B4-BE49-F238E27FC236}">
                <a16:creationId xmlns:a16="http://schemas.microsoft.com/office/drawing/2014/main" id="{1FD3288A-2405-44D9-8444-F1BD58136A92}"/>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160851" y="537688"/>
            <a:ext cx="800762" cy="513524"/>
          </a:xfrm>
          <a:prstGeom prst="rect">
            <a:avLst/>
          </a:prstGeom>
        </p:spPr>
      </p:pic>
      <p:pic>
        <p:nvPicPr>
          <p:cNvPr id="1035" name="Picture 1034">
            <a:extLst>
              <a:ext uri="{FF2B5EF4-FFF2-40B4-BE49-F238E27FC236}">
                <a16:creationId xmlns:a16="http://schemas.microsoft.com/office/drawing/2014/main" id="{E1BE670B-830A-45CA-8748-70A67902898C}"/>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1043180" y="2273229"/>
            <a:ext cx="89905" cy="89905"/>
          </a:xfrm>
          <a:prstGeom prst="rect">
            <a:avLst/>
          </a:prstGeom>
        </p:spPr>
      </p:pic>
      <p:pic>
        <p:nvPicPr>
          <p:cNvPr id="1036" name="Picture 6" descr="Elementary Calculus: Cylindrical Coordinates">
            <a:extLst>
              <a:ext uri="{FF2B5EF4-FFF2-40B4-BE49-F238E27FC236}">
                <a16:creationId xmlns:a16="http://schemas.microsoft.com/office/drawing/2014/main" id="{ACA45D3E-5652-44CD-8725-044F814913C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34105" y="1158388"/>
            <a:ext cx="853491" cy="968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737835"/>
      </p:ext>
    </p:extLst>
  </p:cSld>
  <p:clrMapOvr>
    <a:masterClrMapping/>
  </p:clrMapOvr>
  <p:transition>
    <p:cut/>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8" cstate="print"/>
              <a:stretch>
                <a:fillRect/>
              </a:stretch>
            </a:blipFill>
          </p:spPr>
          <p:txBody>
            <a:bodyPr wrap="square" lIns="0" tIns="0" rIns="0" bIns="0" rtlCol="0"/>
            <a:lstStyle/>
            <a:p>
              <a:endParaRPr/>
            </a:p>
          </p:txBody>
        </p:sp>
      </p:grpSp>
      <p:sp>
        <p:nvSpPr>
          <p:cNvPr id="5" name="object 5"/>
          <p:cNvSpPr txBox="1"/>
          <p:nvPr/>
        </p:nvSpPr>
        <p:spPr>
          <a:xfrm>
            <a:off x="95300" y="39215"/>
            <a:ext cx="3428950" cy="232756"/>
          </a:xfrm>
          <a:prstGeom prst="rect">
            <a:avLst/>
          </a:prstGeom>
        </p:spPr>
        <p:txBody>
          <a:bodyPr vert="horz" wrap="square" lIns="0" tIns="17145" rIns="0" bIns="0" rtlCol="0">
            <a:spAutoFit/>
          </a:bodyPr>
          <a:lstStyle/>
          <a:p>
            <a:pPr marL="12700">
              <a:spcBef>
                <a:spcPts val="135"/>
              </a:spcBef>
            </a:pPr>
            <a:r>
              <a:rPr lang="en-US" sz="1400" spc="-50" dirty="0">
                <a:solidFill>
                  <a:srgbClr val="FFFFFF"/>
                </a:solidFill>
                <a:latin typeface="Tahoma"/>
                <a:cs typeface="Tahoma"/>
              </a:rPr>
              <a:t>Integration in Multiple Coordinate Systems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143</a:t>
            </a:fld>
            <a:r>
              <a:rPr spc="-55" dirty="0"/>
              <a:t> </a:t>
            </a:r>
            <a:r>
              <a:rPr spc="35" dirty="0"/>
              <a:t>/</a:t>
            </a:r>
            <a:r>
              <a:rPr spc="-15" dirty="0"/>
              <a:t> </a:t>
            </a:r>
            <a:r>
              <a:rPr lang="en-US" spc="-55" dirty="0"/>
              <a:t>11</a:t>
            </a:r>
            <a:endParaRPr spc="-55" dirty="0"/>
          </a:p>
        </p:txBody>
      </p:sp>
      <p:sp>
        <p:nvSpPr>
          <p:cNvPr id="18" name="TextBox 17">
            <a:extLst>
              <a:ext uri="{FF2B5EF4-FFF2-40B4-BE49-F238E27FC236}">
                <a16:creationId xmlns:a16="http://schemas.microsoft.com/office/drawing/2014/main" id="{0B1E416B-F292-4175-99E5-DA2129F6AE0A}"/>
              </a:ext>
            </a:extLst>
          </p:cNvPr>
          <p:cNvSpPr txBox="1"/>
          <p:nvPr/>
        </p:nvSpPr>
        <p:spPr>
          <a:xfrm>
            <a:off x="21284" y="332098"/>
            <a:ext cx="2325985" cy="523220"/>
          </a:xfrm>
          <a:prstGeom prst="rect">
            <a:avLst/>
          </a:prstGeom>
          <a:noFill/>
        </p:spPr>
        <p:txBody>
          <a:bodyPr wrap="square" rtlCol="0">
            <a:spAutoFit/>
          </a:bodyPr>
          <a:lstStyle/>
          <a:p>
            <a:r>
              <a:rPr lang="en-US" sz="1000" b="1" u="sng" spc="-30" dirty="0">
                <a:latin typeface="Tahoma" panose="020B0604030504040204" pitchFamily="34" charset="0"/>
                <a:ea typeface="Tahoma" panose="020B0604030504040204" pitchFamily="34" charset="0"/>
                <a:cs typeface="Tahoma" panose="020B0604030504040204" pitchFamily="34" charset="0"/>
              </a:rPr>
              <a:t>Cylindrical Integration (</a:t>
            </a:r>
            <a:r>
              <a:rPr lang="en-US" sz="1000" b="1" i="1" u="sng" spc="-30" dirty="0">
                <a:latin typeface="Tahoma" panose="020B0604030504040204" pitchFamily="34" charset="0"/>
                <a:ea typeface="Tahoma" panose="020B0604030504040204" pitchFamily="34" charset="0"/>
                <a:cs typeface="Tahoma" panose="020B0604030504040204" pitchFamily="34" charset="0"/>
              </a:rPr>
              <a:t>Triple Int</a:t>
            </a:r>
            <a:r>
              <a:rPr lang="en-US" sz="1000" b="1" u="sng" spc="-30" dirty="0">
                <a:latin typeface="Tahoma" panose="020B0604030504040204" pitchFamily="34" charset="0"/>
                <a:ea typeface="Tahoma" panose="020B0604030504040204" pitchFamily="34" charset="0"/>
                <a:cs typeface="Tahoma" panose="020B0604030504040204" pitchFamily="34" charset="0"/>
              </a:rPr>
              <a:t>.):</a:t>
            </a:r>
            <a:endParaRPr lang="en-US" sz="1000" b="1" u="sng"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24" name="TextBox 23">
            <a:extLst>
              <a:ext uri="{FF2B5EF4-FFF2-40B4-BE49-F238E27FC236}">
                <a16:creationId xmlns:a16="http://schemas.microsoft.com/office/drawing/2014/main" id="{FE511278-2129-48D7-8881-CF202586ACB3}"/>
              </a:ext>
            </a:extLst>
          </p:cNvPr>
          <p:cNvSpPr txBox="1"/>
          <p:nvPr/>
        </p:nvSpPr>
        <p:spPr>
          <a:xfrm>
            <a:off x="2368552" y="321457"/>
            <a:ext cx="2348918" cy="523220"/>
          </a:xfrm>
          <a:prstGeom prst="rect">
            <a:avLst/>
          </a:prstGeom>
          <a:noFill/>
        </p:spPr>
        <p:txBody>
          <a:bodyPr wrap="square" rtlCol="0">
            <a:spAutoFit/>
          </a:bodyPr>
          <a:lstStyle/>
          <a:p>
            <a:r>
              <a:rPr lang="en-US" sz="1000" b="1" u="sng" spc="-30" dirty="0">
                <a:latin typeface="Tahoma" panose="020B0604030504040204" pitchFamily="34" charset="0"/>
                <a:ea typeface="Tahoma" panose="020B0604030504040204" pitchFamily="34" charset="0"/>
                <a:cs typeface="Tahoma" panose="020B0604030504040204" pitchFamily="34" charset="0"/>
              </a:rPr>
              <a:t>Spherical Integration (</a:t>
            </a:r>
            <a:r>
              <a:rPr lang="en-US" sz="1000" b="1" i="1" u="sng" spc="-30" dirty="0">
                <a:latin typeface="Tahoma" panose="020B0604030504040204" pitchFamily="34" charset="0"/>
                <a:ea typeface="Tahoma" panose="020B0604030504040204" pitchFamily="34" charset="0"/>
                <a:cs typeface="Tahoma" panose="020B0604030504040204" pitchFamily="34" charset="0"/>
              </a:rPr>
              <a:t>Triple Int</a:t>
            </a:r>
            <a:r>
              <a:rPr lang="en-US" sz="1000" b="1" u="sng" spc="-30" dirty="0">
                <a:latin typeface="Tahoma" panose="020B0604030504040204" pitchFamily="34" charset="0"/>
                <a:ea typeface="Tahoma" panose="020B0604030504040204" pitchFamily="34" charset="0"/>
                <a:cs typeface="Tahoma" panose="020B0604030504040204" pitchFamily="34" charset="0"/>
              </a:rPr>
              <a:t>.):</a:t>
            </a:r>
            <a:endParaRPr lang="en-US" sz="1000" b="1" u="sng"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51" name="TextBox 50">
            <a:extLst>
              <a:ext uri="{FF2B5EF4-FFF2-40B4-BE49-F238E27FC236}">
                <a16:creationId xmlns:a16="http://schemas.microsoft.com/office/drawing/2014/main" id="{480F5DC1-8AF4-45CA-B2DF-12E891C57FF5}"/>
              </a:ext>
            </a:extLst>
          </p:cNvPr>
          <p:cNvSpPr txBox="1"/>
          <p:nvPr/>
        </p:nvSpPr>
        <p:spPr>
          <a:xfrm>
            <a:off x="95300" y="1714123"/>
            <a:ext cx="2680796" cy="523220"/>
          </a:xfrm>
          <a:prstGeom prst="rect">
            <a:avLst/>
          </a:prstGeom>
          <a:noFill/>
        </p:spPr>
        <p:txBody>
          <a:bodyPr wrap="square" rtlCol="0">
            <a:spAutoFit/>
          </a:bodyPr>
          <a:lstStyle/>
          <a:p>
            <a:r>
              <a:rPr lang="en-US" sz="1000" b="1" u="sng" spc="-30" dirty="0">
                <a:latin typeface="Tahoma" panose="020B0604030504040204" pitchFamily="34" charset="0"/>
                <a:ea typeface="Tahoma" panose="020B0604030504040204" pitchFamily="34" charset="0"/>
                <a:cs typeface="Tahoma" panose="020B0604030504040204" pitchFamily="34" charset="0"/>
              </a:rPr>
              <a:t>Polar Integration (</a:t>
            </a:r>
            <a:r>
              <a:rPr lang="en-US" sz="1000" b="1" i="1" u="sng" spc="-30" dirty="0">
                <a:latin typeface="Tahoma" panose="020B0604030504040204" pitchFamily="34" charset="0"/>
                <a:ea typeface="Tahoma" panose="020B0604030504040204" pitchFamily="34" charset="0"/>
                <a:cs typeface="Tahoma" panose="020B0604030504040204" pitchFamily="34" charset="0"/>
              </a:rPr>
              <a:t>Double Int</a:t>
            </a:r>
            <a:r>
              <a:rPr lang="en-US" sz="1000" b="1" u="sng" spc="-30" dirty="0">
                <a:latin typeface="Tahoma" panose="020B0604030504040204" pitchFamily="34" charset="0"/>
                <a:ea typeface="Tahoma" panose="020B0604030504040204" pitchFamily="34" charset="0"/>
                <a:cs typeface="Tahoma" panose="020B0604030504040204" pitchFamily="34" charset="0"/>
              </a:rPr>
              <a:t>.):</a:t>
            </a:r>
            <a:endParaRPr lang="en-US" sz="1000" b="1" u="sng"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pic>
        <p:nvPicPr>
          <p:cNvPr id="2050" name="Picture 2" descr="UM Ma215 Examples: 15.4 Double Integrals in Polar Coordinates">
            <a:extLst>
              <a:ext uri="{FF2B5EF4-FFF2-40B4-BE49-F238E27FC236}">
                <a16:creationId xmlns:a16="http://schemas.microsoft.com/office/drawing/2014/main" id="{B5346815-F6D0-493A-B7AD-F296375A8B64}"/>
              </a:ext>
            </a:extLst>
          </p:cNvPr>
          <p:cNvPicPr>
            <a:picLocks noChangeAspect="1" noChangeArrowheads="1" noCrop="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8618" y="1950001"/>
            <a:ext cx="706372" cy="10598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11076EAD-AD50-4462-B206-5DAA0A71749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60608" y="3010683"/>
            <a:ext cx="2238171" cy="257219"/>
          </a:xfrm>
          <a:prstGeom prst="rect">
            <a:avLst/>
          </a:prstGeom>
        </p:spPr>
      </p:pic>
      <p:pic>
        <p:nvPicPr>
          <p:cNvPr id="23" name="Picture 22">
            <a:extLst>
              <a:ext uri="{FF2B5EF4-FFF2-40B4-BE49-F238E27FC236}">
                <a16:creationId xmlns:a16="http://schemas.microsoft.com/office/drawing/2014/main" id="{DBD4C38C-77DC-4F5E-8E83-F8F1EFA22255}"/>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56771" y="1498811"/>
            <a:ext cx="2060191" cy="257219"/>
          </a:xfrm>
          <a:prstGeom prst="rect">
            <a:avLst/>
          </a:prstGeom>
        </p:spPr>
      </p:pic>
      <p:pic>
        <p:nvPicPr>
          <p:cNvPr id="1025" name="Picture 1024">
            <a:extLst>
              <a:ext uri="{FF2B5EF4-FFF2-40B4-BE49-F238E27FC236}">
                <a16:creationId xmlns:a16="http://schemas.microsoft.com/office/drawing/2014/main" id="{4AFD7D92-2231-4074-9DB9-210D4F06DE01}"/>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423333" y="1552699"/>
            <a:ext cx="2126248" cy="177676"/>
          </a:xfrm>
          <a:prstGeom prst="rect">
            <a:avLst/>
          </a:prstGeom>
        </p:spPr>
      </p:pic>
      <p:pic>
        <p:nvPicPr>
          <p:cNvPr id="2052" name="Picture 4" descr="Triple Integrals in Cylindrical Coordinates">
            <a:extLst>
              <a:ext uri="{FF2B5EF4-FFF2-40B4-BE49-F238E27FC236}">
                <a16:creationId xmlns:a16="http://schemas.microsoft.com/office/drawing/2014/main" id="{D27B75F8-6E14-46D9-ADBF-3834F1D039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79742" y="532174"/>
            <a:ext cx="1726538" cy="9580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ylindrical Coordinates | Brilliant Math &amp; Science Wiki">
            <a:extLst>
              <a:ext uri="{FF2B5EF4-FFF2-40B4-BE49-F238E27FC236}">
                <a16:creationId xmlns:a16="http://schemas.microsoft.com/office/drawing/2014/main" id="{29B4F7E1-1D88-4F2A-A157-BD60AD7F84D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9310" y="551548"/>
            <a:ext cx="1381303" cy="91706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08F36770-B93D-47AC-BA56-0120D8265A4D}"/>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877828" y="2236649"/>
            <a:ext cx="1182476" cy="120381"/>
          </a:xfrm>
          <a:prstGeom prst="rect">
            <a:avLst/>
          </a:prstGeom>
        </p:spPr>
      </p:pic>
      <p:sp>
        <p:nvSpPr>
          <p:cNvPr id="35" name="TextBox 34">
            <a:extLst>
              <a:ext uri="{FF2B5EF4-FFF2-40B4-BE49-F238E27FC236}">
                <a16:creationId xmlns:a16="http://schemas.microsoft.com/office/drawing/2014/main" id="{B1ADD291-9765-4E00-A4C6-58F3086CA84F}"/>
              </a:ext>
            </a:extLst>
          </p:cNvPr>
          <p:cNvSpPr txBox="1"/>
          <p:nvPr/>
        </p:nvSpPr>
        <p:spPr>
          <a:xfrm>
            <a:off x="2786532" y="1975646"/>
            <a:ext cx="2680796" cy="523220"/>
          </a:xfrm>
          <a:prstGeom prst="rect">
            <a:avLst/>
          </a:prstGeom>
          <a:noFill/>
        </p:spPr>
        <p:txBody>
          <a:bodyPr wrap="square" rtlCol="0">
            <a:spAutoFit/>
          </a:bodyPr>
          <a:lstStyle/>
          <a:p>
            <a:r>
              <a:rPr lang="en-US" sz="1000" b="1" u="sng" spc="-30" dirty="0">
                <a:latin typeface="Tahoma" panose="020B0604030504040204" pitchFamily="34" charset="0"/>
                <a:ea typeface="Tahoma" panose="020B0604030504040204" pitchFamily="34" charset="0"/>
                <a:cs typeface="Tahoma" panose="020B0604030504040204" pitchFamily="34" charset="0"/>
              </a:rPr>
              <a:t>Differential Element:</a:t>
            </a:r>
            <a:endParaRPr lang="en-US" sz="1000" b="1" u="sng"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pic>
        <p:nvPicPr>
          <p:cNvPr id="61" name="Picture 60">
            <a:extLst>
              <a:ext uri="{FF2B5EF4-FFF2-40B4-BE49-F238E27FC236}">
                <a16:creationId xmlns:a16="http://schemas.microsoft.com/office/drawing/2014/main" id="{9C3A0D38-779D-468E-889B-A781F0ABF7F7}"/>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14058" y="2423162"/>
            <a:ext cx="1657905" cy="128762"/>
          </a:xfrm>
          <a:prstGeom prst="rect">
            <a:avLst/>
          </a:prstGeom>
        </p:spPr>
      </p:pic>
      <p:pic>
        <p:nvPicPr>
          <p:cNvPr id="56" name="Picture 55">
            <a:extLst>
              <a:ext uri="{FF2B5EF4-FFF2-40B4-BE49-F238E27FC236}">
                <a16:creationId xmlns:a16="http://schemas.microsoft.com/office/drawing/2014/main" id="{00EAD4E8-39CD-4D81-AF4C-89065DD9CEC8}"/>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2528158" y="2617472"/>
            <a:ext cx="1936001" cy="154667"/>
          </a:xfrm>
          <a:prstGeom prst="rect">
            <a:avLst/>
          </a:prstGeom>
        </p:spPr>
      </p:pic>
      <p:sp>
        <p:nvSpPr>
          <p:cNvPr id="54" name="Rectangle 53">
            <a:extLst>
              <a:ext uri="{FF2B5EF4-FFF2-40B4-BE49-F238E27FC236}">
                <a16:creationId xmlns:a16="http://schemas.microsoft.com/office/drawing/2014/main" id="{717FB4E0-D5C5-48AB-83C3-BE0E03FB08A8}"/>
              </a:ext>
            </a:extLst>
          </p:cNvPr>
          <p:cNvSpPr/>
          <p:nvPr/>
        </p:nvSpPr>
        <p:spPr>
          <a:xfrm>
            <a:off x="2467484" y="1999375"/>
            <a:ext cx="2057350" cy="798783"/>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47144"/>
      </p:ext>
    </p:extLst>
  </p:cSld>
  <p:clrMapOvr>
    <a:masterClrMapping/>
  </p:clrMapOvr>
  <p:transition>
    <p:cut/>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144</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General Strategy</a:t>
            </a:r>
            <a:endParaRPr lang="en-US" sz="1400" dirty="0">
              <a:latin typeface="Tahoma"/>
              <a:cs typeface="Tahoma"/>
            </a:endParaRPr>
          </a:p>
        </p:txBody>
      </p:sp>
      <p:sp>
        <p:nvSpPr>
          <p:cNvPr id="15" name="TextBox 14">
            <a:extLst>
              <a:ext uri="{FF2B5EF4-FFF2-40B4-BE49-F238E27FC236}">
                <a16:creationId xmlns:a16="http://schemas.microsoft.com/office/drawing/2014/main" id="{A94E95A6-1E27-4AE3-803D-2CCCFE75098B}"/>
              </a:ext>
            </a:extLst>
          </p:cNvPr>
          <p:cNvSpPr txBox="1"/>
          <p:nvPr/>
        </p:nvSpPr>
        <p:spPr>
          <a:xfrm>
            <a:off x="50562" y="378408"/>
            <a:ext cx="4557442" cy="3016210"/>
          </a:xfrm>
          <a:prstGeom prst="rect">
            <a:avLst/>
          </a:prstGeom>
          <a:noFill/>
        </p:spPr>
        <p:txBody>
          <a:bodyPr wrap="square" rtlCol="0">
            <a:spAutoFit/>
          </a:bodyPr>
          <a:lstStyle/>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Identify patterns in the bounds, function, integration, or general regions</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    </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Manipulate functions or bounds according to properties</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  </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Always ask: “Can I change it to polar, cylindrical, or spherical?”</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Convert to desired system that allows for the easiest integration</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Apply the correct differential element (</a:t>
            </a:r>
            <a:r>
              <a:rPr lang="en-US" sz="1000" i="1" dirty="0" err="1">
                <a:latin typeface="Tahoma" panose="020B0604030504040204" pitchFamily="34" charset="0"/>
                <a:ea typeface="Tahoma" panose="020B0604030504040204" pitchFamily="34" charset="0"/>
                <a:cs typeface="Tahoma" panose="020B0604030504040204" pitchFamily="34" charset="0"/>
              </a:rPr>
              <a:t>dA</a:t>
            </a:r>
            <a:r>
              <a:rPr lang="en-US" sz="1000" dirty="0">
                <a:latin typeface="Tahoma" panose="020B0604030504040204" pitchFamily="34" charset="0"/>
                <a:ea typeface="Tahoma" panose="020B0604030504040204" pitchFamily="34" charset="0"/>
                <a:cs typeface="Tahoma" panose="020B0604030504040204" pitchFamily="34" charset="0"/>
              </a:rPr>
              <a:t>, </a:t>
            </a:r>
            <a:r>
              <a:rPr lang="en-US" sz="1000" i="1" dirty="0" err="1">
                <a:latin typeface="Tahoma" panose="020B0604030504040204" pitchFamily="34" charset="0"/>
                <a:ea typeface="Tahoma" panose="020B0604030504040204" pitchFamily="34" charset="0"/>
                <a:cs typeface="Tahoma" panose="020B0604030504040204" pitchFamily="34" charset="0"/>
              </a:rPr>
              <a:t>dV</a:t>
            </a:r>
            <a:r>
              <a:rPr lang="en-US" sz="1000" i="1" dirty="0">
                <a:latin typeface="Tahoma" panose="020B0604030504040204" pitchFamily="34" charset="0"/>
                <a:ea typeface="Tahoma" panose="020B0604030504040204" pitchFamily="34" charset="0"/>
                <a:cs typeface="Tahoma" panose="020B0604030504040204" pitchFamily="34" charset="0"/>
              </a:rPr>
              <a:t> </a:t>
            </a:r>
            <a:r>
              <a:rPr lang="en-US" sz="1000" dirty="0">
                <a:latin typeface="Tahoma" panose="020B0604030504040204" pitchFamily="34" charset="0"/>
                <a:ea typeface="Tahoma" panose="020B0604030504040204" pitchFamily="34" charset="0"/>
                <a:cs typeface="Tahoma" panose="020B0604030504040204" pitchFamily="34" charset="0"/>
              </a:rPr>
              <a:t>) according to the coordinate system (polar, cylindrical, or spherical)</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Visualization of the shape and intersection of curves can allow for insight into the specific problem</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(e.g. is it a quadric surface, spherical cap, cylinder, cone,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cardioid, torus, etc.</a:t>
            </a:r>
            <a:r>
              <a:rPr lang="en-US" sz="1000"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Does the integral require a specific integration technique? (substitution, integration by parts/DI (tabular) method, improper integration, partial fractions, trig. identity, etc.)</a:t>
            </a:r>
          </a:p>
          <a:p>
            <a:pPr lvl="1"/>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22" name="Picture 21">
            <a:extLst>
              <a:ext uri="{FF2B5EF4-FFF2-40B4-BE49-F238E27FC236}">
                <a16:creationId xmlns:a16="http://schemas.microsoft.com/office/drawing/2014/main" id="{B18D1174-8CEE-4EF9-8CC0-5E19F179EB7C}"/>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85621" y="575229"/>
            <a:ext cx="669714" cy="153905"/>
          </a:xfrm>
          <a:prstGeom prst="rect">
            <a:avLst/>
          </a:prstGeom>
        </p:spPr>
      </p:pic>
      <p:pic>
        <p:nvPicPr>
          <p:cNvPr id="18" name="Picture 17">
            <a:extLst>
              <a:ext uri="{FF2B5EF4-FFF2-40B4-BE49-F238E27FC236}">
                <a16:creationId xmlns:a16="http://schemas.microsoft.com/office/drawing/2014/main" id="{59C5F2B0-17CE-4704-B9EA-AF4FEF9ABEA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82725" y="727170"/>
            <a:ext cx="955429" cy="153905"/>
          </a:xfrm>
          <a:prstGeom prst="rect">
            <a:avLst/>
          </a:prstGeom>
        </p:spPr>
      </p:pic>
      <p:pic>
        <p:nvPicPr>
          <p:cNvPr id="20" name="Picture 19">
            <a:extLst>
              <a:ext uri="{FF2B5EF4-FFF2-40B4-BE49-F238E27FC236}">
                <a16:creationId xmlns:a16="http://schemas.microsoft.com/office/drawing/2014/main" id="{F1E0EFCB-2695-4D9D-A06E-D1309B5583C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68032" y="899173"/>
            <a:ext cx="662095" cy="153905"/>
          </a:xfrm>
          <a:prstGeom prst="rect">
            <a:avLst/>
          </a:prstGeom>
        </p:spPr>
      </p:pic>
      <p:pic>
        <p:nvPicPr>
          <p:cNvPr id="24" name="Picture 23">
            <a:extLst>
              <a:ext uri="{FF2B5EF4-FFF2-40B4-BE49-F238E27FC236}">
                <a16:creationId xmlns:a16="http://schemas.microsoft.com/office/drawing/2014/main" id="{17C8B3FE-7559-49D9-A7FD-1B5B351DDA3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68032" y="1179478"/>
            <a:ext cx="1539809" cy="153905"/>
          </a:xfrm>
          <a:prstGeom prst="rect">
            <a:avLst/>
          </a:prstGeom>
        </p:spPr>
      </p:pic>
      <p:pic>
        <p:nvPicPr>
          <p:cNvPr id="26" name="Picture 25">
            <a:extLst>
              <a:ext uri="{FF2B5EF4-FFF2-40B4-BE49-F238E27FC236}">
                <a16:creationId xmlns:a16="http://schemas.microsoft.com/office/drawing/2014/main" id="{4E537E0C-0D7E-4D34-AE39-42029F652FC3}"/>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68032" y="1362867"/>
            <a:ext cx="2000000" cy="153905"/>
          </a:xfrm>
          <a:prstGeom prst="rect">
            <a:avLst/>
          </a:prstGeom>
        </p:spPr>
      </p:pic>
    </p:spTree>
    <p:extLst>
      <p:ext uri="{BB962C8B-B14F-4D97-AF65-F5344CB8AC3E}">
        <p14:creationId xmlns:p14="http://schemas.microsoft.com/office/powerpoint/2010/main" val="2172358780"/>
      </p:ext>
    </p:extLst>
  </p:cSld>
  <p:clrMapOvr>
    <a:masterClrMapping/>
  </p:clrMapOvr>
  <p:transition>
    <p:cut/>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145</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Integration in Polar Coordinates</a:t>
            </a:r>
            <a:endParaRPr lang="en-US" sz="1400" dirty="0">
              <a:latin typeface="Tahoma"/>
              <a:cs typeface="Tahoma"/>
            </a:endParaRPr>
          </a:p>
        </p:txBody>
      </p:sp>
      <p:sp>
        <p:nvSpPr>
          <p:cNvPr id="14" name="TextBox 13">
            <a:extLst>
              <a:ext uri="{FF2B5EF4-FFF2-40B4-BE49-F238E27FC236}">
                <a16:creationId xmlns:a16="http://schemas.microsoft.com/office/drawing/2014/main" id="{0ABF9D53-6FEA-4C54-9DDA-7F1AEB185ACB}"/>
              </a:ext>
            </a:extLst>
          </p:cNvPr>
          <p:cNvSpPr txBox="1"/>
          <p:nvPr/>
        </p:nvSpPr>
        <p:spPr>
          <a:xfrm>
            <a:off x="2000346" y="378408"/>
            <a:ext cx="2607754" cy="3147015"/>
          </a:xfrm>
          <a:prstGeom prst="rect">
            <a:avLst/>
          </a:prstGeom>
          <a:noFill/>
        </p:spPr>
        <p:txBody>
          <a:bodyPr wrap="square" rtlCol="0">
            <a:spAutoFit/>
          </a:bodyPr>
          <a:lstStyle/>
          <a:p>
            <a:pPr marL="285750"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Used for </a:t>
            </a:r>
            <a:r>
              <a:rPr lang="en-US" sz="650" b="1" dirty="0">
                <a:latin typeface="Tahoma" panose="020B0604030504040204" pitchFamily="34" charset="0"/>
                <a:ea typeface="Tahoma" panose="020B0604030504040204" pitchFamily="34" charset="0"/>
                <a:cs typeface="Tahoma" panose="020B0604030504040204" pitchFamily="34" charset="0"/>
              </a:rPr>
              <a:t>circular, axial, </a:t>
            </a:r>
            <a:r>
              <a:rPr lang="en-US" sz="650" dirty="0">
                <a:latin typeface="Tahoma" panose="020B0604030504040204" pitchFamily="34" charset="0"/>
                <a:ea typeface="Tahoma" panose="020B0604030504040204" pitchFamily="34" charset="0"/>
                <a:cs typeface="Tahoma" panose="020B0604030504040204" pitchFamily="34" charset="0"/>
              </a:rPr>
              <a:t>and</a:t>
            </a:r>
            <a:r>
              <a:rPr lang="en-US" sz="650" b="1" dirty="0">
                <a:latin typeface="Tahoma" panose="020B0604030504040204" pitchFamily="34" charset="0"/>
                <a:ea typeface="Tahoma" panose="020B0604030504040204" pitchFamily="34" charset="0"/>
                <a:cs typeface="Tahoma" panose="020B0604030504040204" pitchFamily="34" charset="0"/>
              </a:rPr>
              <a:t> rotational objects </a:t>
            </a:r>
          </a:p>
          <a:p>
            <a:pPr marL="285750"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Involves </a:t>
            </a:r>
            <a:r>
              <a:rPr lang="en-US" sz="650" b="1" dirty="0">
                <a:latin typeface="Tahoma" panose="020B0604030504040204" pitchFamily="34" charset="0"/>
                <a:ea typeface="Tahoma" panose="020B0604030504040204" pitchFamily="34" charset="0"/>
                <a:cs typeface="Tahoma" panose="020B0604030504040204" pitchFamily="34" charset="0"/>
              </a:rPr>
              <a:t>two angles </a:t>
            </a:r>
            <a:r>
              <a:rPr lang="en-US" sz="650" dirty="0">
                <a:latin typeface="Tahoma" panose="020B0604030504040204" pitchFamily="34" charset="0"/>
                <a:ea typeface="Tahoma" panose="020B0604030504040204" pitchFamily="34" charset="0"/>
                <a:cs typeface="Tahoma" panose="020B0604030504040204" pitchFamily="34" charset="0"/>
              </a:rPr>
              <a:t>and </a:t>
            </a:r>
            <a:r>
              <a:rPr lang="en-US" sz="650" b="1" dirty="0">
                <a:latin typeface="Tahoma" panose="020B0604030504040204" pitchFamily="34" charset="0"/>
                <a:ea typeface="Tahoma" panose="020B0604030504040204" pitchFamily="34" charset="0"/>
                <a:cs typeface="Tahoma" panose="020B0604030504040204" pitchFamily="34" charset="0"/>
              </a:rPr>
              <a:t>two radii </a:t>
            </a:r>
          </a:p>
          <a:p>
            <a:pPr marL="742950" lvl="1"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Radii and angles depends on a </a:t>
            </a:r>
            <a:r>
              <a:rPr lang="en-US" sz="650" u="sng" dirty="0">
                <a:latin typeface="Tahoma" panose="020B0604030504040204" pitchFamily="34" charset="0"/>
                <a:ea typeface="Tahoma" panose="020B0604030504040204" pitchFamily="34" charset="0"/>
                <a:cs typeface="Tahoma" panose="020B0604030504040204" pitchFamily="34" charset="0"/>
              </a:rPr>
              <a:t>specific region</a:t>
            </a:r>
          </a:p>
          <a:p>
            <a:pPr marL="285750"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It always has the </a:t>
            </a:r>
            <a:r>
              <a:rPr lang="en-US" sz="650" b="1" dirty="0">
                <a:latin typeface="Tahoma" panose="020B0604030504040204" pitchFamily="34" charset="0"/>
                <a:ea typeface="Tahoma" panose="020B0604030504040204" pitchFamily="34" charset="0"/>
                <a:cs typeface="Tahoma" panose="020B0604030504040204" pitchFamily="34" charset="0"/>
              </a:rPr>
              <a:t>differential element </a:t>
            </a:r>
            <a:r>
              <a:rPr lang="en-US" sz="650" dirty="0">
                <a:latin typeface="Tahoma" panose="020B0604030504040204" pitchFamily="34" charset="0"/>
                <a:ea typeface="Tahoma" panose="020B0604030504040204" pitchFamily="34" charset="0"/>
                <a:cs typeface="Tahoma" panose="020B0604030504040204" pitchFamily="34" charset="0"/>
              </a:rPr>
              <a:t>as:</a:t>
            </a:r>
          </a:p>
          <a:p>
            <a:pPr marL="742950" lvl="1"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              </a:t>
            </a:r>
          </a:p>
          <a:p>
            <a:pPr marL="285750" indent="-285750" algn="just">
              <a:buFont typeface="Arial" panose="020B0604020202020204" pitchFamily="34" charset="0"/>
              <a:buChar char="•"/>
            </a:pPr>
            <a:r>
              <a:rPr lang="en-US" sz="650" u="sng" dirty="0">
                <a:latin typeface="Tahoma" panose="020B0604030504040204" pitchFamily="34" charset="0"/>
                <a:ea typeface="Tahoma" panose="020B0604030504040204" pitchFamily="34" charset="0"/>
                <a:cs typeface="Tahoma" panose="020B0604030504040204" pitchFamily="34" charset="0"/>
              </a:rPr>
              <a:t>Regions/Curves</a:t>
            </a:r>
            <a:r>
              <a:rPr lang="en-US" sz="650" dirty="0">
                <a:latin typeface="Tahoma" panose="020B0604030504040204" pitchFamily="34" charset="0"/>
                <a:ea typeface="Tahoma" panose="020B0604030504040204" pitchFamily="34" charset="0"/>
                <a:cs typeface="Tahoma" panose="020B0604030504040204" pitchFamily="34" charset="0"/>
              </a:rPr>
              <a:t> may require </a:t>
            </a:r>
            <a:r>
              <a:rPr lang="en-US" sz="650" u="sng" dirty="0">
                <a:latin typeface="Tahoma" panose="020B0604030504040204" pitchFamily="34" charset="0"/>
                <a:ea typeface="Tahoma" panose="020B0604030504040204" pitchFamily="34" charset="0"/>
                <a:cs typeface="Tahoma" panose="020B0604030504040204" pitchFamily="34" charset="0"/>
              </a:rPr>
              <a:t>completing the square</a:t>
            </a:r>
            <a:r>
              <a:rPr lang="en-US" sz="650" dirty="0">
                <a:latin typeface="Tahoma" panose="020B0604030504040204" pitchFamily="34" charset="0"/>
                <a:ea typeface="Tahoma" panose="020B0604030504040204" pitchFamily="34" charset="0"/>
                <a:cs typeface="Tahoma" panose="020B0604030504040204" pitchFamily="34" charset="0"/>
              </a:rPr>
              <a:t> to turn them into polar</a:t>
            </a:r>
          </a:p>
          <a:p>
            <a:pPr marL="285750" indent="-285750" algn="just">
              <a:buFont typeface="Arial" panose="020B0604020202020204" pitchFamily="34" charset="0"/>
              <a:buChar char="•"/>
            </a:pPr>
            <a:r>
              <a:rPr lang="en-US" sz="650" u="sng" dirty="0">
                <a:latin typeface="Tahoma" panose="020B0604030504040204" pitchFamily="34" charset="0"/>
                <a:ea typeface="Tahoma" panose="020B0604030504040204" pitchFamily="34" charset="0"/>
                <a:cs typeface="Tahoma" panose="020B0604030504040204" pitchFamily="34" charset="0"/>
              </a:rPr>
              <a:t>Move like </a:t>
            </a:r>
            <a:r>
              <a:rPr lang="en-US" sz="650" b="1" u="sng" dirty="0">
                <a:latin typeface="Tahoma" panose="020B0604030504040204" pitchFamily="34" charset="0"/>
                <a:ea typeface="Tahoma" panose="020B0604030504040204" pitchFamily="34" charset="0"/>
                <a:cs typeface="Tahoma" panose="020B0604030504040204" pitchFamily="34" charset="0"/>
              </a:rPr>
              <a:t>r</a:t>
            </a:r>
            <a:r>
              <a:rPr lang="en-US" sz="650" u="sng" dirty="0">
                <a:latin typeface="Tahoma" panose="020B0604030504040204" pitchFamily="34" charset="0"/>
                <a:ea typeface="Tahoma" panose="020B0604030504040204" pitchFamily="34" charset="0"/>
                <a:cs typeface="Tahoma" panose="020B0604030504040204" pitchFamily="34" charset="0"/>
              </a:rPr>
              <a:t>:</a:t>
            </a:r>
          </a:p>
          <a:p>
            <a:pPr marL="742950" lvl="1"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Start at origin and ask what curve do you immediately intersect:</a:t>
            </a:r>
          </a:p>
          <a:p>
            <a:pPr marL="1200150" lvl="2"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If it starts at the origin within a non-hollow region, r = 0</a:t>
            </a:r>
          </a:p>
          <a:p>
            <a:pPr marL="1200150" lvl="2"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If it begins at a curve, then         r = f(</a:t>
            </a:r>
            <a:r>
              <a:rPr lang="en-US" sz="650" b="1" i="0" dirty="0">
                <a:effectLst/>
                <a:latin typeface="Tahoma" panose="020B0604030504040204" pitchFamily="34" charset="0"/>
                <a:ea typeface="Tahoma" panose="020B0604030504040204" pitchFamily="34" charset="0"/>
                <a:cs typeface="Tahoma" panose="020B0604030504040204" pitchFamily="34" charset="0"/>
              </a:rPr>
              <a:t>𝜃</a:t>
            </a:r>
            <a:r>
              <a:rPr lang="en-US" sz="650" dirty="0">
                <a:latin typeface="Tahoma" panose="020B0604030504040204" pitchFamily="34" charset="0"/>
                <a:ea typeface="Tahoma" panose="020B0604030504040204" pitchFamily="34" charset="0"/>
                <a:cs typeface="Tahoma" panose="020B0604030504040204" pitchFamily="34" charset="0"/>
              </a:rPr>
              <a:t>)</a:t>
            </a:r>
          </a:p>
          <a:p>
            <a:pPr marL="742950" lvl="1"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Now look for second intersection curve</a:t>
            </a:r>
          </a:p>
          <a:p>
            <a:pPr marL="742950" lvl="1" indent="-285750" algn="just">
              <a:buFont typeface="Arial" panose="020B0604020202020204" pitchFamily="34" charset="0"/>
              <a:buChar char="•"/>
            </a:pPr>
            <a:r>
              <a:rPr lang="en-US" sz="650" u="sng" dirty="0">
                <a:latin typeface="Tahoma" panose="020B0604030504040204" pitchFamily="34" charset="0"/>
                <a:ea typeface="Tahoma" panose="020B0604030504040204" pitchFamily="34" charset="0"/>
                <a:cs typeface="Tahoma" panose="020B0604030504040204" pitchFamily="34" charset="0"/>
              </a:rPr>
              <a:t>Lower bound </a:t>
            </a:r>
            <a:r>
              <a:rPr lang="en-US" sz="650" dirty="0">
                <a:latin typeface="Tahoma" panose="020B0604030504040204" pitchFamily="34" charset="0"/>
                <a:ea typeface="Tahoma" panose="020B0604030504040204" pitchFamily="34" charset="0"/>
                <a:cs typeface="Tahoma" panose="020B0604030504040204" pitchFamily="34" charset="0"/>
              </a:rPr>
              <a:t>is </a:t>
            </a:r>
            <a:r>
              <a:rPr lang="en-US" sz="650" i="1" dirty="0">
                <a:latin typeface="Tahoma" panose="020B0604030504040204" pitchFamily="34" charset="0"/>
                <a:ea typeface="Tahoma" panose="020B0604030504040204" pitchFamily="34" charset="0"/>
                <a:cs typeface="Tahoma" panose="020B0604030504040204" pitchFamily="34" charset="0"/>
              </a:rPr>
              <a:t>first curve</a:t>
            </a:r>
            <a:r>
              <a:rPr lang="en-US" sz="650" dirty="0">
                <a:latin typeface="Tahoma" panose="020B0604030504040204" pitchFamily="34" charset="0"/>
                <a:ea typeface="Tahoma" panose="020B0604030504040204" pitchFamily="34" charset="0"/>
                <a:cs typeface="Tahoma" panose="020B0604030504040204" pitchFamily="34" charset="0"/>
              </a:rPr>
              <a:t>, </a:t>
            </a:r>
            <a:r>
              <a:rPr lang="en-US" sz="650" u="sng" dirty="0">
                <a:latin typeface="Tahoma" panose="020B0604030504040204" pitchFamily="34" charset="0"/>
                <a:ea typeface="Tahoma" panose="020B0604030504040204" pitchFamily="34" charset="0"/>
                <a:cs typeface="Tahoma" panose="020B0604030504040204" pitchFamily="34" charset="0"/>
              </a:rPr>
              <a:t>upper bound</a:t>
            </a:r>
            <a:r>
              <a:rPr lang="en-US" sz="650" dirty="0">
                <a:latin typeface="Tahoma" panose="020B0604030504040204" pitchFamily="34" charset="0"/>
                <a:ea typeface="Tahoma" panose="020B0604030504040204" pitchFamily="34" charset="0"/>
                <a:cs typeface="Tahoma" panose="020B0604030504040204" pitchFamily="34" charset="0"/>
              </a:rPr>
              <a:t> is </a:t>
            </a:r>
            <a:r>
              <a:rPr lang="en-US" sz="650" i="1" dirty="0">
                <a:latin typeface="Tahoma" panose="020B0604030504040204" pitchFamily="34" charset="0"/>
                <a:ea typeface="Tahoma" panose="020B0604030504040204" pitchFamily="34" charset="0"/>
                <a:cs typeface="Tahoma" panose="020B0604030504040204" pitchFamily="34" charset="0"/>
              </a:rPr>
              <a:t>second curve</a:t>
            </a:r>
            <a:endParaRPr lang="en-US" sz="650" dirty="0">
              <a:latin typeface="Tahoma" panose="020B0604030504040204" pitchFamily="34" charset="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en-US" sz="650" u="sng" dirty="0">
                <a:latin typeface="Tahoma" panose="020B0604030504040204" pitchFamily="34" charset="0"/>
                <a:ea typeface="Tahoma" panose="020B0604030504040204" pitchFamily="34" charset="0"/>
                <a:cs typeface="Tahoma" panose="020B0604030504040204" pitchFamily="34" charset="0"/>
              </a:rPr>
              <a:t>Move like </a:t>
            </a:r>
            <a:r>
              <a:rPr lang="en-US" sz="650" b="1" i="0" u="sng" dirty="0">
                <a:effectLst/>
                <a:latin typeface="Tahoma" panose="020B0604030504040204" pitchFamily="34" charset="0"/>
                <a:ea typeface="Tahoma" panose="020B0604030504040204" pitchFamily="34" charset="0"/>
                <a:cs typeface="Tahoma" panose="020B0604030504040204" pitchFamily="34" charset="0"/>
              </a:rPr>
              <a:t>𝜃:</a:t>
            </a:r>
          </a:p>
          <a:p>
            <a:pPr marL="742950" lvl="1" indent="-285750" algn="just">
              <a:buFont typeface="Arial" panose="020B0604020202020204" pitchFamily="34" charset="0"/>
              <a:buChar char="•"/>
            </a:pPr>
            <a:r>
              <a:rPr lang="en-US" sz="650" i="0" dirty="0">
                <a:effectLst/>
                <a:latin typeface="Tahoma" panose="020B0604030504040204" pitchFamily="34" charset="0"/>
                <a:ea typeface="Tahoma" panose="020B0604030504040204" pitchFamily="34" charset="0"/>
                <a:cs typeface="Tahoma" panose="020B0604030504040204" pitchFamily="34" charset="0"/>
              </a:rPr>
              <a:t>Look at region and its quadrant and determine which angles it is between</a:t>
            </a:r>
          </a:p>
          <a:p>
            <a:pPr marL="742950" lvl="1"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If the region is in </a:t>
            </a:r>
            <a:r>
              <a:rPr lang="en-US" sz="650" u="sng" dirty="0">
                <a:latin typeface="Tahoma" panose="020B0604030504040204" pitchFamily="34" charset="0"/>
                <a:ea typeface="Tahoma" panose="020B0604030504040204" pitchFamily="34" charset="0"/>
                <a:cs typeface="Tahoma" panose="020B0604030504040204" pitchFamily="34" charset="0"/>
              </a:rPr>
              <a:t>all four quadrants</a:t>
            </a:r>
            <a:r>
              <a:rPr lang="en-US" sz="650" dirty="0">
                <a:latin typeface="Tahoma" panose="020B0604030504040204" pitchFamily="34" charset="0"/>
                <a:ea typeface="Tahoma" panose="020B0604030504040204" pitchFamily="34" charset="0"/>
                <a:cs typeface="Tahoma" panose="020B0604030504040204" pitchFamily="34" charset="0"/>
              </a:rPr>
              <a:t>, then full rotation which means </a:t>
            </a:r>
            <a:r>
              <a:rPr lang="en-US" sz="650" b="1" i="0" dirty="0">
                <a:effectLst/>
                <a:latin typeface="Tahoma" panose="020B0604030504040204" pitchFamily="34" charset="0"/>
                <a:ea typeface="Tahoma" panose="020B0604030504040204" pitchFamily="34" charset="0"/>
                <a:cs typeface="Tahoma" panose="020B0604030504040204" pitchFamily="34" charset="0"/>
              </a:rPr>
              <a:t>𝜃 ∈</a:t>
            </a:r>
            <a:r>
              <a:rPr lang="en-US" sz="650" b="0" i="0" dirty="0">
                <a:effectLst/>
                <a:latin typeface="Tahoma" panose="020B0604030504040204" pitchFamily="34" charset="0"/>
                <a:ea typeface="Tahoma" panose="020B0604030504040204" pitchFamily="34" charset="0"/>
                <a:cs typeface="Tahoma" panose="020B0604030504040204" pitchFamily="34" charset="0"/>
              </a:rPr>
              <a:t> </a:t>
            </a:r>
            <a:r>
              <a:rPr lang="en-US" sz="650" b="1" i="0" dirty="0">
                <a:effectLst/>
                <a:latin typeface="Tahoma" panose="020B0604030504040204" pitchFamily="34" charset="0"/>
                <a:ea typeface="Tahoma" panose="020B0604030504040204" pitchFamily="34" charset="0"/>
                <a:cs typeface="Tahoma" panose="020B0604030504040204" pitchFamily="34" charset="0"/>
              </a:rPr>
              <a:t>[0,</a:t>
            </a:r>
            <a:r>
              <a:rPr lang="el-GR" sz="650" b="1" i="0" dirty="0">
                <a:effectLst/>
                <a:latin typeface="Tahoma" panose="020B0604030504040204" pitchFamily="34" charset="0"/>
                <a:ea typeface="Tahoma" panose="020B0604030504040204" pitchFamily="34" charset="0"/>
                <a:cs typeface="Tahoma" panose="020B0604030504040204" pitchFamily="34" charset="0"/>
              </a:rPr>
              <a:t> </a:t>
            </a:r>
            <a:r>
              <a:rPr lang="en-US" sz="650" b="1" i="0" dirty="0">
                <a:effectLst/>
                <a:latin typeface="Tahoma" panose="020B0604030504040204" pitchFamily="34" charset="0"/>
                <a:ea typeface="Tahoma" panose="020B0604030504040204" pitchFamily="34" charset="0"/>
                <a:cs typeface="Tahoma" panose="020B0604030504040204" pitchFamily="34" charset="0"/>
              </a:rPr>
              <a:t>2𝜋]</a:t>
            </a:r>
          </a:p>
          <a:p>
            <a:pPr marL="742950" lvl="1"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If the region is in </a:t>
            </a:r>
            <a:r>
              <a:rPr lang="en-US" sz="650" u="sng" dirty="0">
                <a:latin typeface="Tahoma" panose="020B0604030504040204" pitchFamily="34" charset="0"/>
                <a:ea typeface="Tahoma" panose="020B0604030504040204" pitchFamily="34" charset="0"/>
                <a:cs typeface="Tahoma" panose="020B0604030504040204" pitchFamily="34" charset="0"/>
              </a:rPr>
              <a:t>one, two or three total quadrants</a:t>
            </a:r>
            <a:r>
              <a:rPr lang="en-US" sz="650" dirty="0">
                <a:latin typeface="Tahoma" panose="020B0604030504040204" pitchFamily="34" charset="0"/>
                <a:ea typeface="Tahoma" panose="020B0604030504040204" pitchFamily="34" charset="0"/>
                <a:cs typeface="Tahoma" panose="020B0604030504040204" pitchFamily="34" charset="0"/>
              </a:rPr>
              <a:t>, look carefully for the values of </a:t>
            </a:r>
            <a:r>
              <a:rPr lang="en-US" sz="650" b="1" i="0" dirty="0">
                <a:effectLst/>
                <a:latin typeface="Tahoma" panose="020B0604030504040204" pitchFamily="34" charset="0"/>
                <a:ea typeface="Tahoma" panose="020B0604030504040204" pitchFamily="34" charset="0"/>
                <a:cs typeface="Tahoma" panose="020B0604030504040204" pitchFamily="34" charset="0"/>
              </a:rPr>
              <a:t>𝜃</a:t>
            </a:r>
            <a:endParaRPr lang="en-US" sz="650" i="0" dirty="0">
              <a:effectLst/>
              <a:latin typeface="Tahoma" panose="020B0604030504040204" pitchFamily="34" charset="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en-US" sz="650" u="sng" dirty="0">
                <a:latin typeface="Tahoma" panose="020B0604030504040204" pitchFamily="34" charset="0"/>
                <a:ea typeface="Tahoma" panose="020B0604030504040204" pitchFamily="34" charset="0"/>
                <a:cs typeface="Tahoma" panose="020B0604030504040204" pitchFamily="34" charset="0"/>
              </a:rPr>
              <a:t>Process:</a:t>
            </a:r>
          </a:p>
          <a:p>
            <a:pPr marL="742950" lvl="1"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Draw picture of the region</a:t>
            </a:r>
          </a:p>
          <a:p>
            <a:pPr marL="742950" lvl="1"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Change to polar (function and regions)</a:t>
            </a:r>
          </a:p>
          <a:p>
            <a:pPr marL="742950" lvl="1" indent="-285750" algn="just">
              <a:buFont typeface="Arial" panose="020B0604020202020204" pitchFamily="34" charset="0"/>
              <a:buChar char="•"/>
            </a:pPr>
            <a:r>
              <a:rPr lang="en-US" sz="650" dirty="0">
                <a:latin typeface="Tahoma" panose="020B0604030504040204" pitchFamily="34" charset="0"/>
                <a:ea typeface="Tahoma" panose="020B0604030504040204" pitchFamily="34" charset="0"/>
                <a:cs typeface="Tahoma" panose="020B0604030504040204" pitchFamily="34" charset="0"/>
              </a:rPr>
              <a:t>Pay attention to bounds</a:t>
            </a:r>
          </a:p>
          <a:p>
            <a:pPr marL="742950" lvl="1"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23" name="Picture 22">
            <a:extLst>
              <a:ext uri="{FF2B5EF4-FFF2-40B4-BE49-F238E27FC236}">
                <a16:creationId xmlns:a16="http://schemas.microsoft.com/office/drawing/2014/main" id="{D4AE6189-DF01-4E7F-9020-64D6EED7F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791174" y="815975"/>
            <a:ext cx="945981" cy="96305"/>
          </a:xfrm>
          <a:prstGeom prst="rect">
            <a:avLst/>
          </a:prstGeom>
        </p:spPr>
      </p:pic>
      <p:pic>
        <p:nvPicPr>
          <p:cNvPr id="1026" name="Picture 2" descr="Integration in Polar Coordinates">
            <a:extLst>
              <a:ext uri="{FF2B5EF4-FFF2-40B4-BE49-F238E27FC236}">
                <a16:creationId xmlns:a16="http://schemas.microsoft.com/office/drawing/2014/main" id="{E6B806B3-D497-409D-9EEA-CACE3372F3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81" y="2156516"/>
            <a:ext cx="1975651" cy="8684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uble Integrals in Polar Coordinates">
            <a:extLst>
              <a:ext uri="{FF2B5EF4-FFF2-40B4-BE49-F238E27FC236}">
                <a16:creationId xmlns:a16="http://schemas.microsoft.com/office/drawing/2014/main" id="{C26B298F-11F8-4AFB-BCA7-2A0A38B41BB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734" y="1343894"/>
            <a:ext cx="838150" cy="805210"/>
          </a:xfrm>
          <a:prstGeom prst="rect">
            <a:avLst/>
          </a:prstGeom>
          <a:noFill/>
          <a:extLst>
            <a:ext uri="{909E8E84-426E-40DD-AFC4-6F175D3DCCD1}">
              <a14:hiddenFill xmlns:a14="http://schemas.microsoft.com/office/drawing/2010/main">
                <a:solidFill>
                  <a:srgbClr val="FFFFFF"/>
                </a:solidFill>
              </a14:hiddenFill>
            </a:ext>
          </a:extLst>
        </p:spPr>
      </p:pic>
      <p:sp>
        <p:nvSpPr>
          <p:cNvPr id="24" name="AutoShape 8" descr="A region of integration in polar coordinates">
            <a:extLst>
              <a:ext uri="{FF2B5EF4-FFF2-40B4-BE49-F238E27FC236}">
                <a16:creationId xmlns:a16="http://schemas.microsoft.com/office/drawing/2014/main" id="{0BA3C7E3-C8E2-4AB4-9487-D262F0E18CC5}"/>
              </a:ext>
            </a:extLst>
          </p:cNvPr>
          <p:cNvSpPr>
            <a:spLocks noChangeAspect="1" noChangeArrowheads="1"/>
          </p:cNvSpPr>
          <p:nvPr/>
        </p:nvSpPr>
        <p:spPr bwMode="auto">
          <a:xfrm>
            <a:off x="2152650" y="15779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 name="Picture 25">
            <a:extLst>
              <a:ext uri="{FF2B5EF4-FFF2-40B4-BE49-F238E27FC236}">
                <a16:creationId xmlns:a16="http://schemas.microsoft.com/office/drawing/2014/main" id="{92673D4C-0830-4D44-BC96-0B2AD78F3256}"/>
              </a:ext>
            </a:extLst>
          </p:cNvPr>
          <p:cNvPicPr>
            <a:picLocks noChangeAspect="1"/>
          </p:cNvPicPr>
          <p:nvPr/>
        </p:nvPicPr>
        <p:blipFill>
          <a:blip r:embed="rId11"/>
          <a:stretch>
            <a:fillRect/>
          </a:stretch>
        </p:blipFill>
        <p:spPr>
          <a:xfrm>
            <a:off x="1043617" y="1359615"/>
            <a:ext cx="952014" cy="788407"/>
          </a:xfrm>
          <a:prstGeom prst="rect">
            <a:avLst/>
          </a:prstGeom>
        </p:spPr>
      </p:pic>
      <p:pic>
        <p:nvPicPr>
          <p:cNvPr id="29" name="Picture 28">
            <a:extLst>
              <a:ext uri="{FF2B5EF4-FFF2-40B4-BE49-F238E27FC236}">
                <a16:creationId xmlns:a16="http://schemas.microsoft.com/office/drawing/2014/main" id="{7E2F03DD-8494-450A-989C-2136E2117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21522" y="2945001"/>
            <a:ext cx="844190" cy="252952"/>
          </a:xfrm>
          <a:prstGeom prst="rect">
            <a:avLst/>
          </a:prstGeom>
        </p:spPr>
      </p:pic>
      <p:pic>
        <p:nvPicPr>
          <p:cNvPr id="39" name="Picture 38">
            <a:extLst>
              <a:ext uri="{FF2B5EF4-FFF2-40B4-BE49-F238E27FC236}">
                <a16:creationId xmlns:a16="http://schemas.microsoft.com/office/drawing/2014/main" id="{27A73B53-6DEC-49D2-9EF8-445B8E144AC5}"/>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20313" y="1219488"/>
            <a:ext cx="820571" cy="96000"/>
          </a:xfrm>
          <a:prstGeom prst="rect">
            <a:avLst/>
          </a:prstGeom>
        </p:spPr>
      </p:pic>
      <p:pic>
        <p:nvPicPr>
          <p:cNvPr id="1036" name="Picture 12" descr="Double integral change of variable examples - Math Insight">
            <a:extLst>
              <a:ext uri="{FF2B5EF4-FFF2-40B4-BE49-F238E27FC236}">
                <a16:creationId xmlns:a16="http://schemas.microsoft.com/office/drawing/2014/main" id="{7309611C-7FA7-4B8B-B78D-A9B73EB80DA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93563" y="438386"/>
            <a:ext cx="889508" cy="72518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763AA11D-174D-40C9-AC3E-4ABF20188C83}"/>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291399" y="1215703"/>
            <a:ext cx="676571" cy="94476"/>
          </a:xfrm>
          <a:prstGeom prst="rect">
            <a:avLst/>
          </a:prstGeom>
        </p:spPr>
      </p:pic>
      <p:pic>
        <p:nvPicPr>
          <p:cNvPr id="37" name="Picture 36">
            <a:extLst>
              <a:ext uri="{FF2B5EF4-FFF2-40B4-BE49-F238E27FC236}">
                <a16:creationId xmlns:a16="http://schemas.microsoft.com/office/drawing/2014/main" id="{94F0B3BA-8514-482E-96E8-4C08B47AD2F5}"/>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007923" y="1248693"/>
            <a:ext cx="198857" cy="73143"/>
          </a:xfrm>
          <a:prstGeom prst="rect">
            <a:avLst/>
          </a:prstGeom>
        </p:spPr>
      </p:pic>
    </p:spTree>
    <p:extLst>
      <p:ext uri="{BB962C8B-B14F-4D97-AF65-F5344CB8AC3E}">
        <p14:creationId xmlns:p14="http://schemas.microsoft.com/office/powerpoint/2010/main" val="3674392305"/>
      </p:ext>
    </p:extLst>
  </p:cSld>
  <p:clrMapOvr>
    <a:masterClrMapping/>
  </p:clrMapOvr>
  <p:transition>
    <p:cut/>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3"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146</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Polar (example 1)</a:t>
            </a:r>
            <a:endParaRPr lang="en-US" sz="1400" dirty="0">
              <a:latin typeface="Tahoma"/>
              <a:cs typeface="Tahoma"/>
            </a:endParaRPr>
          </a:p>
        </p:txBody>
      </p:sp>
      <p:pic>
        <p:nvPicPr>
          <p:cNvPr id="17" name="Picture 16">
            <a:extLst>
              <a:ext uri="{FF2B5EF4-FFF2-40B4-BE49-F238E27FC236}">
                <a16:creationId xmlns:a16="http://schemas.microsoft.com/office/drawing/2014/main" id="{D9D711EF-6743-41F9-82F6-EF05004EAA15}"/>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289342" y="414203"/>
            <a:ext cx="3855239" cy="235429"/>
          </a:xfrm>
          <a:prstGeom prst="rect">
            <a:avLst/>
          </a:prstGeom>
        </p:spPr>
      </p:pic>
      <p:pic>
        <p:nvPicPr>
          <p:cNvPr id="19" name="Picture 18">
            <a:extLst>
              <a:ext uri="{FF2B5EF4-FFF2-40B4-BE49-F238E27FC236}">
                <a16:creationId xmlns:a16="http://schemas.microsoft.com/office/drawing/2014/main" id="{BEAE1437-D48A-4623-9A8E-9BB880AE025A}"/>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89342" y="649632"/>
            <a:ext cx="1546667" cy="147048"/>
          </a:xfrm>
          <a:prstGeom prst="rect">
            <a:avLst/>
          </a:prstGeom>
        </p:spPr>
      </p:pic>
      <p:pic>
        <p:nvPicPr>
          <p:cNvPr id="21" name="Picture 20">
            <a:extLst>
              <a:ext uri="{FF2B5EF4-FFF2-40B4-BE49-F238E27FC236}">
                <a16:creationId xmlns:a16="http://schemas.microsoft.com/office/drawing/2014/main" id="{169F55B6-EC6E-4C29-B3FD-5D568BEB853E}"/>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217214" y="883517"/>
            <a:ext cx="2043429" cy="195048"/>
          </a:xfrm>
          <a:prstGeom prst="rect">
            <a:avLst/>
          </a:prstGeom>
        </p:spPr>
      </p:pic>
      <p:pic>
        <p:nvPicPr>
          <p:cNvPr id="23" name="Picture 22">
            <a:extLst>
              <a:ext uri="{FF2B5EF4-FFF2-40B4-BE49-F238E27FC236}">
                <a16:creationId xmlns:a16="http://schemas.microsoft.com/office/drawing/2014/main" id="{C3AB3FD8-DEEE-423D-A527-B4552DF0EFC0}"/>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298295" y="1121203"/>
            <a:ext cx="1272381" cy="153905"/>
          </a:xfrm>
          <a:prstGeom prst="rect">
            <a:avLst/>
          </a:prstGeom>
        </p:spPr>
      </p:pic>
      <p:pic>
        <p:nvPicPr>
          <p:cNvPr id="29" name="Picture 28">
            <a:extLst>
              <a:ext uri="{FF2B5EF4-FFF2-40B4-BE49-F238E27FC236}">
                <a16:creationId xmlns:a16="http://schemas.microsoft.com/office/drawing/2014/main" id="{7BEEE384-9B48-46C5-BDF5-D44F654DB7E2}"/>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617486" y="1125415"/>
            <a:ext cx="1472763" cy="155429"/>
          </a:xfrm>
          <a:prstGeom prst="rect">
            <a:avLst/>
          </a:prstGeom>
        </p:spPr>
      </p:pic>
      <p:pic>
        <p:nvPicPr>
          <p:cNvPr id="27" name="Picture 26">
            <a:extLst>
              <a:ext uri="{FF2B5EF4-FFF2-40B4-BE49-F238E27FC236}">
                <a16:creationId xmlns:a16="http://schemas.microsoft.com/office/drawing/2014/main" id="{1EE53F11-DE8D-4E56-90C2-1371801DA93B}"/>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218738" y="1151385"/>
            <a:ext cx="937905" cy="94476"/>
          </a:xfrm>
          <a:prstGeom prst="rect">
            <a:avLst/>
          </a:prstGeom>
        </p:spPr>
      </p:pic>
      <p:pic>
        <p:nvPicPr>
          <p:cNvPr id="31" name="Picture 30">
            <a:extLst>
              <a:ext uri="{FF2B5EF4-FFF2-40B4-BE49-F238E27FC236}">
                <a16:creationId xmlns:a16="http://schemas.microsoft.com/office/drawing/2014/main" id="{59484956-ECAB-4FC4-B3DB-0F1479B0590B}"/>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21847" y="1356789"/>
            <a:ext cx="934857" cy="128000"/>
          </a:xfrm>
          <a:prstGeom prst="rect">
            <a:avLst/>
          </a:prstGeom>
        </p:spPr>
      </p:pic>
      <p:pic>
        <p:nvPicPr>
          <p:cNvPr id="32" name="Picture 31">
            <a:extLst>
              <a:ext uri="{FF2B5EF4-FFF2-40B4-BE49-F238E27FC236}">
                <a16:creationId xmlns:a16="http://schemas.microsoft.com/office/drawing/2014/main" id="{419E9060-48F4-45EB-8354-BD776ADB77E5}"/>
              </a:ext>
            </a:extLst>
          </p:cNvPr>
          <p:cNvPicPr>
            <a:picLocks noChangeAspect="1"/>
          </p:cNvPicPr>
          <p:nvPr/>
        </p:nvPicPr>
        <p:blipFill>
          <a:blip r:embed="rId21"/>
          <a:stretch>
            <a:fillRect/>
          </a:stretch>
        </p:blipFill>
        <p:spPr>
          <a:xfrm>
            <a:off x="182252" y="1484789"/>
            <a:ext cx="1691768" cy="1373234"/>
          </a:xfrm>
          <a:prstGeom prst="rect">
            <a:avLst/>
          </a:prstGeom>
        </p:spPr>
      </p:pic>
      <p:pic>
        <p:nvPicPr>
          <p:cNvPr id="1028" name="Picture 4" descr="Free Icon | Rotating arrow to the right">
            <a:extLst>
              <a:ext uri="{FF2B5EF4-FFF2-40B4-BE49-F238E27FC236}">
                <a16:creationId xmlns:a16="http://schemas.microsoft.com/office/drawing/2014/main" id="{8796A95B-B7CF-42CF-BBE4-F8926B6FBEEB}"/>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V="1">
            <a:off x="607845" y="1583055"/>
            <a:ext cx="995487" cy="995487"/>
          </a:xfrm>
          <a:prstGeom prst="rect">
            <a:avLst/>
          </a:prstGeom>
          <a:noFill/>
          <a:extLst>
            <a:ext uri="{909E8E84-426E-40DD-AFC4-6F175D3DCCD1}">
              <a14:hiddenFill xmlns:a14="http://schemas.microsoft.com/office/drawing/2010/main">
                <a:solidFill>
                  <a:srgbClr val="FFFFFF"/>
                </a:solidFill>
              </a14:hiddenFill>
            </a:ext>
          </a:extLst>
        </p:spPr>
      </p:pic>
      <p:sp>
        <p:nvSpPr>
          <p:cNvPr id="33" name="Arc 32">
            <a:extLst>
              <a:ext uri="{FF2B5EF4-FFF2-40B4-BE49-F238E27FC236}">
                <a16:creationId xmlns:a16="http://schemas.microsoft.com/office/drawing/2014/main" id="{96F8E215-3923-4835-96D9-89DDF719F81F}"/>
              </a:ext>
            </a:extLst>
          </p:cNvPr>
          <p:cNvSpPr/>
          <p:nvPr/>
        </p:nvSpPr>
        <p:spPr>
          <a:xfrm>
            <a:off x="488999" y="1640810"/>
            <a:ext cx="991642" cy="914400"/>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4" name="Arc 33">
            <a:extLst>
              <a:ext uri="{FF2B5EF4-FFF2-40B4-BE49-F238E27FC236}">
                <a16:creationId xmlns:a16="http://schemas.microsoft.com/office/drawing/2014/main" id="{B2E2A09A-6B93-437C-AAC0-D88ED6BBDF86}"/>
              </a:ext>
            </a:extLst>
          </p:cNvPr>
          <p:cNvSpPr/>
          <p:nvPr/>
        </p:nvSpPr>
        <p:spPr>
          <a:xfrm>
            <a:off x="509802" y="1640810"/>
            <a:ext cx="991642" cy="914400"/>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sp>
        <p:nvSpPr>
          <p:cNvPr id="35" name="Arc 34">
            <a:extLst>
              <a:ext uri="{FF2B5EF4-FFF2-40B4-BE49-F238E27FC236}">
                <a16:creationId xmlns:a16="http://schemas.microsoft.com/office/drawing/2014/main" id="{5D98AD33-9CDF-4A5E-BA8F-8E1311862E0D}"/>
              </a:ext>
            </a:extLst>
          </p:cNvPr>
          <p:cNvSpPr/>
          <p:nvPr/>
        </p:nvSpPr>
        <p:spPr>
          <a:xfrm>
            <a:off x="542871" y="1640810"/>
            <a:ext cx="991642" cy="914400"/>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41" name="Picture 40">
            <a:extLst>
              <a:ext uri="{FF2B5EF4-FFF2-40B4-BE49-F238E27FC236}">
                <a16:creationId xmlns:a16="http://schemas.microsoft.com/office/drawing/2014/main" id="{0CE66167-FD3D-456B-87F6-E0552AF79176}"/>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1238929" y="1353670"/>
            <a:ext cx="629333" cy="108190"/>
          </a:xfrm>
          <a:prstGeom prst="rect">
            <a:avLst/>
          </a:prstGeom>
        </p:spPr>
      </p:pic>
      <p:cxnSp>
        <p:nvCxnSpPr>
          <p:cNvPr id="43" name="Straight Arrow Connector 42">
            <a:extLst>
              <a:ext uri="{FF2B5EF4-FFF2-40B4-BE49-F238E27FC236}">
                <a16:creationId xmlns:a16="http://schemas.microsoft.com/office/drawing/2014/main" id="{9A6CC3BF-23D9-4B13-90DA-F32962D98D5A}"/>
              </a:ext>
            </a:extLst>
          </p:cNvPr>
          <p:cNvCxnSpPr>
            <a:cxnSpLocks/>
          </p:cNvCxnSpPr>
          <p:nvPr/>
        </p:nvCxnSpPr>
        <p:spPr>
          <a:xfrm flipV="1">
            <a:off x="1298295" y="1684974"/>
            <a:ext cx="131486" cy="13247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48" name="Picture 47">
            <a:extLst>
              <a:ext uri="{FF2B5EF4-FFF2-40B4-BE49-F238E27FC236}">
                <a16:creationId xmlns:a16="http://schemas.microsoft.com/office/drawing/2014/main" id="{8D524292-9FBD-49DE-B2CE-134F0CF799D7}"/>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1868262" y="1333133"/>
            <a:ext cx="694857" cy="140191"/>
          </a:xfrm>
          <a:prstGeom prst="rect">
            <a:avLst/>
          </a:prstGeom>
        </p:spPr>
      </p:pic>
      <p:pic>
        <p:nvPicPr>
          <p:cNvPr id="1024" name="Picture 1023">
            <a:extLst>
              <a:ext uri="{FF2B5EF4-FFF2-40B4-BE49-F238E27FC236}">
                <a16:creationId xmlns:a16="http://schemas.microsoft.com/office/drawing/2014/main" id="{03B3395A-1841-49AA-919D-588158FCC16F}"/>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2255202" y="1883425"/>
            <a:ext cx="2197333" cy="310095"/>
          </a:xfrm>
          <a:prstGeom prst="rect">
            <a:avLst/>
          </a:prstGeom>
        </p:spPr>
      </p:pic>
      <p:pic>
        <p:nvPicPr>
          <p:cNvPr id="60" name="Picture 59">
            <a:extLst>
              <a:ext uri="{FF2B5EF4-FFF2-40B4-BE49-F238E27FC236}">
                <a16:creationId xmlns:a16="http://schemas.microsoft.com/office/drawing/2014/main" id="{000D9C94-45DA-4A0B-985C-3CBCBB24E7CB}"/>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2120509" y="1538844"/>
            <a:ext cx="1801905" cy="320762"/>
          </a:xfrm>
          <a:prstGeom prst="rect">
            <a:avLst/>
          </a:prstGeom>
        </p:spPr>
      </p:pic>
    </p:spTree>
    <p:extLst>
      <p:ext uri="{BB962C8B-B14F-4D97-AF65-F5344CB8AC3E}">
        <p14:creationId xmlns:p14="http://schemas.microsoft.com/office/powerpoint/2010/main" val="3862499477"/>
      </p:ext>
    </p:extLst>
  </p:cSld>
  <p:clrMapOvr>
    <a:masterClrMapping/>
  </p:clrMapOvr>
  <p:transition>
    <p:cut/>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6"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147</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Polar (example 2)</a:t>
            </a:r>
            <a:endParaRPr lang="en-US" sz="1400" dirty="0">
              <a:latin typeface="Tahoma"/>
              <a:cs typeface="Tahoma"/>
            </a:endParaRPr>
          </a:p>
        </p:txBody>
      </p:sp>
      <p:pic>
        <p:nvPicPr>
          <p:cNvPr id="69" name="Picture 68">
            <a:extLst>
              <a:ext uri="{FF2B5EF4-FFF2-40B4-BE49-F238E27FC236}">
                <a16:creationId xmlns:a16="http://schemas.microsoft.com/office/drawing/2014/main" id="{C5CBC1DA-6253-4022-8F46-33D0351B3172}"/>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843629" y="407034"/>
            <a:ext cx="3045333" cy="345143"/>
          </a:xfrm>
          <a:prstGeom prst="rect">
            <a:avLst/>
          </a:prstGeom>
        </p:spPr>
      </p:pic>
      <p:pic>
        <p:nvPicPr>
          <p:cNvPr id="21" name="Picture 20">
            <a:extLst>
              <a:ext uri="{FF2B5EF4-FFF2-40B4-BE49-F238E27FC236}">
                <a16:creationId xmlns:a16="http://schemas.microsoft.com/office/drawing/2014/main" id="{61FFA418-BC77-4240-AB4B-1445935315A2}"/>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17215" y="877536"/>
            <a:ext cx="2041906" cy="199620"/>
          </a:xfrm>
          <a:prstGeom prst="rect">
            <a:avLst/>
          </a:prstGeom>
        </p:spPr>
      </p:pic>
      <p:pic>
        <p:nvPicPr>
          <p:cNvPr id="23" name="Picture 22">
            <a:extLst>
              <a:ext uri="{FF2B5EF4-FFF2-40B4-BE49-F238E27FC236}">
                <a16:creationId xmlns:a16="http://schemas.microsoft.com/office/drawing/2014/main" id="{177E5879-7129-4F21-B271-7E2AA5AB6DFE}"/>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217215" y="1179074"/>
            <a:ext cx="937905" cy="94476"/>
          </a:xfrm>
          <a:prstGeom prst="rect">
            <a:avLst/>
          </a:prstGeom>
        </p:spPr>
      </p:pic>
      <p:pic>
        <p:nvPicPr>
          <p:cNvPr id="27" name="Picture 26">
            <a:extLst>
              <a:ext uri="{FF2B5EF4-FFF2-40B4-BE49-F238E27FC236}">
                <a16:creationId xmlns:a16="http://schemas.microsoft.com/office/drawing/2014/main" id="{4526E9D8-CC92-4F64-8DDF-F60DBF4E9CA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1238168" y="1112407"/>
            <a:ext cx="3055239" cy="227810"/>
          </a:xfrm>
          <a:prstGeom prst="rect">
            <a:avLst/>
          </a:prstGeom>
        </p:spPr>
      </p:pic>
      <p:pic>
        <p:nvPicPr>
          <p:cNvPr id="28" name="Picture 27">
            <a:extLst>
              <a:ext uri="{FF2B5EF4-FFF2-40B4-BE49-F238E27FC236}">
                <a16:creationId xmlns:a16="http://schemas.microsoft.com/office/drawing/2014/main" id="{7CBEB517-70B3-4304-AC6C-827ADE615676}"/>
              </a:ext>
            </a:extLst>
          </p:cNvPr>
          <p:cNvPicPr>
            <a:picLocks noChangeAspect="1"/>
          </p:cNvPicPr>
          <p:nvPr/>
        </p:nvPicPr>
        <p:blipFill>
          <a:blip r:embed="rId21"/>
          <a:stretch>
            <a:fillRect/>
          </a:stretch>
        </p:blipFill>
        <p:spPr>
          <a:xfrm>
            <a:off x="152340" y="1693834"/>
            <a:ext cx="1493300" cy="1575393"/>
          </a:xfrm>
          <a:prstGeom prst="rect">
            <a:avLst/>
          </a:prstGeom>
        </p:spPr>
      </p:pic>
      <p:pic>
        <p:nvPicPr>
          <p:cNvPr id="30" name="Picture 29">
            <a:extLst>
              <a:ext uri="{FF2B5EF4-FFF2-40B4-BE49-F238E27FC236}">
                <a16:creationId xmlns:a16="http://schemas.microsoft.com/office/drawing/2014/main" id="{4D534AB3-F9FE-4DF7-8A94-E92DD452CF0B}"/>
              </a:ext>
            </a:extLst>
          </p:cNvPr>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220263" y="1403173"/>
            <a:ext cx="934857" cy="128000"/>
          </a:xfrm>
          <a:prstGeom prst="rect">
            <a:avLst/>
          </a:prstGeom>
        </p:spPr>
      </p:pic>
      <p:pic>
        <p:nvPicPr>
          <p:cNvPr id="32" name="Picture 31">
            <a:extLst>
              <a:ext uri="{FF2B5EF4-FFF2-40B4-BE49-F238E27FC236}">
                <a16:creationId xmlns:a16="http://schemas.microsoft.com/office/drawing/2014/main" id="{C49331B8-1C50-4D03-86DC-FB9DB8E0502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3398" b="91748" l="0" r="89109">
                        <a14:foregroundMark x1="41584" y1="20388" x2="90099" y2="47087"/>
                        <a14:foregroundMark x1="90099" y1="47087" x2="62376" y2="80583"/>
                        <a14:foregroundMark x1="62376" y1="80583" x2="4950" y2="58252"/>
                        <a14:foregroundMark x1="4950" y1="58252" x2="1980" y2="9223"/>
                        <a14:foregroundMark x1="1980" y1="9223" x2="1980" y2="9709"/>
                        <a14:foregroundMark x1="25743" y1="5825" x2="990" y2="3883"/>
                        <a14:foregroundMark x1="34653" y1="88835" x2="47525" y2="84951"/>
                        <a14:foregroundMark x1="16832" y1="91748" x2="990" y2="91748"/>
                        <a14:foregroundMark x1="2970" y1="4854" x2="2970" y2="4854"/>
                        <a14:foregroundMark x1="2970" y1="2913" x2="2970" y2="2913"/>
                      </a14:backgroundRemoval>
                    </a14:imgEffect>
                  </a14:imgLayer>
                </a14:imgProps>
              </a:ext>
            </a:extLst>
          </a:blip>
          <a:stretch>
            <a:fillRect/>
          </a:stretch>
        </p:blipFill>
        <p:spPr>
          <a:xfrm>
            <a:off x="887233" y="1823832"/>
            <a:ext cx="701869" cy="1431535"/>
          </a:xfrm>
          <a:prstGeom prst="rect">
            <a:avLst/>
          </a:prstGeom>
        </p:spPr>
      </p:pic>
      <p:sp>
        <p:nvSpPr>
          <p:cNvPr id="33" name="Arrow: Curved Up 32">
            <a:extLst>
              <a:ext uri="{FF2B5EF4-FFF2-40B4-BE49-F238E27FC236}">
                <a16:creationId xmlns:a16="http://schemas.microsoft.com/office/drawing/2014/main" id="{26066705-A4FE-4CE6-81C3-1549F336EBB8}"/>
              </a:ext>
            </a:extLst>
          </p:cNvPr>
          <p:cNvSpPr/>
          <p:nvPr/>
        </p:nvSpPr>
        <p:spPr>
          <a:xfrm rot="16200000">
            <a:off x="693054" y="2190857"/>
            <a:ext cx="981947" cy="585265"/>
          </a:xfrm>
          <a:prstGeom prst="curvedUp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7" name="Picture 36">
            <a:extLst>
              <a:ext uri="{FF2B5EF4-FFF2-40B4-BE49-F238E27FC236}">
                <a16:creationId xmlns:a16="http://schemas.microsoft.com/office/drawing/2014/main" id="{0FC76B4F-BD4F-4DD6-8B0D-A5D3C3CF6855}"/>
              </a:ext>
            </a:extLst>
          </p:cNvPr>
          <p:cNvPicPr>
            <a:picLocks noChangeAspect="1"/>
          </p:cNvPicPr>
          <p:nvPr>
            <p:custDataLst>
              <p:tags r:id="rId6"/>
            </p:custDataLst>
          </p:nvPr>
        </p:nvPicPr>
        <p:blipFill>
          <a:blip r:embed="rId25" cstate="print">
            <a:extLst>
              <a:ext uri="{28A0092B-C50C-407E-A947-70E740481C1C}">
                <a14:useLocalDpi xmlns:a14="http://schemas.microsoft.com/office/drawing/2010/main" val="0"/>
              </a:ext>
            </a:extLst>
          </a:blip>
          <a:stretch>
            <a:fillRect/>
          </a:stretch>
        </p:blipFill>
        <p:spPr>
          <a:xfrm>
            <a:off x="1229781" y="1375468"/>
            <a:ext cx="738285" cy="234666"/>
          </a:xfrm>
          <a:prstGeom prst="rect">
            <a:avLst/>
          </a:prstGeom>
        </p:spPr>
      </p:pic>
      <p:pic>
        <p:nvPicPr>
          <p:cNvPr id="41" name="Picture 40">
            <a:extLst>
              <a:ext uri="{FF2B5EF4-FFF2-40B4-BE49-F238E27FC236}">
                <a16:creationId xmlns:a16="http://schemas.microsoft.com/office/drawing/2014/main" id="{1FF56F33-81B3-48BA-B2FF-647E09351492}"/>
              </a:ext>
            </a:extLst>
          </p:cNvPr>
          <p:cNvPicPr>
            <a:picLocks noChangeAspect="1"/>
          </p:cNvPicPr>
          <p:nvPr>
            <p:custDataLst>
              <p:tags r:id="rId7"/>
            </p:custDataLst>
          </p:nvPr>
        </p:nvPicPr>
        <p:blipFill>
          <a:blip r:embed="rId26" cstate="print">
            <a:extLst>
              <a:ext uri="{28A0092B-C50C-407E-A947-70E740481C1C}">
                <a14:useLocalDpi xmlns:a14="http://schemas.microsoft.com/office/drawing/2010/main" val="0"/>
              </a:ext>
            </a:extLst>
          </a:blip>
          <a:stretch>
            <a:fillRect/>
          </a:stretch>
        </p:blipFill>
        <p:spPr>
          <a:xfrm>
            <a:off x="2026555" y="1436041"/>
            <a:ext cx="571428" cy="107429"/>
          </a:xfrm>
          <a:prstGeom prst="rect">
            <a:avLst/>
          </a:prstGeom>
        </p:spPr>
      </p:pic>
      <p:pic>
        <p:nvPicPr>
          <p:cNvPr id="43" name="Picture 42">
            <a:extLst>
              <a:ext uri="{FF2B5EF4-FFF2-40B4-BE49-F238E27FC236}">
                <a16:creationId xmlns:a16="http://schemas.microsoft.com/office/drawing/2014/main" id="{D98AF727-BFBE-41B4-AE70-B07174CC3FE2}"/>
              </a:ext>
            </a:extLst>
          </p:cNvPr>
          <p:cNvPicPr>
            <a:picLocks noChangeAspect="1"/>
          </p:cNvPicPr>
          <p:nvPr>
            <p:custDataLst>
              <p:tags r:id="rId8"/>
            </p:custDataLst>
          </p:nvPr>
        </p:nvPicPr>
        <p:blipFill>
          <a:blip r:embed="rId27" cstate="print">
            <a:extLst>
              <a:ext uri="{28A0092B-C50C-407E-A947-70E740481C1C}">
                <a14:useLocalDpi xmlns:a14="http://schemas.microsoft.com/office/drawing/2010/main" val="0"/>
              </a:ext>
            </a:extLst>
          </a:blip>
          <a:stretch>
            <a:fillRect/>
          </a:stretch>
        </p:blipFill>
        <p:spPr>
          <a:xfrm>
            <a:off x="1780004" y="1634036"/>
            <a:ext cx="2350476" cy="234667"/>
          </a:xfrm>
          <a:prstGeom prst="rect">
            <a:avLst/>
          </a:prstGeom>
        </p:spPr>
      </p:pic>
      <p:pic>
        <p:nvPicPr>
          <p:cNvPr id="47" name="Picture 46">
            <a:extLst>
              <a:ext uri="{FF2B5EF4-FFF2-40B4-BE49-F238E27FC236}">
                <a16:creationId xmlns:a16="http://schemas.microsoft.com/office/drawing/2014/main" id="{B3E6598A-CDB5-468F-84A1-C6409CF2F37B}"/>
              </a:ext>
            </a:extLst>
          </p:cNvPr>
          <p:cNvPicPr>
            <a:picLocks noChangeAspect="1"/>
          </p:cNvPicPr>
          <p:nvPr>
            <p:custDataLst>
              <p:tags r:id="rId9"/>
            </p:custDataLst>
          </p:nvPr>
        </p:nvPicPr>
        <p:blipFill>
          <a:blip r:embed="rId28" cstate="print">
            <a:extLst>
              <a:ext uri="{28A0092B-C50C-407E-A947-70E740481C1C}">
                <a14:useLocalDpi xmlns:a14="http://schemas.microsoft.com/office/drawing/2010/main" val="0"/>
              </a:ext>
            </a:extLst>
          </a:blip>
          <a:stretch>
            <a:fillRect/>
          </a:stretch>
        </p:blipFill>
        <p:spPr>
          <a:xfrm>
            <a:off x="1764732" y="1842267"/>
            <a:ext cx="2667428" cy="234667"/>
          </a:xfrm>
          <a:prstGeom prst="rect">
            <a:avLst/>
          </a:prstGeom>
        </p:spPr>
      </p:pic>
      <p:pic>
        <p:nvPicPr>
          <p:cNvPr id="51" name="Picture 50">
            <a:extLst>
              <a:ext uri="{FF2B5EF4-FFF2-40B4-BE49-F238E27FC236}">
                <a16:creationId xmlns:a16="http://schemas.microsoft.com/office/drawing/2014/main" id="{8981963E-6408-4DB1-8C97-B007DB378FF5}"/>
              </a:ext>
            </a:extLst>
          </p:cNvPr>
          <p:cNvPicPr>
            <a:picLocks noChangeAspect="1"/>
          </p:cNvPicPr>
          <p:nvPr>
            <p:custDataLst>
              <p:tags r:id="rId10"/>
            </p:custDataLst>
          </p:nvPr>
        </p:nvPicPr>
        <p:blipFill>
          <a:blip r:embed="rId29" cstate="print">
            <a:extLst>
              <a:ext uri="{28A0092B-C50C-407E-A947-70E740481C1C}">
                <a14:useLocalDpi xmlns:a14="http://schemas.microsoft.com/office/drawing/2010/main" val="0"/>
              </a:ext>
            </a:extLst>
          </a:blip>
          <a:stretch>
            <a:fillRect/>
          </a:stretch>
        </p:blipFill>
        <p:spPr>
          <a:xfrm>
            <a:off x="1823921" y="2077948"/>
            <a:ext cx="2513523" cy="128000"/>
          </a:xfrm>
          <a:prstGeom prst="rect">
            <a:avLst/>
          </a:prstGeom>
        </p:spPr>
      </p:pic>
      <p:pic>
        <p:nvPicPr>
          <p:cNvPr id="53" name="Picture 52">
            <a:extLst>
              <a:ext uri="{FF2B5EF4-FFF2-40B4-BE49-F238E27FC236}">
                <a16:creationId xmlns:a16="http://schemas.microsoft.com/office/drawing/2014/main" id="{EBEA125D-E2D8-4462-9DC5-BD450A91AEB7}"/>
              </a:ext>
            </a:extLst>
          </p:cNvPr>
          <p:cNvPicPr>
            <a:picLocks noChangeAspect="1"/>
          </p:cNvPicPr>
          <p:nvPr>
            <p:custDataLst>
              <p:tags r:id="rId11"/>
            </p:custDataLst>
          </p:nvPr>
        </p:nvPicPr>
        <p:blipFill>
          <a:blip r:embed="rId30" cstate="print">
            <a:extLst>
              <a:ext uri="{28A0092B-C50C-407E-A947-70E740481C1C}">
                <a14:useLocalDpi xmlns:a14="http://schemas.microsoft.com/office/drawing/2010/main" val="0"/>
              </a:ext>
            </a:extLst>
          </a:blip>
          <a:stretch>
            <a:fillRect/>
          </a:stretch>
        </p:blipFill>
        <p:spPr>
          <a:xfrm>
            <a:off x="1723699" y="2232864"/>
            <a:ext cx="2841143" cy="128000"/>
          </a:xfrm>
          <a:prstGeom prst="rect">
            <a:avLst/>
          </a:prstGeom>
        </p:spPr>
      </p:pic>
      <p:pic>
        <p:nvPicPr>
          <p:cNvPr id="57" name="Picture 56">
            <a:extLst>
              <a:ext uri="{FF2B5EF4-FFF2-40B4-BE49-F238E27FC236}">
                <a16:creationId xmlns:a16="http://schemas.microsoft.com/office/drawing/2014/main" id="{59729484-451A-4BA2-AC3E-B864D3DAFB38}"/>
              </a:ext>
            </a:extLst>
          </p:cNvPr>
          <p:cNvPicPr>
            <a:picLocks noChangeAspect="1"/>
          </p:cNvPicPr>
          <p:nvPr>
            <p:custDataLst>
              <p:tags r:id="rId12"/>
            </p:custDataLst>
          </p:nvPr>
        </p:nvPicPr>
        <p:blipFill>
          <a:blip r:embed="rId31" cstate="print">
            <a:extLst>
              <a:ext uri="{28A0092B-C50C-407E-A947-70E740481C1C}">
                <a14:useLocalDpi xmlns:a14="http://schemas.microsoft.com/office/drawing/2010/main" val="0"/>
              </a:ext>
            </a:extLst>
          </a:blip>
          <a:stretch>
            <a:fillRect/>
          </a:stretch>
        </p:blipFill>
        <p:spPr>
          <a:xfrm>
            <a:off x="1820077" y="2384967"/>
            <a:ext cx="2599619" cy="160000"/>
          </a:xfrm>
          <a:prstGeom prst="rect">
            <a:avLst/>
          </a:prstGeom>
        </p:spPr>
      </p:pic>
      <p:pic>
        <p:nvPicPr>
          <p:cNvPr id="59" name="Picture 58">
            <a:extLst>
              <a:ext uri="{FF2B5EF4-FFF2-40B4-BE49-F238E27FC236}">
                <a16:creationId xmlns:a16="http://schemas.microsoft.com/office/drawing/2014/main" id="{803611D1-D770-492B-B69A-70B6E5F5F3F0}"/>
              </a:ext>
            </a:extLst>
          </p:cNvPr>
          <p:cNvPicPr>
            <a:picLocks noChangeAspect="1"/>
          </p:cNvPicPr>
          <p:nvPr>
            <p:custDataLst>
              <p:tags r:id="rId13"/>
            </p:custDataLst>
          </p:nvPr>
        </p:nvPicPr>
        <p:blipFill>
          <a:blip r:embed="rId32" cstate="print">
            <a:extLst>
              <a:ext uri="{28A0092B-C50C-407E-A947-70E740481C1C}">
                <a14:useLocalDpi xmlns:a14="http://schemas.microsoft.com/office/drawing/2010/main" val="0"/>
              </a:ext>
            </a:extLst>
          </a:blip>
          <a:stretch>
            <a:fillRect/>
          </a:stretch>
        </p:blipFill>
        <p:spPr>
          <a:xfrm>
            <a:off x="1820077" y="2559561"/>
            <a:ext cx="2502095" cy="128000"/>
          </a:xfrm>
          <a:prstGeom prst="rect">
            <a:avLst/>
          </a:prstGeom>
        </p:spPr>
      </p:pic>
      <p:pic>
        <p:nvPicPr>
          <p:cNvPr id="77" name="Picture 76">
            <a:extLst>
              <a:ext uri="{FF2B5EF4-FFF2-40B4-BE49-F238E27FC236}">
                <a16:creationId xmlns:a16="http://schemas.microsoft.com/office/drawing/2014/main" id="{D69FA8FD-8011-4AC0-8CDD-612B218F71B3}"/>
              </a:ext>
            </a:extLst>
          </p:cNvPr>
          <p:cNvPicPr>
            <a:picLocks noChangeAspect="1"/>
          </p:cNvPicPr>
          <p:nvPr>
            <p:custDataLst>
              <p:tags r:id="rId14"/>
            </p:custDataLst>
          </p:nvPr>
        </p:nvPicPr>
        <p:blipFill>
          <a:blip r:embed="rId33" cstate="print">
            <a:extLst>
              <a:ext uri="{28A0092B-C50C-407E-A947-70E740481C1C}">
                <a14:useLocalDpi xmlns:a14="http://schemas.microsoft.com/office/drawing/2010/main" val="0"/>
              </a:ext>
            </a:extLst>
          </a:blip>
          <a:stretch>
            <a:fillRect/>
          </a:stretch>
        </p:blipFill>
        <p:spPr>
          <a:xfrm>
            <a:off x="1644843" y="2749982"/>
            <a:ext cx="2826895" cy="362057"/>
          </a:xfrm>
          <a:prstGeom prst="rect">
            <a:avLst/>
          </a:prstGeom>
        </p:spPr>
      </p:pic>
      <p:cxnSp>
        <p:nvCxnSpPr>
          <p:cNvPr id="78" name="Straight Arrow Connector 77">
            <a:extLst>
              <a:ext uri="{FF2B5EF4-FFF2-40B4-BE49-F238E27FC236}">
                <a16:creationId xmlns:a16="http://schemas.microsoft.com/office/drawing/2014/main" id="{0A199E43-EE2D-4280-B0F8-09DB7725DE32}"/>
              </a:ext>
            </a:extLst>
          </p:cNvPr>
          <p:cNvCxnSpPr>
            <a:cxnSpLocks/>
          </p:cNvCxnSpPr>
          <p:nvPr/>
        </p:nvCxnSpPr>
        <p:spPr>
          <a:xfrm flipV="1">
            <a:off x="888476" y="2067551"/>
            <a:ext cx="502174" cy="44988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60967705"/>
      </p:ext>
    </p:extLst>
  </p:cSld>
  <p:clrMapOvr>
    <a:masterClrMapping/>
  </p:clrMapOvr>
  <p:transition>
    <p:cut/>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1"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148</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Polar (example 3)</a:t>
            </a:r>
            <a:endParaRPr lang="en-US" sz="1400" dirty="0">
              <a:latin typeface="Tahoma"/>
              <a:cs typeface="Tahoma"/>
            </a:endParaRPr>
          </a:p>
        </p:txBody>
      </p:sp>
      <p:pic>
        <p:nvPicPr>
          <p:cNvPr id="17" name="Picture 16">
            <a:extLst>
              <a:ext uri="{FF2B5EF4-FFF2-40B4-BE49-F238E27FC236}">
                <a16:creationId xmlns:a16="http://schemas.microsoft.com/office/drawing/2014/main" id="{62614DF1-5DE7-4E92-AD7D-D28F9BF1B48A}"/>
              </a:ext>
            </a:extLst>
          </p:cNvPr>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395628" y="417675"/>
            <a:ext cx="3642667" cy="128000"/>
          </a:xfrm>
          <a:prstGeom prst="rect">
            <a:avLst/>
          </a:prstGeom>
        </p:spPr>
      </p:pic>
      <p:pic>
        <p:nvPicPr>
          <p:cNvPr id="23" name="Picture 22">
            <a:extLst>
              <a:ext uri="{FF2B5EF4-FFF2-40B4-BE49-F238E27FC236}">
                <a16:creationId xmlns:a16="http://schemas.microsoft.com/office/drawing/2014/main" id="{F3931297-F451-4F80-B89B-3A2D997E98EA}"/>
              </a:ext>
            </a:extLst>
          </p:cNvPr>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95300" y="584890"/>
            <a:ext cx="3871999" cy="147810"/>
          </a:xfrm>
          <a:prstGeom prst="rect">
            <a:avLst/>
          </a:prstGeom>
        </p:spPr>
      </p:pic>
      <p:pic>
        <p:nvPicPr>
          <p:cNvPr id="25" name="Picture 24">
            <a:extLst>
              <a:ext uri="{FF2B5EF4-FFF2-40B4-BE49-F238E27FC236}">
                <a16:creationId xmlns:a16="http://schemas.microsoft.com/office/drawing/2014/main" id="{040E504E-84C9-43F0-BCAE-0FD00DCD36FA}"/>
              </a:ext>
            </a:extLst>
          </p:cNvPr>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95300" y="789621"/>
            <a:ext cx="3515428" cy="160000"/>
          </a:xfrm>
          <a:prstGeom prst="rect">
            <a:avLst/>
          </a:prstGeom>
        </p:spPr>
      </p:pic>
      <p:pic>
        <p:nvPicPr>
          <p:cNvPr id="26" name="Picture 25">
            <a:extLst>
              <a:ext uri="{FF2B5EF4-FFF2-40B4-BE49-F238E27FC236}">
                <a16:creationId xmlns:a16="http://schemas.microsoft.com/office/drawing/2014/main" id="{1EB21BB2-2DFE-44FC-9548-D91C27901CBD}"/>
              </a:ext>
            </a:extLst>
          </p:cNvPr>
          <p:cNvPicPr>
            <a:picLocks noChangeAspect="1"/>
          </p:cNvPicPr>
          <p:nvPr/>
        </p:nvPicPr>
        <p:blipFill>
          <a:blip r:embed="rId25"/>
          <a:stretch>
            <a:fillRect/>
          </a:stretch>
        </p:blipFill>
        <p:spPr>
          <a:xfrm>
            <a:off x="71559" y="1743452"/>
            <a:ext cx="1234775" cy="1266931"/>
          </a:xfrm>
          <a:prstGeom prst="rect">
            <a:avLst/>
          </a:prstGeom>
        </p:spPr>
      </p:pic>
      <p:pic>
        <p:nvPicPr>
          <p:cNvPr id="27" name="Picture 26">
            <a:extLst>
              <a:ext uri="{FF2B5EF4-FFF2-40B4-BE49-F238E27FC236}">
                <a16:creationId xmlns:a16="http://schemas.microsoft.com/office/drawing/2014/main" id="{EFBC9730-7AD0-4718-8744-44F33E4EE4DD}"/>
              </a:ext>
            </a:extLst>
          </p:cNvPr>
          <p:cNvPicPr>
            <a:picLocks noChangeAspect="1"/>
          </p:cNvPicPr>
          <p:nvPr/>
        </p:nvPicPr>
        <p:blipFill>
          <a:blip r:embed="rId26"/>
          <a:stretch>
            <a:fillRect/>
          </a:stretch>
        </p:blipFill>
        <p:spPr>
          <a:xfrm>
            <a:off x="263570" y="2996078"/>
            <a:ext cx="885825" cy="201324"/>
          </a:xfrm>
          <a:prstGeom prst="rect">
            <a:avLst/>
          </a:prstGeom>
        </p:spPr>
      </p:pic>
      <p:pic>
        <p:nvPicPr>
          <p:cNvPr id="40" name="Picture 39">
            <a:extLst>
              <a:ext uri="{FF2B5EF4-FFF2-40B4-BE49-F238E27FC236}">
                <a16:creationId xmlns:a16="http://schemas.microsoft.com/office/drawing/2014/main" id="{946D3813-E00A-4F71-A91D-77C448504EE1}"/>
              </a:ext>
            </a:extLst>
          </p:cNvPr>
          <p:cNvPicPr>
            <a:picLocks noChangeAspect="1"/>
          </p:cNvPicPr>
          <p:nvPr>
            <p:custDataLst>
              <p:tags r:id="rId4"/>
            </p:custDataLst>
          </p:nvPr>
        </p:nvPicPr>
        <p:blipFill>
          <a:blip r:embed="rId27" cstate="print">
            <a:extLst>
              <a:ext uri="{28A0092B-C50C-407E-A947-70E740481C1C}">
                <a14:useLocalDpi xmlns:a14="http://schemas.microsoft.com/office/drawing/2010/main" val="0"/>
              </a:ext>
            </a:extLst>
          </a:blip>
          <a:stretch>
            <a:fillRect/>
          </a:stretch>
        </p:blipFill>
        <p:spPr>
          <a:xfrm>
            <a:off x="95300" y="1046146"/>
            <a:ext cx="2108191" cy="128000"/>
          </a:xfrm>
          <a:prstGeom prst="rect">
            <a:avLst/>
          </a:prstGeom>
        </p:spPr>
      </p:pic>
      <p:pic>
        <p:nvPicPr>
          <p:cNvPr id="33" name="Picture 32">
            <a:extLst>
              <a:ext uri="{FF2B5EF4-FFF2-40B4-BE49-F238E27FC236}">
                <a16:creationId xmlns:a16="http://schemas.microsoft.com/office/drawing/2014/main" id="{2C5F30F0-9A2B-44C6-A6CA-8E054EE99AA1}"/>
              </a:ext>
            </a:extLst>
          </p:cNvPr>
          <p:cNvPicPr>
            <a:picLocks noChangeAspect="1"/>
          </p:cNvPicPr>
          <p:nvPr>
            <p:custDataLst>
              <p:tags r:id="rId5"/>
            </p:custDataLst>
          </p:nvPr>
        </p:nvPicPr>
        <p:blipFill>
          <a:blip r:embed="rId28" cstate="print">
            <a:extLst>
              <a:ext uri="{28A0092B-C50C-407E-A947-70E740481C1C}">
                <a14:useLocalDpi xmlns:a14="http://schemas.microsoft.com/office/drawing/2010/main" val="0"/>
              </a:ext>
            </a:extLst>
          </a:blip>
          <a:stretch>
            <a:fillRect/>
          </a:stretch>
        </p:blipFill>
        <p:spPr>
          <a:xfrm>
            <a:off x="2265858" y="1061766"/>
            <a:ext cx="806094" cy="108191"/>
          </a:xfrm>
          <a:prstGeom prst="rect">
            <a:avLst/>
          </a:prstGeom>
        </p:spPr>
      </p:pic>
      <p:pic>
        <p:nvPicPr>
          <p:cNvPr id="62" name="Picture 61">
            <a:extLst>
              <a:ext uri="{FF2B5EF4-FFF2-40B4-BE49-F238E27FC236}">
                <a16:creationId xmlns:a16="http://schemas.microsoft.com/office/drawing/2014/main" id="{153A2EDA-4ACA-417F-8365-A01C80FD43E8}"/>
              </a:ext>
            </a:extLst>
          </p:cNvPr>
          <p:cNvPicPr>
            <a:picLocks noChangeAspect="1"/>
          </p:cNvPicPr>
          <p:nvPr>
            <p:custDataLst>
              <p:tags r:id="rId6"/>
            </p:custDataLst>
          </p:nvPr>
        </p:nvPicPr>
        <p:blipFill>
          <a:blip r:embed="rId29" cstate="print">
            <a:extLst>
              <a:ext uri="{28A0092B-C50C-407E-A947-70E740481C1C}">
                <a14:useLocalDpi xmlns:a14="http://schemas.microsoft.com/office/drawing/2010/main" val="0"/>
              </a:ext>
            </a:extLst>
          </a:blip>
          <a:stretch>
            <a:fillRect/>
          </a:stretch>
        </p:blipFill>
        <p:spPr>
          <a:xfrm>
            <a:off x="2833155" y="1711543"/>
            <a:ext cx="620190" cy="109714"/>
          </a:xfrm>
          <a:prstGeom prst="rect">
            <a:avLst/>
          </a:prstGeom>
        </p:spPr>
      </p:pic>
      <p:pic>
        <p:nvPicPr>
          <p:cNvPr id="46" name="Picture 45">
            <a:extLst>
              <a:ext uri="{FF2B5EF4-FFF2-40B4-BE49-F238E27FC236}">
                <a16:creationId xmlns:a16="http://schemas.microsoft.com/office/drawing/2014/main" id="{34B548BD-6754-4CCD-8D75-0BD42B4C08B9}"/>
              </a:ext>
            </a:extLst>
          </p:cNvPr>
          <p:cNvPicPr>
            <a:picLocks noChangeAspect="1"/>
          </p:cNvPicPr>
          <p:nvPr>
            <p:custDataLst>
              <p:tags r:id="rId7"/>
            </p:custDataLst>
          </p:nvPr>
        </p:nvPicPr>
        <p:blipFill>
          <a:blip r:embed="rId30" cstate="print">
            <a:extLst>
              <a:ext uri="{28A0092B-C50C-407E-A947-70E740481C1C}">
                <a14:useLocalDpi xmlns:a14="http://schemas.microsoft.com/office/drawing/2010/main" val="0"/>
              </a:ext>
            </a:extLst>
          </a:blip>
          <a:stretch>
            <a:fillRect/>
          </a:stretch>
        </p:blipFill>
        <p:spPr>
          <a:xfrm>
            <a:off x="95300" y="1347455"/>
            <a:ext cx="767238" cy="258286"/>
          </a:xfrm>
          <a:prstGeom prst="rect">
            <a:avLst/>
          </a:prstGeom>
        </p:spPr>
      </p:pic>
      <p:pic>
        <p:nvPicPr>
          <p:cNvPr id="56" name="Picture 55">
            <a:extLst>
              <a:ext uri="{FF2B5EF4-FFF2-40B4-BE49-F238E27FC236}">
                <a16:creationId xmlns:a16="http://schemas.microsoft.com/office/drawing/2014/main" id="{9F1CFDD4-CD2D-4720-9658-A49768EBD028}"/>
              </a:ext>
            </a:extLst>
          </p:cNvPr>
          <p:cNvPicPr>
            <a:picLocks noChangeAspect="1"/>
          </p:cNvPicPr>
          <p:nvPr>
            <p:custDataLst>
              <p:tags r:id="rId8"/>
            </p:custDataLst>
          </p:nvPr>
        </p:nvPicPr>
        <p:blipFill>
          <a:blip r:embed="rId31" cstate="print">
            <a:extLst>
              <a:ext uri="{28A0092B-C50C-407E-A947-70E740481C1C}">
                <a14:useLocalDpi xmlns:a14="http://schemas.microsoft.com/office/drawing/2010/main" val="0"/>
              </a:ext>
            </a:extLst>
          </a:blip>
          <a:stretch>
            <a:fillRect/>
          </a:stretch>
        </p:blipFill>
        <p:spPr>
          <a:xfrm>
            <a:off x="1033526" y="1288055"/>
            <a:ext cx="2185141" cy="297905"/>
          </a:xfrm>
          <a:prstGeom prst="rect">
            <a:avLst/>
          </a:prstGeom>
        </p:spPr>
      </p:pic>
      <p:pic>
        <p:nvPicPr>
          <p:cNvPr id="58" name="Picture 57">
            <a:extLst>
              <a:ext uri="{FF2B5EF4-FFF2-40B4-BE49-F238E27FC236}">
                <a16:creationId xmlns:a16="http://schemas.microsoft.com/office/drawing/2014/main" id="{DBCFF493-DC08-4870-A2A3-DC0499A9C405}"/>
              </a:ext>
            </a:extLst>
          </p:cNvPr>
          <p:cNvPicPr>
            <a:picLocks noChangeAspect="1"/>
          </p:cNvPicPr>
          <p:nvPr>
            <p:custDataLst>
              <p:tags r:id="rId9"/>
            </p:custDataLst>
          </p:nvPr>
        </p:nvPicPr>
        <p:blipFill>
          <a:blip r:embed="rId32" cstate="print">
            <a:extLst>
              <a:ext uri="{28A0092B-C50C-407E-A947-70E740481C1C}">
                <a14:useLocalDpi xmlns:a14="http://schemas.microsoft.com/office/drawing/2010/main" val="0"/>
              </a:ext>
            </a:extLst>
          </a:blip>
          <a:stretch>
            <a:fillRect/>
          </a:stretch>
        </p:blipFill>
        <p:spPr>
          <a:xfrm>
            <a:off x="1671987" y="1726976"/>
            <a:ext cx="189714" cy="89905"/>
          </a:xfrm>
          <a:prstGeom prst="rect">
            <a:avLst/>
          </a:prstGeom>
        </p:spPr>
      </p:pic>
      <p:pic>
        <p:nvPicPr>
          <p:cNvPr id="60" name="Picture 59">
            <a:extLst>
              <a:ext uri="{FF2B5EF4-FFF2-40B4-BE49-F238E27FC236}">
                <a16:creationId xmlns:a16="http://schemas.microsoft.com/office/drawing/2014/main" id="{27AF2B22-A39B-4EC6-BC45-FDD36DA09776}"/>
              </a:ext>
            </a:extLst>
          </p:cNvPr>
          <p:cNvPicPr>
            <a:picLocks noChangeAspect="1"/>
          </p:cNvPicPr>
          <p:nvPr>
            <p:custDataLst>
              <p:tags r:id="rId10"/>
            </p:custDataLst>
          </p:nvPr>
        </p:nvPicPr>
        <p:blipFill>
          <a:blip r:embed="rId28" cstate="print">
            <a:extLst>
              <a:ext uri="{28A0092B-C50C-407E-A947-70E740481C1C}">
                <a14:useLocalDpi xmlns:a14="http://schemas.microsoft.com/office/drawing/2010/main" val="0"/>
              </a:ext>
            </a:extLst>
          </a:blip>
          <a:stretch>
            <a:fillRect/>
          </a:stretch>
        </p:blipFill>
        <p:spPr>
          <a:xfrm>
            <a:off x="1965184" y="1708713"/>
            <a:ext cx="806094" cy="108191"/>
          </a:xfrm>
          <a:prstGeom prst="rect">
            <a:avLst/>
          </a:prstGeom>
        </p:spPr>
      </p:pic>
      <p:pic>
        <p:nvPicPr>
          <p:cNvPr id="64" name="Picture 63">
            <a:extLst>
              <a:ext uri="{FF2B5EF4-FFF2-40B4-BE49-F238E27FC236}">
                <a16:creationId xmlns:a16="http://schemas.microsoft.com/office/drawing/2014/main" id="{6578593B-893F-4C58-AE12-4F41CD9D1678}"/>
              </a:ext>
            </a:extLst>
          </p:cNvPr>
          <p:cNvPicPr>
            <a:picLocks noChangeAspect="1"/>
          </p:cNvPicPr>
          <p:nvPr>
            <p:custDataLst>
              <p:tags r:id="rId11"/>
            </p:custDataLst>
          </p:nvPr>
        </p:nvPicPr>
        <p:blipFill>
          <a:blip r:embed="rId30" cstate="print">
            <a:extLst>
              <a:ext uri="{28A0092B-C50C-407E-A947-70E740481C1C}">
                <a14:useLocalDpi xmlns:a14="http://schemas.microsoft.com/office/drawing/2010/main" val="0"/>
              </a:ext>
            </a:extLst>
          </a:blip>
          <a:stretch>
            <a:fillRect/>
          </a:stretch>
        </p:blipFill>
        <p:spPr>
          <a:xfrm>
            <a:off x="1640681" y="1924394"/>
            <a:ext cx="767238" cy="258286"/>
          </a:xfrm>
          <a:prstGeom prst="rect">
            <a:avLst/>
          </a:prstGeom>
        </p:spPr>
      </p:pic>
      <p:pic>
        <p:nvPicPr>
          <p:cNvPr id="68" name="Picture 67">
            <a:extLst>
              <a:ext uri="{FF2B5EF4-FFF2-40B4-BE49-F238E27FC236}">
                <a16:creationId xmlns:a16="http://schemas.microsoft.com/office/drawing/2014/main" id="{3E01CCF5-8A00-4648-B322-E783BE113F2F}"/>
              </a:ext>
            </a:extLst>
          </p:cNvPr>
          <p:cNvPicPr>
            <a:picLocks noChangeAspect="1"/>
          </p:cNvPicPr>
          <p:nvPr>
            <p:custDataLst>
              <p:tags r:id="rId12"/>
            </p:custDataLst>
          </p:nvPr>
        </p:nvPicPr>
        <p:blipFill>
          <a:blip r:embed="rId33" cstate="print">
            <a:extLst>
              <a:ext uri="{28A0092B-C50C-407E-A947-70E740481C1C}">
                <a14:useLocalDpi xmlns:a14="http://schemas.microsoft.com/office/drawing/2010/main" val="0"/>
              </a:ext>
            </a:extLst>
          </a:blip>
          <a:stretch>
            <a:fillRect/>
          </a:stretch>
        </p:blipFill>
        <p:spPr>
          <a:xfrm>
            <a:off x="2444584" y="1874791"/>
            <a:ext cx="2017522" cy="291810"/>
          </a:xfrm>
          <a:prstGeom prst="rect">
            <a:avLst/>
          </a:prstGeom>
        </p:spPr>
      </p:pic>
      <p:pic>
        <p:nvPicPr>
          <p:cNvPr id="76" name="Picture 75">
            <a:extLst>
              <a:ext uri="{FF2B5EF4-FFF2-40B4-BE49-F238E27FC236}">
                <a16:creationId xmlns:a16="http://schemas.microsoft.com/office/drawing/2014/main" id="{868B0D1D-85A3-4E63-8AFA-305B93EEF4A6}"/>
              </a:ext>
            </a:extLst>
          </p:cNvPr>
          <p:cNvPicPr>
            <a:picLocks noChangeAspect="1"/>
          </p:cNvPicPr>
          <p:nvPr>
            <p:custDataLst>
              <p:tags r:id="rId13"/>
            </p:custDataLst>
          </p:nvPr>
        </p:nvPicPr>
        <p:blipFill>
          <a:blip r:embed="rId34" cstate="print">
            <a:extLst>
              <a:ext uri="{28A0092B-C50C-407E-A947-70E740481C1C}">
                <a14:useLocalDpi xmlns:a14="http://schemas.microsoft.com/office/drawing/2010/main" val="0"/>
              </a:ext>
            </a:extLst>
          </a:blip>
          <a:stretch>
            <a:fillRect/>
          </a:stretch>
        </p:blipFill>
        <p:spPr>
          <a:xfrm>
            <a:off x="1604213" y="2176335"/>
            <a:ext cx="1847619" cy="332191"/>
          </a:xfrm>
          <a:prstGeom prst="rect">
            <a:avLst/>
          </a:prstGeom>
        </p:spPr>
      </p:pic>
      <p:pic>
        <p:nvPicPr>
          <p:cNvPr id="80" name="Picture 79">
            <a:extLst>
              <a:ext uri="{FF2B5EF4-FFF2-40B4-BE49-F238E27FC236}">
                <a16:creationId xmlns:a16="http://schemas.microsoft.com/office/drawing/2014/main" id="{89E0AC84-FB9D-4668-8548-7B1497021326}"/>
              </a:ext>
            </a:extLst>
          </p:cNvPr>
          <p:cNvPicPr>
            <a:picLocks noChangeAspect="1"/>
          </p:cNvPicPr>
          <p:nvPr>
            <p:custDataLst>
              <p:tags r:id="rId14"/>
            </p:custDataLst>
          </p:nvPr>
        </p:nvPicPr>
        <p:blipFill>
          <a:blip r:embed="rId35" cstate="print">
            <a:extLst>
              <a:ext uri="{28A0092B-C50C-407E-A947-70E740481C1C}">
                <a14:useLocalDpi xmlns:a14="http://schemas.microsoft.com/office/drawing/2010/main" val="0"/>
              </a:ext>
            </a:extLst>
          </a:blip>
          <a:stretch>
            <a:fillRect/>
          </a:stretch>
        </p:blipFill>
        <p:spPr>
          <a:xfrm>
            <a:off x="1340918" y="2533203"/>
            <a:ext cx="2876190" cy="128000"/>
          </a:xfrm>
          <a:prstGeom prst="rect">
            <a:avLst/>
          </a:prstGeom>
        </p:spPr>
      </p:pic>
      <p:pic>
        <p:nvPicPr>
          <p:cNvPr id="90" name="Picture 89">
            <a:extLst>
              <a:ext uri="{FF2B5EF4-FFF2-40B4-BE49-F238E27FC236}">
                <a16:creationId xmlns:a16="http://schemas.microsoft.com/office/drawing/2014/main" id="{7DFE0679-1D9C-4B9A-A183-77EDD269EF2E}"/>
              </a:ext>
            </a:extLst>
          </p:cNvPr>
          <p:cNvPicPr>
            <a:picLocks noChangeAspect="1"/>
          </p:cNvPicPr>
          <p:nvPr>
            <p:custDataLst>
              <p:tags r:id="rId15"/>
            </p:custDataLst>
          </p:nvPr>
        </p:nvPicPr>
        <p:blipFill>
          <a:blip r:embed="rId36" cstate="print">
            <a:extLst>
              <a:ext uri="{28A0092B-C50C-407E-A947-70E740481C1C}">
                <a14:useLocalDpi xmlns:a14="http://schemas.microsoft.com/office/drawing/2010/main" val="0"/>
              </a:ext>
            </a:extLst>
          </a:blip>
          <a:stretch>
            <a:fillRect/>
          </a:stretch>
        </p:blipFill>
        <p:spPr>
          <a:xfrm>
            <a:off x="1340766" y="2680813"/>
            <a:ext cx="2786285" cy="94476"/>
          </a:xfrm>
          <a:prstGeom prst="rect">
            <a:avLst/>
          </a:prstGeom>
        </p:spPr>
      </p:pic>
      <p:pic>
        <p:nvPicPr>
          <p:cNvPr id="92" name="Picture 91">
            <a:extLst>
              <a:ext uri="{FF2B5EF4-FFF2-40B4-BE49-F238E27FC236}">
                <a16:creationId xmlns:a16="http://schemas.microsoft.com/office/drawing/2014/main" id="{F3FF1C18-539D-4467-9472-DB4514A3BF9E}"/>
              </a:ext>
            </a:extLst>
          </p:cNvPr>
          <p:cNvPicPr>
            <a:picLocks noChangeAspect="1"/>
          </p:cNvPicPr>
          <p:nvPr>
            <p:custDataLst>
              <p:tags r:id="rId16"/>
            </p:custDataLst>
          </p:nvPr>
        </p:nvPicPr>
        <p:blipFill>
          <a:blip r:embed="rId37" cstate="print">
            <a:extLst>
              <a:ext uri="{28A0092B-C50C-407E-A947-70E740481C1C}">
                <a14:useLocalDpi xmlns:a14="http://schemas.microsoft.com/office/drawing/2010/main" val="0"/>
              </a:ext>
            </a:extLst>
          </a:blip>
          <a:stretch>
            <a:fillRect/>
          </a:stretch>
        </p:blipFill>
        <p:spPr>
          <a:xfrm>
            <a:off x="1340766" y="2815263"/>
            <a:ext cx="3224381" cy="128000"/>
          </a:xfrm>
          <a:prstGeom prst="rect">
            <a:avLst/>
          </a:prstGeom>
        </p:spPr>
      </p:pic>
      <p:pic>
        <p:nvPicPr>
          <p:cNvPr id="98" name="Picture 97">
            <a:extLst>
              <a:ext uri="{FF2B5EF4-FFF2-40B4-BE49-F238E27FC236}">
                <a16:creationId xmlns:a16="http://schemas.microsoft.com/office/drawing/2014/main" id="{E6E85A18-48FC-4757-89E7-49249C186EB0}"/>
              </a:ext>
            </a:extLst>
          </p:cNvPr>
          <p:cNvPicPr>
            <a:picLocks noChangeAspect="1"/>
          </p:cNvPicPr>
          <p:nvPr>
            <p:custDataLst>
              <p:tags r:id="rId17"/>
            </p:custDataLst>
          </p:nvPr>
        </p:nvPicPr>
        <p:blipFill>
          <a:blip r:embed="rId38" cstate="print">
            <a:extLst>
              <a:ext uri="{28A0092B-C50C-407E-A947-70E740481C1C}">
                <a14:useLocalDpi xmlns:a14="http://schemas.microsoft.com/office/drawing/2010/main" val="0"/>
              </a:ext>
            </a:extLst>
          </a:blip>
          <a:stretch>
            <a:fillRect/>
          </a:stretch>
        </p:blipFill>
        <p:spPr>
          <a:xfrm>
            <a:off x="1330075" y="2950444"/>
            <a:ext cx="2718476" cy="128000"/>
          </a:xfrm>
          <a:prstGeom prst="rect">
            <a:avLst/>
          </a:prstGeom>
        </p:spPr>
      </p:pic>
      <p:pic>
        <p:nvPicPr>
          <p:cNvPr id="100" name="Picture 99">
            <a:extLst>
              <a:ext uri="{FF2B5EF4-FFF2-40B4-BE49-F238E27FC236}">
                <a16:creationId xmlns:a16="http://schemas.microsoft.com/office/drawing/2014/main" id="{7336A0B7-D982-4A2D-9492-38F091CE33AC}"/>
              </a:ext>
            </a:extLst>
          </p:cNvPr>
          <p:cNvPicPr>
            <a:picLocks noChangeAspect="1"/>
          </p:cNvPicPr>
          <p:nvPr>
            <p:custDataLst>
              <p:tags r:id="rId18"/>
            </p:custDataLst>
          </p:nvPr>
        </p:nvPicPr>
        <p:blipFill>
          <a:blip r:embed="rId39" cstate="print">
            <a:extLst>
              <a:ext uri="{28A0092B-C50C-407E-A947-70E740481C1C}">
                <a14:useLocalDpi xmlns:a14="http://schemas.microsoft.com/office/drawing/2010/main" val="0"/>
              </a:ext>
            </a:extLst>
          </a:blip>
          <a:stretch>
            <a:fillRect/>
          </a:stretch>
        </p:blipFill>
        <p:spPr>
          <a:xfrm>
            <a:off x="1330075" y="3104185"/>
            <a:ext cx="1721904" cy="134095"/>
          </a:xfrm>
          <a:prstGeom prst="rect">
            <a:avLst/>
          </a:prstGeom>
        </p:spPr>
      </p:pic>
      <p:sp>
        <p:nvSpPr>
          <p:cNvPr id="102" name="Arrow: Curved Up 101">
            <a:extLst>
              <a:ext uri="{FF2B5EF4-FFF2-40B4-BE49-F238E27FC236}">
                <a16:creationId xmlns:a16="http://schemas.microsoft.com/office/drawing/2014/main" id="{76A64F3C-216B-41CC-BFE4-B6E5B8FCD97A}"/>
              </a:ext>
            </a:extLst>
          </p:cNvPr>
          <p:cNvSpPr/>
          <p:nvPr/>
        </p:nvSpPr>
        <p:spPr>
          <a:xfrm rot="10800000">
            <a:off x="245713" y="1841473"/>
            <a:ext cx="841007" cy="500957"/>
          </a:xfrm>
          <a:prstGeom prst="curvedUp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03" name="Straight Arrow Connector 102">
            <a:extLst>
              <a:ext uri="{FF2B5EF4-FFF2-40B4-BE49-F238E27FC236}">
                <a16:creationId xmlns:a16="http://schemas.microsoft.com/office/drawing/2014/main" id="{7BD40299-444D-46E7-A82C-94420F7FD591}"/>
              </a:ext>
            </a:extLst>
          </p:cNvPr>
          <p:cNvCxnSpPr>
            <a:cxnSpLocks/>
          </p:cNvCxnSpPr>
          <p:nvPr/>
        </p:nvCxnSpPr>
        <p:spPr>
          <a:xfrm flipV="1">
            <a:off x="134137" y="1881064"/>
            <a:ext cx="874318" cy="48154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6" name="Picture 15">
            <a:extLst>
              <a:ext uri="{FF2B5EF4-FFF2-40B4-BE49-F238E27FC236}">
                <a16:creationId xmlns:a16="http://schemas.microsoft.com/office/drawing/2014/main" id="{F219B9B9-DCC3-472B-9D60-1E24844BB294}"/>
              </a:ext>
            </a:extLst>
          </p:cNvPr>
          <p:cNvPicPr>
            <a:picLocks noChangeAspect="1"/>
          </p:cNvPicPr>
          <p:nvPr>
            <p:custDataLst>
              <p:tags r:id="rId19"/>
            </p:custDataLst>
          </p:nvPr>
        </p:nvPicPr>
        <p:blipFill>
          <a:blip r:embed="rId40" cstate="print">
            <a:extLst>
              <a:ext uri="{28A0092B-C50C-407E-A947-70E740481C1C}">
                <a14:useLocalDpi xmlns:a14="http://schemas.microsoft.com/office/drawing/2010/main" val="0"/>
              </a:ext>
            </a:extLst>
          </a:blip>
          <a:stretch>
            <a:fillRect/>
          </a:stretch>
        </p:blipFill>
        <p:spPr>
          <a:xfrm>
            <a:off x="3108680" y="1014292"/>
            <a:ext cx="592811" cy="234666"/>
          </a:xfrm>
          <a:prstGeom prst="rect">
            <a:avLst/>
          </a:prstGeom>
        </p:spPr>
      </p:pic>
    </p:spTree>
    <p:extLst>
      <p:ext uri="{BB962C8B-B14F-4D97-AF65-F5344CB8AC3E}">
        <p14:creationId xmlns:p14="http://schemas.microsoft.com/office/powerpoint/2010/main" val="3438311869"/>
      </p:ext>
    </p:extLst>
  </p:cSld>
  <p:clrMapOvr>
    <a:masterClrMapping/>
  </p:clrMapOvr>
  <p:transition>
    <p:cut/>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7"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149</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461024"/>
          </a:xfrm>
          <a:prstGeom prst="rect">
            <a:avLst/>
          </a:prstGeom>
        </p:spPr>
        <p:txBody>
          <a:bodyPr vert="horz" wrap="square" lIns="0" tIns="17145" rIns="0" bIns="0" rtlCol="0">
            <a:spAutoFit/>
          </a:bodyPr>
          <a:lstStyle/>
          <a:p>
            <a:pPr marL="12700">
              <a:spcBef>
                <a:spcPts val="135"/>
              </a:spcBef>
            </a:pPr>
            <a:r>
              <a:rPr lang="en-US" sz="1400" spc="-50" dirty="0">
                <a:solidFill>
                  <a:srgbClr val="FFFFFF"/>
                </a:solidFill>
                <a:latin typeface="Tahoma"/>
                <a:cs typeface="Tahoma"/>
              </a:rPr>
              <a:t> Polar (example 3, cont.)</a:t>
            </a:r>
            <a:endParaRPr lang="en-US" sz="1400" dirty="0">
              <a:latin typeface="Tahoma"/>
              <a:cs typeface="Tahoma"/>
            </a:endParaRPr>
          </a:p>
          <a:p>
            <a:pPr marL="12700">
              <a:lnSpc>
                <a:spcPct val="100000"/>
              </a:lnSpc>
              <a:spcBef>
                <a:spcPts val="135"/>
              </a:spcBef>
            </a:pPr>
            <a:endParaRPr lang="en-US" sz="1400" dirty="0">
              <a:latin typeface="Tahoma"/>
              <a:cs typeface="Tahoma"/>
            </a:endParaRPr>
          </a:p>
        </p:txBody>
      </p:sp>
      <p:pic>
        <p:nvPicPr>
          <p:cNvPr id="15" name="Picture 14">
            <a:extLst>
              <a:ext uri="{FF2B5EF4-FFF2-40B4-BE49-F238E27FC236}">
                <a16:creationId xmlns:a16="http://schemas.microsoft.com/office/drawing/2014/main" id="{3CD0B578-4511-4F71-BC2C-BCE189C22B2B}"/>
              </a:ext>
            </a:extLst>
          </p:cNvPr>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183627" y="475454"/>
            <a:ext cx="2120381" cy="128000"/>
          </a:xfrm>
          <a:prstGeom prst="rect">
            <a:avLst/>
          </a:prstGeom>
        </p:spPr>
      </p:pic>
      <p:pic>
        <p:nvPicPr>
          <p:cNvPr id="16" name="Picture 15">
            <a:extLst>
              <a:ext uri="{FF2B5EF4-FFF2-40B4-BE49-F238E27FC236}">
                <a16:creationId xmlns:a16="http://schemas.microsoft.com/office/drawing/2014/main" id="{10C46324-4ED4-4168-B9FF-DBB3448154D0}"/>
              </a:ext>
            </a:extLst>
          </p:cNvPr>
          <p:cNvPicPr>
            <a:picLocks noChangeAspect="1"/>
          </p:cNvPicPr>
          <p:nvPr/>
        </p:nvPicPr>
        <p:blipFill>
          <a:blip r:embed="rId19"/>
          <a:stretch>
            <a:fillRect/>
          </a:stretch>
        </p:blipFill>
        <p:spPr>
          <a:xfrm>
            <a:off x="183627" y="605870"/>
            <a:ext cx="1234775" cy="1266931"/>
          </a:xfrm>
          <a:prstGeom prst="rect">
            <a:avLst/>
          </a:prstGeom>
        </p:spPr>
      </p:pic>
      <p:pic>
        <p:nvPicPr>
          <p:cNvPr id="17" name="Picture 16">
            <a:extLst>
              <a:ext uri="{FF2B5EF4-FFF2-40B4-BE49-F238E27FC236}">
                <a16:creationId xmlns:a16="http://schemas.microsoft.com/office/drawing/2014/main" id="{56A0BFC2-2917-4FF7-8A94-BEDAC3C91001}"/>
              </a:ext>
            </a:extLst>
          </p:cNvPr>
          <p:cNvPicPr>
            <a:picLocks noChangeAspect="1"/>
          </p:cNvPicPr>
          <p:nvPr/>
        </p:nvPicPr>
        <p:blipFill>
          <a:blip r:embed="rId20"/>
          <a:stretch>
            <a:fillRect/>
          </a:stretch>
        </p:blipFill>
        <p:spPr>
          <a:xfrm>
            <a:off x="375638" y="1858496"/>
            <a:ext cx="885825" cy="201324"/>
          </a:xfrm>
          <a:prstGeom prst="rect">
            <a:avLst/>
          </a:prstGeom>
        </p:spPr>
      </p:pic>
      <p:sp>
        <p:nvSpPr>
          <p:cNvPr id="18" name="Arrow: Curved Up 17">
            <a:extLst>
              <a:ext uri="{FF2B5EF4-FFF2-40B4-BE49-F238E27FC236}">
                <a16:creationId xmlns:a16="http://schemas.microsoft.com/office/drawing/2014/main" id="{493D08BE-6A5F-41E0-BC35-AA9A39B78B68}"/>
              </a:ext>
            </a:extLst>
          </p:cNvPr>
          <p:cNvSpPr/>
          <p:nvPr/>
        </p:nvSpPr>
        <p:spPr>
          <a:xfrm rot="10800000">
            <a:off x="357781" y="703891"/>
            <a:ext cx="841007" cy="500957"/>
          </a:xfrm>
          <a:prstGeom prst="curvedUp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9" name="Straight Arrow Connector 18">
            <a:extLst>
              <a:ext uri="{FF2B5EF4-FFF2-40B4-BE49-F238E27FC236}">
                <a16:creationId xmlns:a16="http://schemas.microsoft.com/office/drawing/2014/main" id="{3747B77E-BC8F-4E6A-A744-9A759B3B5C72}"/>
              </a:ext>
            </a:extLst>
          </p:cNvPr>
          <p:cNvCxnSpPr>
            <a:cxnSpLocks/>
          </p:cNvCxnSpPr>
          <p:nvPr/>
        </p:nvCxnSpPr>
        <p:spPr>
          <a:xfrm flipV="1">
            <a:off x="246205" y="743482"/>
            <a:ext cx="874318" cy="48154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21" name="Picture 20">
            <a:extLst>
              <a:ext uri="{FF2B5EF4-FFF2-40B4-BE49-F238E27FC236}">
                <a16:creationId xmlns:a16="http://schemas.microsoft.com/office/drawing/2014/main" id="{8E7420D1-2A90-478E-AC05-C22606F4D64E}"/>
              </a:ext>
            </a:extLst>
          </p:cNvPr>
          <p:cNvPicPr>
            <a:picLocks noChangeAspect="1"/>
          </p:cNvPicPr>
          <p:nvPr>
            <p:custDataLst>
              <p:tags r:id="rId2"/>
            </p:custDataLst>
          </p:nvPr>
        </p:nvPicPr>
        <p:blipFill>
          <a:blip r:embed="rId21" cstate="print">
            <a:extLst>
              <a:ext uri="{28A0092B-C50C-407E-A947-70E740481C1C}">
                <a14:useLocalDpi xmlns:a14="http://schemas.microsoft.com/office/drawing/2010/main" val="0"/>
              </a:ext>
            </a:extLst>
          </a:blip>
          <a:stretch>
            <a:fillRect/>
          </a:stretch>
        </p:blipFill>
        <p:spPr>
          <a:xfrm>
            <a:off x="2489531" y="654353"/>
            <a:ext cx="566857" cy="92190"/>
          </a:xfrm>
          <a:prstGeom prst="rect">
            <a:avLst/>
          </a:prstGeom>
        </p:spPr>
      </p:pic>
      <p:pic>
        <p:nvPicPr>
          <p:cNvPr id="23" name="Picture 22">
            <a:extLst>
              <a:ext uri="{FF2B5EF4-FFF2-40B4-BE49-F238E27FC236}">
                <a16:creationId xmlns:a16="http://schemas.microsoft.com/office/drawing/2014/main" id="{C0E91642-647E-4B6F-A3F1-26AA4715646D}"/>
              </a:ext>
            </a:extLst>
          </p:cNvPr>
          <p:cNvPicPr>
            <a:picLocks noChangeAspect="1"/>
          </p:cNvPicPr>
          <p:nvPr>
            <p:custDataLst>
              <p:tags r:id="rId3"/>
            </p:custDataLst>
          </p:nvPr>
        </p:nvPicPr>
        <p:blipFill>
          <a:blip r:embed="rId22" cstate="print">
            <a:extLst>
              <a:ext uri="{28A0092B-C50C-407E-A947-70E740481C1C}">
                <a14:useLocalDpi xmlns:a14="http://schemas.microsoft.com/office/drawing/2010/main" val="0"/>
              </a:ext>
            </a:extLst>
          </a:blip>
          <a:stretch>
            <a:fillRect/>
          </a:stretch>
        </p:blipFill>
        <p:spPr>
          <a:xfrm>
            <a:off x="1637449" y="653210"/>
            <a:ext cx="717714" cy="94476"/>
          </a:xfrm>
          <a:prstGeom prst="rect">
            <a:avLst/>
          </a:prstGeom>
        </p:spPr>
      </p:pic>
      <p:pic>
        <p:nvPicPr>
          <p:cNvPr id="32" name="Picture 31">
            <a:extLst>
              <a:ext uri="{FF2B5EF4-FFF2-40B4-BE49-F238E27FC236}">
                <a16:creationId xmlns:a16="http://schemas.microsoft.com/office/drawing/2014/main" id="{319E2986-84E8-4550-9C73-6897E7800CC3}"/>
              </a:ext>
            </a:extLst>
          </p:cNvPr>
          <p:cNvPicPr>
            <a:picLocks noChangeAspect="1"/>
          </p:cNvPicPr>
          <p:nvPr>
            <p:custDataLst>
              <p:tags r:id="rId4"/>
            </p:custDataLst>
          </p:nvPr>
        </p:nvPicPr>
        <p:blipFill>
          <a:blip r:embed="rId23" cstate="print">
            <a:extLst>
              <a:ext uri="{28A0092B-C50C-407E-A947-70E740481C1C}">
                <a14:useLocalDpi xmlns:a14="http://schemas.microsoft.com/office/drawing/2010/main" val="0"/>
              </a:ext>
            </a:extLst>
          </a:blip>
          <a:stretch>
            <a:fillRect/>
          </a:stretch>
        </p:blipFill>
        <p:spPr>
          <a:xfrm>
            <a:off x="1833532" y="806944"/>
            <a:ext cx="1222856" cy="93714"/>
          </a:xfrm>
          <a:prstGeom prst="rect">
            <a:avLst/>
          </a:prstGeom>
        </p:spPr>
      </p:pic>
      <p:sp>
        <p:nvSpPr>
          <p:cNvPr id="26" name="Oval 25">
            <a:extLst>
              <a:ext uri="{FF2B5EF4-FFF2-40B4-BE49-F238E27FC236}">
                <a16:creationId xmlns:a16="http://schemas.microsoft.com/office/drawing/2014/main" id="{B3FE8C78-B436-4FB3-811B-60A53A76859D}"/>
              </a:ext>
            </a:extLst>
          </p:cNvPr>
          <p:cNvSpPr/>
          <p:nvPr/>
        </p:nvSpPr>
        <p:spPr>
          <a:xfrm>
            <a:off x="1304655" y="1183911"/>
            <a:ext cx="113747" cy="93714"/>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C9243FC-7ED6-4308-BA29-3BF57E98E0D7}"/>
              </a:ext>
            </a:extLst>
          </p:cNvPr>
          <p:cNvSpPr/>
          <p:nvPr/>
        </p:nvSpPr>
        <p:spPr>
          <a:xfrm>
            <a:off x="3086376" y="806944"/>
            <a:ext cx="113747" cy="93714"/>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43C0029C-B59C-480E-AB8B-7C6F64473FC6}"/>
              </a:ext>
            </a:extLst>
          </p:cNvPr>
          <p:cNvPicPr>
            <a:picLocks noChangeAspect="1"/>
          </p:cNvPicPr>
          <p:nvPr>
            <p:custDataLst>
              <p:tags r:id="rId5"/>
            </p:custDataLst>
          </p:nvPr>
        </p:nvPicPr>
        <p:blipFill>
          <a:blip r:embed="rId24" cstate="print">
            <a:extLst>
              <a:ext uri="{28A0092B-C50C-407E-A947-70E740481C1C}">
                <a14:useLocalDpi xmlns:a14="http://schemas.microsoft.com/office/drawing/2010/main" val="0"/>
              </a:ext>
            </a:extLst>
          </a:blip>
          <a:stretch>
            <a:fillRect/>
          </a:stretch>
        </p:blipFill>
        <p:spPr>
          <a:xfrm>
            <a:off x="1826200" y="984256"/>
            <a:ext cx="1282285" cy="234666"/>
          </a:xfrm>
          <a:prstGeom prst="rect">
            <a:avLst/>
          </a:prstGeom>
        </p:spPr>
      </p:pic>
      <p:sp>
        <p:nvSpPr>
          <p:cNvPr id="38" name="Oval 37">
            <a:extLst>
              <a:ext uri="{FF2B5EF4-FFF2-40B4-BE49-F238E27FC236}">
                <a16:creationId xmlns:a16="http://schemas.microsoft.com/office/drawing/2014/main" id="{52422825-9A14-4476-B00F-6C1E66B80F67}"/>
              </a:ext>
            </a:extLst>
          </p:cNvPr>
          <p:cNvSpPr/>
          <p:nvPr/>
        </p:nvSpPr>
        <p:spPr>
          <a:xfrm>
            <a:off x="3143249" y="1054732"/>
            <a:ext cx="113747" cy="9371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5797EEF1-25E2-45F0-A227-0B814563108E}"/>
              </a:ext>
            </a:extLst>
          </p:cNvPr>
          <p:cNvSpPr/>
          <p:nvPr/>
        </p:nvSpPr>
        <p:spPr>
          <a:xfrm>
            <a:off x="146594" y="1183209"/>
            <a:ext cx="113747" cy="9371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a:extLst>
              <a:ext uri="{FF2B5EF4-FFF2-40B4-BE49-F238E27FC236}">
                <a16:creationId xmlns:a16="http://schemas.microsoft.com/office/drawing/2014/main" id="{BDA0EBDB-88E6-4308-8CB8-B08C7E601A1A}"/>
              </a:ext>
            </a:extLst>
          </p:cNvPr>
          <p:cNvPicPr>
            <a:picLocks noChangeAspect="1"/>
          </p:cNvPicPr>
          <p:nvPr>
            <p:custDataLst>
              <p:tags r:id="rId6"/>
            </p:custDataLst>
          </p:nvPr>
        </p:nvPicPr>
        <p:blipFill>
          <a:blip r:embed="rId25" cstate="print">
            <a:extLst>
              <a:ext uri="{28A0092B-C50C-407E-A947-70E740481C1C}">
                <a14:useLocalDpi xmlns:a14="http://schemas.microsoft.com/office/drawing/2010/main" val="0"/>
              </a:ext>
            </a:extLst>
          </a:blip>
          <a:stretch>
            <a:fillRect/>
          </a:stretch>
        </p:blipFill>
        <p:spPr>
          <a:xfrm>
            <a:off x="1822609" y="1255648"/>
            <a:ext cx="1357714" cy="93714"/>
          </a:xfrm>
          <a:prstGeom prst="rect">
            <a:avLst/>
          </a:prstGeom>
        </p:spPr>
      </p:pic>
      <p:pic>
        <p:nvPicPr>
          <p:cNvPr id="52" name="Picture 51">
            <a:extLst>
              <a:ext uri="{FF2B5EF4-FFF2-40B4-BE49-F238E27FC236}">
                <a16:creationId xmlns:a16="http://schemas.microsoft.com/office/drawing/2014/main" id="{AFB2A8B3-D22B-4950-BFAB-B47468A61B87}"/>
              </a:ext>
            </a:extLst>
          </p:cNvPr>
          <p:cNvPicPr>
            <a:picLocks noChangeAspect="1"/>
          </p:cNvPicPr>
          <p:nvPr>
            <p:custDataLst>
              <p:tags r:id="rId7"/>
            </p:custDataLst>
          </p:nvPr>
        </p:nvPicPr>
        <p:blipFill>
          <a:blip r:embed="rId26" cstate="print">
            <a:extLst>
              <a:ext uri="{28A0092B-C50C-407E-A947-70E740481C1C}">
                <a14:useLocalDpi xmlns:a14="http://schemas.microsoft.com/office/drawing/2010/main" val="0"/>
              </a:ext>
            </a:extLst>
          </a:blip>
          <a:stretch>
            <a:fillRect/>
          </a:stretch>
        </p:blipFill>
        <p:spPr>
          <a:xfrm>
            <a:off x="3265688" y="1248749"/>
            <a:ext cx="936381" cy="128000"/>
          </a:xfrm>
          <a:prstGeom prst="rect">
            <a:avLst/>
          </a:prstGeom>
        </p:spPr>
      </p:pic>
      <p:sp>
        <p:nvSpPr>
          <p:cNvPr id="48" name="Oval 47">
            <a:extLst>
              <a:ext uri="{FF2B5EF4-FFF2-40B4-BE49-F238E27FC236}">
                <a16:creationId xmlns:a16="http://schemas.microsoft.com/office/drawing/2014/main" id="{D279C4A8-4046-437D-876D-7EAB61F5A375}"/>
              </a:ext>
            </a:extLst>
          </p:cNvPr>
          <p:cNvSpPr/>
          <p:nvPr/>
        </p:nvSpPr>
        <p:spPr>
          <a:xfrm>
            <a:off x="4256316" y="1248750"/>
            <a:ext cx="113747" cy="93714"/>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Picture 53">
            <a:extLst>
              <a:ext uri="{FF2B5EF4-FFF2-40B4-BE49-F238E27FC236}">
                <a16:creationId xmlns:a16="http://schemas.microsoft.com/office/drawing/2014/main" id="{78AB9214-C2A6-4070-AE96-511B12B8E30D}"/>
              </a:ext>
            </a:extLst>
          </p:cNvPr>
          <p:cNvPicPr>
            <a:picLocks noChangeAspect="1"/>
          </p:cNvPicPr>
          <p:nvPr>
            <p:custDataLst>
              <p:tags r:id="rId8"/>
            </p:custDataLst>
          </p:nvPr>
        </p:nvPicPr>
        <p:blipFill>
          <a:blip r:embed="rId27" cstate="print">
            <a:extLst>
              <a:ext uri="{28A0092B-C50C-407E-A947-70E740481C1C}">
                <a14:useLocalDpi xmlns:a14="http://schemas.microsoft.com/office/drawing/2010/main" val="0"/>
              </a:ext>
            </a:extLst>
          </a:blip>
          <a:stretch>
            <a:fillRect/>
          </a:stretch>
        </p:blipFill>
        <p:spPr>
          <a:xfrm>
            <a:off x="1822609" y="1419084"/>
            <a:ext cx="603429" cy="128000"/>
          </a:xfrm>
          <a:prstGeom prst="rect">
            <a:avLst/>
          </a:prstGeom>
        </p:spPr>
      </p:pic>
      <p:pic>
        <p:nvPicPr>
          <p:cNvPr id="60" name="Picture 59">
            <a:extLst>
              <a:ext uri="{FF2B5EF4-FFF2-40B4-BE49-F238E27FC236}">
                <a16:creationId xmlns:a16="http://schemas.microsoft.com/office/drawing/2014/main" id="{30A108F4-7D8C-4C79-99AD-B3AEAC135EDC}"/>
              </a:ext>
            </a:extLst>
          </p:cNvPr>
          <p:cNvPicPr>
            <a:picLocks noChangeAspect="1"/>
          </p:cNvPicPr>
          <p:nvPr>
            <p:custDataLst>
              <p:tags r:id="rId9"/>
            </p:custDataLst>
          </p:nvPr>
        </p:nvPicPr>
        <p:blipFill>
          <a:blip r:embed="rId28" cstate="print">
            <a:extLst>
              <a:ext uri="{28A0092B-C50C-407E-A947-70E740481C1C}">
                <a14:useLocalDpi xmlns:a14="http://schemas.microsoft.com/office/drawing/2010/main" val="0"/>
              </a:ext>
            </a:extLst>
          </a:blip>
          <a:stretch>
            <a:fillRect/>
          </a:stretch>
        </p:blipFill>
        <p:spPr>
          <a:xfrm>
            <a:off x="1854592" y="1585605"/>
            <a:ext cx="2652953" cy="234667"/>
          </a:xfrm>
          <a:prstGeom prst="rect">
            <a:avLst/>
          </a:prstGeom>
        </p:spPr>
      </p:pic>
      <p:pic>
        <p:nvPicPr>
          <p:cNvPr id="62" name="Picture 61">
            <a:extLst>
              <a:ext uri="{FF2B5EF4-FFF2-40B4-BE49-F238E27FC236}">
                <a16:creationId xmlns:a16="http://schemas.microsoft.com/office/drawing/2014/main" id="{DD528184-9EC1-4D24-B70D-A67726E0BAD8}"/>
              </a:ext>
            </a:extLst>
          </p:cNvPr>
          <p:cNvPicPr>
            <a:picLocks noChangeAspect="1"/>
          </p:cNvPicPr>
          <p:nvPr>
            <p:custDataLst>
              <p:tags r:id="rId10"/>
            </p:custDataLst>
          </p:nvPr>
        </p:nvPicPr>
        <p:blipFill>
          <a:blip r:embed="rId29" cstate="print">
            <a:extLst>
              <a:ext uri="{28A0092B-C50C-407E-A947-70E740481C1C}">
                <a14:useLocalDpi xmlns:a14="http://schemas.microsoft.com/office/drawing/2010/main" val="0"/>
              </a:ext>
            </a:extLst>
          </a:blip>
          <a:stretch>
            <a:fillRect/>
          </a:stretch>
        </p:blipFill>
        <p:spPr>
          <a:xfrm>
            <a:off x="1854592" y="1921297"/>
            <a:ext cx="324571" cy="89905"/>
          </a:xfrm>
          <a:prstGeom prst="rect">
            <a:avLst/>
          </a:prstGeom>
        </p:spPr>
      </p:pic>
      <p:pic>
        <p:nvPicPr>
          <p:cNvPr id="64" name="Picture 63">
            <a:extLst>
              <a:ext uri="{FF2B5EF4-FFF2-40B4-BE49-F238E27FC236}">
                <a16:creationId xmlns:a16="http://schemas.microsoft.com/office/drawing/2014/main" id="{BBC22AE9-D125-42A2-8E85-210BF71B9425}"/>
              </a:ext>
            </a:extLst>
          </p:cNvPr>
          <p:cNvPicPr>
            <a:picLocks noChangeAspect="1"/>
          </p:cNvPicPr>
          <p:nvPr>
            <p:custDataLst>
              <p:tags r:id="rId11"/>
            </p:custDataLst>
          </p:nvPr>
        </p:nvPicPr>
        <p:blipFill>
          <a:blip r:embed="rId30" cstate="print">
            <a:extLst>
              <a:ext uri="{28A0092B-C50C-407E-A947-70E740481C1C}">
                <a14:useLocalDpi xmlns:a14="http://schemas.microsoft.com/office/drawing/2010/main" val="0"/>
              </a:ext>
            </a:extLst>
          </a:blip>
          <a:stretch>
            <a:fillRect/>
          </a:stretch>
        </p:blipFill>
        <p:spPr>
          <a:xfrm>
            <a:off x="95300" y="2119111"/>
            <a:ext cx="2762667" cy="128000"/>
          </a:xfrm>
          <a:prstGeom prst="rect">
            <a:avLst/>
          </a:prstGeom>
        </p:spPr>
      </p:pic>
      <p:pic>
        <p:nvPicPr>
          <p:cNvPr id="66" name="Picture 65">
            <a:extLst>
              <a:ext uri="{FF2B5EF4-FFF2-40B4-BE49-F238E27FC236}">
                <a16:creationId xmlns:a16="http://schemas.microsoft.com/office/drawing/2014/main" id="{30F9E731-A0AB-440B-83DC-FB74DE82C6EC}"/>
              </a:ext>
            </a:extLst>
          </p:cNvPr>
          <p:cNvPicPr>
            <a:picLocks noChangeAspect="1"/>
          </p:cNvPicPr>
          <p:nvPr>
            <p:custDataLst>
              <p:tags r:id="rId12"/>
            </p:custDataLst>
          </p:nvPr>
        </p:nvPicPr>
        <p:blipFill>
          <a:blip r:embed="rId31" cstate="print">
            <a:extLst>
              <a:ext uri="{28A0092B-C50C-407E-A947-70E740481C1C}">
                <a14:useLocalDpi xmlns:a14="http://schemas.microsoft.com/office/drawing/2010/main" val="0"/>
              </a:ext>
            </a:extLst>
          </a:blip>
          <a:stretch>
            <a:fillRect/>
          </a:stretch>
        </p:blipFill>
        <p:spPr>
          <a:xfrm>
            <a:off x="95300" y="2284259"/>
            <a:ext cx="1702095" cy="141714"/>
          </a:xfrm>
          <a:prstGeom prst="rect">
            <a:avLst/>
          </a:prstGeom>
        </p:spPr>
      </p:pic>
      <p:pic>
        <p:nvPicPr>
          <p:cNvPr id="68" name="Picture 67">
            <a:extLst>
              <a:ext uri="{FF2B5EF4-FFF2-40B4-BE49-F238E27FC236}">
                <a16:creationId xmlns:a16="http://schemas.microsoft.com/office/drawing/2014/main" id="{D9C1A3C0-C21D-4C78-B3B8-DDC1E0E1B0B2}"/>
              </a:ext>
            </a:extLst>
          </p:cNvPr>
          <p:cNvPicPr>
            <a:picLocks noChangeAspect="1"/>
          </p:cNvPicPr>
          <p:nvPr>
            <p:custDataLst>
              <p:tags r:id="rId13"/>
            </p:custDataLst>
          </p:nvPr>
        </p:nvPicPr>
        <p:blipFill>
          <a:blip r:embed="rId32" cstate="print">
            <a:extLst>
              <a:ext uri="{28A0092B-C50C-407E-A947-70E740481C1C}">
                <a14:useLocalDpi xmlns:a14="http://schemas.microsoft.com/office/drawing/2010/main" val="0"/>
              </a:ext>
            </a:extLst>
          </a:blip>
          <a:stretch>
            <a:fillRect/>
          </a:stretch>
        </p:blipFill>
        <p:spPr>
          <a:xfrm>
            <a:off x="95300" y="2442267"/>
            <a:ext cx="1683809" cy="128000"/>
          </a:xfrm>
          <a:prstGeom prst="rect">
            <a:avLst/>
          </a:prstGeom>
        </p:spPr>
      </p:pic>
      <p:pic>
        <p:nvPicPr>
          <p:cNvPr id="74" name="Picture 73">
            <a:extLst>
              <a:ext uri="{FF2B5EF4-FFF2-40B4-BE49-F238E27FC236}">
                <a16:creationId xmlns:a16="http://schemas.microsoft.com/office/drawing/2014/main" id="{92361060-1391-47BA-BD79-CD958F37203D}"/>
              </a:ext>
            </a:extLst>
          </p:cNvPr>
          <p:cNvPicPr>
            <a:picLocks noChangeAspect="1"/>
          </p:cNvPicPr>
          <p:nvPr>
            <p:custDataLst>
              <p:tags r:id="rId14"/>
            </p:custDataLst>
          </p:nvPr>
        </p:nvPicPr>
        <p:blipFill>
          <a:blip r:embed="rId33" cstate="print">
            <a:extLst>
              <a:ext uri="{28A0092B-C50C-407E-A947-70E740481C1C}">
                <a14:useLocalDpi xmlns:a14="http://schemas.microsoft.com/office/drawing/2010/main" val="0"/>
              </a:ext>
            </a:extLst>
          </a:blip>
          <a:stretch>
            <a:fillRect/>
          </a:stretch>
        </p:blipFill>
        <p:spPr>
          <a:xfrm>
            <a:off x="95300" y="2597758"/>
            <a:ext cx="3715046" cy="128000"/>
          </a:xfrm>
          <a:prstGeom prst="rect">
            <a:avLst/>
          </a:prstGeom>
        </p:spPr>
      </p:pic>
      <p:pic>
        <p:nvPicPr>
          <p:cNvPr id="76" name="Picture 75">
            <a:extLst>
              <a:ext uri="{FF2B5EF4-FFF2-40B4-BE49-F238E27FC236}">
                <a16:creationId xmlns:a16="http://schemas.microsoft.com/office/drawing/2014/main" id="{2B5EFF55-1CAB-466A-9587-BE3174C687CC}"/>
              </a:ext>
            </a:extLst>
          </p:cNvPr>
          <p:cNvPicPr>
            <a:picLocks noChangeAspect="1"/>
          </p:cNvPicPr>
          <p:nvPr>
            <p:custDataLst>
              <p:tags r:id="rId15"/>
            </p:custDataLst>
          </p:nvPr>
        </p:nvPicPr>
        <p:blipFill>
          <a:blip r:embed="rId34" cstate="print">
            <a:extLst>
              <a:ext uri="{28A0092B-C50C-407E-A947-70E740481C1C}">
                <a14:useLocalDpi xmlns:a14="http://schemas.microsoft.com/office/drawing/2010/main" val="0"/>
              </a:ext>
            </a:extLst>
          </a:blip>
          <a:stretch>
            <a:fillRect/>
          </a:stretch>
        </p:blipFill>
        <p:spPr>
          <a:xfrm>
            <a:off x="96032" y="2737479"/>
            <a:ext cx="672000" cy="94476"/>
          </a:xfrm>
          <a:prstGeom prst="rect">
            <a:avLst/>
          </a:prstGeom>
        </p:spPr>
      </p:pic>
    </p:spTree>
    <p:extLst>
      <p:ext uri="{BB962C8B-B14F-4D97-AF65-F5344CB8AC3E}">
        <p14:creationId xmlns:p14="http://schemas.microsoft.com/office/powerpoint/2010/main" val="1617118169"/>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1371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Quadric Surfaces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rId3" action="ppaction://hlinksldjump"/>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15</a:t>
            </a:fld>
            <a:r>
              <a:rPr spc="-55" dirty="0"/>
              <a:t> </a:t>
            </a:r>
            <a:r>
              <a:rPr spc="35" dirty="0"/>
              <a:t>/</a:t>
            </a:r>
            <a:endParaRPr spc="-55" dirty="0"/>
          </a:p>
        </p:txBody>
      </p:sp>
      <p:pic>
        <p:nvPicPr>
          <p:cNvPr id="14" name="Picture 13">
            <a:extLst>
              <a:ext uri="{FF2B5EF4-FFF2-40B4-BE49-F238E27FC236}">
                <a16:creationId xmlns:a16="http://schemas.microsoft.com/office/drawing/2014/main" id="{A56CDADC-7FC3-4C80-94A5-8E03F886E547}"/>
              </a:ext>
            </a:extLst>
          </p:cNvPr>
          <p:cNvPicPr>
            <a:picLocks noChangeAspect="1"/>
          </p:cNvPicPr>
          <p:nvPr/>
        </p:nvPicPr>
        <p:blipFill>
          <a:blip r:embed="rId4"/>
          <a:stretch>
            <a:fillRect/>
          </a:stretch>
        </p:blipFill>
        <p:spPr>
          <a:xfrm>
            <a:off x="177940" y="660125"/>
            <a:ext cx="2283702" cy="2263775"/>
          </a:xfrm>
          <a:prstGeom prst="rect">
            <a:avLst/>
          </a:prstGeom>
        </p:spPr>
      </p:pic>
      <p:pic>
        <p:nvPicPr>
          <p:cNvPr id="15" name="Picture 14">
            <a:extLst>
              <a:ext uri="{FF2B5EF4-FFF2-40B4-BE49-F238E27FC236}">
                <a16:creationId xmlns:a16="http://schemas.microsoft.com/office/drawing/2014/main" id="{4123215B-661D-4BDB-BC2B-A85A5763BD7E}"/>
              </a:ext>
            </a:extLst>
          </p:cNvPr>
          <p:cNvPicPr>
            <a:picLocks noChangeAspect="1"/>
          </p:cNvPicPr>
          <p:nvPr/>
        </p:nvPicPr>
        <p:blipFill>
          <a:blip r:embed="rId5"/>
          <a:stretch>
            <a:fillRect/>
          </a:stretch>
        </p:blipFill>
        <p:spPr>
          <a:xfrm>
            <a:off x="2516249" y="660125"/>
            <a:ext cx="1915911" cy="964948"/>
          </a:xfrm>
          <a:prstGeom prst="rect">
            <a:avLst/>
          </a:prstGeom>
        </p:spPr>
      </p:pic>
      <p:sp>
        <p:nvSpPr>
          <p:cNvPr id="17" name="Rectangle 16">
            <a:extLst>
              <a:ext uri="{FF2B5EF4-FFF2-40B4-BE49-F238E27FC236}">
                <a16:creationId xmlns:a16="http://schemas.microsoft.com/office/drawing/2014/main" id="{5053E9C1-9DA0-42A9-A164-A086B2881D96}"/>
              </a:ext>
            </a:extLst>
          </p:cNvPr>
          <p:cNvSpPr/>
          <p:nvPr/>
        </p:nvSpPr>
        <p:spPr>
          <a:xfrm rot="20077260">
            <a:off x="2019190" y="2039655"/>
            <a:ext cx="3104119" cy="461665"/>
          </a:xfrm>
          <a:prstGeom prst="rect">
            <a:avLst/>
          </a:prstGeom>
          <a:noFill/>
        </p:spPr>
        <p:txBody>
          <a:bodyPr wrap="square" lIns="91440" tIns="45720" rIns="91440" bIns="45720">
            <a:spAutoFit/>
          </a:bodyPr>
          <a:lstStyle/>
          <a:p>
            <a:pPr algn="ctr"/>
            <a:r>
              <a:rPr lang="en-US" sz="2400" b="1" cap="none" spc="0" dirty="0">
                <a:ln w="22225">
                  <a:solidFill>
                    <a:schemeClr val="accent2"/>
                  </a:solidFill>
                  <a:prstDash val="solid"/>
                </a:ln>
                <a:solidFill>
                  <a:schemeClr val="accent2">
                    <a:lumMod val="40000"/>
                    <a:lumOff val="60000"/>
                  </a:schemeClr>
                </a:solidFill>
                <a:effectLst/>
                <a:latin typeface="Tahoma" panose="020B0604030504040204" pitchFamily="34" charset="0"/>
                <a:ea typeface="Tahoma" panose="020B0604030504040204" pitchFamily="34" charset="0"/>
                <a:cs typeface="Tahoma" panose="020B0604030504040204" pitchFamily="34" charset="0"/>
              </a:rPr>
              <a:t>Many Types!!</a:t>
            </a:r>
          </a:p>
        </p:txBody>
      </p:sp>
    </p:spTree>
    <p:extLst>
      <p:ext uri="{BB962C8B-B14F-4D97-AF65-F5344CB8AC3E}">
        <p14:creationId xmlns:p14="http://schemas.microsoft.com/office/powerpoint/2010/main" val="62259664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8"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150</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Integration in </a:t>
            </a:r>
            <a:r>
              <a:rPr lang="en-US" sz="1400" spc="-50" dirty="0">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ylindrical</a:t>
            </a:r>
            <a:r>
              <a:rPr lang="en-US" sz="1400" spc="-50" dirty="0">
                <a:solidFill>
                  <a:srgbClr val="FFFFFF"/>
                </a:solidFill>
                <a:latin typeface="Tahoma"/>
                <a:cs typeface="Tahoma"/>
              </a:rPr>
              <a:t> Coordinates</a:t>
            </a:r>
            <a:endParaRPr lang="en-US" sz="1400" dirty="0">
              <a:latin typeface="Tahoma"/>
              <a:cs typeface="Tahoma"/>
            </a:endParaRPr>
          </a:p>
        </p:txBody>
      </p:sp>
      <p:sp>
        <p:nvSpPr>
          <p:cNvPr id="17" name="TextBox 16">
            <a:extLst>
              <a:ext uri="{FF2B5EF4-FFF2-40B4-BE49-F238E27FC236}">
                <a16:creationId xmlns:a16="http://schemas.microsoft.com/office/drawing/2014/main" id="{5F00135B-391B-42EE-9055-62AE6E68F0D9}"/>
              </a:ext>
            </a:extLst>
          </p:cNvPr>
          <p:cNvSpPr txBox="1"/>
          <p:nvPr/>
        </p:nvSpPr>
        <p:spPr>
          <a:xfrm>
            <a:off x="2052079" y="385677"/>
            <a:ext cx="2542375" cy="3270126"/>
          </a:xfrm>
          <a:prstGeom prst="rect">
            <a:avLst/>
          </a:prstGeom>
          <a:noFill/>
        </p:spPr>
        <p:txBody>
          <a:bodyPr wrap="square" rtlCol="0">
            <a:spAutoFit/>
          </a:bodyPr>
          <a:lstStyle/>
          <a:p>
            <a:pPr marL="285750" indent="-285750"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An </a:t>
            </a:r>
            <a:r>
              <a:rPr lang="en-US" sz="900" u="sng" dirty="0">
                <a:latin typeface="Tahoma" panose="020B0604030504040204" pitchFamily="34" charset="0"/>
                <a:ea typeface="Tahoma" panose="020B0604030504040204" pitchFamily="34" charset="0"/>
                <a:cs typeface="Tahoma" panose="020B0604030504040204" pitchFamily="34" charset="0"/>
              </a:rPr>
              <a:t>extension of polar coordinates</a:t>
            </a:r>
            <a:r>
              <a:rPr lang="en-US" sz="900" dirty="0">
                <a:latin typeface="Tahoma" panose="020B0604030504040204" pitchFamily="34" charset="0"/>
                <a:ea typeface="Tahoma" panose="020B0604030504040204" pitchFamily="34" charset="0"/>
                <a:cs typeface="Tahoma" panose="020B0604030504040204" pitchFamily="34" charset="0"/>
              </a:rPr>
              <a:t>, but instead we have a ‘z-component’</a:t>
            </a:r>
          </a:p>
          <a:p>
            <a:pPr marL="742950" lvl="1" indent="-285750"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a:t>
            </a:r>
            <a:r>
              <a:rPr lang="en-US" sz="900" b="1" dirty="0">
                <a:latin typeface="Tahoma" panose="020B0604030504040204" pitchFamily="34" charset="0"/>
                <a:ea typeface="Tahoma" panose="020B0604030504040204" pitchFamily="34" charset="0"/>
                <a:cs typeface="Tahoma" panose="020B0604030504040204" pitchFamily="34" charset="0"/>
              </a:rPr>
              <a:t>r,</a:t>
            </a:r>
            <a:r>
              <a:rPr lang="en-US" sz="900" b="1" i="0" dirty="0">
                <a:effectLst/>
                <a:latin typeface="Tahoma" panose="020B0604030504040204" pitchFamily="34" charset="0"/>
                <a:ea typeface="Tahoma" panose="020B0604030504040204" pitchFamily="34" charset="0"/>
                <a:cs typeface="Tahoma" panose="020B0604030504040204" pitchFamily="34" charset="0"/>
              </a:rPr>
              <a:t> 𝜃</a:t>
            </a:r>
            <a:r>
              <a:rPr lang="en-US" sz="900" b="1" dirty="0">
                <a:latin typeface="Tahoma" panose="020B0604030504040204" pitchFamily="34" charset="0"/>
                <a:ea typeface="Tahoma" panose="020B0604030504040204" pitchFamily="34" charset="0"/>
                <a:cs typeface="Tahoma" panose="020B0604030504040204" pitchFamily="34" charset="0"/>
              </a:rPr>
              <a:t> , z</a:t>
            </a:r>
            <a:r>
              <a:rPr lang="en-US" sz="900" dirty="0">
                <a:latin typeface="Tahoma" panose="020B0604030504040204" pitchFamily="34" charset="0"/>
                <a:ea typeface="Tahoma" panose="020B0604030504040204" pitchFamily="34" charset="0"/>
                <a:cs typeface="Tahoma" panose="020B0604030504040204" pitchFamily="34" charset="0"/>
              </a:rPr>
              <a:t>) </a:t>
            </a:r>
          </a:p>
          <a:p>
            <a:pPr marL="285750" indent="-285750"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Involves a </a:t>
            </a:r>
            <a:r>
              <a:rPr lang="en-US" sz="900" u="sng" dirty="0">
                <a:latin typeface="Tahoma" panose="020B0604030504040204" pitchFamily="34" charset="0"/>
                <a:ea typeface="Tahoma" panose="020B0604030504040204" pitchFamily="34" charset="0"/>
                <a:cs typeface="Tahoma" panose="020B0604030504040204" pitchFamily="34" charset="0"/>
              </a:rPr>
              <a:t>triple integral</a:t>
            </a:r>
            <a:r>
              <a:rPr lang="en-US" sz="900" dirty="0">
                <a:latin typeface="Tahoma" panose="020B0604030504040204" pitchFamily="34" charset="0"/>
                <a:ea typeface="Tahoma" panose="020B0604030504040204" pitchFamily="34" charset="0"/>
                <a:cs typeface="Tahoma" panose="020B0604030504040204" pitchFamily="34" charset="0"/>
              </a:rPr>
              <a:t> instead of a </a:t>
            </a:r>
            <a:r>
              <a:rPr lang="en-US" sz="900" u="sng" dirty="0">
                <a:latin typeface="Tahoma" panose="020B0604030504040204" pitchFamily="34" charset="0"/>
                <a:ea typeface="Tahoma" panose="020B0604030504040204" pitchFamily="34" charset="0"/>
                <a:cs typeface="Tahoma" panose="020B0604030504040204" pitchFamily="34" charset="0"/>
              </a:rPr>
              <a:t>double integral</a:t>
            </a:r>
          </a:p>
          <a:p>
            <a:pPr marL="285750" indent="-285750"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It always has the </a:t>
            </a:r>
            <a:r>
              <a:rPr lang="en-US" sz="900" b="1" dirty="0">
                <a:latin typeface="Tahoma" panose="020B0604030504040204" pitchFamily="34" charset="0"/>
                <a:ea typeface="Tahoma" panose="020B0604030504040204" pitchFamily="34" charset="0"/>
                <a:cs typeface="Tahoma" panose="020B0604030504040204" pitchFamily="34" charset="0"/>
              </a:rPr>
              <a:t>differential element </a:t>
            </a:r>
            <a:r>
              <a:rPr lang="en-US" sz="900" dirty="0">
                <a:latin typeface="Tahoma" panose="020B0604030504040204" pitchFamily="34" charset="0"/>
                <a:ea typeface="Tahoma" panose="020B0604030504040204" pitchFamily="34" charset="0"/>
                <a:cs typeface="Tahoma" panose="020B0604030504040204" pitchFamily="34" charset="0"/>
              </a:rPr>
              <a:t>as:</a:t>
            </a:r>
          </a:p>
          <a:p>
            <a:pPr marL="742950" lvl="1" indent="-285750"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  </a:t>
            </a:r>
          </a:p>
          <a:p>
            <a:pPr marL="1200150" lvl="2" indent="-285750"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Derived from polar coordinates</a:t>
            </a:r>
          </a:p>
          <a:p>
            <a:pPr marL="285750" indent="-285750"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Some questions may require a </a:t>
            </a:r>
            <a:r>
              <a:rPr lang="en-US" sz="900" u="sng" dirty="0">
                <a:latin typeface="Tahoma" panose="020B0604030504040204" pitchFamily="34" charset="0"/>
                <a:ea typeface="Tahoma" panose="020B0604030504040204" pitchFamily="34" charset="0"/>
                <a:cs typeface="Tahoma" panose="020B0604030504040204" pitchFamily="34" charset="0"/>
              </a:rPr>
              <a:t>‘like-cylindrical’</a:t>
            </a:r>
            <a:r>
              <a:rPr lang="en-US" sz="900" dirty="0">
                <a:latin typeface="Tahoma" panose="020B0604030504040204" pitchFamily="34" charset="0"/>
                <a:ea typeface="Tahoma" panose="020B0604030504040204" pitchFamily="34" charset="0"/>
                <a:cs typeface="Tahoma" panose="020B0604030504040204" pitchFamily="34" charset="0"/>
              </a:rPr>
              <a:t> integration if the component is not ‘z’</a:t>
            </a:r>
          </a:p>
          <a:p>
            <a:pPr marL="742950" lvl="1" indent="-285750"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Therefore, modify to account for </a:t>
            </a:r>
            <a:r>
              <a:rPr lang="en-US" sz="900" dirty="0" err="1">
                <a:latin typeface="Tahoma" panose="020B0604030504040204" pitchFamily="34" charset="0"/>
                <a:ea typeface="Tahoma" panose="020B0604030504040204" pitchFamily="34" charset="0"/>
                <a:cs typeface="Tahoma" panose="020B0604030504040204" pitchFamily="34" charset="0"/>
              </a:rPr>
              <a:t>xz</a:t>
            </a:r>
            <a:r>
              <a:rPr lang="en-US" sz="900" dirty="0">
                <a:latin typeface="Tahoma" panose="020B0604030504040204" pitchFamily="34" charset="0"/>
                <a:ea typeface="Tahoma" panose="020B0604030504040204" pitchFamily="34" charset="0"/>
                <a:cs typeface="Tahoma" panose="020B0604030504040204" pitchFamily="34" charset="0"/>
              </a:rPr>
              <a:t> or </a:t>
            </a:r>
            <a:r>
              <a:rPr lang="en-US" sz="900" dirty="0" err="1">
                <a:latin typeface="Tahoma" panose="020B0604030504040204" pitchFamily="34" charset="0"/>
                <a:ea typeface="Tahoma" panose="020B0604030504040204" pitchFamily="34" charset="0"/>
                <a:cs typeface="Tahoma" panose="020B0604030504040204" pitchFamily="34" charset="0"/>
              </a:rPr>
              <a:t>yz</a:t>
            </a:r>
            <a:r>
              <a:rPr lang="en-US" sz="900" dirty="0">
                <a:latin typeface="Tahoma" panose="020B0604030504040204" pitchFamily="34" charset="0"/>
                <a:ea typeface="Tahoma" panose="020B0604030504040204" pitchFamily="34" charset="0"/>
                <a:cs typeface="Tahoma" panose="020B0604030504040204" pitchFamily="34" charset="0"/>
              </a:rPr>
              <a:t> plane</a:t>
            </a:r>
          </a:p>
          <a:p>
            <a:pPr marL="742950" lvl="1" indent="-285750"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 </a:t>
            </a:r>
          </a:p>
          <a:p>
            <a:pPr marL="285750" indent="-285750"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The approach is to follow the </a:t>
            </a:r>
            <a:r>
              <a:rPr lang="en-US" sz="900" u="sng" dirty="0">
                <a:latin typeface="Tahoma" panose="020B0604030504040204" pitchFamily="34" charset="0"/>
                <a:ea typeface="Tahoma" panose="020B0604030504040204" pitchFamily="34" charset="0"/>
                <a:cs typeface="Tahoma" panose="020B0604030504040204" pitchFamily="34" charset="0"/>
              </a:rPr>
              <a:t>same rules</a:t>
            </a:r>
            <a:r>
              <a:rPr lang="en-US" sz="900" dirty="0">
                <a:latin typeface="Tahoma" panose="020B0604030504040204" pitchFamily="34" charset="0"/>
                <a:ea typeface="Tahoma" panose="020B0604030504040204" pitchFamily="34" charset="0"/>
                <a:cs typeface="Tahoma" panose="020B0604030504040204" pitchFamily="34" charset="0"/>
              </a:rPr>
              <a:t> as </a:t>
            </a:r>
            <a:r>
              <a:rPr lang="en-US" sz="900" i="1" dirty="0">
                <a:latin typeface="Tahoma" panose="020B0604030504040204" pitchFamily="34" charset="0"/>
                <a:ea typeface="Tahoma" panose="020B0604030504040204" pitchFamily="34" charset="0"/>
                <a:cs typeface="Tahoma" panose="020B0604030504040204" pitchFamily="34" charset="0"/>
              </a:rPr>
              <a:t>polar coordinates</a:t>
            </a:r>
            <a:r>
              <a:rPr lang="en-US" sz="900" dirty="0">
                <a:latin typeface="Tahoma" panose="020B0604030504040204" pitchFamily="34" charset="0"/>
                <a:ea typeface="Tahoma" panose="020B0604030504040204" pitchFamily="34" charset="0"/>
                <a:cs typeface="Tahoma" panose="020B0604030504040204" pitchFamily="34" charset="0"/>
              </a:rPr>
              <a:t>, but instead </a:t>
            </a:r>
            <a:r>
              <a:rPr lang="en-US" sz="900" u="sng" dirty="0">
                <a:latin typeface="Tahoma" panose="020B0604030504040204" pitchFamily="34" charset="0"/>
                <a:ea typeface="Tahoma" panose="020B0604030504040204" pitchFamily="34" charset="0"/>
                <a:cs typeface="Tahoma" panose="020B0604030504040204" pitchFamily="34" charset="0"/>
              </a:rPr>
              <a:t>account for the z-component </a:t>
            </a:r>
          </a:p>
          <a:p>
            <a:pPr marL="742950" lvl="1" indent="-285750"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R-3 simple region</a:t>
            </a:r>
          </a:p>
          <a:p>
            <a:pPr marL="285750" indent="-285750" algn="just">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21" name="Picture 20">
            <a:extLst>
              <a:ext uri="{FF2B5EF4-FFF2-40B4-BE49-F238E27FC236}">
                <a16:creationId xmlns:a16="http://schemas.microsoft.com/office/drawing/2014/main" id="{5B945D43-4833-4C35-B5D9-43E877535AF3}"/>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06660" y="3041927"/>
            <a:ext cx="1041600" cy="227657"/>
          </a:xfrm>
          <a:prstGeom prst="rect">
            <a:avLst/>
          </a:prstGeom>
        </p:spPr>
      </p:pic>
      <p:pic>
        <p:nvPicPr>
          <p:cNvPr id="32" name="Picture 31">
            <a:extLst>
              <a:ext uri="{FF2B5EF4-FFF2-40B4-BE49-F238E27FC236}">
                <a16:creationId xmlns:a16="http://schemas.microsoft.com/office/drawing/2014/main" id="{DC318DFC-A089-4897-8416-5FD941F87B7B}"/>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01428" y="2518229"/>
            <a:ext cx="1407772" cy="139200"/>
          </a:xfrm>
          <a:prstGeom prst="rect">
            <a:avLst/>
          </a:prstGeom>
        </p:spPr>
      </p:pic>
      <p:pic>
        <p:nvPicPr>
          <p:cNvPr id="35" name="Picture 34">
            <a:extLst>
              <a:ext uri="{FF2B5EF4-FFF2-40B4-BE49-F238E27FC236}">
                <a16:creationId xmlns:a16="http://schemas.microsoft.com/office/drawing/2014/main" id="{7A0A5198-ACCD-41EF-BB72-5E52CE96F6E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906937" y="1387572"/>
            <a:ext cx="1657905" cy="128762"/>
          </a:xfrm>
          <a:prstGeom prst="rect">
            <a:avLst/>
          </a:prstGeom>
        </p:spPr>
      </p:pic>
      <p:pic>
        <p:nvPicPr>
          <p:cNvPr id="38" name="Picture 37">
            <a:extLst>
              <a:ext uri="{FF2B5EF4-FFF2-40B4-BE49-F238E27FC236}">
                <a16:creationId xmlns:a16="http://schemas.microsoft.com/office/drawing/2014/main" id="{FB970605-D08F-491F-95B2-D8BA35BC08A5}"/>
              </a:ext>
            </a:extLst>
          </p:cNvPr>
          <p:cNvPicPr>
            <a:picLocks noChangeAspect="1"/>
          </p:cNvPicPr>
          <p:nvPr/>
        </p:nvPicPr>
        <p:blipFill>
          <a:blip r:embed="rId12"/>
          <a:stretch>
            <a:fillRect/>
          </a:stretch>
        </p:blipFill>
        <p:spPr>
          <a:xfrm>
            <a:off x="399447" y="1498543"/>
            <a:ext cx="1285413" cy="1536095"/>
          </a:xfrm>
          <a:prstGeom prst="rect">
            <a:avLst/>
          </a:prstGeom>
        </p:spPr>
      </p:pic>
      <p:pic>
        <p:nvPicPr>
          <p:cNvPr id="39" name="Picture 38">
            <a:extLst>
              <a:ext uri="{FF2B5EF4-FFF2-40B4-BE49-F238E27FC236}">
                <a16:creationId xmlns:a16="http://schemas.microsoft.com/office/drawing/2014/main" id="{7F425E8B-A914-471B-961D-A77FE22D609E}"/>
              </a:ext>
            </a:extLst>
          </p:cNvPr>
          <p:cNvPicPr>
            <a:picLocks noChangeAspect="1"/>
          </p:cNvPicPr>
          <p:nvPr/>
        </p:nvPicPr>
        <p:blipFill>
          <a:blip r:embed="rId13"/>
          <a:stretch>
            <a:fillRect/>
          </a:stretch>
        </p:blipFill>
        <p:spPr>
          <a:xfrm>
            <a:off x="322654" y="378408"/>
            <a:ext cx="1393546" cy="1124388"/>
          </a:xfrm>
          <a:prstGeom prst="rect">
            <a:avLst/>
          </a:prstGeom>
        </p:spPr>
      </p:pic>
      <p:pic>
        <p:nvPicPr>
          <p:cNvPr id="54" name="Picture 53">
            <a:extLst>
              <a:ext uri="{FF2B5EF4-FFF2-40B4-BE49-F238E27FC236}">
                <a16:creationId xmlns:a16="http://schemas.microsoft.com/office/drawing/2014/main" id="{1838B51E-7CC1-4D2E-B59F-31C7A815F718}"/>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312879" y="1471577"/>
            <a:ext cx="739200" cy="85029"/>
          </a:xfrm>
          <a:prstGeom prst="rect">
            <a:avLst/>
          </a:prstGeom>
        </p:spPr>
      </p:pic>
      <p:pic>
        <p:nvPicPr>
          <p:cNvPr id="56" name="Picture 55">
            <a:extLst>
              <a:ext uri="{FF2B5EF4-FFF2-40B4-BE49-F238E27FC236}">
                <a16:creationId xmlns:a16="http://schemas.microsoft.com/office/drawing/2014/main" id="{1FF9CBBA-8F0F-4F96-9C80-3C17458F4432}"/>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6319" y="1471577"/>
            <a:ext cx="949029" cy="86400"/>
          </a:xfrm>
          <a:prstGeom prst="rect">
            <a:avLst/>
          </a:prstGeom>
        </p:spPr>
      </p:pic>
      <p:pic>
        <p:nvPicPr>
          <p:cNvPr id="51" name="Picture 50">
            <a:extLst>
              <a:ext uri="{FF2B5EF4-FFF2-40B4-BE49-F238E27FC236}">
                <a16:creationId xmlns:a16="http://schemas.microsoft.com/office/drawing/2014/main" id="{FA183C0C-36B2-4649-99D3-876F2282986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068075" y="1484834"/>
            <a:ext cx="198857" cy="73143"/>
          </a:xfrm>
          <a:prstGeom prst="rect">
            <a:avLst/>
          </a:prstGeom>
        </p:spPr>
      </p:pic>
    </p:spTree>
    <p:extLst>
      <p:ext uri="{BB962C8B-B14F-4D97-AF65-F5344CB8AC3E}">
        <p14:creationId xmlns:p14="http://schemas.microsoft.com/office/powerpoint/2010/main" val="3255172677"/>
      </p:ext>
    </p:extLst>
  </p:cSld>
  <p:clrMapOvr>
    <a:masterClrMapping/>
  </p:clrMapOvr>
  <p:transition>
    <p:cut/>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4"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151</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 </a:t>
            </a:r>
            <a:r>
              <a:rPr lang="en-US" sz="1400" spc="-50" dirty="0">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ylindrical </a:t>
            </a:r>
            <a:r>
              <a:rPr lang="en-US" sz="1400" spc="-50" dirty="0">
                <a:solidFill>
                  <a:srgbClr val="FFFFFF"/>
                </a:solidFill>
                <a:latin typeface="Tahoma"/>
                <a:cs typeface="Tahoma"/>
              </a:rPr>
              <a:t>(example 1)</a:t>
            </a:r>
            <a:endParaRPr lang="en-US" sz="1400" dirty="0">
              <a:latin typeface="Tahoma"/>
              <a:cs typeface="Tahoma"/>
            </a:endParaRPr>
          </a:p>
        </p:txBody>
      </p:sp>
      <p:pic>
        <p:nvPicPr>
          <p:cNvPr id="25" name="Picture 24">
            <a:extLst>
              <a:ext uri="{FF2B5EF4-FFF2-40B4-BE49-F238E27FC236}">
                <a16:creationId xmlns:a16="http://schemas.microsoft.com/office/drawing/2014/main" id="{6AEDBD10-6512-44B0-BE9A-EAD51F037CAF}"/>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15569" y="694700"/>
            <a:ext cx="3270098" cy="147809"/>
          </a:xfrm>
          <a:prstGeom prst="rect">
            <a:avLst/>
          </a:prstGeom>
        </p:spPr>
      </p:pic>
      <p:pic>
        <p:nvPicPr>
          <p:cNvPr id="35" name="Picture 34">
            <a:extLst>
              <a:ext uri="{FF2B5EF4-FFF2-40B4-BE49-F238E27FC236}">
                <a16:creationId xmlns:a16="http://schemas.microsoft.com/office/drawing/2014/main" id="{8F19AF50-4950-4428-8F31-C76E8D06A947}"/>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115569" y="886723"/>
            <a:ext cx="3637336" cy="147809"/>
          </a:xfrm>
          <a:prstGeom prst="rect">
            <a:avLst/>
          </a:prstGeom>
        </p:spPr>
      </p:pic>
      <p:pic>
        <p:nvPicPr>
          <p:cNvPr id="21" name="Picture 20">
            <a:extLst>
              <a:ext uri="{FF2B5EF4-FFF2-40B4-BE49-F238E27FC236}">
                <a16:creationId xmlns:a16="http://schemas.microsoft.com/office/drawing/2014/main" id="{55192FEA-DCD1-4FB6-9723-24EFE8262642}"/>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79626" y="405152"/>
            <a:ext cx="3762287" cy="262857"/>
          </a:xfrm>
          <a:prstGeom prst="rect">
            <a:avLst/>
          </a:prstGeom>
        </p:spPr>
      </p:pic>
      <p:pic>
        <p:nvPicPr>
          <p:cNvPr id="27" name="Picture 26">
            <a:extLst>
              <a:ext uri="{FF2B5EF4-FFF2-40B4-BE49-F238E27FC236}">
                <a16:creationId xmlns:a16="http://schemas.microsoft.com/office/drawing/2014/main" id="{3C46B65B-D4C9-4D3D-87A6-B0D4D1A1450C}"/>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3433864" y="712223"/>
            <a:ext cx="1068190" cy="130286"/>
          </a:xfrm>
          <a:prstGeom prst="rect">
            <a:avLst/>
          </a:prstGeom>
        </p:spPr>
      </p:pic>
      <p:pic>
        <p:nvPicPr>
          <p:cNvPr id="37" name="Picture 36">
            <a:extLst>
              <a:ext uri="{FF2B5EF4-FFF2-40B4-BE49-F238E27FC236}">
                <a16:creationId xmlns:a16="http://schemas.microsoft.com/office/drawing/2014/main" id="{FC605903-F6BB-46C3-905A-9656DFCCEAAD}"/>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3822381" y="886723"/>
            <a:ext cx="560762" cy="141714"/>
          </a:xfrm>
          <a:prstGeom prst="rect">
            <a:avLst/>
          </a:prstGeom>
        </p:spPr>
      </p:pic>
      <p:pic>
        <p:nvPicPr>
          <p:cNvPr id="1026" name="Picture 2" descr="Vectors in Three Dimensions – Calculus Volume 3">
            <a:extLst>
              <a:ext uri="{FF2B5EF4-FFF2-40B4-BE49-F238E27FC236}">
                <a16:creationId xmlns:a16="http://schemas.microsoft.com/office/drawing/2014/main" id="{C6B49B24-BCA1-44D8-9F6E-6DCB23D945B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399669" y="1242921"/>
            <a:ext cx="1066775" cy="108266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69BC767E-21A1-40B0-9B4E-B899CA55E2A9}"/>
              </a:ext>
            </a:extLst>
          </p:cNvPr>
          <p:cNvPicPr>
            <a:picLocks noChangeAspect="1"/>
          </p:cNvPicPr>
          <p:nvPr/>
        </p:nvPicPr>
        <p:blipFill>
          <a:blip r:embed="rId21"/>
          <a:stretch>
            <a:fillRect/>
          </a:stretch>
        </p:blipFill>
        <p:spPr>
          <a:xfrm>
            <a:off x="115569" y="1221529"/>
            <a:ext cx="1275081" cy="1216829"/>
          </a:xfrm>
          <a:prstGeom prst="rect">
            <a:avLst/>
          </a:prstGeom>
        </p:spPr>
      </p:pic>
      <p:cxnSp>
        <p:nvCxnSpPr>
          <p:cNvPr id="42" name="Connector: Curved 41">
            <a:extLst>
              <a:ext uri="{FF2B5EF4-FFF2-40B4-BE49-F238E27FC236}">
                <a16:creationId xmlns:a16="http://schemas.microsoft.com/office/drawing/2014/main" id="{48713A38-5E17-4F76-99A9-40660F2EDF2B}"/>
              </a:ext>
            </a:extLst>
          </p:cNvPr>
          <p:cNvCxnSpPr>
            <a:cxnSpLocks/>
          </p:cNvCxnSpPr>
          <p:nvPr/>
        </p:nvCxnSpPr>
        <p:spPr>
          <a:xfrm rot="5400000" flipH="1">
            <a:off x="214224" y="1962711"/>
            <a:ext cx="355101" cy="320015"/>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pic>
        <p:nvPicPr>
          <p:cNvPr id="47" name="Picture 46">
            <a:extLst>
              <a:ext uri="{FF2B5EF4-FFF2-40B4-BE49-F238E27FC236}">
                <a16:creationId xmlns:a16="http://schemas.microsoft.com/office/drawing/2014/main" id="{335468A9-48F3-4B59-8F06-54CE972722A8}"/>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2826763" y="1291334"/>
            <a:ext cx="595048" cy="262857"/>
          </a:xfrm>
          <a:prstGeom prst="rect">
            <a:avLst/>
          </a:prstGeom>
        </p:spPr>
      </p:pic>
      <p:pic>
        <p:nvPicPr>
          <p:cNvPr id="51" name="Picture 50">
            <a:extLst>
              <a:ext uri="{FF2B5EF4-FFF2-40B4-BE49-F238E27FC236}">
                <a16:creationId xmlns:a16="http://schemas.microsoft.com/office/drawing/2014/main" id="{479F7E74-9A74-42C9-8D0D-802FB554AA3D}"/>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2826763" y="1570687"/>
            <a:ext cx="1482666" cy="310857"/>
          </a:xfrm>
          <a:prstGeom prst="rect">
            <a:avLst/>
          </a:prstGeom>
        </p:spPr>
      </p:pic>
      <p:pic>
        <p:nvPicPr>
          <p:cNvPr id="55" name="Picture 54">
            <a:extLst>
              <a:ext uri="{FF2B5EF4-FFF2-40B4-BE49-F238E27FC236}">
                <a16:creationId xmlns:a16="http://schemas.microsoft.com/office/drawing/2014/main" id="{0FE61117-1435-4C3F-8AF4-95E80AF25163}"/>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2828461" y="1908170"/>
            <a:ext cx="1736381" cy="310857"/>
          </a:xfrm>
          <a:prstGeom prst="rect">
            <a:avLst/>
          </a:prstGeom>
        </p:spPr>
      </p:pic>
      <p:pic>
        <p:nvPicPr>
          <p:cNvPr id="57" name="Picture 56">
            <a:extLst>
              <a:ext uri="{FF2B5EF4-FFF2-40B4-BE49-F238E27FC236}">
                <a16:creationId xmlns:a16="http://schemas.microsoft.com/office/drawing/2014/main" id="{E600AA36-A85E-4AC0-A4AB-C2DA59BFDB30}"/>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668267" y="1107917"/>
            <a:ext cx="1796571" cy="128000"/>
          </a:xfrm>
          <a:prstGeom prst="rect">
            <a:avLst/>
          </a:prstGeom>
        </p:spPr>
      </p:pic>
      <p:pic>
        <p:nvPicPr>
          <p:cNvPr id="58" name="Picture 57">
            <a:extLst>
              <a:ext uri="{FF2B5EF4-FFF2-40B4-BE49-F238E27FC236}">
                <a16:creationId xmlns:a16="http://schemas.microsoft.com/office/drawing/2014/main" id="{3836377D-EBBD-49C0-9725-E958A8A844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115569" y="1107917"/>
            <a:ext cx="2108191" cy="128000"/>
          </a:xfrm>
          <a:prstGeom prst="rect">
            <a:avLst/>
          </a:prstGeom>
        </p:spPr>
      </p:pic>
      <p:pic>
        <p:nvPicPr>
          <p:cNvPr id="61" name="Picture 60">
            <a:extLst>
              <a:ext uri="{FF2B5EF4-FFF2-40B4-BE49-F238E27FC236}">
                <a16:creationId xmlns:a16="http://schemas.microsoft.com/office/drawing/2014/main" id="{FE1B0621-FD84-4580-A3DB-11288598113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833638" y="2674240"/>
            <a:ext cx="274286" cy="262857"/>
          </a:xfrm>
          <a:prstGeom prst="rect">
            <a:avLst/>
          </a:prstGeom>
        </p:spPr>
      </p:pic>
      <p:pic>
        <p:nvPicPr>
          <p:cNvPr id="63" name="Picture 62">
            <a:extLst>
              <a:ext uri="{FF2B5EF4-FFF2-40B4-BE49-F238E27FC236}">
                <a16:creationId xmlns:a16="http://schemas.microsoft.com/office/drawing/2014/main" id="{AB305BB2-F340-4ED6-8020-15B22F5931A7}"/>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2826763" y="2291205"/>
            <a:ext cx="1740952" cy="310857"/>
          </a:xfrm>
          <a:prstGeom prst="rect">
            <a:avLst/>
          </a:prstGeom>
        </p:spPr>
      </p:pic>
    </p:spTree>
    <p:extLst>
      <p:ext uri="{BB962C8B-B14F-4D97-AF65-F5344CB8AC3E}">
        <p14:creationId xmlns:p14="http://schemas.microsoft.com/office/powerpoint/2010/main" val="3653440001"/>
      </p:ext>
    </p:extLst>
  </p:cSld>
  <p:clrMapOvr>
    <a:masterClrMapping/>
  </p:clrMapOvr>
  <p:transition>
    <p:cut/>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9"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152</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 </a:t>
            </a:r>
            <a:r>
              <a:rPr lang="en-US" sz="1400" spc="-50" dirty="0">
                <a:solidFill>
                  <a:schemeClr val="bg1"/>
                </a:solidFill>
                <a:latin typeface="Tahoma" panose="020B0604030504040204" pitchFamily="34" charset="0"/>
                <a:ea typeface="Tahoma" panose="020B0604030504040204" pitchFamily="34" charset="0"/>
                <a:cs typeface="Tahoma" panose="020B0604030504040204" pitchFamily="34" charset="0"/>
              </a:rPr>
              <a:t>C</a:t>
            </a: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ylindrical </a:t>
            </a:r>
            <a:r>
              <a:rPr lang="en-US" sz="1400" spc="-50" dirty="0">
                <a:solidFill>
                  <a:srgbClr val="FFFFFF"/>
                </a:solidFill>
                <a:latin typeface="Tahoma"/>
                <a:cs typeface="Tahoma"/>
              </a:rPr>
              <a:t>(example 2)</a:t>
            </a:r>
            <a:endParaRPr lang="en-US" sz="1400" dirty="0">
              <a:latin typeface="Tahoma"/>
              <a:cs typeface="Tahoma"/>
            </a:endParaRPr>
          </a:p>
        </p:txBody>
      </p:sp>
      <p:pic>
        <p:nvPicPr>
          <p:cNvPr id="19" name="Picture 18">
            <a:extLst>
              <a:ext uri="{FF2B5EF4-FFF2-40B4-BE49-F238E27FC236}">
                <a16:creationId xmlns:a16="http://schemas.microsoft.com/office/drawing/2014/main" id="{38E1EA7A-CD71-4FE4-A1C9-9CE39672CF10}"/>
              </a:ext>
            </a:extLst>
          </p:cNvPr>
          <p:cNvPicPr>
            <a:picLocks noChangeAspect="1"/>
          </p:cNvPicPr>
          <p:nvPr>
            <p:custDataLst>
              <p:tags r:id="rId1"/>
            </p:custDataLst>
          </p:nvPr>
        </p:nvPicPr>
        <p:blipFill>
          <a:blip r:embed="rId20" cstate="print">
            <a:extLst>
              <a:ext uri="{28A0092B-C50C-407E-A947-70E740481C1C}">
                <a14:useLocalDpi xmlns:a14="http://schemas.microsoft.com/office/drawing/2010/main" val="0"/>
              </a:ext>
            </a:extLst>
          </a:blip>
          <a:stretch>
            <a:fillRect/>
          </a:stretch>
        </p:blipFill>
        <p:spPr>
          <a:xfrm>
            <a:off x="279626" y="405152"/>
            <a:ext cx="4048763" cy="262857"/>
          </a:xfrm>
          <a:prstGeom prst="rect">
            <a:avLst/>
          </a:prstGeom>
        </p:spPr>
      </p:pic>
      <p:pic>
        <p:nvPicPr>
          <p:cNvPr id="23" name="Picture 22">
            <a:extLst>
              <a:ext uri="{FF2B5EF4-FFF2-40B4-BE49-F238E27FC236}">
                <a16:creationId xmlns:a16="http://schemas.microsoft.com/office/drawing/2014/main" id="{E92EAA35-A4A5-4772-8DE6-08206F193A79}"/>
              </a:ext>
            </a:extLst>
          </p:cNvPr>
          <p:cNvPicPr>
            <a:picLocks noChangeAspect="1"/>
          </p:cNvPicPr>
          <p:nvPr>
            <p:custDataLst>
              <p:tags r:id="rId2"/>
            </p:custDataLst>
          </p:nvPr>
        </p:nvPicPr>
        <p:blipFill>
          <a:blip r:embed="rId21" cstate="print">
            <a:extLst>
              <a:ext uri="{28A0092B-C50C-407E-A947-70E740481C1C}">
                <a14:useLocalDpi xmlns:a14="http://schemas.microsoft.com/office/drawing/2010/main" val="0"/>
              </a:ext>
            </a:extLst>
          </a:blip>
          <a:stretch>
            <a:fillRect/>
          </a:stretch>
        </p:blipFill>
        <p:spPr>
          <a:xfrm>
            <a:off x="58344" y="694701"/>
            <a:ext cx="3433145" cy="147809"/>
          </a:xfrm>
          <a:prstGeom prst="rect">
            <a:avLst/>
          </a:prstGeom>
        </p:spPr>
      </p:pic>
      <p:pic>
        <p:nvPicPr>
          <p:cNvPr id="27" name="Picture 26">
            <a:extLst>
              <a:ext uri="{FF2B5EF4-FFF2-40B4-BE49-F238E27FC236}">
                <a16:creationId xmlns:a16="http://schemas.microsoft.com/office/drawing/2014/main" id="{24A3B7C2-71A4-425B-B6AD-917FB3C03C49}"/>
              </a:ext>
            </a:extLst>
          </p:cNvPr>
          <p:cNvPicPr>
            <a:picLocks noChangeAspect="1"/>
          </p:cNvPicPr>
          <p:nvPr>
            <p:custDataLst>
              <p:tags r:id="rId3"/>
            </p:custDataLst>
          </p:nvPr>
        </p:nvPicPr>
        <p:blipFill>
          <a:blip r:embed="rId22" cstate="print">
            <a:extLst>
              <a:ext uri="{28A0092B-C50C-407E-A947-70E740481C1C}">
                <a14:useLocalDpi xmlns:a14="http://schemas.microsoft.com/office/drawing/2010/main" val="0"/>
              </a:ext>
            </a:extLst>
          </a:blip>
          <a:stretch>
            <a:fillRect/>
          </a:stretch>
        </p:blipFill>
        <p:spPr>
          <a:xfrm>
            <a:off x="53749" y="951289"/>
            <a:ext cx="627810" cy="128000"/>
          </a:xfrm>
          <a:prstGeom prst="rect">
            <a:avLst/>
          </a:prstGeom>
        </p:spPr>
      </p:pic>
      <p:pic>
        <p:nvPicPr>
          <p:cNvPr id="15" name="Picture 14">
            <a:extLst>
              <a:ext uri="{FF2B5EF4-FFF2-40B4-BE49-F238E27FC236}">
                <a16:creationId xmlns:a16="http://schemas.microsoft.com/office/drawing/2014/main" id="{0C670285-3A90-488B-B93F-843140FF4AAC}"/>
              </a:ext>
            </a:extLst>
          </p:cNvPr>
          <p:cNvPicPr>
            <a:picLocks noChangeAspect="1"/>
          </p:cNvPicPr>
          <p:nvPr>
            <p:custDataLst>
              <p:tags r:id="rId4"/>
            </p:custDataLst>
          </p:nvPr>
        </p:nvPicPr>
        <p:blipFill>
          <a:blip r:embed="rId23" cstate="print">
            <a:extLst>
              <a:ext uri="{28A0092B-C50C-407E-A947-70E740481C1C}">
                <a14:useLocalDpi xmlns:a14="http://schemas.microsoft.com/office/drawing/2010/main" val="0"/>
              </a:ext>
            </a:extLst>
          </a:blip>
          <a:stretch>
            <a:fillRect/>
          </a:stretch>
        </p:blipFill>
        <p:spPr>
          <a:xfrm>
            <a:off x="681559" y="959467"/>
            <a:ext cx="3953521" cy="128000"/>
          </a:xfrm>
          <a:prstGeom prst="rect">
            <a:avLst/>
          </a:prstGeom>
        </p:spPr>
      </p:pic>
      <p:pic>
        <p:nvPicPr>
          <p:cNvPr id="41" name="Picture 40">
            <a:extLst>
              <a:ext uri="{FF2B5EF4-FFF2-40B4-BE49-F238E27FC236}">
                <a16:creationId xmlns:a16="http://schemas.microsoft.com/office/drawing/2014/main" id="{4413F3FB-2B9E-43DB-B78F-11FD98078257}"/>
              </a:ext>
            </a:extLst>
          </p:cNvPr>
          <p:cNvPicPr>
            <a:picLocks noChangeAspect="1"/>
          </p:cNvPicPr>
          <p:nvPr>
            <p:custDataLst>
              <p:tags r:id="rId5"/>
            </p:custDataLst>
          </p:nvPr>
        </p:nvPicPr>
        <p:blipFill>
          <a:blip r:embed="rId24" cstate="print">
            <a:extLst>
              <a:ext uri="{28A0092B-C50C-407E-A947-70E740481C1C}">
                <a14:useLocalDpi xmlns:a14="http://schemas.microsoft.com/office/drawing/2010/main" val="0"/>
              </a:ext>
            </a:extLst>
          </a:blip>
          <a:stretch>
            <a:fillRect/>
          </a:stretch>
        </p:blipFill>
        <p:spPr>
          <a:xfrm>
            <a:off x="53749" y="1098945"/>
            <a:ext cx="3074286" cy="153905"/>
          </a:xfrm>
          <a:prstGeom prst="rect">
            <a:avLst/>
          </a:prstGeom>
        </p:spPr>
      </p:pic>
      <p:pic>
        <p:nvPicPr>
          <p:cNvPr id="43" name="Picture 42">
            <a:extLst>
              <a:ext uri="{FF2B5EF4-FFF2-40B4-BE49-F238E27FC236}">
                <a16:creationId xmlns:a16="http://schemas.microsoft.com/office/drawing/2014/main" id="{29AF654C-9BF8-4A35-A211-0214DD8C9903}"/>
              </a:ext>
            </a:extLst>
          </p:cNvPr>
          <p:cNvPicPr>
            <a:picLocks noChangeAspect="1"/>
          </p:cNvPicPr>
          <p:nvPr/>
        </p:nvPicPr>
        <p:blipFill>
          <a:blip r:embed="rId25"/>
          <a:stretch>
            <a:fillRect/>
          </a:stretch>
        </p:blipFill>
        <p:spPr>
          <a:xfrm>
            <a:off x="110265" y="1672638"/>
            <a:ext cx="1509010" cy="1644821"/>
          </a:xfrm>
          <a:prstGeom prst="rect">
            <a:avLst/>
          </a:prstGeom>
        </p:spPr>
      </p:pic>
      <p:pic>
        <p:nvPicPr>
          <p:cNvPr id="45" name="Picture 44">
            <a:extLst>
              <a:ext uri="{FF2B5EF4-FFF2-40B4-BE49-F238E27FC236}">
                <a16:creationId xmlns:a16="http://schemas.microsoft.com/office/drawing/2014/main" id="{5554E212-57A3-42ED-A63E-041D7CCD5AFF}"/>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53749" y="1294255"/>
            <a:ext cx="3249524" cy="128000"/>
          </a:xfrm>
          <a:prstGeom prst="rect">
            <a:avLst/>
          </a:prstGeom>
        </p:spPr>
      </p:pic>
      <p:pic>
        <p:nvPicPr>
          <p:cNvPr id="47" name="Picture 46">
            <a:extLst>
              <a:ext uri="{FF2B5EF4-FFF2-40B4-BE49-F238E27FC236}">
                <a16:creationId xmlns:a16="http://schemas.microsoft.com/office/drawing/2014/main" id="{2AD7D7FB-887A-4B9A-8440-49FA6230CCC1}"/>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2246792" y="1466709"/>
            <a:ext cx="629333" cy="108190"/>
          </a:xfrm>
          <a:prstGeom prst="rect">
            <a:avLst/>
          </a:prstGeom>
        </p:spPr>
      </p:pic>
      <p:pic>
        <p:nvPicPr>
          <p:cNvPr id="53" name="Picture 52">
            <a:extLst>
              <a:ext uri="{FF2B5EF4-FFF2-40B4-BE49-F238E27FC236}">
                <a16:creationId xmlns:a16="http://schemas.microsoft.com/office/drawing/2014/main" id="{C29D8378-0C41-47CC-BCB0-7AAF02250165}"/>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2891518" y="1479354"/>
            <a:ext cx="577523" cy="107429"/>
          </a:xfrm>
          <a:prstGeom prst="rect">
            <a:avLst/>
          </a:prstGeom>
        </p:spPr>
      </p:pic>
      <p:pic>
        <p:nvPicPr>
          <p:cNvPr id="51" name="Picture 50">
            <a:extLst>
              <a:ext uri="{FF2B5EF4-FFF2-40B4-BE49-F238E27FC236}">
                <a16:creationId xmlns:a16="http://schemas.microsoft.com/office/drawing/2014/main" id="{372BB00B-F782-4623-94BA-4CA106F8755B}"/>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53749" y="1468999"/>
            <a:ext cx="2108191" cy="128000"/>
          </a:xfrm>
          <a:prstGeom prst="rect">
            <a:avLst/>
          </a:prstGeom>
        </p:spPr>
      </p:pic>
      <p:pic>
        <p:nvPicPr>
          <p:cNvPr id="55" name="Picture 54">
            <a:extLst>
              <a:ext uri="{FF2B5EF4-FFF2-40B4-BE49-F238E27FC236}">
                <a16:creationId xmlns:a16="http://schemas.microsoft.com/office/drawing/2014/main" id="{91366ACB-8919-4ABD-A387-997AA6CB00E1}"/>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1795795" y="1622063"/>
            <a:ext cx="2332952" cy="158476"/>
          </a:xfrm>
          <a:prstGeom prst="rect">
            <a:avLst/>
          </a:prstGeom>
        </p:spPr>
      </p:pic>
      <p:pic>
        <p:nvPicPr>
          <p:cNvPr id="59" name="Picture 58">
            <a:extLst>
              <a:ext uri="{FF2B5EF4-FFF2-40B4-BE49-F238E27FC236}">
                <a16:creationId xmlns:a16="http://schemas.microsoft.com/office/drawing/2014/main" id="{D7FA3DCC-5205-4F4D-B49C-B9AC1C9DE652}"/>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1778292" y="1882575"/>
            <a:ext cx="1051429" cy="262857"/>
          </a:xfrm>
          <a:prstGeom prst="rect">
            <a:avLst/>
          </a:prstGeom>
        </p:spPr>
      </p:pic>
      <p:pic>
        <p:nvPicPr>
          <p:cNvPr id="65" name="Picture 64">
            <a:extLst>
              <a:ext uri="{FF2B5EF4-FFF2-40B4-BE49-F238E27FC236}">
                <a16:creationId xmlns:a16="http://schemas.microsoft.com/office/drawing/2014/main" id="{64EBC488-134D-4ABD-8109-BF578CCD592C}"/>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2962271" y="1825592"/>
            <a:ext cx="1507809" cy="310857"/>
          </a:xfrm>
          <a:prstGeom prst="rect">
            <a:avLst/>
          </a:prstGeom>
        </p:spPr>
      </p:pic>
      <p:pic>
        <p:nvPicPr>
          <p:cNvPr id="67" name="Picture 66">
            <a:extLst>
              <a:ext uri="{FF2B5EF4-FFF2-40B4-BE49-F238E27FC236}">
                <a16:creationId xmlns:a16="http://schemas.microsoft.com/office/drawing/2014/main" id="{2C5A3265-CA30-41EA-91F5-345739A078B3}"/>
              </a:ext>
            </a:extLst>
          </p:cNvPr>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2962271" y="2153097"/>
            <a:ext cx="1424000" cy="310857"/>
          </a:xfrm>
          <a:prstGeom prst="rect">
            <a:avLst/>
          </a:prstGeom>
        </p:spPr>
      </p:pic>
      <p:pic>
        <p:nvPicPr>
          <p:cNvPr id="69" name="Picture 68">
            <a:extLst>
              <a:ext uri="{FF2B5EF4-FFF2-40B4-BE49-F238E27FC236}">
                <a16:creationId xmlns:a16="http://schemas.microsoft.com/office/drawing/2014/main" id="{D8C3B220-67B6-4425-B014-5081A96C128D}"/>
              </a:ext>
            </a:extLst>
          </p:cNvPr>
          <p:cNvPicPr>
            <a:picLocks noChangeAspect="1"/>
          </p:cNvPicPr>
          <p:nvPr>
            <p:custDataLst>
              <p:tags r:id="rId14"/>
            </p:custDataLst>
          </p:nvPr>
        </p:nvPicPr>
        <p:blipFill>
          <a:blip r:embed="rId34" cstate="print">
            <a:extLst>
              <a:ext uri="{28A0092B-C50C-407E-A947-70E740481C1C}">
                <a14:useLocalDpi xmlns:a14="http://schemas.microsoft.com/office/drawing/2010/main" val="0"/>
              </a:ext>
            </a:extLst>
          </a:blip>
          <a:stretch>
            <a:fillRect/>
          </a:stretch>
        </p:blipFill>
        <p:spPr>
          <a:xfrm>
            <a:off x="2962271" y="2552862"/>
            <a:ext cx="428952" cy="262095"/>
          </a:xfrm>
          <a:prstGeom prst="rect">
            <a:avLst/>
          </a:prstGeom>
        </p:spPr>
      </p:pic>
      <p:pic>
        <p:nvPicPr>
          <p:cNvPr id="73" name="Picture 72">
            <a:extLst>
              <a:ext uri="{FF2B5EF4-FFF2-40B4-BE49-F238E27FC236}">
                <a16:creationId xmlns:a16="http://schemas.microsoft.com/office/drawing/2014/main" id="{A4364AD9-2FFE-46EE-B78B-BF4DF1D53202}"/>
              </a:ext>
            </a:extLst>
          </p:cNvPr>
          <p:cNvPicPr>
            <a:picLocks noChangeAspect="1"/>
          </p:cNvPicPr>
          <p:nvPr>
            <p:custDataLst>
              <p:tags r:id="rId15"/>
            </p:custDataLst>
          </p:nvPr>
        </p:nvPicPr>
        <p:blipFill>
          <a:blip r:embed="rId35" cstate="print">
            <a:extLst>
              <a:ext uri="{28A0092B-C50C-407E-A947-70E740481C1C}">
                <a14:useLocalDpi xmlns:a14="http://schemas.microsoft.com/office/drawing/2010/main" val="0"/>
              </a:ext>
            </a:extLst>
          </a:blip>
          <a:stretch>
            <a:fillRect/>
          </a:stretch>
        </p:blipFill>
        <p:spPr>
          <a:xfrm>
            <a:off x="1494842" y="2848224"/>
            <a:ext cx="2740572" cy="128000"/>
          </a:xfrm>
          <a:prstGeom prst="rect">
            <a:avLst/>
          </a:prstGeom>
        </p:spPr>
      </p:pic>
      <p:pic>
        <p:nvPicPr>
          <p:cNvPr id="77" name="Picture 76">
            <a:extLst>
              <a:ext uri="{FF2B5EF4-FFF2-40B4-BE49-F238E27FC236}">
                <a16:creationId xmlns:a16="http://schemas.microsoft.com/office/drawing/2014/main" id="{E14F314B-DAB9-489A-BABA-B6CA9565986B}"/>
              </a:ext>
            </a:extLst>
          </p:cNvPr>
          <p:cNvPicPr>
            <a:picLocks noChangeAspect="1"/>
          </p:cNvPicPr>
          <p:nvPr>
            <p:custDataLst>
              <p:tags r:id="rId16"/>
            </p:custDataLst>
          </p:nvPr>
        </p:nvPicPr>
        <p:blipFill>
          <a:blip r:embed="rId36" cstate="print">
            <a:extLst>
              <a:ext uri="{28A0092B-C50C-407E-A947-70E740481C1C}">
                <a14:useLocalDpi xmlns:a14="http://schemas.microsoft.com/office/drawing/2010/main" val="0"/>
              </a:ext>
            </a:extLst>
          </a:blip>
          <a:stretch>
            <a:fillRect/>
          </a:stretch>
        </p:blipFill>
        <p:spPr>
          <a:xfrm>
            <a:off x="1490602" y="2981401"/>
            <a:ext cx="2765714" cy="128000"/>
          </a:xfrm>
          <a:prstGeom prst="rect">
            <a:avLst/>
          </a:prstGeom>
        </p:spPr>
      </p:pic>
      <p:pic>
        <p:nvPicPr>
          <p:cNvPr id="79" name="Picture 78">
            <a:extLst>
              <a:ext uri="{FF2B5EF4-FFF2-40B4-BE49-F238E27FC236}">
                <a16:creationId xmlns:a16="http://schemas.microsoft.com/office/drawing/2014/main" id="{E16DB43F-D2BE-430F-A52E-A67DDFB145F5}"/>
              </a:ext>
            </a:extLst>
          </p:cNvPr>
          <p:cNvPicPr>
            <a:picLocks noChangeAspect="1"/>
          </p:cNvPicPr>
          <p:nvPr>
            <p:custDataLst>
              <p:tags r:id="rId17"/>
            </p:custDataLst>
          </p:nvPr>
        </p:nvPicPr>
        <p:blipFill>
          <a:blip r:embed="rId37" cstate="print">
            <a:extLst>
              <a:ext uri="{28A0092B-C50C-407E-A947-70E740481C1C}">
                <a14:useLocalDpi xmlns:a14="http://schemas.microsoft.com/office/drawing/2010/main" val="0"/>
              </a:ext>
            </a:extLst>
          </a:blip>
          <a:stretch>
            <a:fillRect/>
          </a:stretch>
        </p:blipFill>
        <p:spPr>
          <a:xfrm>
            <a:off x="1491489" y="3109327"/>
            <a:ext cx="2000000" cy="94476"/>
          </a:xfrm>
          <a:prstGeom prst="rect">
            <a:avLst/>
          </a:prstGeom>
        </p:spPr>
      </p:pic>
      <p:sp>
        <p:nvSpPr>
          <p:cNvPr id="81" name="Block Arc 80">
            <a:extLst>
              <a:ext uri="{FF2B5EF4-FFF2-40B4-BE49-F238E27FC236}">
                <a16:creationId xmlns:a16="http://schemas.microsoft.com/office/drawing/2014/main" id="{8305ADB9-0856-4CCE-90D3-508D27839484}"/>
              </a:ext>
            </a:extLst>
          </p:cNvPr>
          <p:cNvSpPr/>
          <p:nvPr/>
        </p:nvSpPr>
        <p:spPr>
          <a:xfrm>
            <a:off x="442767" y="2251709"/>
            <a:ext cx="456215" cy="660515"/>
          </a:xfrm>
          <a:prstGeom prst="blockArc">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Arrow: Curved Down 82">
            <a:extLst>
              <a:ext uri="{FF2B5EF4-FFF2-40B4-BE49-F238E27FC236}">
                <a16:creationId xmlns:a16="http://schemas.microsoft.com/office/drawing/2014/main" id="{21755E9D-EAB5-42B6-BCC6-4019BAD86F00}"/>
              </a:ext>
            </a:extLst>
          </p:cNvPr>
          <p:cNvSpPr/>
          <p:nvPr/>
        </p:nvSpPr>
        <p:spPr>
          <a:xfrm flipV="1">
            <a:off x="442767" y="2581966"/>
            <a:ext cx="659698" cy="315476"/>
          </a:xfrm>
          <a:prstGeom prst="curvedDownArrow">
            <a:avLst>
              <a:gd name="adj1" fmla="val 33517"/>
              <a:gd name="adj2" fmla="val 50000"/>
              <a:gd name="adj3" fmla="val 2500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812010549"/>
      </p:ext>
    </p:extLst>
  </p:cSld>
  <p:clrMapOvr>
    <a:masterClrMapping/>
  </p:clrMapOvr>
  <p:transition>
    <p:cut/>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153</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461024"/>
          </a:xfrm>
          <a:prstGeom prst="rect">
            <a:avLst/>
          </a:prstGeom>
        </p:spPr>
        <p:txBody>
          <a:bodyPr vert="horz" wrap="square" lIns="0" tIns="17145" rIns="0" bIns="0" rtlCol="0">
            <a:spAutoFit/>
          </a:bodyPr>
          <a:lstStyle/>
          <a:p>
            <a:pPr marL="12700">
              <a:spcBef>
                <a:spcPts val="135"/>
              </a:spcBef>
            </a:pPr>
            <a:r>
              <a:rPr lang="en-US" sz="1400" spc="-50" dirty="0">
                <a:solidFill>
                  <a:srgbClr val="FFFFFF"/>
                </a:solidFill>
                <a:latin typeface="Tahoma"/>
                <a:cs typeface="Tahoma"/>
              </a:rPr>
              <a:t> Integration in </a:t>
            </a:r>
            <a:r>
              <a:rPr lang="en-US" sz="1400" spc="-50" dirty="0">
                <a:solidFill>
                  <a:schemeClr val="bg1"/>
                </a:solidFill>
                <a:latin typeface="Tahoma" panose="020B0604030504040204" pitchFamily="34" charset="0"/>
                <a:ea typeface="Tahoma" panose="020B0604030504040204" pitchFamily="34" charset="0"/>
                <a:cs typeface="Tahoma" panose="020B0604030504040204" pitchFamily="34" charset="0"/>
              </a:rPr>
              <a:t>Spherical</a:t>
            </a:r>
            <a:r>
              <a:rPr lang="en-US" sz="1400" spc="-50" dirty="0">
                <a:solidFill>
                  <a:srgbClr val="FFFFFF"/>
                </a:solidFill>
                <a:latin typeface="Tahoma"/>
                <a:cs typeface="Tahoma"/>
              </a:rPr>
              <a:t> Coordinates</a:t>
            </a:r>
            <a:endParaRPr lang="en-US" sz="1400" dirty="0">
              <a:latin typeface="Tahoma"/>
              <a:cs typeface="Tahoma"/>
            </a:endParaRPr>
          </a:p>
          <a:p>
            <a:pPr marL="12700">
              <a:lnSpc>
                <a:spcPct val="100000"/>
              </a:lnSpc>
              <a:spcBef>
                <a:spcPts val="135"/>
              </a:spcBef>
            </a:pPr>
            <a:endParaRPr lang="en-US" sz="1400" dirty="0">
              <a:latin typeface="Tahoma"/>
              <a:cs typeface="Tahoma"/>
            </a:endParaRPr>
          </a:p>
        </p:txBody>
      </p:sp>
      <p:sp>
        <p:nvSpPr>
          <p:cNvPr id="15" name="TextBox 14">
            <a:extLst>
              <a:ext uri="{FF2B5EF4-FFF2-40B4-BE49-F238E27FC236}">
                <a16:creationId xmlns:a16="http://schemas.microsoft.com/office/drawing/2014/main" id="{1D2B1F71-C452-425A-8CAE-78BEF75817AB}"/>
              </a:ext>
            </a:extLst>
          </p:cNvPr>
          <p:cNvSpPr txBox="1"/>
          <p:nvPr/>
        </p:nvSpPr>
        <p:spPr>
          <a:xfrm>
            <a:off x="2000250" y="358924"/>
            <a:ext cx="2607754" cy="3108543"/>
          </a:xfrm>
          <a:prstGeom prst="rect">
            <a:avLst/>
          </a:prstGeom>
          <a:noFill/>
        </p:spPr>
        <p:txBody>
          <a:bodyPr wrap="square" rtlCol="0">
            <a:spAutoFit/>
          </a:bodyPr>
          <a:lstStyle/>
          <a:p>
            <a:pPr marL="285750"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Used for </a:t>
            </a:r>
            <a:r>
              <a:rPr lang="en-US" sz="600" b="1" dirty="0">
                <a:latin typeface="Tahoma" panose="020B0604030504040204" pitchFamily="34" charset="0"/>
                <a:ea typeface="Tahoma" panose="020B0604030504040204" pitchFamily="34" charset="0"/>
                <a:cs typeface="Tahoma" panose="020B0604030504040204" pitchFamily="34" charset="0"/>
              </a:rPr>
              <a:t>cones, spheres, ice cream cones, air balloons, etc.</a:t>
            </a:r>
          </a:p>
          <a:p>
            <a:pPr marL="285750"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Involves </a:t>
            </a:r>
            <a:r>
              <a:rPr lang="en-US" sz="600" b="1" dirty="0">
                <a:latin typeface="Tahoma" panose="020B0604030504040204" pitchFamily="34" charset="0"/>
                <a:ea typeface="Tahoma" panose="020B0604030504040204" pitchFamily="34" charset="0"/>
                <a:cs typeface="Tahoma" panose="020B0604030504040204" pitchFamily="34" charset="0"/>
              </a:rPr>
              <a:t>centrally simple objects</a:t>
            </a:r>
          </a:p>
          <a:p>
            <a:pPr marL="742950" lvl="1"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‘Rho’, ‘phi’, and ‘theta’ will depend on </a:t>
            </a:r>
            <a:r>
              <a:rPr lang="en-US" sz="600" u="sng" dirty="0">
                <a:latin typeface="Tahoma" panose="020B0604030504040204" pitchFamily="34" charset="0"/>
                <a:ea typeface="Tahoma" panose="020B0604030504040204" pitchFamily="34" charset="0"/>
                <a:cs typeface="Tahoma" panose="020B0604030504040204" pitchFamily="34" charset="0"/>
              </a:rPr>
              <a:t>specific regions</a:t>
            </a:r>
          </a:p>
          <a:p>
            <a:pPr marL="285750"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It always has the </a:t>
            </a:r>
            <a:r>
              <a:rPr lang="en-US" sz="600" b="1" dirty="0">
                <a:latin typeface="Tahoma" panose="020B0604030504040204" pitchFamily="34" charset="0"/>
                <a:ea typeface="Tahoma" panose="020B0604030504040204" pitchFamily="34" charset="0"/>
                <a:cs typeface="Tahoma" panose="020B0604030504040204" pitchFamily="34" charset="0"/>
              </a:rPr>
              <a:t>differential element </a:t>
            </a:r>
            <a:r>
              <a:rPr lang="en-US" sz="600" dirty="0">
                <a:latin typeface="Tahoma" panose="020B0604030504040204" pitchFamily="34" charset="0"/>
                <a:ea typeface="Tahoma" panose="020B0604030504040204" pitchFamily="34" charset="0"/>
                <a:cs typeface="Tahoma" panose="020B0604030504040204" pitchFamily="34" charset="0"/>
              </a:rPr>
              <a:t>as:</a:t>
            </a:r>
          </a:p>
          <a:p>
            <a:pPr marL="742950" lvl="1"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              </a:t>
            </a:r>
          </a:p>
          <a:p>
            <a:pPr marL="285750"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It is important to understand the meaning of </a:t>
            </a:r>
            <a:r>
              <a:rPr lang="en-US" sz="600" b="1" i="0" dirty="0">
                <a:effectLst/>
                <a:latin typeface="Tahoma" panose="020B0604030504040204" pitchFamily="34" charset="0"/>
                <a:ea typeface="Tahoma" panose="020B0604030504040204" pitchFamily="34" charset="0"/>
                <a:cs typeface="Tahoma" panose="020B0604030504040204" pitchFamily="34" charset="0"/>
              </a:rPr>
              <a:t>ρ,</a:t>
            </a:r>
            <a:r>
              <a:rPr lang="el-GR" sz="600" b="1" i="0" dirty="0">
                <a:effectLst/>
                <a:latin typeface="Tahoma" panose="020B0604030504040204" pitchFamily="34" charset="0"/>
                <a:ea typeface="Tahoma" panose="020B0604030504040204" pitchFamily="34" charset="0"/>
                <a:cs typeface="Tahoma" panose="020B0604030504040204" pitchFamily="34" charset="0"/>
              </a:rPr>
              <a:t> ϕ</a:t>
            </a:r>
            <a:r>
              <a:rPr lang="en-US" sz="600" b="1" i="0" dirty="0">
                <a:effectLst/>
                <a:latin typeface="Tahoma" panose="020B0604030504040204" pitchFamily="34" charset="0"/>
                <a:ea typeface="Tahoma" panose="020B0604030504040204" pitchFamily="34" charset="0"/>
                <a:cs typeface="Tahoma" panose="020B0604030504040204" pitchFamily="34" charset="0"/>
              </a:rPr>
              <a:t>, and 𝜃 </a:t>
            </a:r>
          </a:p>
          <a:p>
            <a:pPr marL="285750"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Integration for an object may require ‘</a:t>
            </a:r>
            <a:r>
              <a:rPr lang="en-US" sz="600" b="1" dirty="0">
                <a:latin typeface="Tahoma" panose="020B0604030504040204" pitchFamily="34" charset="0"/>
                <a:ea typeface="Tahoma" panose="020B0604030504040204" pitchFamily="34" charset="0"/>
                <a:cs typeface="Tahoma" panose="020B0604030504040204" pitchFamily="34" charset="0"/>
              </a:rPr>
              <a:t>superposition</a:t>
            </a:r>
            <a:r>
              <a:rPr lang="en-US" sz="600" dirty="0">
                <a:latin typeface="Tahoma" panose="020B0604030504040204" pitchFamily="34" charset="0"/>
                <a:ea typeface="Tahoma" panose="020B0604030504040204" pitchFamily="34" charset="0"/>
                <a:cs typeface="Tahoma" panose="020B0604030504040204" pitchFamily="34" charset="0"/>
              </a:rPr>
              <a:t>’ (sum of parts/components for a total volume)</a:t>
            </a:r>
          </a:p>
          <a:p>
            <a:pPr marL="285750" indent="-285750" algn="just">
              <a:buFont typeface="Arial" panose="020B0604020202020204" pitchFamily="34" charset="0"/>
              <a:buChar char="•"/>
            </a:pPr>
            <a:r>
              <a:rPr lang="en-US" sz="600" u="sng" dirty="0">
                <a:latin typeface="Tahoma" panose="020B0604030504040204" pitchFamily="34" charset="0"/>
                <a:ea typeface="Tahoma" panose="020B0604030504040204" pitchFamily="34" charset="0"/>
                <a:cs typeface="Tahoma" panose="020B0604030504040204" pitchFamily="34" charset="0"/>
              </a:rPr>
              <a:t>Move like</a:t>
            </a:r>
            <a:r>
              <a:rPr lang="en-US" sz="600" b="0" i="0" u="sng" dirty="0">
                <a:effectLst/>
                <a:latin typeface="Tahoma" panose="020B0604030504040204" pitchFamily="34" charset="0"/>
                <a:ea typeface="Tahoma" panose="020B0604030504040204" pitchFamily="34" charset="0"/>
                <a:cs typeface="Tahoma" panose="020B0604030504040204" pitchFamily="34" charset="0"/>
              </a:rPr>
              <a:t> </a:t>
            </a:r>
            <a:r>
              <a:rPr lang="en-US" sz="600" b="1" i="0" u="sng" dirty="0">
                <a:effectLst/>
                <a:latin typeface="Tahoma" panose="020B0604030504040204" pitchFamily="34" charset="0"/>
                <a:ea typeface="Tahoma" panose="020B0604030504040204" pitchFamily="34" charset="0"/>
                <a:cs typeface="Tahoma" panose="020B0604030504040204" pitchFamily="34" charset="0"/>
              </a:rPr>
              <a:t>ρ</a:t>
            </a:r>
            <a:r>
              <a:rPr lang="en-US" sz="600" u="sng" dirty="0">
                <a:latin typeface="Tahoma" panose="020B0604030504040204" pitchFamily="34" charset="0"/>
                <a:ea typeface="Tahoma" panose="020B0604030504040204" pitchFamily="34" charset="0"/>
                <a:cs typeface="Tahoma" panose="020B0604030504040204" pitchFamily="34" charset="0"/>
              </a:rPr>
              <a:t>:</a:t>
            </a:r>
          </a:p>
          <a:p>
            <a:pPr marL="742950" lvl="1" indent="-285750" algn="just">
              <a:buFont typeface="Arial" panose="020B0604020202020204" pitchFamily="34" charset="0"/>
              <a:buChar char="•"/>
            </a:pPr>
            <a:r>
              <a:rPr lang="en-US" sz="600" i="0" dirty="0">
                <a:effectLst/>
                <a:latin typeface="Tahoma" panose="020B0604030504040204" pitchFamily="34" charset="0"/>
                <a:ea typeface="Tahoma" panose="020B0604030504040204" pitchFamily="34" charset="0"/>
                <a:cs typeface="Tahoma" panose="020B0604030504040204" pitchFamily="34" charset="0"/>
              </a:rPr>
              <a:t>Bounds:</a:t>
            </a:r>
            <a:r>
              <a:rPr lang="en-US" sz="600" b="1" i="0" dirty="0">
                <a:effectLst/>
                <a:latin typeface="Tahoma" panose="020B0604030504040204" pitchFamily="34" charset="0"/>
                <a:ea typeface="Tahoma" panose="020B0604030504040204" pitchFamily="34" charset="0"/>
                <a:cs typeface="Tahoma" panose="020B0604030504040204" pitchFamily="34" charset="0"/>
              </a:rPr>
              <a:t> ρ ≥ 0</a:t>
            </a:r>
          </a:p>
          <a:p>
            <a:pPr marL="742950" lvl="1"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Set x = 0 (trace on </a:t>
            </a:r>
            <a:r>
              <a:rPr lang="en-US" sz="600" dirty="0" err="1">
                <a:latin typeface="Tahoma" panose="020B0604030504040204" pitchFamily="34" charset="0"/>
                <a:ea typeface="Tahoma" panose="020B0604030504040204" pitchFamily="34" charset="0"/>
                <a:cs typeface="Tahoma" panose="020B0604030504040204" pitchFamily="34" charset="0"/>
              </a:rPr>
              <a:t>yz</a:t>
            </a:r>
            <a:r>
              <a:rPr lang="en-US" sz="600" dirty="0">
                <a:latin typeface="Tahoma" panose="020B0604030504040204" pitchFamily="34" charset="0"/>
                <a:ea typeface="Tahoma" panose="020B0604030504040204" pitchFamily="34" charset="0"/>
                <a:cs typeface="Tahoma" panose="020B0604030504040204" pitchFamily="34" charset="0"/>
              </a:rPr>
              <a:t>-plane)</a:t>
            </a:r>
          </a:p>
          <a:p>
            <a:pPr marL="742950" lvl="1"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Draw</a:t>
            </a:r>
            <a:r>
              <a:rPr lang="en-US" sz="600" b="1" dirty="0">
                <a:latin typeface="Tahoma" panose="020B0604030504040204" pitchFamily="34" charset="0"/>
                <a:ea typeface="Tahoma" panose="020B0604030504040204" pitchFamily="34" charset="0"/>
                <a:cs typeface="Tahoma" panose="020B0604030504040204" pitchFamily="34" charset="0"/>
              </a:rPr>
              <a:t> </a:t>
            </a:r>
            <a:r>
              <a:rPr lang="en-US" sz="600" dirty="0" err="1">
                <a:latin typeface="Tahoma" panose="020B0604030504040204" pitchFamily="34" charset="0"/>
                <a:ea typeface="Tahoma" panose="020B0604030504040204" pitchFamily="34" charset="0"/>
                <a:cs typeface="Tahoma" panose="020B0604030504040204" pitchFamily="34" charset="0"/>
              </a:rPr>
              <a:t>yz</a:t>
            </a:r>
            <a:r>
              <a:rPr lang="en-US" sz="600" dirty="0">
                <a:latin typeface="Tahoma" panose="020B0604030504040204" pitchFamily="34" charset="0"/>
                <a:ea typeface="Tahoma" panose="020B0604030504040204" pitchFamily="34" charset="0"/>
                <a:cs typeface="Tahoma" panose="020B0604030504040204" pitchFamily="34" charset="0"/>
              </a:rPr>
              <a:t> trace according to given region </a:t>
            </a:r>
            <a:r>
              <a:rPr lang="en-US" sz="600"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𝒲</a:t>
            </a:r>
          </a:p>
          <a:p>
            <a:pPr marL="742950" lvl="1" indent="-285750" algn="just">
              <a:buFont typeface="Arial" panose="020B0604020202020204" pitchFamily="34" charset="0"/>
              <a:buChar char="•"/>
            </a:pPr>
            <a:r>
              <a:rPr lang="en-US" sz="600"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𝒲 </a:t>
            </a:r>
            <a:r>
              <a:rPr lang="en-US" sz="6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and the </a:t>
            </a:r>
            <a:r>
              <a:rPr lang="en-US" sz="600"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drawn region </a:t>
            </a:r>
            <a:r>
              <a:rPr lang="en-US" sz="6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will determine the bounds for the specific problem</a:t>
            </a:r>
            <a:endParaRPr lang="en-US" sz="600" dirty="0">
              <a:latin typeface="Tahoma" panose="020B0604030504040204" pitchFamily="34" charset="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en-US" sz="600" u="sng" dirty="0">
                <a:latin typeface="Tahoma" panose="020B0604030504040204" pitchFamily="34" charset="0"/>
                <a:ea typeface="Tahoma" panose="020B0604030504040204" pitchFamily="34" charset="0"/>
                <a:cs typeface="Tahoma" panose="020B0604030504040204" pitchFamily="34" charset="0"/>
              </a:rPr>
              <a:t>Move like</a:t>
            </a:r>
            <a:r>
              <a:rPr lang="en-US" sz="600" b="0" i="0" u="sng" dirty="0">
                <a:effectLst/>
                <a:latin typeface="Tahoma" panose="020B0604030504040204" pitchFamily="34" charset="0"/>
                <a:ea typeface="Tahoma" panose="020B0604030504040204" pitchFamily="34" charset="0"/>
                <a:cs typeface="Tahoma" panose="020B0604030504040204" pitchFamily="34" charset="0"/>
              </a:rPr>
              <a:t> </a:t>
            </a:r>
            <a:r>
              <a:rPr lang="el-GR" sz="600" b="1" i="0" dirty="0">
                <a:effectLst/>
                <a:latin typeface="Tahoma" panose="020B0604030504040204" pitchFamily="34" charset="0"/>
                <a:ea typeface="Tahoma" panose="020B0604030504040204" pitchFamily="34" charset="0"/>
                <a:cs typeface="Tahoma" panose="020B0604030504040204" pitchFamily="34" charset="0"/>
              </a:rPr>
              <a:t>ϕ</a:t>
            </a:r>
            <a:r>
              <a:rPr lang="en-US" sz="600" u="sng" dirty="0">
                <a:latin typeface="Tahoma" panose="020B0604030504040204" pitchFamily="34" charset="0"/>
                <a:ea typeface="Tahoma" panose="020B0604030504040204" pitchFamily="34" charset="0"/>
                <a:cs typeface="Tahoma" panose="020B0604030504040204" pitchFamily="34" charset="0"/>
              </a:rPr>
              <a:t>:</a:t>
            </a:r>
          </a:p>
          <a:p>
            <a:pPr marL="742950" lvl="1" indent="-285750" algn="just">
              <a:buFont typeface="Arial" panose="020B0604020202020204" pitchFamily="34" charset="0"/>
              <a:buChar char="•"/>
            </a:pPr>
            <a:r>
              <a:rPr lang="en-US" sz="600" i="0" dirty="0">
                <a:effectLst/>
                <a:latin typeface="Tahoma" panose="020B0604030504040204" pitchFamily="34" charset="0"/>
                <a:ea typeface="Tahoma" panose="020B0604030504040204" pitchFamily="34" charset="0"/>
                <a:cs typeface="Tahoma" panose="020B0604030504040204" pitchFamily="34" charset="0"/>
              </a:rPr>
              <a:t>Bounds:</a:t>
            </a:r>
            <a:r>
              <a:rPr lang="en-US" sz="600" b="1" i="0" dirty="0">
                <a:effectLst/>
                <a:latin typeface="Tahoma" panose="020B0604030504040204" pitchFamily="34" charset="0"/>
                <a:ea typeface="Tahoma" panose="020B0604030504040204" pitchFamily="34" charset="0"/>
                <a:cs typeface="Tahoma" panose="020B0604030504040204" pitchFamily="34" charset="0"/>
              </a:rPr>
              <a:t> </a:t>
            </a:r>
            <a:r>
              <a:rPr lang="el-GR" sz="600" b="1" i="0" dirty="0">
                <a:effectLst/>
                <a:latin typeface="Tahoma" panose="020B0604030504040204" pitchFamily="34" charset="0"/>
                <a:ea typeface="Tahoma" panose="020B0604030504040204" pitchFamily="34" charset="0"/>
                <a:cs typeface="Tahoma" panose="020B0604030504040204" pitchFamily="34" charset="0"/>
              </a:rPr>
              <a:t>ϕ</a:t>
            </a:r>
            <a:r>
              <a:rPr lang="en-US" sz="600" b="1" i="0" dirty="0">
                <a:effectLst/>
                <a:latin typeface="Tahoma" panose="020B0604030504040204" pitchFamily="34" charset="0"/>
                <a:ea typeface="Tahoma" panose="020B0604030504040204" pitchFamily="34" charset="0"/>
                <a:cs typeface="Tahoma" panose="020B0604030504040204" pitchFamily="34" charset="0"/>
              </a:rPr>
              <a:t> ∈</a:t>
            </a:r>
            <a:r>
              <a:rPr lang="en-US" sz="600" b="0" i="0" dirty="0">
                <a:effectLst/>
                <a:latin typeface="Tahoma" panose="020B0604030504040204" pitchFamily="34" charset="0"/>
                <a:ea typeface="Tahoma" panose="020B0604030504040204" pitchFamily="34" charset="0"/>
                <a:cs typeface="Tahoma" panose="020B0604030504040204" pitchFamily="34" charset="0"/>
              </a:rPr>
              <a:t> </a:t>
            </a:r>
            <a:r>
              <a:rPr lang="en-US" sz="600" b="1" i="0" dirty="0">
                <a:effectLst/>
                <a:latin typeface="Tahoma" panose="020B0604030504040204" pitchFamily="34" charset="0"/>
                <a:ea typeface="Tahoma" panose="020B0604030504040204" pitchFamily="34" charset="0"/>
                <a:cs typeface="Tahoma" panose="020B0604030504040204" pitchFamily="34" charset="0"/>
              </a:rPr>
              <a:t>[0,</a:t>
            </a:r>
            <a:r>
              <a:rPr lang="el-GR" sz="600" b="1" i="0" dirty="0">
                <a:effectLst/>
                <a:latin typeface="Tahoma" panose="020B0604030504040204" pitchFamily="34" charset="0"/>
                <a:ea typeface="Tahoma" panose="020B0604030504040204" pitchFamily="34" charset="0"/>
                <a:cs typeface="Tahoma" panose="020B0604030504040204" pitchFamily="34" charset="0"/>
              </a:rPr>
              <a:t> </a:t>
            </a:r>
            <a:r>
              <a:rPr lang="en-US" sz="600" b="1" i="0" dirty="0">
                <a:effectLst/>
                <a:latin typeface="Tahoma" panose="020B0604030504040204" pitchFamily="34" charset="0"/>
                <a:ea typeface="Tahoma" panose="020B0604030504040204" pitchFamily="34" charset="0"/>
                <a:cs typeface="Tahoma" panose="020B0604030504040204" pitchFamily="34" charset="0"/>
              </a:rPr>
              <a:t>𝜋]</a:t>
            </a:r>
          </a:p>
          <a:p>
            <a:pPr marL="742950" lvl="1"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Set x = 0 (trace on </a:t>
            </a:r>
            <a:r>
              <a:rPr lang="en-US" sz="600" dirty="0" err="1">
                <a:latin typeface="Tahoma" panose="020B0604030504040204" pitchFamily="34" charset="0"/>
                <a:ea typeface="Tahoma" panose="020B0604030504040204" pitchFamily="34" charset="0"/>
                <a:cs typeface="Tahoma" panose="020B0604030504040204" pitchFamily="34" charset="0"/>
              </a:rPr>
              <a:t>yz</a:t>
            </a:r>
            <a:r>
              <a:rPr lang="en-US" sz="600" dirty="0">
                <a:latin typeface="Tahoma" panose="020B0604030504040204" pitchFamily="34" charset="0"/>
                <a:ea typeface="Tahoma" panose="020B0604030504040204" pitchFamily="34" charset="0"/>
                <a:cs typeface="Tahoma" panose="020B0604030504040204" pitchFamily="34" charset="0"/>
              </a:rPr>
              <a:t>-plane)</a:t>
            </a:r>
          </a:p>
          <a:p>
            <a:pPr marL="742950" lvl="1" indent="-285750" algn="just">
              <a:buFont typeface="Arial" panose="020B0604020202020204" pitchFamily="34" charset="0"/>
              <a:buChar char="•"/>
            </a:pPr>
            <a:r>
              <a:rPr lang="en-US" sz="600" i="0" dirty="0">
                <a:effectLst/>
                <a:latin typeface="Tahoma" panose="020B0604030504040204" pitchFamily="34" charset="0"/>
                <a:ea typeface="Tahoma" panose="020B0604030504040204" pitchFamily="34" charset="0"/>
                <a:cs typeface="Tahoma" panose="020B0604030504040204" pitchFamily="34" charset="0"/>
              </a:rPr>
              <a:t>Look at the angle rotation starting at the posi</a:t>
            </a:r>
            <a:r>
              <a:rPr lang="en-US" sz="600" dirty="0">
                <a:latin typeface="Tahoma" panose="020B0604030504040204" pitchFamily="34" charset="0"/>
                <a:ea typeface="Tahoma" panose="020B0604030504040204" pitchFamily="34" charset="0"/>
                <a:cs typeface="Tahoma" panose="020B0604030504040204" pitchFamily="34" charset="0"/>
              </a:rPr>
              <a:t>tive z-axis towards the ending curve </a:t>
            </a:r>
            <a:endParaRPr lang="en-US" sz="600" i="0" dirty="0">
              <a:effectLst/>
              <a:latin typeface="Tahoma" panose="020B0604030504040204" pitchFamily="34" charset="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en-US" sz="600" u="sng" dirty="0">
                <a:latin typeface="Tahoma" panose="020B0604030504040204" pitchFamily="34" charset="0"/>
                <a:ea typeface="Tahoma" panose="020B0604030504040204" pitchFamily="34" charset="0"/>
                <a:cs typeface="Tahoma" panose="020B0604030504040204" pitchFamily="34" charset="0"/>
              </a:rPr>
              <a:t>Move like </a:t>
            </a:r>
            <a:r>
              <a:rPr lang="en-US" sz="600" b="1" i="0" u="sng" dirty="0">
                <a:effectLst/>
                <a:latin typeface="Tahoma" panose="020B0604030504040204" pitchFamily="34" charset="0"/>
                <a:ea typeface="Tahoma" panose="020B0604030504040204" pitchFamily="34" charset="0"/>
                <a:cs typeface="Tahoma" panose="020B0604030504040204" pitchFamily="34" charset="0"/>
              </a:rPr>
              <a:t>𝜃:</a:t>
            </a:r>
          </a:p>
          <a:p>
            <a:pPr marL="742950" lvl="1" indent="-285750" algn="just">
              <a:buFont typeface="Arial" panose="020B0604020202020204" pitchFamily="34" charset="0"/>
              <a:buChar char="•"/>
            </a:pPr>
            <a:r>
              <a:rPr lang="en-US" sz="600" i="0" dirty="0">
                <a:effectLst/>
                <a:latin typeface="Tahoma" panose="020B0604030504040204" pitchFamily="34" charset="0"/>
                <a:ea typeface="Tahoma" panose="020B0604030504040204" pitchFamily="34" charset="0"/>
                <a:cs typeface="Tahoma" panose="020B0604030504040204" pitchFamily="34" charset="0"/>
              </a:rPr>
              <a:t>Bounds: </a:t>
            </a:r>
            <a:r>
              <a:rPr lang="en-US" sz="600" b="1" i="0" dirty="0">
                <a:effectLst/>
                <a:latin typeface="Tahoma" panose="020B0604030504040204" pitchFamily="34" charset="0"/>
                <a:ea typeface="Tahoma" panose="020B0604030504040204" pitchFamily="34" charset="0"/>
                <a:cs typeface="Tahoma" panose="020B0604030504040204" pitchFamily="34" charset="0"/>
              </a:rPr>
              <a:t>𝜃 ∈</a:t>
            </a:r>
            <a:r>
              <a:rPr lang="en-US" sz="600" b="0" i="0" dirty="0">
                <a:effectLst/>
                <a:latin typeface="Tahoma" panose="020B0604030504040204" pitchFamily="34" charset="0"/>
                <a:ea typeface="Tahoma" panose="020B0604030504040204" pitchFamily="34" charset="0"/>
                <a:cs typeface="Tahoma" panose="020B0604030504040204" pitchFamily="34" charset="0"/>
              </a:rPr>
              <a:t> </a:t>
            </a:r>
            <a:r>
              <a:rPr lang="en-US" sz="600" b="1" i="0" dirty="0">
                <a:effectLst/>
                <a:latin typeface="Tahoma" panose="020B0604030504040204" pitchFamily="34" charset="0"/>
                <a:ea typeface="Tahoma" panose="020B0604030504040204" pitchFamily="34" charset="0"/>
                <a:cs typeface="Tahoma" panose="020B0604030504040204" pitchFamily="34" charset="0"/>
              </a:rPr>
              <a:t>[0,</a:t>
            </a:r>
            <a:r>
              <a:rPr lang="el-GR" sz="600" b="1" i="0" dirty="0">
                <a:effectLst/>
                <a:latin typeface="Tahoma" panose="020B0604030504040204" pitchFamily="34" charset="0"/>
                <a:ea typeface="Tahoma" panose="020B0604030504040204" pitchFamily="34" charset="0"/>
                <a:cs typeface="Tahoma" panose="020B0604030504040204" pitchFamily="34" charset="0"/>
              </a:rPr>
              <a:t> </a:t>
            </a:r>
            <a:r>
              <a:rPr lang="en-US" sz="600" b="1" i="0" dirty="0">
                <a:effectLst/>
                <a:latin typeface="Tahoma" panose="020B0604030504040204" pitchFamily="34" charset="0"/>
                <a:ea typeface="Tahoma" panose="020B0604030504040204" pitchFamily="34" charset="0"/>
                <a:cs typeface="Tahoma" panose="020B0604030504040204" pitchFamily="34" charset="0"/>
              </a:rPr>
              <a:t>2𝜋]</a:t>
            </a:r>
          </a:p>
          <a:p>
            <a:pPr marL="742950" lvl="1"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Set z = 0 (trace on </a:t>
            </a:r>
            <a:r>
              <a:rPr lang="en-US" sz="600" dirty="0" err="1">
                <a:latin typeface="Tahoma" panose="020B0604030504040204" pitchFamily="34" charset="0"/>
                <a:ea typeface="Tahoma" panose="020B0604030504040204" pitchFamily="34" charset="0"/>
                <a:cs typeface="Tahoma" panose="020B0604030504040204" pitchFamily="34" charset="0"/>
              </a:rPr>
              <a:t>xy</a:t>
            </a:r>
            <a:r>
              <a:rPr lang="en-US" sz="600" dirty="0">
                <a:latin typeface="Tahoma" panose="020B0604030504040204" pitchFamily="34" charset="0"/>
                <a:ea typeface="Tahoma" panose="020B0604030504040204" pitchFamily="34" charset="0"/>
                <a:cs typeface="Tahoma" panose="020B0604030504040204" pitchFamily="34" charset="0"/>
              </a:rPr>
              <a:t>-plane) or look for an intersection of two z surfaces </a:t>
            </a:r>
            <a:endParaRPr lang="en-US" sz="600" i="0" dirty="0">
              <a:effectLst/>
              <a:latin typeface="Tahoma" panose="020B0604030504040204" pitchFamily="34" charset="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en-US" sz="600" u="sng" dirty="0">
                <a:latin typeface="Tahoma" panose="020B0604030504040204" pitchFamily="34" charset="0"/>
                <a:ea typeface="Tahoma" panose="020B0604030504040204" pitchFamily="34" charset="0"/>
                <a:cs typeface="Tahoma" panose="020B0604030504040204" pitchFamily="34" charset="0"/>
              </a:rPr>
              <a:t>Process:</a:t>
            </a:r>
          </a:p>
          <a:p>
            <a:pPr marL="742950" lvl="1"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Draw the associated regions for the </a:t>
            </a:r>
            <a:r>
              <a:rPr lang="en-US" sz="600" dirty="0" err="1">
                <a:latin typeface="Tahoma" panose="020B0604030504040204" pitchFamily="34" charset="0"/>
                <a:ea typeface="Tahoma" panose="020B0604030504040204" pitchFamily="34" charset="0"/>
                <a:cs typeface="Tahoma" panose="020B0604030504040204" pitchFamily="34" charset="0"/>
              </a:rPr>
              <a:t>yz</a:t>
            </a:r>
            <a:r>
              <a:rPr lang="en-US" sz="600" dirty="0">
                <a:latin typeface="Tahoma" panose="020B0604030504040204" pitchFamily="34" charset="0"/>
                <a:ea typeface="Tahoma" panose="020B0604030504040204" pitchFamily="34" charset="0"/>
                <a:cs typeface="Tahoma" panose="020B0604030504040204" pitchFamily="34" charset="0"/>
              </a:rPr>
              <a:t> and </a:t>
            </a:r>
            <a:r>
              <a:rPr lang="en-US" sz="600" dirty="0" err="1">
                <a:latin typeface="Tahoma" panose="020B0604030504040204" pitchFamily="34" charset="0"/>
                <a:ea typeface="Tahoma" panose="020B0604030504040204" pitchFamily="34" charset="0"/>
                <a:cs typeface="Tahoma" panose="020B0604030504040204" pitchFamily="34" charset="0"/>
              </a:rPr>
              <a:t>xy</a:t>
            </a:r>
            <a:r>
              <a:rPr lang="en-US" sz="600" dirty="0">
                <a:latin typeface="Tahoma" panose="020B0604030504040204" pitchFamily="34" charset="0"/>
                <a:ea typeface="Tahoma" panose="020B0604030504040204" pitchFamily="34" charset="0"/>
                <a:cs typeface="Tahoma" panose="020B0604030504040204" pitchFamily="34" charset="0"/>
              </a:rPr>
              <a:t> plane</a:t>
            </a:r>
          </a:p>
          <a:p>
            <a:pPr marL="742950" lvl="1"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Change to spherical coordinates</a:t>
            </a:r>
          </a:p>
          <a:p>
            <a:pPr marL="742950" lvl="1" indent="-285750" algn="just">
              <a:buFont typeface="Arial" panose="020B0604020202020204" pitchFamily="34" charset="0"/>
              <a:buChar char="•"/>
            </a:pPr>
            <a:r>
              <a:rPr lang="en-US" sz="600" dirty="0">
                <a:latin typeface="Tahoma" panose="020B0604030504040204" pitchFamily="34" charset="0"/>
                <a:ea typeface="Tahoma" panose="020B0604030504040204" pitchFamily="34" charset="0"/>
                <a:cs typeface="Tahoma" panose="020B0604030504040204" pitchFamily="34" charset="0"/>
              </a:rPr>
              <a:t>Pay attention to the bounds (especially on </a:t>
            </a:r>
            <a:r>
              <a:rPr lang="el-GR" sz="600" b="1" i="0" dirty="0">
                <a:effectLst/>
                <a:latin typeface="Tahoma" panose="020B0604030504040204" pitchFamily="34" charset="0"/>
                <a:ea typeface="Tahoma" panose="020B0604030504040204" pitchFamily="34" charset="0"/>
                <a:cs typeface="Tahoma" panose="020B0604030504040204" pitchFamily="34" charset="0"/>
              </a:rPr>
              <a:t>ϕ</a:t>
            </a:r>
            <a:r>
              <a:rPr lang="en-US" sz="600" i="0" dirty="0">
                <a:effectLst/>
                <a:latin typeface="Tahoma" panose="020B0604030504040204" pitchFamily="34" charset="0"/>
                <a:ea typeface="Tahoma" panose="020B0604030504040204" pitchFamily="34" charset="0"/>
                <a:cs typeface="Tahoma" panose="020B0604030504040204" pitchFamily="34" charset="0"/>
              </a:rPr>
              <a:t> and </a:t>
            </a:r>
            <a:r>
              <a:rPr lang="en-US" sz="600" b="1" i="0" dirty="0">
                <a:effectLst/>
                <a:latin typeface="Tahoma" panose="020B0604030504040204" pitchFamily="34" charset="0"/>
                <a:ea typeface="Tahoma" panose="020B0604030504040204" pitchFamily="34" charset="0"/>
                <a:cs typeface="Tahoma" panose="020B0604030504040204" pitchFamily="34" charset="0"/>
              </a:rPr>
              <a:t>ρ</a:t>
            </a:r>
            <a:r>
              <a:rPr lang="en-US" sz="600" i="0" dirty="0">
                <a:effectLst/>
                <a:latin typeface="Tahoma" panose="020B0604030504040204" pitchFamily="34" charset="0"/>
                <a:ea typeface="Tahoma" panose="020B0604030504040204" pitchFamily="34" charset="0"/>
                <a:cs typeface="Tahoma" panose="020B0604030504040204" pitchFamily="34" charset="0"/>
              </a:rPr>
              <a:t>)</a:t>
            </a:r>
            <a:endParaRPr lang="en-US" sz="6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15.8: Triple Integrals in Spherical Coordinates - Mathematics LibreTexts">
            <a:extLst>
              <a:ext uri="{FF2B5EF4-FFF2-40B4-BE49-F238E27FC236}">
                <a16:creationId xmlns:a16="http://schemas.microsoft.com/office/drawing/2014/main" id="{3592CF2D-498B-44B9-973B-12F28BE4F81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594" y="398264"/>
            <a:ext cx="1909946" cy="91222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0F290D74-26EA-43D0-8E4C-E31DEA254185}"/>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5218" y="1400970"/>
            <a:ext cx="1490286" cy="80914"/>
          </a:xfrm>
          <a:prstGeom prst="rect">
            <a:avLst/>
          </a:prstGeom>
        </p:spPr>
      </p:pic>
      <p:pic>
        <p:nvPicPr>
          <p:cNvPr id="52" name="Picture 51">
            <a:extLst>
              <a:ext uri="{FF2B5EF4-FFF2-40B4-BE49-F238E27FC236}">
                <a16:creationId xmlns:a16="http://schemas.microsoft.com/office/drawing/2014/main" id="{79F51A09-EBCD-42B1-8E3F-8680897B899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5509" y="1318758"/>
            <a:ext cx="1241600" cy="80914"/>
          </a:xfrm>
          <a:prstGeom prst="rect">
            <a:avLst/>
          </a:prstGeom>
        </p:spPr>
      </p:pic>
      <p:pic>
        <p:nvPicPr>
          <p:cNvPr id="56" name="Picture 55">
            <a:extLst>
              <a:ext uri="{FF2B5EF4-FFF2-40B4-BE49-F238E27FC236}">
                <a16:creationId xmlns:a16="http://schemas.microsoft.com/office/drawing/2014/main" id="{E643650A-B0DE-4C8F-A754-D3D44BDE0D5C}"/>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6404" y="1490155"/>
            <a:ext cx="863543" cy="80457"/>
          </a:xfrm>
          <a:prstGeom prst="rect">
            <a:avLst/>
          </a:prstGeom>
        </p:spPr>
      </p:pic>
      <p:pic>
        <p:nvPicPr>
          <p:cNvPr id="58" name="Picture 57">
            <a:extLst>
              <a:ext uri="{FF2B5EF4-FFF2-40B4-BE49-F238E27FC236}">
                <a16:creationId xmlns:a16="http://schemas.microsoft.com/office/drawing/2014/main" id="{21235C14-C441-4E33-86F9-8252EB84B22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6404" y="1573732"/>
            <a:ext cx="1147886" cy="80457"/>
          </a:xfrm>
          <a:prstGeom prst="rect">
            <a:avLst/>
          </a:prstGeom>
        </p:spPr>
      </p:pic>
      <p:pic>
        <p:nvPicPr>
          <p:cNvPr id="60" name="Picture 59">
            <a:extLst>
              <a:ext uri="{FF2B5EF4-FFF2-40B4-BE49-F238E27FC236}">
                <a16:creationId xmlns:a16="http://schemas.microsoft.com/office/drawing/2014/main" id="{E82934EB-072B-4508-95A6-8875B5FBA309}"/>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6404" y="1653679"/>
            <a:ext cx="803200" cy="92343"/>
          </a:xfrm>
          <a:prstGeom prst="rect">
            <a:avLst/>
          </a:prstGeom>
        </p:spPr>
      </p:pic>
      <p:pic>
        <p:nvPicPr>
          <p:cNvPr id="62" name="Picture 61">
            <a:extLst>
              <a:ext uri="{FF2B5EF4-FFF2-40B4-BE49-F238E27FC236}">
                <a16:creationId xmlns:a16="http://schemas.microsoft.com/office/drawing/2014/main" id="{0BB0079A-9D5A-4828-9D05-49268215238E}"/>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4375" y="1740727"/>
            <a:ext cx="723657" cy="92343"/>
          </a:xfrm>
          <a:prstGeom prst="rect">
            <a:avLst/>
          </a:prstGeom>
        </p:spPr>
      </p:pic>
      <p:pic>
        <p:nvPicPr>
          <p:cNvPr id="1028" name="Picture 4" descr="Triple Integrals in Cylindrical Coordinates">
            <a:extLst>
              <a:ext uri="{FF2B5EF4-FFF2-40B4-BE49-F238E27FC236}">
                <a16:creationId xmlns:a16="http://schemas.microsoft.com/office/drawing/2014/main" id="{8369D40C-83E4-4F80-8939-E590E0D8375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6404" y="1825969"/>
            <a:ext cx="2106866" cy="7131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5643BD9-8B96-4668-A11B-F4143DE7C366}"/>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66334" y="2550567"/>
            <a:ext cx="1231227" cy="8135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ED5C013C-83D8-47A4-A649-E4EE3A1C65E7}"/>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2830914" y="942744"/>
            <a:ext cx="1355200" cy="108267"/>
          </a:xfrm>
          <a:prstGeom prst="rect">
            <a:avLst/>
          </a:prstGeom>
        </p:spPr>
      </p:pic>
    </p:spTree>
    <p:extLst>
      <p:ext uri="{BB962C8B-B14F-4D97-AF65-F5344CB8AC3E}">
        <p14:creationId xmlns:p14="http://schemas.microsoft.com/office/powerpoint/2010/main" val="2993465808"/>
      </p:ext>
    </p:extLst>
  </p:cSld>
  <p:clrMapOvr>
    <a:masterClrMapping/>
  </p:clrMapOvr>
  <p:transition>
    <p:cut/>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1"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154</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461024"/>
          </a:xfrm>
          <a:prstGeom prst="rect">
            <a:avLst/>
          </a:prstGeom>
        </p:spPr>
        <p:txBody>
          <a:bodyPr vert="horz" wrap="square" lIns="0" tIns="17145" rIns="0" bIns="0" rtlCol="0">
            <a:spAutoFit/>
          </a:bodyPr>
          <a:lstStyle/>
          <a:p>
            <a:pPr marL="12700">
              <a:spcBef>
                <a:spcPts val="135"/>
              </a:spcBef>
            </a:pPr>
            <a:r>
              <a:rPr lang="en-US" sz="1400" spc="-50" dirty="0">
                <a:solidFill>
                  <a:schemeClr val="bg1"/>
                </a:solidFill>
                <a:latin typeface="Tahoma" panose="020B0604030504040204" pitchFamily="34" charset="0"/>
                <a:ea typeface="Tahoma" panose="020B0604030504040204" pitchFamily="34" charset="0"/>
                <a:cs typeface="Tahoma" panose="020B0604030504040204" pitchFamily="34" charset="0"/>
              </a:rPr>
              <a:t>Spherical</a:t>
            </a:r>
            <a:r>
              <a:rPr lang="en-US" sz="1400" spc="-50" dirty="0">
                <a:solidFill>
                  <a:srgbClr val="FFFFFF"/>
                </a:solidFill>
                <a:latin typeface="Tahoma"/>
                <a:cs typeface="Tahoma"/>
              </a:rPr>
              <a:t> (example 1)</a:t>
            </a:r>
            <a:endParaRPr lang="en-US" sz="1400" dirty="0">
              <a:latin typeface="Tahoma"/>
              <a:cs typeface="Tahoma"/>
            </a:endParaRPr>
          </a:p>
          <a:p>
            <a:pPr marL="12700">
              <a:lnSpc>
                <a:spcPct val="100000"/>
              </a:lnSpc>
              <a:spcBef>
                <a:spcPts val="135"/>
              </a:spcBef>
            </a:pPr>
            <a:endParaRPr lang="en-US" sz="1400" dirty="0">
              <a:latin typeface="Tahoma"/>
              <a:cs typeface="Tahoma"/>
            </a:endParaRPr>
          </a:p>
        </p:txBody>
      </p:sp>
      <p:pic>
        <p:nvPicPr>
          <p:cNvPr id="21" name="Picture 20">
            <a:extLst>
              <a:ext uri="{FF2B5EF4-FFF2-40B4-BE49-F238E27FC236}">
                <a16:creationId xmlns:a16="http://schemas.microsoft.com/office/drawing/2014/main" id="{7BB62CA4-C97C-4307-B5A4-C2069F4A60EE}"/>
              </a:ext>
            </a:extLst>
          </p:cNvPr>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523817" y="402193"/>
            <a:ext cx="3560382" cy="264381"/>
          </a:xfrm>
          <a:prstGeom prst="rect">
            <a:avLst/>
          </a:prstGeom>
        </p:spPr>
      </p:pic>
      <p:pic>
        <p:nvPicPr>
          <p:cNvPr id="29" name="Picture 28">
            <a:extLst>
              <a:ext uri="{FF2B5EF4-FFF2-40B4-BE49-F238E27FC236}">
                <a16:creationId xmlns:a16="http://schemas.microsoft.com/office/drawing/2014/main" id="{A3F21DCB-3348-41AD-A878-9D100E5A60DC}"/>
              </a:ext>
            </a:extLst>
          </p:cNvPr>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158201" y="726052"/>
            <a:ext cx="527238" cy="127238"/>
          </a:xfrm>
          <a:prstGeom prst="rect">
            <a:avLst/>
          </a:prstGeom>
        </p:spPr>
      </p:pic>
      <p:pic>
        <p:nvPicPr>
          <p:cNvPr id="35" name="Picture 34">
            <a:extLst>
              <a:ext uri="{FF2B5EF4-FFF2-40B4-BE49-F238E27FC236}">
                <a16:creationId xmlns:a16="http://schemas.microsoft.com/office/drawing/2014/main" id="{D7E2F579-9060-485D-A445-6A668D395030}"/>
              </a:ext>
            </a:extLst>
          </p:cNvPr>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1238250" y="869791"/>
            <a:ext cx="535619" cy="127238"/>
          </a:xfrm>
          <a:prstGeom prst="rect">
            <a:avLst/>
          </a:prstGeom>
        </p:spPr>
      </p:pic>
      <p:pic>
        <p:nvPicPr>
          <p:cNvPr id="39" name="Picture 38">
            <a:extLst>
              <a:ext uri="{FF2B5EF4-FFF2-40B4-BE49-F238E27FC236}">
                <a16:creationId xmlns:a16="http://schemas.microsoft.com/office/drawing/2014/main" id="{CFCD8210-A922-43BF-A625-CA6C5B07B0BD}"/>
              </a:ext>
            </a:extLst>
          </p:cNvPr>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162011" y="1984613"/>
            <a:ext cx="519619" cy="124952"/>
          </a:xfrm>
          <a:prstGeom prst="rect">
            <a:avLst/>
          </a:prstGeom>
        </p:spPr>
      </p:pic>
      <p:pic>
        <p:nvPicPr>
          <p:cNvPr id="44" name="Picture 43">
            <a:extLst>
              <a:ext uri="{FF2B5EF4-FFF2-40B4-BE49-F238E27FC236}">
                <a16:creationId xmlns:a16="http://schemas.microsoft.com/office/drawing/2014/main" id="{8022BB68-EC8E-498E-882D-A17B8DADADD8}"/>
              </a:ext>
            </a:extLst>
          </p:cNvPr>
          <p:cNvPicPr>
            <a:picLocks noChangeAspect="1"/>
          </p:cNvPicPr>
          <p:nvPr/>
        </p:nvPicPr>
        <p:blipFill>
          <a:blip r:embed="rId26"/>
          <a:stretch>
            <a:fillRect/>
          </a:stretch>
        </p:blipFill>
        <p:spPr>
          <a:xfrm>
            <a:off x="95300" y="831593"/>
            <a:ext cx="1062485" cy="1074725"/>
          </a:xfrm>
          <a:prstGeom prst="rect">
            <a:avLst/>
          </a:prstGeom>
        </p:spPr>
      </p:pic>
      <p:cxnSp>
        <p:nvCxnSpPr>
          <p:cNvPr id="46" name="Straight Arrow Connector 45">
            <a:extLst>
              <a:ext uri="{FF2B5EF4-FFF2-40B4-BE49-F238E27FC236}">
                <a16:creationId xmlns:a16="http://schemas.microsoft.com/office/drawing/2014/main" id="{82A3B34B-91AE-43FC-B6A8-6EFCABFC8FAC}"/>
              </a:ext>
            </a:extLst>
          </p:cNvPr>
          <p:cNvCxnSpPr>
            <a:cxnSpLocks/>
          </p:cNvCxnSpPr>
          <p:nvPr/>
        </p:nvCxnSpPr>
        <p:spPr>
          <a:xfrm flipV="1">
            <a:off x="608326" y="1101906"/>
            <a:ext cx="325124" cy="29390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77" name="Picture 76">
            <a:extLst>
              <a:ext uri="{FF2B5EF4-FFF2-40B4-BE49-F238E27FC236}">
                <a16:creationId xmlns:a16="http://schemas.microsoft.com/office/drawing/2014/main" id="{E6B5BB97-0B75-4B33-859A-5727DA4FA011}"/>
              </a:ext>
            </a:extLst>
          </p:cNvPr>
          <p:cNvPicPr>
            <a:picLocks noChangeAspect="1"/>
          </p:cNvPicPr>
          <p:nvPr>
            <p:custDataLst>
              <p:tags r:id="rId5"/>
            </p:custDataLst>
          </p:nvPr>
        </p:nvPicPr>
        <p:blipFill>
          <a:blip r:embed="rId27" cstate="print">
            <a:extLst>
              <a:ext uri="{28A0092B-C50C-407E-A947-70E740481C1C}">
                <a14:useLocalDpi xmlns:a14="http://schemas.microsoft.com/office/drawing/2010/main" val="0"/>
              </a:ext>
            </a:extLst>
          </a:blip>
          <a:stretch>
            <a:fillRect/>
          </a:stretch>
        </p:blipFill>
        <p:spPr>
          <a:xfrm>
            <a:off x="727967" y="697356"/>
            <a:ext cx="2392380" cy="154667"/>
          </a:xfrm>
          <a:prstGeom prst="rect">
            <a:avLst/>
          </a:prstGeom>
        </p:spPr>
      </p:pic>
      <p:pic>
        <p:nvPicPr>
          <p:cNvPr id="63" name="Picture 62">
            <a:extLst>
              <a:ext uri="{FF2B5EF4-FFF2-40B4-BE49-F238E27FC236}">
                <a16:creationId xmlns:a16="http://schemas.microsoft.com/office/drawing/2014/main" id="{8D58829C-9DD5-40E7-AA9E-CF9D250C5448}"/>
              </a:ext>
            </a:extLst>
          </p:cNvPr>
          <p:cNvPicPr>
            <a:picLocks noChangeAspect="1"/>
          </p:cNvPicPr>
          <p:nvPr>
            <p:custDataLst>
              <p:tags r:id="rId6"/>
            </p:custDataLst>
          </p:nvPr>
        </p:nvPicPr>
        <p:blipFill>
          <a:blip r:embed="rId28" cstate="print">
            <a:extLst>
              <a:ext uri="{28A0092B-C50C-407E-A947-70E740481C1C}">
                <a14:useLocalDpi xmlns:a14="http://schemas.microsoft.com/office/drawing/2010/main" val="0"/>
              </a:ext>
            </a:extLst>
          </a:blip>
          <a:stretch>
            <a:fillRect/>
          </a:stretch>
        </p:blipFill>
        <p:spPr>
          <a:xfrm>
            <a:off x="3162875" y="721463"/>
            <a:ext cx="585904" cy="122667"/>
          </a:xfrm>
          <a:prstGeom prst="rect">
            <a:avLst/>
          </a:prstGeom>
        </p:spPr>
      </p:pic>
      <p:pic>
        <p:nvPicPr>
          <p:cNvPr id="67" name="Picture 66">
            <a:extLst>
              <a:ext uri="{FF2B5EF4-FFF2-40B4-BE49-F238E27FC236}">
                <a16:creationId xmlns:a16="http://schemas.microsoft.com/office/drawing/2014/main" id="{38118A3E-4531-48C7-A44B-4C2EE4C0F896}"/>
              </a:ext>
            </a:extLst>
          </p:cNvPr>
          <p:cNvPicPr>
            <a:picLocks noChangeAspect="1"/>
          </p:cNvPicPr>
          <p:nvPr>
            <p:custDataLst>
              <p:tags r:id="rId7"/>
            </p:custDataLst>
          </p:nvPr>
        </p:nvPicPr>
        <p:blipFill>
          <a:blip r:embed="rId29" cstate="print">
            <a:extLst>
              <a:ext uri="{28A0092B-C50C-407E-A947-70E740481C1C}">
                <a14:useLocalDpi xmlns:a14="http://schemas.microsoft.com/office/drawing/2010/main" val="0"/>
              </a:ext>
            </a:extLst>
          </a:blip>
          <a:stretch>
            <a:fillRect/>
          </a:stretch>
        </p:blipFill>
        <p:spPr>
          <a:xfrm>
            <a:off x="963224" y="1067637"/>
            <a:ext cx="319086" cy="73600"/>
          </a:xfrm>
          <a:prstGeom prst="rect">
            <a:avLst/>
          </a:prstGeom>
        </p:spPr>
      </p:pic>
      <p:sp>
        <p:nvSpPr>
          <p:cNvPr id="68" name="Arrow: Curved Left 67">
            <a:extLst>
              <a:ext uri="{FF2B5EF4-FFF2-40B4-BE49-F238E27FC236}">
                <a16:creationId xmlns:a16="http://schemas.microsoft.com/office/drawing/2014/main" id="{A617F2CC-C3D1-44F1-8C0A-F94D09DCA8F1}"/>
              </a:ext>
            </a:extLst>
          </p:cNvPr>
          <p:cNvSpPr/>
          <p:nvPr/>
        </p:nvSpPr>
        <p:spPr>
          <a:xfrm>
            <a:off x="609319" y="1171463"/>
            <a:ext cx="237297" cy="467202"/>
          </a:xfrm>
          <a:prstGeom prst="curvedLeftArrow">
            <a:avLst/>
          </a:prstGeom>
          <a:solidFill>
            <a:srgbClr val="FFC000"/>
          </a:solidFill>
          <a:ln>
            <a:solidFill>
              <a:srgbClr val="8957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3" name="Picture 72">
            <a:extLst>
              <a:ext uri="{FF2B5EF4-FFF2-40B4-BE49-F238E27FC236}">
                <a16:creationId xmlns:a16="http://schemas.microsoft.com/office/drawing/2014/main" id="{C94E433E-F68B-4E37-A153-3FCA1BD7BC6D}"/>
              </a:ext>
            </a:extLst>
          </p:cNvPr>
          <p:cNvPicPr>
            <a:picLocks noChangeAspect="1"/>
          </p:cNvPicPr>
          <p:nvPr>
            <p:custDataLst>
              <p:tags r:id="rId8"/>
            </p:custDataLst>
          </p:nvPr>
        </p:nvPicPr>
        <p:blipFill>
          <a:blip r:embed="rId30" cstate="print">
            <a:extLst>
              <a:ext uri="{28A0092B-C50C-407E-A947-70E740481C1C}">
                <a14:useLocalDpi xmlns:a14="http://schemas.microsoft.com/office/drawing/2010/main" val="0"/>
              </a:ext>
            </a:extLst>
          </a:blip>
          <a:stretch>
            <a:fillRect/>
          </a:stretch>
        </p:blipFill>
        <p:spPr>
          <a:xfrm>
            <a:off x="247650" y="1523887"/>
            <a:ext cx="348343" cy="73600"/>
          </a:xfrm>
          <a:prstGeom prst="rect">
            <a:avLst/>
          </a:prstGeom>
        </p:spPr>
      </p:pic>
      <p:pic>
        <p:nvPicPr>
          <p:cNvPr id="91" name="Picture 90">
            <a:extLst>
              <a:ext uri="{FF2B5EF4-FFF2-40B4-BE49-F238E27FC236}">
                <a16:creationId xmlns:a16="http://schemas.microsoft.com/office/drawing/2014/main" id="{DF3D54F0-0553-43BD-A67B-5CFB997B0F06}"/>
              </a:ext>
            </a:extLst>
          </p:cNvPr>
          <p:cNvPicPr>
            <a:picLocks noChangeAspect="1"/>
          </p:cNvPicPr>
          <p:nvPr>
            <p:custDataLst>
              <p:tags r:id="rId9"/>
            </p:custDataLst>
          </p:nvPr>
        </p:nvPicPr>
        <p:blipFill>
          <a:blip r:embed="rId31" cstate="print">
            <a:extLst>
              <a:ext uri="{28A0092B-C50C-407E-A947-70E740481C1C}">
                <a14:useLocalDpi xmlns:a14="http://schemas.microsoft.com/office/drawing/2010/main" val="0"/>
              </a:ext>
            </a:extLst>
          </a:blip>
          <a:stretch>
            <a:fillRect/>
          </a:stretch>
        </p:blipFill>
        <p:spPr>
          <a:xfrm>
            <a:off x="1838500" y="867387"/>
            <a:ext cx="2483808" cy="128000"/>
          </a:xfrm>
          <a:prstGeom prst="rect">
            <a:avLst/>
          </a:prstGeom>
        </p:spPr>
      </p:pic>
      <p:pic>
        <p:nvPicPr>
          <p:cNvPr id="87" name="Picture 86">
            <a:extLst>
              <a:ext uri="{FF2B5EF4-FFF2-40B4-BE49-F238E27FC236}">
                <a16:creationId xmlns:a16="http://schemas.microsoft.com/office/drawing/2014/main" id="{D6C78F58-1A03-4EC0-8B37-E3659C5BBC76}"/>
              </a:ext>
            </a:extLst>
          </p:cNvPr>
          <p:cNvPicPr>
            <a:picLocks noChangeAspect="1"/>
          </p:cNvPicPr>
          <p:nvPr>
            <p:custDataLst>
              <p:tags r:id="rId10"/>
            </p:custDataLst>
          </p:nvPr>
        </p:nvPicPr>
        <p:blipFill>
          <a:blip r:embed="rId32" cstate="print">
            <a:extLst>
              <a:ext uri="{28A0092B-C50C-407E-A947-70E740481C1C}">
                <a14:useLocalDpi xmlns:a14="http://schemas.microsoft.com/office/drawing/2010/main" val="0"/>
              </a:ext>
            </a:extLst>
          </a:blip>
          <a:stretch>
            <a:fillRect/>
          </a:stretch>
        </p:blipFill>
        <p:spPr>
          <a:xfrm>
            <a:off x="2332745" y="1013245"/>
            <a:ext cx="861714" cy="122667"/>
          </a:xfrm>
          <a:prstGeom prst="rect">
            <a:avLst/>
          </a:prstGeom>
        </p:spPr>
      </p:pic>
      <p:pic>
        <p:nvPicPr>
          <p:cNvPr id="93" name="Picture 92">
            <a:extLst>
              <a:ext uri="{FF2B5EF4-FFF2-40B4-BE49-F238E27FC236}">
                <a16:creationId xmlns:a16="http://schemas.microsoft.com/office/drawing/2014/main" id="{3E3BF7D3-C476-4481-A0C7-A24D8EB0ECF9}"/>
              </a:ext>
            </a:extLst>
          </p:cNvPr>
          <p:cNvPicPr>
            <a:picLocks noChangeAspect="1"/>
          </p:cNvPicPr>
          <p:nvPr>
            <p:custDataLst>
              <p:tags r:id="rId11"/>
            </p:custDataLst>
          </p:nvPr>
        </p:nvPicPr>
        <p:blipFill>
          <a:blip r:embed="rId33" cstate="print">
            <a:extLst>
              <a:ext uri="{28A0092B-C50C-407E-A947-70E740481C1C}">
                <a14:useLocalDpi xmlns:a14="http://schemas.microsoft.com/office/drawing/2010/main" val="0"/>
              </a:ext>
            </a:extLst>
          </a:blip>
          <a:stretch>
            <a:fillRect/>
          </a:stretch>
        </p:blipFill>
        <p:spPr>
          <a:xfrm>
            <a:off x="1838500" y="1013011"/>
            <a:ext cx="438857" cy="89905"/>
          </a:xfrm>
          <a:prstGeom prst="rect">
            <a:avLst/>
          </a:prstGeom>
        </p:spPr>
      </p:pic>
      <p:pic>
        <p:nvPicPr>
          <p:cNvPr id="97" name="Picture 96">
            <a:extLst>
              <a:ext uri="{FF2B5EF4-FFF2-40B4-BE49-F238E27FC236}">
                <a16:creationId xmlns:a16="http://schemas.microsoft.com/office/drawing/2014/main" id="{8554DCB2-9FE1-4BCC-B0BC-61353CD1D668}"/>
              </a:ext>
            </a:extLst>
          </p:cNvPr>
          <p:cNvPicPr>
            <a:picLocks noChangeAspect="1"/>
          </p:cNvPicPr>
          <p:nvPr>
            <p:custDataLst>
              <p:tags r:id="rId12"/>
            </p:custDataLst>
          </p:nvPr>
        </p:nvPicPr>
        <p:blipFill>
          <a:blip r:embed="rId34" cstate="print">
            <a:extLst>
              <a:ext uri="{28A0092B-C50C-407E-A947-70E740481C1C}">
                <a14:useLocalDpi xmlns:a14="http://schemas.microsoft.com/office/drawing/2010/main" val="0"/>
              </a:ext>
            </a:extLst>
          </a:blip>
          <a:stretch>
            <a:fillRect/>
          </a:stretch>
        </p:blipFill>
        <p:spPr>
          <a:xfrm>
            <a:off x="746345" y="1952464"/>
            <a:ext cx="2406856" cy="154667"/>
          </a:xfrm>
          <a:prstGeom prst="rect">
            <a:avLst/>
          </a:prstGeom>
        </p:spPr>
      </p:pic>
      <p:pic>
        <p:nvPicPr>
          <p:cNvPr id="101" name="Picture 100">
            <a:extLst>
              <a:ext uri="{FF2B5EF4-FFF2-40B4-BE49-F238E27FC236}">
                <a16:creationId xmlns:a16="http://schemas.microsoft.com/office/drawing/2014/main" id="{D8496043-155C-4854-AB1F-FE99CBA40DBA}"/>
              </a:ext>
            </a:extLst>
          </p:cNvPr>
          <p:cNvPicPr>
            <a:picLocks noChangeAspect="1"/>
          </p:cNvPicPr>
          <p:nvPr>
            <p:custDataLst>
              <p:tags r:id="rId13"/>
            </p:custDataLst>
          </p:nvPr>
        </p:nvPicPr>
        <p:blipFill>
          <a:blip r:embed="rId35" cstate="print">
            <a:extLst>
              <a:ext uri="{28A0092B-C50C-407E-A947-70E740481C1C}">
                <a14:useLocalDpi xmlns:a14="http://schemas.microsoft.com/office/drawing/2010/main" val="0"/>
              </a:ext>
            </a:extLst>
          </a:blip>
          <a:stretch>
            <a:fillRect/>
          </a:stretch>
        </p:blipFill>
        <p:spPr>
          <a:xfrm>
            <a:off x="1237054" y="1515443"/>
            <a:ext cx="1606857" cy="264381"/>
          </a:xfrm>
          <a:prstGeom prst="rect">
            <a:avLst/>
          </a:prstGeom>
        </p:spPr>
      </p:pic>
      <p:pic>
        <p:nvPicPr>
          <p:cNvPr id="103" name="Picture 102">
            <a:extLst>
              <a:ext uri="{FF2B5EF4-FFF2-40B4-BE49-F238E27FC236}">
                <a16:creationId xmlns:a16="http://schemas.microsoft.com/office/drawing/2014/main" id="{0068225A-3E88-46E6-B5D5-9B83138B2C8E}"/>
              </a:ext>
            </a:extLst>
          </p:cNvPr>
          <p:cNvPicPr>
            <a:picLocks noChangeAspect="1"/>
          </p:cNvPicPr>
          <p:nvPr>
            <p:custDataLst>
              <p:tags r:id="rId14"/>
            </p:custDataLst>
          </p:nvPr>
        </p:nvPicPr>
        <p:blipFill>
          <a:blip r:embed="rId36" cstate="print">
            <a:extLst>
              <a:ext uri="{28A0092B-C50C-407E-A947-70E740481C1C}">
                <a14:useLocalDpi xmlns:a14="http://schemas.microsoft.com/office/drawing/2010/main" val="0"/>
              </a:ext>
            </a:extLst>
          </a:blip>
          <a:stretch>
            <a:fillRect/>
          </a:stretch>
        </p:blipFill>
        <p:spPr>
          <a:xfrm>
            <a:off x="3027462" y="2197840"/>
            <a:ext cx="1554286" cy="290286"/>
          </a:xfrm>
          <a:prstGeom prst="rect">
            <a:avLst/>
          </a:prstGeom>
        </p:spPr>
      </p:pic>
      <p:pic>
        <p:nvPicPr>
          <p:cNvPr id="114" name="Picture 113">
            <a:extLst>
              <a:ext uri="{FF2B5EF4-FFF2-40B4-BE49-F238E27FC236}">
                <a16:creationId xmlns:a16="http://schemas.microsoft.com/office/drawing/2014/main" id="{A3F1C3EC-8BE1-4FAB-8E0B-3357E44F722E}"/>
              </a:ext>
            </a:extLst>
          </p:cNvPr>
          <p:cNvPicPr>
            <a:picLocks noChangeAspect="1"/>
          </p:cNvPicPr>
          <p:nvPr>
            <p:custDataLst>
              <p:tags r:id="rId15"/>
            </p:custDataLst>
          </p:nvPr>
        </p:nvPicPr>
        <p:blipFill>
          <a:blip r:embed="rId37" cstate="print">
            <a:extLst>
              <a:ext uri="{28A0092B-C50C-407E-A947-70E740481C1C}">
                <a14:useLocalDpi xmlns:a14="http://schemas.microsoft.com/office/drawing/2010/main" val="0"/>
              </a:ext>
            </a:extLst>
          </a:blip>
          <a:stretch>
            <a:fillRect/>
          </a:stretch>
        </p:blipFill>
        <p:spPr>
          <a:xfrm>
            <a:off x="2923181" y="1484314"/>
            <a:ext cx="1591619" cy="290286"/>
          </a:xfrm>
          <a:prstGeom prst="rect">
            <a:avLst/>
          </a:prstGeom>
        </p:spPr>
      </p:pic>
      <p:pic>
        <p:nvPicPr>
          <p:cNvPr id="124" name="Picture 123">
            <a:extLst>
              <a:ext uri="{FF2B5EF4-FFF2-40B4-BE49-F238E27FC236}">
                <a16:creationId xmlns:a16="http://schemas.microsoft.com/office/drawing/2014/main" id="{554846EB-A264-4FBA-A365-2EFA144EAF29}"/>
              </a:ext>
            </a:extLst>
          </p:cNvPr>
          <p:cNvPicPr>
            <a:picLocks noChangeAspect="1"/>
          </p:cNvPicPr>
          <p:nvPr>
            <p:custDataLst>
              <p:tags r:id="rId16"/>
            </p:custDataLst>
          </p:nvPr>
        </p:nvPicPr>
        <p:blipFill>
          <a:blip r:embed="rId38" cstate="print">
            <a:extLst>
              <a:ext uri="{28A0092B-C50C-407E-A947-70E740481C1C}">
                <a14:useLocalDpi xmlns:a14="http://schemas.microsoft.com/office/drawing/2010/main" val="0"/>
              </a:ext>
            </a:extLst>
          </a:blip>
          <a:stretch>
            <a:fillRect/>
          </a:stretch>
        </p:blipFill>
        <p:spPr>
          <a:xfrm>
            <a:off x="1535976" y="1182425"/>
            <a:ext cx="2668190" cy="227810"/>
          </a:xfrm>
          <a:prstGeom prst="rect">
            <a:avLst/>
          </a:prstGeom>
        </p:spPr>
      </p:pic>
      <p:pic>
        <p:nvPicPr>
          <p:cNvPr id="128" name="Picture 127">
            <a:extLst>
              <a:ext uri="{FF2B5EF4-FFF2-40B4-BE49-F238E27FC236}">
                <a16:creationId xmlns:a16="http://schemas.microsoft.com/office/drawing/2014/main" id="{036D894D-E98B-4C54-8A01-8F6768CDAF2F}"/>
              </a:ext>
            </a:extLst>
          </p:cNvPr>
          <p:cNvPicPr>
            <a:picLocks noChangeAspect="1"/>
          </p:cNvPicPr>
          <p:nvPr>
            <p:custDataLst>
              <p:tags r:id="rId17"/>
            </p:custDataLst>
          </p:nvPr>
        </p:nvPicPr>
        <p:blipFill>
          <a:blip r:embed="rId39" cstate="print">
            <a:extLst>
              <a:ext uri="{28A0092B-C50C-407E-A947-70E740481C1C}">
                <a14:useLocalDpi xmlns:a14="http://schemas.microsoft.com/office/drawing/2010/main" val="0"/>
              </a:ext>
            </a:extLst>
          </a:blip>
          <a:stretch>
            <a:fillRect/>
          </a:stretch>
        </p:blipFill>
        <p:spPr>
          <a:xfrm>
            <a:off x="1147941" y="2208770"/>
            <a:ext cx="1846857" cy="290286"/>
          </a:xfrm>
          <a:prstGeom prst="rect">
            <a:avLst/>
          </a:prstGeom>
        </p:spPr>
      </p:pic>
      <p:pic>
        <p:nvPicPr>
          <p:cNvPr id="134" name="Picture 133">
            <a:extLst>
              <a:ext uri="{FF2B5EF4-FFF2-40B4-BE49-F238E27FC236}">
                <a16:creationId xmlns:a16="http://schemas.microsoft.com/office/drawing/2014/main" id="{9B2F5BC4-2AA2-4E87-9A90-1BBF1FF06286}"/>
              </a:ext>
            </a:extLst>
          </p:cNvPr>
          <p:cNvPicPr>
            <a:picLocks noChangeAspect="1"/>
          </p:cNvPicPr>
          <p:nvPr>
            <p:custDataLst>
              <p:tags r:id="rId18"/>
            </p:custDataLst>
          </p:nvPr>
        </p:nvPicPr>
        <p:blipFill>
          <a:blip r:embed="rId40" cstate="print">
            <a:extLst>
              <a:ext uri="{28A0092B-C50C-407E-A947-70E740481C1C}">
                <a14:useLocalDpi xmlns:a14="http://schemas.microsoft.com/office/drawing/2010/main" val="0"/>
              </a:ext>
            </a:extLst>
          </a:blip>
          <a:stretch>
            <a:fillRect/>
          </a:stretch>
        </p:blipFill>
        <p:spPr>
          <a:xfrm>
            <a:off x="2923181" y="2600695"/>
            <a:ext cx="805333" cy="89905"/>
          </a:xfrm>
          <a:prstGeom prst="rect">
            <a:avLst/>
          </a:prstGeom>
        </p:spPr>
      </p:pic>
      <p:pic>
        <p:nvPicPr>
          <p:cNvPr id="135" name="Picture 134">
            <a:extLst>
              <a:ext uri="{FF2B5EF4-FFF2-40B4-BE49-F238E27FC236}">
                <a16:creationId xmlns:a16="http://schemas.microsoft.com/office/drawing/2014/main" id="{1E73DFB0-C8CC-45BE-A2FF-EEC06F72BB42}"/>
              </a:ext>
            </a:extLst>
          </p:cNvPr>
          <p:cNvPicPr>
            <a:picLocks noChangeAspect="1"/>
          </p:cNvPicPr>
          <p:nvPr/>
        </p:nvPicPr>
        <p:blipFill>
          <a:blip r:embed="rId41"/>
          <a:stretch>
            <a:fillRect/>
          </a:stretch>
        </p:blipFill>
        <p:spPr>
          <a:xfrm>
            <a:off x="82107" y="2139716"/>
            <a:ext cx="1052438" cy="1074725"/>
          </a:xfrm>
          <a:prstGeom prst="rect">
            <a:avLst/>
          </a:prstGeom>
        </p:spPr>
      </p:pic>
      <p:pic>
        <p:nvPicPr>
          <p:cNvPr id="139" name="Picture 138">
            <a:extLst>
              <a:ext uri="{FF2B5EF4-FFF2-40B4-BE49-F238E27FC236}">
                <a16:creationId xmlns:a16="http://schemas.microsoft.com/office/drawing/2014/main" id="{81070F52-B3C7-4685-8ACA-4140241BBCF7}"/>
              </a:ext>
            </a:extLst>
          </p:cNvPr>
          <p:cNvPicPr>
            <a:picLocks noChangeAspect="1"/>
          </p:cNvPicPr>
          <p:nvPr>
            <p:custDataLst>
              <p:tags r:id="rId19"/>
            </p:custDataLst>
          </p:nvPr>
        </p:nvPicPr>
        <p:blipFill>
          <a:blip r:embed="rId42" cstate="print">
            <a:extLst>
              <a:ext uri="{28A0092B-C50C-407E-A947-70E740481C1C}">
                <a14:useLocalDpi xmlns:a14="http://schemas.microsoft.com/office/drawing/2010/main" val="0"/>
              </a:ext>
            </a:extLst>
          </a:blip>
          <a:stretch>
            <a:fillRect/>
          </a:stretch>
        </p:blipFill>
        <p:spPr>
          <a:xfrm>
            <a:off x="3178205" y="1986552"/>
            <a:ext cx="683428" cy="109714"/>
          </a:xfrm>
          <a:prstGeom prst="rect">
            <a:avLst/>
          </a:prstGeom>
        </p:spPr>
      </p:pic>
      <p:sp>
        <p:nvSpPr>
          <p:cNvPr id="143" name="Arrow: Curved Down 142">
            <a:extLst>
              <a:ext uri="{FF2B5EF4-FFF2-40B4-BE49-F238E27FC236}">
                <a16:creationId xmlns:a16="http://schemas.microsoft.com/office/drawing/2014/main" id="{F661D1FC-9DB8-45E8-90F9-1EBD5CB33650}"/>
              </a:ext>
            </a:extLst>
          </p:cNvPr>
          <p:cNvSpPr/>
          <p:nvPr/>
        </p:nvSpPr>
        <p:spPr>
          <a:xfrm flipV="1">
            <a:off x="296693" y="2717545"/>
            <a:ext cx="659698" cy="315476"/>
          </a:xfrm>
          <a:prstGeom prst="curvedDownArrow">
            <a:avLst>
              <a:gd name="adj1" fmla="val 33517"/>
              <a:gd name="adj2" fmla="val 50000"/>
              <a:gd name="adj3" fmla="val 25000"/>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4" name="Block Arc 143">
            <a:extLst>
              <a:ext uri="{FF2B5EF4-FFF2-40B4-BE49-F238E27FC236}">
                <a16:creationId xmlns:a16="http://schemas.microsoft.com/office/drawing/2014/main" id="{7ECEC241-4D3C-4E49-AE4A-5BAD1C8E52D2}"/>
              </a:ext>
            </a:extLst>
          </p:cNvPr>
          <p:cNvSpPr/>
          <p:nvPr/>
        </p:nvSpPr>
        <p:spPr>
          <a:xfrm>
            <a:off x="295709" y="2370995"/>
            <a:ext cx="456215" cy="660515"/>
          </a:xfrm>
          <a:prstGeom prst="blockArc">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444048"/>
      </p:ext>
    </p:extLst>
  </p:cSld>
  <p:clrMapOvr>
    <a:masterClrMapping/>
  </p:clrMapOvr>
  <p:transition>
    <p:cut/>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472EEF64-1F87-4E0A-B08B-3F7007F54FA1}"/>
              </a:ext>
            </a:extLst>
          </p:cNvPr>
          <p:cNvPicPr>
            <a:picLocks noChangeAspect="1"/>
          </p:cNvPicPr>
          <p:nvPr/>
        </p:nvPicPr>
        <p:blipFill>
          <a:blip r:embed="rId19"/>
          <a:stretch>
            <a:fillRect/>
          </a:stretch>
        </p:blipFill>
        <p:spPr>
          <a:xfrm>
            <a:off x="79827" y="1803509"/>
            <a:ext cx="1021409" cy="1097633"/>
          </a:xfrm>
          <a:prstGeom prst="rect">
            <a:avLst/>
          </a:prstGeom>
        </p:spPr>
      </p:pic>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0"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155</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461024"/>
          </a:xfrm>
          <a:prstGeom prst="rect">
            <a:avLst/>
          </a:prstGeom>
        </p:spPr>
        <p:txBody>
          <a:bodyPr vert="horz" wrap="square" lIns="0" tIns="17145" rIns="0" bIns="0" rtlCol="0">
            <a:spAutoFit/>
          </a:bodyPr>
          <a:lstStyle/>
          <a:p>
            <a:pPr marL="12700">
              <a:spcBef>
                <a:spcPts val="135"/>
              </a:spcBef>
            </a:pPr>
            <a:r>
              <a:rPr lang="en-US" sz="1400" spc="-50" dirty="0">
                <a:solidFill>
                  <a:schemeClr val="bg1"/>
                </a:solidFill>
                <a:latin typeface="Tahoma" panose="020B0604030504040204" pitchFamily="34" charset="0"/>
                <a:ea typeface="Tahoma" panose="020B0604030504040204" pitchFamily="34" charset="0"/>
                <a:cs typeface="Tahoma" panose="020B0604030504040204" pitchFamily="34" charset="0"/>
              </a:rPr>
              <a:t>Spherical</a:t>
            </a:r>
            <a:r>
              <a:rPr lang="en-US" sz="1400" spc="-50" dirty="0">
                <a:solidFill>
                  <a:srgbClr val="FFFFFF"/>
                </a:solidFill>
                <a:latin typeface="Tahoma"/>
                <a:cs typeface="Tahoma"/>
              </a:rPr>
              <a:t> (example 2)</a:t>
            </a:r>
            <a:endParaRPr lang="en-US" sz="1400" dirty="0">
              <a:latin typeface="Tahoma"/>
              <a:cs typeface="Tahoma"/>
            </a:endParaRPr>
          </a:p>
          <a:p>
            <a:pPr marL="12700">
              <a:lnSpc>
                <a:spcPct val="100000"/>
              </a:lnSpc>
              <a:spcBef>
                <a:spcPts val="135"/>
              </a:spcBef>
            </a:pPr>
            <a:endParaRPr lang="en-US" sz="1400" dirty="0">
              <a:latin typeface="Tahoma"/>
              <a:cs typeface="Tahoma"/>
            </a:endParaRPr>
          </a:p>
        </p:txBody>
      </p:sp>
      <p:pic>
        <p:nvPicPr>
          <p:cNvPr id="22" name="Picture 21">
            <a:extLst>
              <a:ext uri="{FF2B5EF4-FFF2-40B4-BE49-F238E27FC236}">
                <a16:creationId xmlns:a16="http://schemas.microsoft.com/office/drawing/2014/main" id="{EBB3E5F7-7AA3-4BCB-8209-4AEA461C05E6}"/>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681630" y="400145"/>
            <a:ext cx="3187049" cy="227810"/>
          </a:xfrm>
          <a:prstGeom prst="rect">
            <a:avLst/>
          </a:prstGeom>
        </p:spPr>
      </p:pic>
      <p:pic>
        <p:nvPicPr>
          <p:cNvPr id="29" name="Picture 28">
            <a:extLst>
              <a:ext uri="{FF2B5EF4-FFF2-40B4-BE49-F238E27FC236}">
                <a16:creationId xmlns:a16="http://schemas.microsoft.com/office/drawing/2014/main" id="{A3F21DCB-3348-41AD-A878-9D100E5A60DC}"/>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79827" y="636138"/>
            <a:ext cx="527238" cy="127238"/>
          </a:xfrm>
          <a:prstGeom prst="rect">
            <a:avLst/>
          </a:prstGeom>
        </p:spPr>
      </p:pic>
      <p:pic>
        <p:nvPicPr>
          <p:cNvPr id="35" name="Picture 34">
            <a:extLst>
              <a:ext uri="{FF2B5EF4-FFF2-40B4-BE49-F238E27FC236}">
                <a16:creationId xmlns:a16="http://schemas.microsoft.com/office/drawing/2014/main" id="{D7E2F579-9060-485D-A445-6A668D395030}"/>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1822122" y="1062630"/>
            <a:ext cx="535619" cy="127238"/>
          </a:xfrm>
          <a:prstGeom prst="rect">
            <a:avLst/>
          </a:prstGeom>
        </p:spPr>
      </p:pic>
      <p:pic>
        <p:nvPicPr>
          <p:cNvPr id="39" name="Picture 38">
            <a:extLst>
              <a:ext uri="{FF2B5EF4-FFF2-40B4-BE49-F238E27FC236}">
                <a16:creationId xmlns:a16="http://schemas.microsoft.com/office/drawing/2014/main" id="{CFCD8210-A922-43BF-A625-CA6C5B07B0BD}"/>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87446" y="1663374"/>
            <a:ext cx="519619" cy="124952"/>
          </a:xfrm>
          <a:prstGeom prst="rect">
            <a:avLst/>
          </a:prstGeom>
        </p:spPr>
      </p:pic>
      <p:pic>
        <p:nvPicPr>
          <p:cNvPr id="24" name="Picture 23">
            <a:extLst>
              <a:ext uri="{FF2B5EF4-FFF2-40B4-BE49-F238E27FC236}">
                <a16:creationId xmlns:a16="http://schemas.microsoft.com/office/drawing/2014/main" id="{DA68A912-07E7-46C6-ABC6-D5634411A1C2}"/>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670250" y="642543"/>
            <a:ext cx="2207237" cy="122667"/>
          </a:xfrm>
          <a:prstGeom prst="rect">
            <a:avLst/>
          </a:prstGeom>
        </p:spPr>
      </p:pic>
      <p:pic>
        <p:nvPicPr>
          <p:cNvPr id="26" name="Picture 25">
            <a:extLst>
              <a:ext uri="{FF2B5EF4-FFF2-40B4-BE49-F238E27FC236}">
                <a16:creationId xmlns:a16="http://schemas.microsoft.com/office/drawing/2014/main" id="{64F0FE29-6208-4E72-B1A5-E770E041821E}"/>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2923181" y="645612"/>
            <a:ext cx="882285" cy="122667"/>
          </a:xfrm>
          <a:prstGeom prst="rect">
            <a:avLst/>
          </a:prstGeom>
        </p:spPr>
      </p:pic>
      <p:pic>
        <p:nvPicPr>
          <p:cNvPr id="37" name="Picture 36">
            <a:extLst>
              <a:ext uri="{FF2B5EF4-FFF2-40B4-BE49-F238E27FC236}">
                <a16:creationId xmlns:a16="http://schemas.microsoft.com/office/drawing/2014/main" id="{FB392224-E94B-4BE8-BDB8-DDFD2132160A}"/>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1006942" y="855309"/>
            <a:ext cx="496915" cy="73600"/>
          </a:xfrm>
          <a:prstGeom prst="rect">
            <a:avLst/>
          </a:prstGeom>
        </p:spPr>
      </p:pic>
      <p:pic>
        <p:nvPicPr>
          <p:cNvPr id="96" name="Picture 95">
            <a:extLst>
              <a:ext uri="{FF2B5EF4-FFF2-40B4-BE49-F238E27FC236}">
                <a16:creationId xmlns:a16="http://schemas.microsoft.com/office/drawing/2014/main" id="{8C7C841C-2EAD-4BF2-8941-92EA788E882B}"/>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678234" y="1598228"/>
            <a:ext cx="3475806" cy="227810"/>
          </a:xfrm>
          <a:prstGeom prst="rect">
            <a:avLst/>
          </a:prstGeom>
        </p:spPr>
      </p:pic>
      <p:pic>
        <p:nvPicPr>
          <p:cNvPr id="110" name="Picture 109">
            <a:extLst>
              <a:ext uri="{FF2B5EF4-FFF2-40B4-BE49-F238E27FC236}">
                <a16:creationId xmlns:a16="http://schemas.microsoft.com/office/drawing/2014/main" id="{8EABDDBD-4DCC-4328-B042-83303F723FF5}"/>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2390165" y="1960414"/>
            <a:ext cx="1790476" cy="297905"/>
          </a:xfrm>
          <a:prstGeom prst="rect">
            <a:avLst/>
          </a:prstGeom>
        </p:spPr>
      </p:pic>
      <p:pic>
        <p:nvPicPr>
          <p:cNvPr id="102" name="Picture 101">
            <a:extLst>
              <a:ext uri="{FF2B5EF4-FFF2-40B4-BE49-F238E27FC236}">
                <a16:creationId xmlns:a16="http://schemas.microsoft.com/office/drawing/2014/main" id="{4F18AD45-DFE4-45E2-8D73-E8A92F2FE3FC}"/>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1306487" y="1830858"/>
            <a:ext cx="910475" cy="108190"/>
          </a:xfrm>
          <a:prstGeom prst="rect">
            <a:avLst/>
          </a:prstGeom>
        </p:spPr>
      </p:pic>
      <p:sp>
        <p:nvSpPr>
          <p:cNvPr id="143" name="Arrow: Curved Down 142">
            <a:extLst>
              <a:ext uri="{FF2B5EF4-FFF2-40B4-BE49-F238E27FC236}">
                <a16:creationId xmlns:a16="http://schemas.microsoft.com/office/drawing/2014/main" id="{F661D1FC-9DB8-45E8-90F9-1EBD5CB33650}"/>
              </a:ext>
            </a:extLst>
          </p:cNvPr>
          <p:cNvSpPr/>
          <p:nvPr/>
        </p:nvSpPr>
        <p:spPr>
          <a:xfrm flipV="1">
            <a:off x="310239" y="2363589"/>
            <a:ext cx="659698" cy="315476"/>
          </a:xfrm>
          <a:prstGeom prst="curvedDownArrow">
            <a:avLst>
              <a:gd name="adj1" fmla="val 33517"/>
              <a:gd name="adj2" fmla="val 50000"/>
              <a:gd name="adj3" fmla="val 25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4" name="Block Arc 143">
            <a:extLst>
              <a:ext uri="{FF2B5EF4-FFF2-40B4-BE49-F238E27FC236}">
                <a16:creationId xmlns:a16="http://schemas.microsoft.com/office/drawing/2014/main" id="{7ECEC241-4D3C-4E49-AE4A-5BAD1C8E52D2}"/>
              </a:ext>
            </a:extLst>
          </p:cNvPr>
          <p:cNvSpPr/>
          <p:nvPr/>
        </p:nvSpPr>
        <p:spPr>
          <a:xfrm>
            <a:off x="312419" y="2033332"/>
            <a:ext cx="408620" cy="660515"/>
          </a:xfrm>
          <a:prstGeom prst="blockArc">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0" name="Picture 29">
            <a:extLst>
              <a:ext uri="{FF2B5EF4-FFF2-40B4-BE49-F238E27FC236}">
                <a16:creationId xmlns:a16="http://schemas.microsoft.com/office/drawing/2014/main" id="{FE0252C0-4314-4A06-9FDB-E57FD2268667}"/>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1669781" y="779396"/>
            <a:ext cx="1386666" cy="227810"/>
          </a:xfrm>
          <a:prstGeom prst="rect">
            <a:avLst/>
          </a:prstGeom>
        </p:spPr>
      </p:pic>
      <p:pic>
        <p:nvPicPr>
          <p:cNvPr id="34" name="Picture 33">
            <a:extLst>
              <a:ext uri="{FF2B5EF4-FFF2-40B4-BE49-F238E27FC236}">
                <a16:creationId xmlns:a16="http://schemas.microsoft.com/office/drawing/2014/main" id="{D0928BFF-67B6-4F04-87A4-91415C31A0A2}"/>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2429794" y="1010500"/>
            <a:ext cx="1470477" cy="234667"/>
          </a:xfrm>
          <a:prstGeom prst="rect">
            <a:avLst/>
          </a:prstGeom>
        </p:spPr>
      </p:pic>
      <p:sp>
        <p:nvSpPr>
          <p:cNvPr id="40" name="Rectangle 39">
            <a:extLst>
              <a:ext uri="{FF2B5EF4-FFF2-40B4-BE49-F238E27FC236}">
                <a16:creationId xmlns:a16="http://schemas.microsoft.com/office/drawing/2014/main" id="{86787D9E-12A2-4FE6-923D-0EA958C406A7}"/>
              </a:ext>
            </a:extLst>
          </p:cNvPr>
          <p:cNvSpPr/>
          <p:nvPr/>
        </p:nvSpPr>
        <p:spPr>
          <a:xfrm>
            <a:off x="516407" y="953114"/>
            <a:ext cx="914400" cy="914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A13EC2F3-031C-4F7F-87F4-5512C69602B6}"/>
              </a:ext>
            </a:extLst>
          </p:cNvPr>
          <p:cNvPicPr>
            <a:picLocks noChangeAspect="1"/>
          </p:cNvPicPr>
          <p:nvPr/>
        </p:nvPicPr>
        <p:blipFill rotWithShape="1">
          <a:blip r:embed="rId33"/>
          <a:srcRect t="2751"/>
          <a:stretch/>
        </p:blipFill>
        <p:spPr>
          <a:xfrm>
            <a:off x="151883" y="975728"/>
            <a:ext cx="1424808" cy="627204"/>
          </a:xfrm>
          <a:prstGeom prst="rect">
            <a:avLst/>
          </a:prstGeom>
        </p:spPr>
      </p:pic>
      <p:pic>
        <p:nvPicPr>
          <p:cNvPr id="118" name="Picture 117">
            <a:extLst>
              <a:ext uri="{FF2B5EF4-FFF2-40B4-BE49-F238E27FC236}">
                <a16:creationId xmlns:a16="http://schemas.microsoft.com/office/drawing/2014/main" id="{CC00BDFF-530E-483B-9B9B-029AA6C8492F}"/>
              </a:ext>
            </a:extLst>
          </p:cNvPr>
          <p:cNvPicPr>
            <a:picLocks noChangeAspect="1"/>
          </p:cNvPicPr>
          <p:nvPr>
            <p:custDataLst>
              <p:tags r:id="rId13"/>
            </p:custDataLst>
          </p:nvPr>
        </p:nvPicPr>
        <p:blipFill>
          <a:blip r:embed="rId34" cstate="print">
            <a:extLst>
              <a:ext uri="{28A0092B-C50C-407E-A947-70E740481C1C}">
                <a14:useLocalDpi xmlns:a14="http://schemas.microsoft.com/office/drawing/2010/main" val="0"/>
              </a:ext>
            </a:extLst>
          </a:blip>
          <a:stretch>
            <a:fillRect/>
          </a:stretch>
        </p:blipFill>
        <p:spPr>
          <a:xfrm>
            <a:off x="254197" y="920773"/>
            <a:ext cx="205333" cy="62400"/>
          </a:xfrm>
          <a:prstGeom prst="rect">
            <a:avLst/>
          </a:prstGeom>
        </p:spPr>
      </p:pic>
      <p:pic>
        <p:nvPicPr>
          <p:cNvPr id="15" name="Picture 14">
            <a:extLst>
              <a:ext uri="{FF2B5EF4-FFF2-40B4-BE49-F238E27FC236}">
                <a16:creationId xmlns:a16="http://schemas.microsoft.com/office/drawing/2014/main" id="{436F35FA-16E7-4B18-A2F6-3DAAB0121D47}"/>
              </a:ext>
            </a:extLst>
          </p:cNvPr>
          <p:cNvPicPr>
            <a:picLocks noChangeAspect="1"/>
          </p:cNvPicPr>
          <p:nvPr>
            <p:custDataLst>
              <p:tags r:id="rId14"/>
            </p:custDataLst>
          </p:nvPr>
        </p:nvPicPr>
        <p:blipFill>
          <a:blip r:embed="rId35" cstate="print">
            <a:extLst>
              <a:ext uri="{28A0092B-C50C-407E-A947-70E740481C1C}">
                <a14:useLocalDpi xmlns:a14="http://schemas.microsoft.com/office/drawing/2010/main" val="0"/>
              </a:ext>
            </a:extLst>
          </a:blip>
          <a:stretch>
            <a:fillRect/>
          </a:stretch>
        </p:blipFill>
        <p:spPr>
          <a:xfrm>
            <a:off x="1113408" y="1240770"/>
            <a:ext cx="208533" cy="67200"/>
          </a:xfrm>
          <a:prstGeom prst="rect">
            <a:avLst/>
          </a:prstGeom>
        </p:spPr>
      </p:pic>
      <p:sp>
        <p:nvSpPr>
          <p:cNvPr id="54" name="Rectangle 53">
            <a:extLst>
              <a:ext uri="{FF2B5EF4-FFF2-40B4-BE49-F238E27FC236}">
                <a16:creationId xmlns:a16="http://schemas.microsoft.com/office/drawing/2014/main" id="{58EADA3E-AF3D-45DE-8FD2-D91B107E0388}"/>
              </a:ext>
            </a:extLst>
          </p:cNvPr>
          <p:cNvSpPr/>
          <p:nvPr/>
        </p:nvSpPr>
        <p:spPr>
          <a:xfrm>
            <a:off x="1874309" y="2901142"/>
            <a:ext cx="413759" cy="361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55" name="Rectangle 54">
            <a:extLst>
              <a:ext uri="{FF2B5EF4-FFF2-40B4-BE49-F238E27FC236}">
                <a16:creationId xmlns:a16="http://schemas.microsoft.com/office/drawing/2014/main" id="{F484CC87-3752-4977-8536-BE918094FBC6}"/>
              </a:ext>
            </a:extLst>
          </p:cNvPr>
          <p:cNvSpPr/>
          <p:nvPr/>
        </p:nvSpPr>
        <p:spPr>
          <a:xfrm rot="16200000">
            <a:off x="731240" y="1164638"/>
            <a:ext cx="393192" cy="914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Connector: Curved 57">
            <a:extLst>
              <a:ext uri="{FF2B5EF4-FFF2-40B4-BE49-F238E27FC236}">
                <a16:creationId xmlns:a16="http://schemas.microsoft.com/office/drawing/2014/main" id="{C2922B55-D781-4D01-9853-4C99A57CA0FD}"/>
              </a:ext>
            </a:extLst>
          </p:cNvPr>
          <p:cNvCxnSpPr>
            <a:cxnSpLocks/>
          </p:cNvCxnSpPr>
          <p:nvPr/>
        </p:nvCxnSpPr>
        <p:spPr>
          <a:xfrm>
            <a:off x="953796" y="1059350"/>
            <a:ext cx="248984" cy="181420"/>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pic>
        <p:nvPicPr>
          <p:cNvPr id="82" name="Picture 81">
            <a:extLst>
              <a:ext uri="{FF2B5EF4-FFF2-40B4-BE49-F238E27FC236}">
                <a16:creationId xmlns:a16="http://schemas.microsoft.com/office/drawing/2014/main" id="{2DD221EC-3F60-4FA7-849E-F6D4E7AF8588}"/>
              </a:ext>
            </a:extLst>
          </p:cNvPr>
          <p:cNvPicPr>
            <a:picLocks noChangeAspect="1"/>
          </p:cNvPicPr>
          <p:nvPr>
            <p:custDataLst>
              <p:tags r:id="rId15"/>
            </p:custDataLst>
          </p:nvPr>
        </p:nvPicPr>
        <p:blipFill>
          <a:blip r:embed="rId36" cstate="print">
            <a:extLst>
              <a:ext uri="{28A0092B-C50C-407E-A947-70E740481C1C}">
                <a14:useLocalDpi xmlns:a14="http://schemas.microsoft.com/office/drawing/2010/main" val="0"/>
              </a:ext>
            </a:extLst>
          </a:blip>
          <a:stretch>
            <a:fillRect/>
          </a:stretch>
        </p:blipFill>
        <p:spPr>
          <a:xfrm>
            <a:off x="1255400" y="1022857"/>
            <a:ext cx="179048" cy="117333"/>
          </a:xfrm>
          <a:prstGeom prst="rect">
            <a:avLst/>
          </a:prstGeom>
        </p:spPr>
      </p:pic>
      <p:cxnSp>
        <p:nvCxnSpPr>
          <p:cNvPr id="98" name="Straight Arrow Connector 97">
            <a:extLst>
              <a:ext uri="{FF2B5EF4-FFF2-40B4-BE49-F238E27FC236}">
                <a16:creationId xmlns:a16="http://schemas.microsoft.com/office/drawing/2014/main" id="{53218281-B8B4-4A43-A0BA-22A54A126B29}"/>
              </a:ext>
            </a:extLst>
          </p:cNvPr>
          <p:cNvCxnSpPr>
            <a:cxnSpLocks/>
          </p:cNvCxnSpPr>
          <p:nvPr/>
        </p:nvCxnSpPr>
        <p:spPr>
          <a:xfrm flipV="1">
            <a:off x="917639" y="940029"/>
            <a:ext cx="250958" cy="42029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8" name="Picture 107">
            <a:extLst>
              <a:ext uri="{FF2B5EF4-FFF2-40B4-BE49-F238E27FC236}">
                <a16:creationId xmlns:a16="http://schemas.microsoft.com/office/drawing/2014/main" id="{58B0DB45-E6C9-4A77-954B-0D9C19CFFC29}"/>
              </a:ext>
            </a:extLst>
          </p:cNvPr>
          <p:cNvPicPr>
            <a:picLocks noChangeAspect="1"/>
          </p:cNvPicPr>
          <p:nvPr>
            <p:custDataLst>
              <p:tags r:id="rId16"/>
            </p:custDataLst>
          </p:nvPr>
        </p:nvPicPr>
        <p:blipFill>
          <a:blip r:embed="rId37" cstate="print">
            <a:extLst>
              <a:ext uri="{28A0092B-C50C-407E-A947-70E740481C1C}">
                <a14:useLocalDpi xmlns:a14="http://schemas.microsoft.com/office/drawing/2010/main" val="0"/>
              </a:ext>
            </a:extLst>
          </a:blip>
          <a:stretch>
            <a:fillRect/>
          </a:stretch>
        </p:blipFill>
        <p:spPr>
          <a:xfrm>
            <a:off x="1304494" y="1977939"/>
            <a:ext cx="978286" cy="262857"/>
          </a:xfrm>
          <a:prstGeom prst="rect">
            <a:avLst/>
          </a:prstGeom>
        </p:spPr>
      </p:pic>
      <p:pic>
        <p:nvPicPr>
          <p:cNvPr id="116" name="Picture 115">
            <a:extLst>
              <a:ext uri="{FF2B5EF4-FFF2-40B4-BE49-F238E27FC236}">
                <a16:creationId xmlns:a16="http://schemas.microsoft.com/office/drawing/2014/main" id="{E5E94164-1756-4FBC-B3B8-B74DCCBF3901}"/>
              </a:ext>
            </a:extLst>
          </p:cNvPr>
          <p:cNvPicPr>
            <a:picLocks noChangeAspect="1"/>
          </p:cNvPicPr>
          <p:nvPr>
            <p:custDataLst>
              <p:tags r:id="rId17"/>
            </p:custDataLst>
          </p:nvPr>
        </p:nvPicPr>
        <p:blipFill>
          <a:blip r:embed="rId38" cstate="print">
            <a:extLst>
              <a:ext uri="{28A0092B-C50C-407E-A947-70E740481C1C}">
                <a14:useLocalDpi xmlns:a14="http://schemas.microsoft.com/office/drawing/2010/main" val="0"/>
              </a:ext>
            </a:extLst>
          </a:blip>
          <a:stretch>
            <a:fillRect/>
          </a:stretch>
        </p:blipFill>
        <p:spPr>
          <a:xfrm>
            <a:off x="2189794" y="2392696"/>
            <a:ext cx="302476" cy="262095"/>
          </a:xfrm>
          <a:prstGeom prst="rect">
            <a:avLst/>
          </a:prstGeom>
        </p:spPr>
      </p:pic>
    </p:spTree>
    <p:extLst>
      <p:ext uri="{BB962C8B-B14F-4D97-AF65-F5344CB8AC3E}">
        <p14:creationId xmlns:p14="http://schemas.microsoft.com/office/powerpoint/2010/main" val="1484496251"/>
      </p:ext>
    </p:extLst>
  </p:cSld>
  <p:clrMapOvr>
    <a:masterClrMapping/>
  </p:clrMapOvr>
  <p:transition>
    <p:cut/>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4"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156</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461024"/>
          </a:xfrm>
          <a:prstGeom prst="rect">
            <a:avLst/>
          </a:prstGeom>
        </p:spPr>
        <p:txBody>
          <a:bodyPr vert="horz" wrap="square" lIns="0" tIns="17145" rIns="0" bIns="0" rtlCol="0">
            <a:spAutoFit/>
          </a:bodyPr>
          <a:lstStyle/>
          <a:p>
            <a:pPr marL="12700">
              <a:spcBef>
                <a:spcPts val="135"/>
              </a:spcBef>
            </a:pPr>
            <a:r>
              <a:rPr lang="en-US" sz="1400" spc="-50" dirty="0">
                <a:solidFill>
                  <a:schemeClr val="bg1"/>
                </a:solidFill>
                <a:latin typeface="Tahoma" panose="020B0604030504040204" pitchFamily="34" charset="0"/>
                <a:ea typeface="Tahoma" panose="020B0604030504040204" pitchFamily="34" charset="0"/>
                <a:cs typeface="Tahoma" panose="020B0604030504040204" pitchFamily="34" charset="0"/>
              </a:rPr>
              <a:t>Spherical</a:t>
            </a:r>
            <a:r>
              <a:rPr lang="en-US" sz="1400" spc="-50" dirty="0">
                <a:solidFill>
                  <a:srgbClr val="FFFFFF"/>
                </a:solidFill>
                <a:latin typeface="Tahoma"/>
                <a:cs typeface="Tahoma"/>
              </a:rPr>
              <a:t> (example 3)</a:t>
            </a:r>
            <a:endParaRPr lang="en-US" sz="1400" dirty="0">
              <a:latin typeface="Tahoma"/>
              <a:cs typeface="Tahoma"/>
            </a:endParaRPr>
          </a:p>
          <a:p>
            <a:pPr marL="12700">
              <a:lnSpc>
                <a:spcPct val="100000"/>
              </a:lnSpc>
              <a:spcBef>
                <a:spcPts val="135"/>
              </a:spcBef>
            </a:pPr>
            <a:endParaRPr lang="en-US" sz="1400" dirty="0">
              <a:latin typeface="Tahoma"/>
              <a:cs typeface="Tahoma"/>
            </a:endParaRPr>
          </a:p>
        </p:txBody>
      </p:sp>
      <p:pic>
        <p:nvPicPr>
          <p:cNvPr id="21" name="Picture 20">
            <a:extLst>
              <a:ext uri="{FF2B5EF4-FFF2-40B4-BE49-F238E27FC236}">
                <a16:creationId xmlns:a16="http://schemas.microsoft.com/office/drawing/2014/main" id="{0B9DF5C5-72D1-4F27-9B69-8FBC705B089A}"/>
              </a:ext>
            </a:extLst>
          </p:cNvPr>
          <p:cNvPicPr>
            <a:picLocks noChangeAspect="1"/>
          </p:cNvPicPr>
          <p:nvPr>
            <p:custDataLst>
              <p:tags r:id="rId1"/>
            </p:custDataLst>
          </p:nvPr>
        </p:nvPicPr>
        <p:blipFill>
          <a:blip r:embed="rId25" cstate="print">
            <a:extLst>
              <a:ext uri="{28A0092B-C50C-407E-A947-70E740481C1C}">
                <a14:useLocalDpi xmlns:a14="http://schemas.microsoft.com/office/drawing/2010/main" val="0"/>
              </a:ext>
            </a:extLst>
          </a:blip>
          <a:stretch>
            <a:fillRect/>
          </a:stretch>
        </p:blipFill>
        <p:spPr>
          <a:xfrm>
            <a:off x="465912" y="417675"/>
            <a:ext cx="3676191" cy="264381"/>
          </a:xfrm>
          <a:prstGeom prst="rect">
            <a:avLst/>
          </a:prstGeom>
        </p:spPr>
      </p:pic>
      <p:pic>
        <p:nvPicPr>
          <p:cNvPr id="25" name="Picture 24">
            <a:extLst>
              <a:ext uri="{FF2B5EF4-FFF2-40B4-BE49-F238E27FC236}">
                <a16:creationId xmlns:a16="http://schemas.microsoft.com/office/drawing/2014/main" id="{C6DAC744-3CE1-4593-AA35-1A8015D4085C}"/>
              </a:ext>
            </a:extLst>
          </p:cNvPr>
          <p:cNvPicPr>
            <a:picLocks noChangeAspect="1"/>
          </p:cNvPicPr>
          <p:nvPr>
            <p:custDataLst>
              <p:tags r:id="rId2"/>
            </p:custDataLst>
          </p:nvPr>
        </p:nvPicPr>
        <p:blipFill>
          <a:blip r:embed="rId26" cstate="print">
            <a:extLst>
              <a:ext uri="{28A0092B-C50C-407E-A947-70E740481C1C}">
                <a14:useLocalDpi xmlns:a14="http://schemas.microsoft.com/office/drawing/2010/main" val="0"/>
              </a:ext>
            </a:extLst>
          </a:blip>
          <a:stretch>
            <a:fillRect/>
          </a:stretch>
        </p:blipFill>
        <p:spPr>
          <a:xfrm>
            <a:off x="95300" y="789218"/>
            <a:ext cx="527238" cy="127238"/>
          </a:xfrm>
          <a:prstGeom prst="rect">
            <a:avLst/>
          </a:prstGeom>
        </p:spPr>
      </p:pic>
      <p:pic>
        <p:nvPicPr>
          <p:cNvPr id="31" name="Picture 30">
            <a:extLst>
              <a:ext uri="{FF2B5EF4-FFF2-40B4-BE49-F238E27FC236}">
                <a16:creationId xmlns:a16="http://schemas.microsoft.com/office/drawing/2014/main" id="{6D84E4B7-4816-47D1-8700-5D4C2091A665}"/>
              </a:ext>
            </a:extLst>
          </p:cNvPr>
          <p:cNvPicPr>
            <a:picLocks noChangeAspect="1"/>
          </p:cNvPicPr>
          <p:nvPr>
            <p:custDataLst>
              <p:tags r:id="rId3"/>
            </p:custDataLst>
          </p:nvPr>
        </p:nvPicPr>
        <p:blipFill>
          <a:blip r:embed="rId27" cstate="print">
            <a:extLst>
              <a:ext uri="{28A0092B-C50C-407E-A947-70E740481C1C}">
                <a14:useLocalDpi xmlns:a14="http://schemas.microsoft.com/office/drawing/2010/main" val="0"/>
              </a:ext>
            </a:extLst>
          </a:blip>
          <a:stretch>
            <a:fillRect/>
          </a:stretch>
        </p:blipFill>
        <p:spPr>
          <a:xfrm>
            <a:off x="678048" y="721271"/>
            <a:ext cx="3500190" cy="227810"/>
          </a:xfrm>
          <a:prstGeom prst="rect">
            <a:avLst/>
          </a:prstGeom>
        </p:spPr>
      </p:pic>
      <p:pic>
        <p:nvPicPr>
          <p:cNvPr id="33" name="Picture 32">
            <a:extLst>
              <a:ext uri="{FF2B5EF4-FFF2-40B4-BE49-F238E27FC236}">
                <a16:creationId xmlns:a16="http://schemas.microsoft.com/office/drawing/2014/main" id="{41EB3564-3329-409A-BC4C-41C841FC1D4D}"/>
              </a:ext>
            </a:extLst>
          </p:cNvPr>
          <p:cNvPicPr>
            <a:picLocks noChangeAspect="1"/>
          </p:cNvPicPr>
          <p:nvPr>
            <p:custDataLst>
              <p:tags r:id="rId4"/>
            </p:custDataLst>
          </p:nvPr>
        </p:nvPicPr>
        <p:blipFill>
          <a:blip r:embed="rId28" cstate="print">
            <a:extLst>
              <a:ext uri="{28A0092B-C50C-407E-A947-70E740481C1C}">
                <a14:useLocalDpi xmlns:a14="http://schemas.microsoft.com/office/drawing/2010/main" val="0"/>
              </a:ext>
            </a:extLst>
          </a:blip>
          <a:stretch>
            <a:fillRect/>
          </a:stretch>
        </p:blipFill>
        <p:spPr>
          <a:xfrm>
            <a:off x="190278" y="1023618"/>
            <a:ext cx="573714" cy="122667"/>
          </a:xfrm>
          <a:prstGeom prst="rect">
            <a:avLst/>
          </a:prstGeom>
        </p:spPr>
      </p:pic>
      <p:pic>
        <p:nvPicPr>
          <p:cNvPr id="35" name="Picture 34">
            <a:extLst>
              <a:ext uri="{FF2B5EF4-FFF2-40B4-BE49-F238E27FC236}">
                <a16:creationId xmlns:a16="http://schemas.microsoft.com/office/drawing/2014/main" id="{6D42ECCC-8307-458C-A15A-0678F2B962B5}"/>
              </a:ext>
            </a:extLst>
          </p:cNvPr>
          <p:cNvPicPr>
            <a:picLocks noChangeAspect="1"/>
          </p:cNvPicPr>
          <p:nvPr>
            <p:custDataLst>
              <p:tags r:id="rId5"/>
            </p:custDataLst>
          </p:nvPr>
        </p:nvPicPr>
        <p:blipFill>
          <a:blip r:embed="rId29" cstate="print">
            <a:extLst>
              <a:ext uri="{28A0092B-C50C-407E-A947-70E740481C1C}">
                <a14:useLocalDpi xmlns:a14="http://schemas.microsoft.com/office/drawing/2010/main" val="0"/>
              </a:ext>
            </a:extLst>
          </a:blip>
          <a:stretch>
            <a:fillRect/>
          </a:stretch>
        </p:blipFill>
        <p:spPr>
          <a:xfrm>
            <a:off x="846369" y="1020951"/>
            <a:ext cx="585904" cy="122667"/>
          </a:xfrm>
          <a:prstGeom prst="rect">
            <a:avLst/>
          </a:prstGeom>
        </p:spPr>
      </p:pic>
      <p:pic>
        <p:nvPicPr>
          <p:cNvPr id="43" name="Picture 42">
            <a:extLst>
              <a:ext uri="{FF2B5EF4-FFF2-40B4-BE49-F238E27FC236}">
                <a16:creationId xmlns:a16="http://schemas.microsoft.com/office/drawing/2014/main" id="{88300B79-098A-4A00-B1C0-B9C2B1C02F66}"/>
              </a:ext>
            </a:extLst>
          </p:cNvPr>
          <p:cNvPicPr>
            <a:picLocks noChangeAspect="1"/>
          </p:cNvPicPr>
          <p:nvPr>
            <p:custDataLst>
              <p:tags r:id="rId6"/>
            </p:custDataLst>
          </p:nvPr>
        </p:nvPicPr>
        <p:blipFill>
          <a:blip r:embed="rId30" cstate="print">
            <a:extLst>
              <a:ext uri="{28A0092B-C50C-407E-A947-70E740481C1C}">
                <a14:useLocalDpi xmlns:a14="http://schemas.microsoft.com/office/drawing/2010/main" val="0"/>
              </a:ext>
            </a:extLst>
          </a:blip>
          <a:stretch>
            <a:fillRect/>
          </a:stretch>
        </p:blipFill>
        <p:spPr>
          <a:xfrm>
            <a:off x="1514650" y="1015618"/>
            <a:ext cx="1190095" cy="128000"/>
          </a:xfrm>
          <a:prstGeom prst="rect">
            <a:avLst/>
          </a:prstGeom>
        </p:spPr>
      </p:pic>
      <p:pic>
        <p:nvPicPr>
          <p:cNvPr id="47" name="Picture 46">
            <a:extLst>
              <a:ext uri="{FF2B5EF4-FFF2-40B4-BE49-F238E27FC236}">
                <a16:creationId xmlns:a16="http://schemas.microsoft.com/office/drawing/2014/main" id="{997CC78E-0E82-4304-85F1-030B8C5E39F8}"/>
              </a:ext>
            </a:extLst>
          </p:cNvPr>
          <p:cNvPicPr>
            <a:picLocks noChangeAspect="1"/>
          </p:cNvPicPr>
          <p:nvPr>
            <p:custDataLst>
              <p:tags r:id="rId7"/>
            </p:custDataLst>
          </p:nvPr>
        </p:nvPicPr>
        <p:blipFill>
          <a:blip r:embed="rId31" cstate="print">
            <a:extLst>
              <a:ext uri="{28A0092B-C50C-407E-A947-70E740481C1C}">
                <a14:useLocalDpi xmlns:a14="http://schemas.microsoft.com/office/drawing/2010/main" val="0"/>
              </a:ext>
            </a:extLst>
          </a:blip>
          <a:stretch>
            <a:fillRect/>
          </a:stretch>
        </p:blipFill>
        <p:spPr>
          <a:xfrm>
            <a:off x="2791559" y="949117"/>
            <a:ext cx="1611428" cy="227810"/>
          </a:xfrm>
          <a:prstGeom prst="rect">
            <a:avLst/>
          </a:prstGeom>
        </p:spPr>
      </p:pic>
      <p:pic>
        <p:nvPicPr>
          <p:cNvPr id="48" name="Picture 47">
            <a:extLst>
              <a:ext uri="{FF2B5EF4-FFF2-40B4-BE49-F238E27FC236}">
                <a16:creationId xmlns:a16="http://schemas.microsoft.com/office/drawing/2014/main" id="{0DF7D479-6289-4395-B6F0-72A49F7A3810}"/>
              </a:ext>
            </a:extLst>
          </p:cNvPr>
          <p:cNvPicPr>
            <a:picLocks noChangeAspect="1"/>
          </p:cNvPicPr>
          <p:nvPr/>
        </p:nvPicPr>
        <p:blipFill>
          <a:blip r:embed="rId32"/>
          <a:stretch>
            <a:fillRect/>
          </a:stretch>
        </p:blipFill>
        <p:spPr>
          <a:xfrm>
            <a:off x="78751" y="1205435"/>
            <a:ext cx="1410939" cy="883895"/>
          </a:xfrm>
          <a:prstGeom prst="rect">
            <a:avLst/>
          </a:prstGeom>
        </p:spPr>
      </p:pic>
      <p:cxnSp>
        <p:nvCxnSpPr>
          <p:cNvPr id="49" name="Connector: Curved 48">
            <a:extLst>
              <a:ext uri="{FF2B5EF4-FFF2-40B4-BE49-F238E27FC236}">
                <a16:creationId xmlns:a16="http://schemas.microsoft.com/office/drawing/2014/main" id="{9B5C2E51-EF54-4178-9F33-243B873C5A11}"/>
              </a:ext>
            </a:extLst>
          </p:cNvPr>
          <p:cNvCxnSpPr>
            <a:cxnSpLocks/>
          </p:cNvCxnSpPr>
          <p:nvPr/>
        </p:nvCxnSpPr>
        <p:spPr>
          <a:xfrm>
            <a:off x="784220" y="1548955"/>
            <a:ext cx="355101" cy="320015"/>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pic>
        <p:nvPicPr>
          <p:cNvPr id="52" name="Picture 51">
            <a:extLst>
              <a:ext uri="{FF2B5EF4-FFF2-40B4-BE49-F238E27FC236}">
                <a16:creationId xmlns:a16="http://schemas.microsoft.com/office/drawing/2014/main" id="{EB7F3599-42D4-4352-BF30-E295A535A406}"/>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1225798" y="1350452"/>
            <a:ext cx="319086" cy="73600"/>
          </a:xfrm>
          <a:prstGeom prst="rect">
            <a:avLst/>
          </a:prstGeom>
        </p:spPr>
      </p:pic>
      <p:cxnSp>
        <p:nvCxnSpPr>
          <p:cNvPr id="53" name="Straight Arrow Connector 52">
            <a:extLst>
              <a:ext uri="{FF2B5EF4-FFF2-40B4-BE49-F238E27FC236}">
                <a16:creationId xmlns:a16="http://schemas.microsoft.com/office/drawing/2014/main" id="{4958CB73-AB6F-45F4-BCA6-A588939A91BD}"/>
              </a:ext>
            </a:extLst>
          </p:cNvPr>
          <p:cNvCxnSpPr>
            <a:cxnSpLocks/>
            <a:endCxn id="52" idx="1"/>
          </p:cNvCxnSpPr>
          <p:nvPr/>
        </p:nvCxnSpPr>
        <p:spPr>
          <a:xfrm flipV="1">
            <a:off x="799913" y="1387252"/>
            <a:ext cx="425885" cy="40946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9" name="Picture 58">
            <a:extLst>
              <a:ext uri="{FF2B5EF4-FFF2-40B4-BE49-F238E27FC236}">
                <a16:creationId xmlns:a16="http://schemas.microsoft.com/office/drawing/2014/main" id="{DF7A2F6C-515B-4A63-998E-07BF58328001}"/>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992220" y="1878386"/>
            <a:ext cx="214857" cy="140800"/>
          </a:xfrm>
          <a:prstGeom prst="rect">
            <a:avLst/>
          </a:prstGeom>
        </p:spPr>
      </p:pic>
      <p:pic>
        <p:nvPicPr>
          <p:cNvPr id="64" name="Picture 63">
            <a:extLst>
              <a:ext uri="{FF2B5EF4-FFF2-40B4-BE49-F238E27FC236}">
                <a16:creationId xmlns:a16="http://schemas.microsoft.com/office/drawing/2014/main" id="{019A026C-C19B-476C-9FE0-65DB0EB03D2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632909" y="1223214"/>
            <a:ext cx="535619" cy="127238"/>
          </a:xfrm>
          <a:prstGeom prst="rect">
            <a:avLst/>
          </a:prstGeom>
        </p:spPr>
      </p:pic>
      <p:pic>
        <p:nvPicPr>
          <p:cNvPr id="68" name="Picture 67">
            <a:extLst>
              <a:ext uri="{FF2B5EF4-FFF2-40B4-BE49-F238E27FC236}">
                <a16:creationId xmlns:a16="http://schemas.microsoft.com/office/drawing/2014/main" id="{739151DE-F4DD-4FB1-827C-4593D9FC3B72}"/>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2190809" y="1223214"/>
            <a:ext cx="2376381" cy="128000"/>
          </a:xfrm>
          <a:prstGeom prst="rect">
            <a:avLst/>
          </a:prstGeom>
        </p:spPr>
      </p:pic>
      <p:pic>
        <p:nvPicPr>
          <p:cNvPr id="72" name="Picture 71">
            <a:extLst>
              <a:ext uri="{FF2B5EF4-FFF2-40B4-BE49-F238E27FC236}">
                <a16:creationId xmlns:a16="http://schemas.microsoft.com/office/drawing/2014/main" id="{016746FD-0E77-4A3A-8E1D-59390C5AA21F}"/>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2224399" y="1367968"/>
            <a:ext cx="878476" cy="234667"/>
          </a:xfrm>
          <a:prstGeom prst="rect">
            <a:avLst/>
          </a:prstGeom>
        </p:spPr>
      </p:pic>
      <p:pic>
        <p:nvPicPr>
          <p:cNvPr id="74" name="Picture 73">
            <a:extLst>
              <a:ext uri="{FF2B5EF4-FFF2-40B4-BE49-F238E27FC236}">
                <a16:creationId xmlns:a16="http://schemas.microsoft.com/office/drawing/2014/main" id="{E531A774-45B8-4773-B6D4-CC8AC753F1E1}"/>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104972" y="2158131"/>
            <a:ext cx="519619" cy="124952"/>
          </a:xfrm>
          <a:prstGeom prst="rect">
            <a:avLst/>
          </a:prstGeom>
        </p:spPr>
      </p:pic>
      <p:pic>
        <p:nvPicPr>
          <p:cNvPr id="76" name="Picture 75">
            <a:extLst>
              <a:ext uri="{FF2B5EF4-FFF2-40B4-BE49-F238E27FC236}">
                <a16:creationId xmlns:a16="http://schemas.microsoft.com/office/drawing/2014/main" id="{D53A369D-3ED6-426E-951A-4802796E8C9E}"/>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678048" y="2085605"/>
            <a:ext cx="2627048" cy="227810"/>
          </a:xfrm>
          <a:prstGeom prst="rect">
            <a:avLst/>
          </a:prstGeom>
        </p:spPr>
      </p:pic>
      <p:pic>
        <p:nvPicPr>
          <p:cNvPr id="77" name="Picture 76">
            <a:extLst>
              <a:ext uri="{FF2B5EF4-FFF2-40B4-BE49-F238E27FC236}">
                <a16:creationId xmlns:a16="http://schemas.microsoft.com/office/drawing/2014/main" id="{151D0B70-325C-4706-B17C-F4CBE7F00540}"/>
              </a:ext>
            </a:extLst>
          </p:cNvPr>
          <p:cNvPicPr>
            <a:picLocks noChangeAspect="1"/>
          </p:cNvPicPr>
          <p:nvPr/>
        </p:nvPicPr>
        <p:blipFill>
          <a:blip r:embed="rId40"/>
          <a:stretch>
            <a:fillRect/>
          </a:stretch>
        </p:blipFill>
        <p:spPr>
          <a:xfrm>
            <a:off x="104972" y="2296164"/>
            <a:ext cx="1198277" cy="1046025"/>
          </a:xfrm>
          <a:prstGeom prst="rect">
            <a:avLst/>
          </a:prstGeom>
        </p:spPr>
      </p:pic>
      <p:sp>
        <p:nvSpPr>
          <p:cNvPr id="80" name="Block Arc 79">
            <a:extLst>
              <a:ext uri="{FF2B5EF4-FFF2-40B4-BE49-F238E27FC236}">
                <a16:creationId xmlns:a16="http://schemas.microsoft.com/office/drawing/2014/main" id="{BDA96DBC-C640-432E-A927-21028BD33E22}"/>
              </a:ext>
            </a:extLst>
          </p:cNvPr>
          <p:cNvSpPr/>
          <p:nvPr/>
        </p:nvSpPr>
        <p:spPr>
          <a:xfrm>
            <a:off x="385492" y="2497544"/>
            <a:ext cx="438026" cy="660515"/>
          </a:xfrm>
          <a:prstGeom prst="blockArc">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 name="Arrow: Curved Down 81">
            <a:extLst>
              <a:ext uri="{FF2B5EF4-FFF2-40B4-BE49-F238E27FC236}">
                <a16:creationId xmlns:a16="http://schemas.microsoft.com/office/drawing/2014/main" id="{245EA042-67DD-449D-8B1E-CA9B5DBA2EE9}"/>
              </a:ext>
            </a:extLst>
          </p:cNvPr>
          <p:cNvSpPr/>
          <p:nvPr/>
        </p:nvSpPr>
        <p:spPr>
          <a:xfrm flipV="1">
            <a:off x="383515" y="2827801"/>
            <a:ext cx="659698" cy="315476"/>
          </a:xfrm>
          <a:prstGeom prst="curvedDownArrow">
            <a:avLst>
              <a:gd name="adj1" fmla="val 33517"/>
              <a:gd name="adj2" fmla="val 50000"/>
              <a:gd name="adj3" fmla="val 25000"/>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4" name="Picture 83">
            <a:extLst>
              <a:ext uri="{FF2B5EF4-FFF2-40B4-BE49-F238E27FC236}">
                <a16:creationId xmlns:a16="http://schemas.microsoft.com/office/drawing/2014/main" id="{815FCA07-CC47-4D87-857C-2E457A25F637}"/>
              </a:ext>
            </a:extLst>
          </p:cNvPr>
          <p:cNvPicPr>
            <a:picLocks noChangeAspect="1"/>
          </p:cNvPicPr>
          <p:nvPr>
            <p:custDataLst>
              <p:tags r:id="rId15"/>
            </p:custDataLst>
          </p:nvPr>
        </p:nvPicPr>
        <p:blipFill>
          <a:blip r:embed="rId41" cstate="print">
            <a:extLst>
              <a:ext uri="{28A0092B-C50C-407E-A947-70E740481C1C}">
                <a14:useLocalDpi xmlns:a14="http://schemas.microsoft.com/office/drawing/2010/main" val="0"/>
              </a:ext>
            </a:extLst>
          </a:blip>
          <a:stretch>
            <a:fillRect/>
          </a:stretch>
        </p:blipFill>
        <p:spPr>
          <a:xfrm>
            <a:off x="3358553" y="2165750"/>
            <a:ext cx="683428" cy="109714"/>
          </a:xfrm>
          <a:prstGeom prst="rect">
            <a:avLst/>
          </a:prstGeom>
        </p:spPr>
      </p:pic>
      <p:pic>
        <p:nvPicPr>
          <p:cNvPr id="88" name="Picture 87">
            <a:extLst>
              <a:ext uri="{FF2B5EF4-FFF2-40B4-BE49-F238E27FC236}">
                <a16:creationId xmlns:a16="http://schemas.microsoft.com/office/drawing/2014/main" id="{73DF82E6-B6D8-4D5D-961F-3DA6984E8B77}"/>
              </a:ext>
            </a:extLst>
          </p:cNvPr>
          <p:cNvPicPr>
            <a:picLocks noChangeAspect="1"/>
          </p:cNvPicPr>
          <p:nvPr>
            <p:custDataLst>
              <p:tags r:id="rId16"/>
            </p:custDataLst>
          </p:nvPr>
        </p:nvPicPr>
        <p:blipFill>
          <a:blip r:embed="rId42" cstate="print">
            <a:extLst>
              <a:ext uri="{28A0092B-C50C-407E-A947-70E740481C1C}">
                <a14:useLocalDpi xmlns:a14="http://schemas.microsoft.com/office/drawing/2010/main" val="0"/>
              </a:ext>
            </a:extLst>
          </a:blip>
          <a:stretch>
            <a:fillRect/>
          </a:stretch>
        </p:blipFill>
        <p:spPr>
          <a:xfrm>
            <a:off x="1662337" y="1610634"/>
            <a:ext cx="2063238" cy="128000"/>
          </a:xfrm>
          <a:prstGeom prst="rect">
            <a:avLst/>
          </a:prstGeom>
        </p:spPr>
      </p:pic>
      <p:pic>
        <p:nvPicPr>
          <p:cNvPr id="110" name="Picture 109">
            <a:extLst>
              <a:ext uri="{FF2B5EF4-FFF2-40B4-BE49-F238E27FC236}">
                <a16:creationId xmlns:a16="http://schemas.microsoft.com/office/drawing/2014/main" id="{F27A814A-2757-4747-98B0-BD46679A7198}"/>
              </a:ext>
            </a:extLst>
          </p:cNvPr>
          <p:cNvPicPr>
            <a:picLocks noChangeAspect="1"/>
          </p:cNvPicPr>
          <p:nvPr>
            <p:custDataLst>
              <p:tags r:id="rId17"/>
            </p:custDataLst>
          </p:nvPr>
        </p:nvPicPr>
        <p:blipFill>
          <a:blip r:embed="rId43" cstate="print">
            <a:extLst>
              <a:ext uri="{28A0092B-C50C-407E-A947-70E740481C1C}">
                <a14:useLocalDpi xmlns:a14="http://schemas.microsoft.com/office/drawing/2010/main" val="0"/>
              </a:ext>
            </a:extLst>
          </a:blip>
          <a:stretch>
            <a:fillRect/>
          </a:stretch>
        </p:blipFill>
        <p:spPr>
          <a:xfrm>
            <a:off x="2346513" y="2342116"/>
            <a:ext cx="1878095" cy="262857"/>
          </a:xfrm>
          <a:prstGeom prst="rect">
            <a:avLst/>
          </a:prstGeom>
        </p:spPr>
      </p:pic>
      <p:pic>
        <p:nvPicPr>
          <p:cNvPr id="92" name="Picture 91">
            <a:extLst>
              <a:ext uri="{FF2B5EF4-FFF2-40B4-BE49-F238E27FC236}">
                <a16:creationId xmlns:a16="http://schemas.microsoft.com/office/drawing/2014/main" id="{71638D99-37E5-4961-883C-568C06ABE5B6}"/>
              </a:ext>
            </a:extLst>
          </p:cNvPr>
          <p:cNvPicPr>
            <a:picLocks noChangeAspect="1"/>
          </p:cNvPicPr>
          <p:nvPr>
            <p:custDataLst>
              <p:tags r:id="rId18"/>
            </p:custDataLst>
          </p:nvPr>
        </p:nvPicPr>
        <p:blipFill>
          <a:blip r:embed="rId44" cstate="print">
            <a:extLst>
              <a:ext uri="{28A0092B-C50C-407E-A947-70E740481C1C}">
                <a14:useLocalDpi xmlns:a14="http://schemas.microsoft.com/office/drawing/2010/main" val="0"/>
              </a:ext>
            </a:extLst>
          </a:blip>
          <a:stretch>
            <a:fillRect/>
          </a:stretch>
        </p:blipFill>
        <p:spPr>
          <a:xfrm>
            <a:off x="1583769" y="2342116"/>
            <a:ext cx="729905" cy="262857"/>
          </a:xfrm>
          <a:prstGeom prst="rect">
            <a:avLst/>
          </a:prstGeom>
        </p:spPr>
      </p:pic>
      <p:pic>
        <p:nvPicPr>
          <p:cNvPr id="114" name="Picture 113">
            <a:extLst>
              <a:ext uri="{FF2B5EF4-FFF2-40B4-BE49-F238E27FC236}">
                <a16:creationId xmlns:a16="http://schemas.microsoft.com/office/drawing/2014/main" id="{28BBF885-8DC6-4B3A-81E1-4930E72E0311}"/>
              </a:ext>
            </a:extLst>
          </p:cNvPr>
          <p:cNvPicPr>
            <a:picLocks noChangeAspect="1"/>
          </p:cNvPicPr>
          <p:nvPr>
            <p:custDataLst>
              <p:tags r:id="rId19"/>
            </p:custDataLst>
          </p:nvPr>
        </p:nvPicPr>
        <p:blipFill>
          <a:blip r:embed="rId45" cstate="print">
            <a:extLst>
              <a:ext uri="{28A0092B-C50C-407E-A947-70E740481C1C}">
                <a14:useLocalDpi xmlns:a14="http://schemas.microsoft.com/office/drawing/2010/main" val="0"/>
              </a:ext>
            </a:extLst>
          </a:blip>
          <a:stretch>
            <a:fillRect/>
          </a:stretch>
        </p:blipFill>
        <p:spPr>
          <a:xfrm>
            <a:off x="1421586" y="2947077"/>
            <a:ext cx="1345523" cy="94476"/>
          </a:xfrm>
          <a:prstGeom prst="rect">
            <a:avLst/>
          </a:prstGeom>
        </p:spPr>
      </p:pic>
      <p:pic>
        <p:nvPicPr>
          <p:cNvPr id="102" name="Picture 101">
            <a:extLst>
              <a:ext uri="{FF2B5EF4-FFF2-40B4-BE49-F238E27FC236}">
                <a16:creationId xmlns:a16="http://schemas.microsoft.com/office/drawing/2014/main" id="{5B8A9794-62BA-4BC2-BE8B-77B512DD52BB}"/>
              </a:ext>
            </a:extLst>
          </p:cNvPr>
          <p:cNvPicPr>
            <a:picLocks noChangeAspect="1"/>
          </p:cNvPicPr>
          <p:nvPr>
            <p:custDataLst>
              <p:tags r:id="rId20"/>
            </p:custDataLst>
          </p:nvPr>
        </p:nvPicPr>
        <p:blipFill>
          <a:blip r:embed="rId46" cstate="print">
            <a:extLst>
              <a:ext uri="{28A0092B-C50C-407E-A947-70E740481C1C}">
                <a14:useLocalDpi xmlns:a14="http://schemas.microsoft.com/office/drawing/2010/main" val="0"/>
              </a:ext>
            </a:extLst>
          </a:blip>
          <a:stretch>
            <a:fillRect/>
          </a:stretch>
        </p:blipFill>
        <p:spPr>
          <a:xfrm>
            <a:off x="2833253" y="2941784"/>
            <a:ext cx="1467429" cy="128000"/>
          </a:xfrm>
          <a:prstGeom prst="rect">
            <a:avLst/>
          </a:prstGeom>
        </p:spPr>
      </p:pic>
      <p:pic>
        <p:nvPicPr>
          <p:cNvPr id="106" name="Picture 105">
            <a:extLst>
              <a:ext uri="{FF2B5EF4-FFF2-40B4-BE49-F238E27FC236}">
                <a16:creationId xmlns:a16="http://schemas.microsoft.com/office/drawing/2014/main" id="{971F8BE2-3A4C-483F-8B1C-8ADB9FDE5F04}"/>
              </a:ext>
            </a:extLst>
          </p:cNvPr>
          <p:cNvPicPr>
            <a:picLocks noChangeAspect="1"/>
          </p:cNvPicPr>
          <p:nvPr>
            <p:custDataLst>
              <p:tags r:id="rId21"/>
            </p:custDataLst>
          </p:nvPr>
        </p:nvPicPr>
        <p:blipFill>
          <a:blip r:embed="rId47" cstate="print">
            <a:extLst>
              <a:ext uri="{28A0092B-C50C-407E-A947-70E740481C1C}">
                <a14:useLocalDpi xmlns:a14="http://schemas.microsoft.com/office/drawing/2010/main" val="0"/>
              </a:ext>
            </a:extLst>
          </a:blip>
          <a:stretch>
            <a:fillRect/>
          </a:stretch>
        </p:blipFill>
        <p:spPr>
          <a:xfrm>
            <a:off x="1412178" y="3095308"/>
            <a:ext cx="2172190" cy="128000"/>
          </a:xfrm>
          <a:prstGeom prst="rect">
            <a:avLst/>
          </a:prstGeom>
        </p:spPr>
      </p:pic>
      <p:pic>
        <p:nvPicPr>
          <p:cNvPr id="112" name="Picture 111">
            <a:extLst>
              <a:ext uri="{FF2B5EF4-FFF2-40B4-BE49-F238E27FC236}">
                <a16:creationId xmlns:a16="http://schemas.microsoft.com/office/drawing/2014/main" id="{B0615B94-3986-433E-A5EE-AECD648066B8}"/>
              </a:ext>
            </a:extLst>
          </p:cNvPr>
          <p:cNvPicPr>
            <a:picLocks noChangeAspect="1"/>
          </p:cNvPicPr>
          <p:nvPr>
            <p:custDataLst>
              <p:tags r:id="rId22"/>
            </p:custDataLst>
          </p:nvPr>
        </p:nvPicPr>
        <p:blipFill>
          <a:blip r:embed="rId48" cstate="print">
            <a:extLst>
              <a:ext uri="{28A0092B-C50C-407E-A947-70E740481C1C}">
                <a14:useLocalDpi xmlns:a14="http://schemas.microsoft.com/office/drawing/2010/main" val="0"/>
              </a:ext>
            </a:extLst>
          </a:blip>
          <a:stretch>
            <a:fillRect/>
          </a:stretch>
        </p:blipFill>
        <p:spPr>
          <a:xfrm>
            <a:off x="1544884" y="2625906"/>
            <a:ext cx="2891429" cy="297905"/>
          </a:xfrm>
          <a:prstGeom prst="rect">
            <a:avLst/>
          </a:prstGeom>
        </p:spPr>
      </p:pic>
    </p:spTree>
    <p:extLst>
      <p:ext uri="{BB962C8B-B14F-4D97-AF65-F5344CB8AC3E}">
        <p14:creationId xmlns:p14="http://schemas.microsoft.com/office/powerpoint/2010/main" val="1277324336"/>
      </p:ext>
    </p:extLst>
  </p:cSld>
  <p:clrMapOvr>
    <a:masterClrMapping/>
  </p:clrMapOvr>
  <p:transition>
    <p:cut/>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9"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157</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461024"/>
          </a:xfrm>
          <a:prstGeom prst="rect">
            <a:avLst/>
          </a:prstGeom>
        </p:spPr>
        <p:txBody>
          <a:bodyPr vert="horz" wrap="square" lIns="0" tIns="17145" rIns="0" bIns="0" rtlCol="0">
            <a:spAutoFit/>
          </a:bodyPr>
          <a:lstStyle/>
          <a:p>
            <a:pPr marL="12700">
              <a:spcBef>
                <a:spcPts val="135"/>
              </a:spcBef>
            </a:pPr>
            <a:r>
              <a:rPr lang="en-US" sz="1400" spc="-50" dirty="0">
                <a:solidFill>
                  <a:schemeClr val="bg1"/>
                </a:solidFill>
                <a:latin typeface="Tahoma" panose="020B0604030504040204" pitchFamily="34" charset="0"/>
                <a:ea typeface="Tahoma" panose="020B0604030504040204" pitchFamily="34" charset="0"/>
                <a:cs typeface="Tahoma" panose="020B0604030504040204" pitchFamily="34" charset="0"/>
              </a:rPr>
              <a:t>Spherical</a:t>
            </a:r>
            <a:r>
              <a:rPr lang="en-US" sz="1400" spc="-50" dirty="0">
                <a:solidFill>
                  <a:srgbClr val="FFFFFF"/>
                </a:solidFill>
                <a:latin typeface="Tahoma"/>
                <a:cs typeface="Tahoma"/>
              </a:rPr>
              <a:t> (example 3, </a:t>
            </a:r>
            <a:r>
              <a:rPr lang="en-US" sz="1400" spc="-50" dirty="0" err="1">
                <a:solidFill>
                  <a:srgbClr val="FFFFFF"/>
                </a:solidFill>
                <a:latin typeface="Tahoma"/>
                <a:cs typeface="Tahoma"/>
              </a:rPr>
              <a:t>cont</a:t>
            </a:r>
            <a:r>
              <a:rPr lang="en-US" sz="1400" spc="-50" dirty="0">
                <a:solidFill>
                  <a:srgbClr val="FFFFFF"/>
                </a:solidFill>
                <a:latin typeface="Tahoma"/>
                <a:cs typeface="Tahoma"/>
              </a:rPr>
              <a:t>)</a:t>
            </a:r>
            <a:endParaRPr lang="en-US" sz="1400" dirty="0">
              <a:latin typeface="Tahoma"/>
              <a:cs typeface="Tahoma"/>
            </a:endParaRPr>
          </a:p>
          <a:p>
            <a:pPr marL="12700">
              <a:lnSpc>
                <a:spcPct val="100000"/>
              </a:lnSpc>
              <a:spcBef>
                <a:spcPts val="135"/>
              </a:spcBef>
            </a:pPr>
            <a:endParaRPr lang="en-US" sz="1400" dirty="0">
              <a:latin typeface="Tahoma"/>
              <a:cs typeface="Tahoma"/>
            </a:endParaRPr>
          </a:p>
        </p:txBody>
      </p:sp>
      <p:pic>
        <p:nvPicPr>
          <p:cNvPr id="85" name="Picture 84">
            <a:extLst>
              <a:ext uri="{FF2B5EF4-FFF2-40B4-BE49-F238E27FC236}">
                <a16:creationId xmlns:a16="http://schemas.microsoft.com/office/drawing/2014/main" id="{71CFA2BA-9CBF-48D0-97B6-4EA6CCE839A3}"/>
              </a:ext>
            </a:extLst>
          </p:cNvPr>
          <p:cNvPicPr>
            <a:picLocks noChangeAspect="1"/>
          </p:cNvPicPr>
          <p:nvPr>
            <p:custDataLst>
              <p:tags r:id="rId1"/>
            </p:custDataLst>
          </p:nvPr>
        </p:nvPicPr>
        <p:blipFill>
          <a:blip r:embed="rId20" cstate="print">
            <a:extLst>
              <a:ext uri="{28A0092B-C50C-407E-A947-70E740481C1C}">
                <a14:useLocalDpi xmlns:a14="http://schemas.microsoft.com/office/drawing/2010/main" val="0"/>
              </a:ext>
            </a:extLst>
          </a:blip>
          <a:stretch>
            <a:fillRect/>
          </a:stretch>
        </p:blipFill>
        <p:spPr>
          <a:xfrm>
            <a:off x="592809" y="414638"/>
            <a:ext cx="3667809" cy="134857"/>
          </a:xfrm>
          <a:prstGeom prst="rect">
            <a:avLst/>
          </a:prstGeom>
        </p:spPr>
      </p:pic>
      <p:pic>
        <p:nvPicPr>
          <p:cNvPr id="27" name="Picture 26">
            <a:extLst>
              <a:ext uri="{FF2B5EF4-FFF2-40B4-BE49-F238E27FC236}">
                <a16:creationId xmlns:a16="http://schemas.microsoft.com/office/drawing/2014/main" id="{416AC077-FAF5-422E-87FF-7426F71A28F4}"/>
              </a:ext>
            </a:extLst>
          </p:cNvPr>
          <p:cNvPicPr>
            <a:picLocks noChangeAspect="1"/>
          </p:cNvPicPr>
          <p:nvPr>
            <p:custDataLst>
              <p:tags r:id="rId2"/>
            </p:custDataLst>
          </p:nvPr>
        </p:nvPicPr>
        <p:blipFill>
          <a:blip r:embed="rId21" cstate="print">
            <a:extLst>
              <a:ext uri="{28A0092B-C50C-407E-A947-70E740481C1C}">
                <a14:useLocalDpi xmlns:a14="http://schemas.microsoft.com/office/drawing/2010/main" val="0"/>
              </a:ext>
            </a:extLst>
          </a:blip>
          <a:stretch>
            <a:fillRect/>
          </a:stretch>
        </p:blipFill>
        <p:spPr>
          <a:xfrm>
            <a:off x="95300" y="586378"/>
            <a:ext cx="2725334" cy="132571"/>
          </a:xfrm>
          <a:prstGeom prst="rect">
            <a:avLst/>
          </a:prstGeom>
        </p:spPr>
      </p:pic>
      <p:pic>
        <p:nvPicPr>
          <p:cNvPr id="33" name="Picture 32">
            <a:extLst>
              <a:ext uri="{FF2B5EF4-FFF2-40B4-BE49-F238E27FC236}">
                <a16:creationId xmlns:a16="http://schemas.microsoft.com/office/drawing/2014/main" id="{D2DF9412-F602-475B-BAD7-9CA8C5E48378}"/>
              </a:ext>
            </a:extLst>
          </p:cNvPr>
          <p:cNvPicPr>
            <a:picLocks noChangeAspect="1"/>
          </p:cNvPicPr>
          <p:nvPr>
            <p:custDataLst>
              <p:tags r:id="rId3"/>
            </p:custDataLst>
          </p:nvPr>
        </p:nvPicPr>
        <p:blipFill>
          <a:blip r:embed="rId22" cstate="print">
            <a:extLst>
              <a:ext uri="{28A0092B-C50C-407E-A947-70E740481C1C}">
                <a14:useLocalDpi xmlns:a14="http://schemas.microsoft.com/office/drawing/2010/main" val="0"/>
              </a:ext>
            </a:extLst>
          </a:blip>
          <a:stretch>
            <a:fillRect/>
          </a:stretch>
        </p:blipFill>
        <p:spPr>
          <a:xfrm>
            <a:off x="153629" y="740832"/>
            <a:ext cx="3539811" cy="270476"/>
          </a:xfrm>
          <a:prstGeom prst="rect">
            <a:avLst/>
          </a:prstGeom>
        </p:spPr>
      </p:pic>
      <p:pic>
        <p:nvPicPr>
          <p:cNvPr id="39" name="Picture 38">
            <a:extLst>
              <a:ext uri="{FF2B5EF4-FFF2-40B4-BE49-F238E27FC236}">
                <a16:creationId xmlns:a16="http://schemas.microsoft.com/office/drawing/2014/main" id="{88DC0E67-25F7-47F7-B5C0-89B92E570386}"/>
              </a:ext>
            </a:extLst>
          </p:cNvPr>
          <p:cNvPicPr>
            <a:picLocks noChangeAspect="1"/>
          </p:cNvPicPr>
          <p:nvPr>
            <p:custDataLst>
              <p:tags r:id="rId4"/>
            </p:custDataLst>
          </p:nvPr>
        </p:nvPicPr>
        <p:blipFill>
          <a:blip r:embed="rId23" cstate="print">
            <a:extLst>
              <a:ext uri="{28A0092B-C50C-407E-A947-70E740481C1C}">
                <a14:useLocalDpi xmlns:a14="http://schemas.microsoft.com/office/drawing/2010/main" val="0"/>
              </a:ext>
            </a:extLst>
          </a:blip>
          <a:stretch>
            <a:fillRect/>
          </a:stretch>
        </p:blipFill>
        <p:spPr>
          <a:xfrm>
            <a:off x="47947" y="2860912"/>
            <a:ext cx="3839999" cy="129524"/>
          </a:xfrm>
          <a:prstGeom prst="rect">
            <a:avLst/>
          </a:prstGeom>
        </p:spPr>
      </p:pic>
      <p:pic>
        <p:nvPicPr>
          <p:cNvPr id="109" name="Picture 108">
            <a:extLst>
              <a:ext uri="{FF2B5EF4-FFF2-40B4-BE49-F238E27FC236}">
                <a16:creationId xmlns:a16="http://schemas.microsoft.com/office/drawing/2014/main" id="{666E6A45-BB9C-4302-AC38-7B4952F67FE0}"/>
              </a:ext>
            </a:extLst>
          </p:cNvPr>
          <p:cNvPicPr>
            <a:picLocks noChangeAspect="1"/>
          </p:cNvPicPr>
          <p:nvPr>
            <p:custDataLst>
              <p:tags r:id="rId5"/>
            </p:custDataLst>
          </p:nvPr>
        </p:nvPicPr>
        <p:blipFill>
          <a:blip r:embed="rId24" cstate="print">
            <a:extLst>
              <a:ext uri="{28A0092B-C50C-407E-A947-70E740481C1C}">
                <a14:useLocalDpi xmlns:a14="http://schemas.microsoft.com/office/drawing/2010/main" val="0"/>
              </a:ext>
            </a:extLst>
          </a:blip>
          <a:stretch>
            <a:fillRect/>
          </a:stretch>
        </p:blipFill>
        <p:spPr>
          <a:xfrm>
            <a:off x="400050" y="1051857"/>
            <a:ext cx="4127999" cy="128000"/>
          </a:xfrm>
          <a:prstGeom prst="rect">
            <a:avLst/>
          </a:prstGeom>
        </p:spPr>
      </p:pic>
      <p:pic>
        <p:nvPicPr>
          <p:cNvPr id="47" name="Picture 46">
            <a:extLst>
              <a:ext uri="{FF2B5EF4-FFF2-40B4-BE49-F238E27FC236}">
                <a16:creationId xmlns:a16="http://schemas.microsoft.com/office/drawing/2014/main" id="{6103A8F6-E7EB-46C8-971C-D2BBADB965BE}"/>
              </a:ext>
            </a:extLst>
          </p:cNvPr>
          <p:cNvPicPr>
            <a:picLocks noChangeAspect="1"/>
          </p:cNvPicPr>
          <p:nvPr>
            <p:custDataLst>
              <p:tags r:id="rId6"/>
            </p:custDataLst>
          </p:nvPr>
        </p:nvPicPr>
        <p:blipFill>
          <a:blip r:embed="rId25" cstate="print">
            <a:extLst>
              <a:ext uri="{28A0092B-C50C-407E-A947-70E740481C1C}">
                <a14:useLocalDpi xmlns:a14="http://schemas.microsoft.com/office/drawing/2010/main" val="0"/>
              </a:ext>
            </a:extLst>
          </a:blip>
          <a:stretch>
            <a:fillRect/>
          </a:stretch>
        </p:blipFill>
        <p:spPr>
          <a:xfrm>
            <a:off x="57246" y="2986802"/>
            <a:ext cx="4168381" cy="128000"/>
          </a:xfrm>
          <a:prstGeom prst="rect">
            <a:avLst/>
          </a:prstGeom>
        </p:spPr>
      </p:pic>
      <p:pic>
        <p:nvPicPr>
          <p:cNvPr id="99" name="Picture 98">
            <a:extLst>
              <a:ext uri="{FF2B5EF4-FFF2-40B4-BE49-F238E27FC236}">
                <a16:creationId xmlns:a16="http://schemas.microsoft.com/office/drawing/2014/main" id="{081FDE94-9B2F-4ED9-8EC5-9D15CF49EDEE}"/>
              </a:ext>
            </a:extLst>
          </p:cNvPr>
          <p:cNvPicPr>
            <a:picLocks noChangeAspect="1"/>
          </p:cNvPicPr>
          <p:nvPr>
            <p:custDataLst>
              <p:tags r:id="rId7"/>
            </p:custDataLst>
          </p:nvPr>
        </p:nvPicPr>
        <p:blipFill>
          <a:blip r:embed="rId26" cstate="print">
            <a:extLst>
              <a:ext uri="{28A0092B-C50C-407E-A947-70E740481C1C}">
                <a14:useLocalDpi xmlns:a14="http://schemas.microsoft.com/office/drawing/2010/main" val="0"/>
              </a:ext>
            </a:extLst>
          </a:blip>
          <a:stretch>
            <a:fillRect/>
          </a:stretch>
        </p:blipFill>
        <p:spPr>
          <a:xfrm>
            <a:off x="57246" y="3111167"/>
            <a:ext cx="1891809" cy="128000"/>
          </a:xfrm>
          <a:prstGeom prst="rect">
            <a:avLst/>
          </a:prstGeom>
        </p:spPr>
      </p:pic>
      <p:pic>
        <p:nvPicPr>
          <p:cNvPr id="83" name="Picture 82">
            <a:extLst>
              <a:ext uri="{FF2B5EF4-FFF2-40B4-BE49-F238E27FC236}">
                <a16:creationId xmlns:a16="http://schemas.microsoft.com/office/drawing/2014/main" id="{DA9629FC-6B69-48A8-91D9-05B54C7B707C}"/>
              </a:ext>
            </a:extLst>
          </p:cNvPr>
          <p:cNvPicPr>
            <a:picLocks noChangeAspect="1"/>
          </p:cNvPicPr>
          <p:nvPr>
            <p:custDataLst>
              <p:tags r:id="rId8"/>
            </p:custDataLst>
          </p:nvPr>
        </p:nvPicPr>
        <p:blipFill>
          <a:blip r:embed="rId27" cstate="print">
            <a:extLst>
              <a:ext uri="{28A0092B-C50C-407E-A947-70E740481C1C}">
                <a14:useLocalDpi xmlns:a14="http://schemas.microsoft.com/office/drawing/2010/main" val="0"/>
              </a:ext>
            </a:extLst>
          </a:blip>
          <a:stretch>
            <a:fillRect/>
          </a:stretch>
        </p:blipFill>
        <p:spPr>
          <a:xfrm>
            <a:off x="60570" y="1825839"/>
            <a:ext cx="3907048" cy="134857"/>
          </a:xfrm>
          <a:prstGeom prst="rect">
            <a:avLst/>
          </a:prstGeom>
        </p:spPr>
      </p:pic>
      <p:pic>
        <p:nvPicPr>
          <p:cNvPr id="73" name="Picture 72">
            <a:extLst>
              <a:ext uri="{FF2B5EF4-FFF2-40B4-BE49-F238E27FC236}">
                <a16:creationId xmlns:a16="http://schemas.microsoft.com/office/drawing/2014/main" id="{83190FDF-805C-4C4D-9FA0-5E3C157CF087}"/>
              </a:ext>
            </a:extLst>
          </p:cNvPr>
          <p:cNvPicPr>
            <a:picLocks noChangeAspect="1"/>
          </p:cNvPicPr>
          <p:nvPr>
            <p:custDataLst>
              <p:tags r:id="rId9"/>
            </p:custDataLst>
          </p:nvPr>
        </p:nvPicPr>
        <p:blipFill>
          <a:blip r:embed="rId28" cstate="print">
            <a:extLst>
              <a:ext uri="{28A0092B-C50C-407E-A947-70E740481C1C}">
                <a14:useLocalDpi xmlns:a14="http://schemas.microsoft.com/office/drawing/2010/main" val="0"/>
              </a:ext>
            </a:extLst>
          </a:blip>
          <a:stretch>
            <a:fillRect/>
          </a:stretch>
        </p:blipFill>
        <p:spPr>
          <a:xfrm>
            <a:off x="95300" y="1210722"/>
            <a:ext cx="2928763" cy="142476"/>
          </a:xfrm>
          <a:prstGeom prst="rect">
            <a:avLst/>
          </a:prstGeom>
        </p:spPr>
      </p:pic>
      <p:pic>
        <p:nvPicPr>
          <p:cNvPr id="67" name="Picture 66">
            <a:extLst>
              <a:ext uri="{FF2B5EF4-FFF2-40B4-BE49-F238E27FC236}">
                <a16:creationId xmlns:a16="http://schemas.microsoft.com/office/drawing/2014/main" id="{560564CB-BCEE-4BEF-AA03-AEF95DF3532F}"/>
              </a:ext>
            </a:extLst>
          </p:cNvPr>
          <p:cNvPicPr>
            <a:picLocks noChangeAspect="1"/>
          </p:cNvPicPr>
          <p:nvPr>
            <p:custDataLst>
              <p:tags r:id="rId10"/>
            </p:custDataLst>
          </p:nvPr>
        </p:nvPicPr>
        <p:blipFill>
          <a:blip r:embed="rId29" cstate="print">
            <a:extLst>
              <a:ext uri="{28A0092B-C50C-407E-A947-70E740481C1C}">
                <a14:useLocalDpi xmlns:a14="http://schemas.microsoft.com/office/drawing/2010/main" val="0"/>
              </a:ext>
            </a:extLst>
          </a:blip>
          <a:stretch>
            <a:fillRect/>
          </a:stretch>
        </p:blipFill>
        <p:spPr>
          <a:xfrm>
            <a:off x="133350" y="1356247"/>
            <a:ext cx="3557334" cy="297905"/>
          </a:xfrm>
          <a:prstGeom prst="rect">
            <a:avLst/>
          </a:prstGeom>
        </p:spPr>
      </p:pic>
      <p:pic>
        <p:nvPicPr>
          <p:cNvPr id="107" name="Picture 106">
            <a:extLst>
              <a:ext uri="{FF2B5EF4-FFF2-40B4-BE49-F238E27FC236}">
                <a16:creationId xmlns:a16="http://schemas.microsoft.com/office/drawing/2014/main" id="{74B3C534-49C4-44AE-88CF-FF91E87C0DD6}"/>
              </a:ext>
            </a:extLst>
          </p:cNvPr>
          <p:cNvPicPr>
            <a:picLocks noChangeAspect="1"/>
          </p:cNvPicPr>
          <p:nvPr>
            <p:custDataLst>
              <p:tags r:id="rId11"/>
            </p:custDataLst>
          </p:nvPr>
        </p:nvPicPr>
        <p:blipFill>
          <a:blip r:embed="rId30" cstate="print">
            <a:extLst>
              <a:ext uri="{28A0092B-C50C-407E-A947-70E740481C1C}">
                <a14:useLocalDpi xmlns:a14="http://schemas.microsoft.com/office/drawing/2010/main" val="0"/>
              </a:ext>
            </a:extLst>
          </a:blip>
          <a:stretch>
            <a:fillRect/>
          </a:stretch>
        </p:blipFill>
        <p:spPr>
          <a:xfrm>
            <a:off x="400050" y="1669302"/>
            <a:ext cx="3077332" cy="128000"/>
          </a:xfrm>
          <a:prstGeom prst="rect">
            <a:avLst/>
          </a:prstGeom>
        </p:spPr>
      </p:pic>
      <p:pic>
        <p:nvPicPr>
          <p:cNvPr id="75" name="Picture 74">
            <a:extLst>
              <a:ext uri="{FF2B5EF4-FFF2-40B4-BE49-F238E27FC236}">
                <a16:creationId xmlns:a16="http://schemas.microsoft.com/office/drawing/2014/main" id="{7B919714-0714-499E-BA06-FA54FDFAB1D1}"/>
              </a:ext>
            </a:extLst>
          </p:cNvPr>
          <p:cNvPicPr>
            <a:picLocks noChangeAspect="1"/>
          </p:cNvPicPr>
          <p:nvPr>
            <p:custDataLst>
              <p:tags r:id="rId12"/>
            </p:custDataLst>
          </p:nvPr>
        </p:nvPicPr>
        <p:blipFill>
          <a:blip r:embed="rId31" cstate="print">
            <a:extLst>
              <a:ext uri="{28A0092B-C50C-407E-A947-70E740481C1C}">
                <a14:useLocalDpi xmlns:a14="http://schemas.microsoft.com/office/drawing/2010/main" val="0"/>
              </a:ext>
            </a:extLst>
          </a:blip>
          <a:stretch>
            <a:fillRect/>
          </a:stretch>
        </p:blipFill>
        <p:spPr>
          <a:xfrm>
            <a:off x="116772" y="1950089"/>
            <a:ext cx="3638095" cy="483048"/>
          </a:xfrm>
          <a:prstGeom prst="rect">
            <a:avLst/>
          </a:prstGeom>
        </p:spPr>
      </p:pic>
      <p:pic>
        <p:nvPicPr>
          <p:cNvPr id="77" name="Picture 76">
            <a:extLst>
              <a:ext uri="{FF2B5EF4-FFF2-40B4-BE49-F238E27FC236}">
                <a16:creationId xmlns:a16="http://schemas.microsoft.com/office/drawing/2014/main" id="{0F6E9FFB-ECAC-48A6-80A4-A7EBF3438275}"/>
              </a:ext>
            </a:extLst>
          </p:cNvPr>
          <p:cNvPicPr>
            <a:picLocks noChangeAspect="1"/>
          </p:cNvPicPr>
          <p:nvPr>
            <p:custDataLst>
              <p:tags r:id="rId13"/>
            </p:custDataLst>
          </p:nvPr>
        </p:nvPicPr>
        <p:blipFill>
          <a:blip r:embed="rId32" cstate="print">
            <a:extLst>
              <a:ext uri="{28A0092B-C50C-407E-A947-70E740481C1C}">
                <a14:useLocalDpi xmlns:a14="http://schemas.microsoft.com/office/drawing/2010/main" val="0"/>
              </a:ext>
            </a:extLst>
          </a:blip>
          <a:stretch>
            <a:fillRect/>
          </a:stretch>
        </p:blipFill>
        <p:spPr>
          <a:xfrm>
            <a:off x="59915" y="2443771"/>
            <a:ext cx="3727238" cy="134857"/>
          </a:xfrm>
          <a:prstGeom prst="rect">
            <a:avLst/>
          </a:prstGeom>
        </p:spPr>
      </p:pic>
      <p:pic>
        <p:nvPicPr>
          <p:cNvPr id="89" name="Picture 88">
            <a:extLst>
              <a:ext uri="{FF2B5EF4-FFF2-40B4-BE49-F238E27FC236}">
                <a16:creationId xmlns:a16="http://schemas.microsoft.com/office/drawing/2014/main" id="{A0049B58-4BFE-4411-86EB-D0AA3C00965C}"/>
              </a:ext>
            </a:extLst>
          </p:cNvPr>
          <p:cNvPicPr>
            <a:picLocks noChangeAspect="1"/>
          </p:cNvPicPr>
          <p:nvPr>
            <p:custDataLst>
              <p:tags r:id="rId14"/>
            </p:custDataLst>
          </p:nvPr>
        </p:nvPicPr>
        <p:blipFill>
          <a:blip r:embed="rId33" cstate="print">
            <a:extLst>
              <a:ext uri="{28A0092B-C50C-407E-A947-70E740481C1C}">
                <a14:useLocalDpi xmlns:a14="http://schemas.microsoft.com/office/drawing/2010/main" val="0"/>
              </a:ext>
            </a:extLst>
          </a:blip>
          <a:stretch>
            <a:fillRect/>
          </a:stretch>
        </p:blipFill>
        <p:spPr>
          <a:xfrm>
            <a:off x="292299" y="2597873"/>
            <a:ext cx="3748572" cy="231010"/>
          </a:xfrm>
          <a:prstGeom prst="rect">
            <a:avLst/>
          </a:prstGeom>
        </p:spPr>
      </p:pic>
      <p:pic>
        <p:nvPicPr>
          <p:cNvPr id="103" name="Picture 102">
            <a:extLst>
              <a:ext uri="{FF2B5EF4-FFF2-40B4-BE49-F238E27FC236}">
                <a16:creationId xmlns:a16="http://schemas.microsoft.com/office/drawing/2014/main" id="{48AC8651-4D7B-4FEB-BC96-D3938369EB91}"/>
              </a:ext>
            </a:extLst>
          </p:cNvPr>
          <p:cNvPicPr>
            <a:picLocks noChangeAspect="1"/>
          </p:cNvPicPr>
          <p:nvPr>
            <p:custDataLst>
              <p:tags r:id="rId15"/>
            </p:custDataLst>
          </p:nvPr>
        </p:nvPicPr>
        <p:blipFill>
          <a:blip r:embed="rId34" cstate="print">
            <a:extLst>
              <a:ext uri="{28A0092B-C50C-407E-A947-70E740481C1C}">
                <a14:useLocalDpi xmlns:a14="http://schemas.microsoft.com/office/drawing/2010/main" val="0"/>
              </a:ext>
            </a:extLst>
          </a:blip>
          <a:stretch>
            <a:fillRect/>
          </a:stretch>
        </p:blipFill>
        <p:spPr>
          <a:xfrm>
            <a:off x="2003647" y="3119612"/>
            <a:ext cx="2377905" cy="128000"/>
          </a:xfrm>
          <a:prstGeom prst="rect">
            <a:avLst/>
          </a:prstGeom>
        </p:spPr>
      </p:pic>
      <p:pic>
        <p:nvPicPr>
          <p:cNvPr id="105" name="Picture 104">
            <a:extLst>
              <a:ext uri="{FF2B5EF4-FFF2-40B4-BE49-F238E27FC236}">
                <a16:creationId xmlns:a16="http://schemas.microsoft.com/office/drawing/2014/main" id="{B174BC60-AC72-4A07-8DEB-94C11039D72D}"/>
              </a:ext>
            </a:extLst>
          </p:cNvPr>
          <p:cNvPicPr>
            <a:picLocks noChangeAspect="1"/>
          </p:cNvPicPr>
          <p:nvPr>
            <p:custDataLst>
              <p:tags r:id="rId16"/>
            </p:custDataLst>
          </p:nvPr>
        </p:nvPicPr>
        <p:blipFill>
          <a:blip r:embed="rId35" cstate="print">
            <a:extLst>
              <a:ext uri="{28A0092B-C50C-407E-A947-70E740481C1C}">
                <a14:useLocalDpi xmlns:a14="http://schemas.microsoft.com/office/drawing/2010/main" val="0"/>
              </a:ext>
            </a:extLst>
          </a:blip>
          <a:stretch>
            <a:fillRect/>
          </a:stretch>
        </p:blipFill>
        <p:spPr>
          <a:xfrm>
            <a:off x="57246" y="3236558"/>
            <a:ext cx="1305143" cy="94476"/>
          </a:xfrm>
          <a:prstGeom prst="rect">
            <a:avLst/>
          </a:prstGeom>
        </p:spPr>
      </p:pic>
      <p:pic>
        <p:nvPicPr>
          <p:cNvPr id="111" name="Picture 110">
            <a:extLst>
              <a:ext uri="{FF2B5EF4-FFF2-40B4-BE49-F238E27FC236}">
                <a16:creationId xmlns:a16="http://schemas.microsoft.com/office/drawing/2014/main" id="{91F2C505-CDF5-459E-91F9-ED09C1A8A3F0}"/>
              </a:ext>
            </a:extLst>
          </p:cNvPr>
          <p:cNvPicPr>
            <a:picLocks noChangeAspect="1"/>
          </p:cNvPicPr>
          <p:nvPr>
            <p:custDataLst>
              <p:tags r:id="rId17"/>
            </p:custDataLst>
          </p:nvPr>
        </p:nvPicPr>
        <p:blipFill>
          <a:blip r:embed="rId36" cstate="print">
            <a:extLst>
              <a:ext uri="{28A0092B-C50C-407E-A947-70E740481C1C}">
                <a14:useLocalDpi xmlns:a14="http://schemas.microsoft.com/office/drawing/2010/main" val="0"/>
              </a:ext>
            </a:extLst>
          </a:blip>
          <a:stretch>
            <a:fillRect/>
          </a:stretch>
        </p:blipFill>
        <p:spPr>
          <a:xfrm>
            <a:off x="1384876" y="3236558"/>
            <a:ext cx="1312000" cy="94476"/>
          </a:xfrm>
          <a:prstGeom prst="rect">
            <a:avLst/>
          </a:prstGeom>
        </p:spPr>
      </p:pic>
    </p:spTree>
    <p:extLst>
      <p:ext uri="{BB962C8B-B14F-4D97-AF65-F5344CB8AC3E}">
        <p14:creationId xmlns:p14="http://schemas.microsoft.com/office/powerpoint/2010/main" val="519241697"/>
      </p:ext>
    </p:extLst>
  </p:cSld>
  <p:clrMapOvr>
    <a:masterClrMapping/>
  </p:clrMapOvr>
  <p:transition>
    <p:cut/>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a:extLst>
              <a:ext uri="{FF2B5EF4-FFF2-40B4-BE49-F238E27FC236}">
                <a16:creationId xmlns:a16="http://schemas.microsoft.com/office/drawing/2014/main" id="{13770E22-D630-4B1E-A2AF-67902BB71E1F}"/>
              </a:ext>
            </a:extLst>
          </p:cNvPr>
          <p:cNvPicPr>
            <a:picLocks noChangeAspect="1"/>
          </p:cNvPicPr>
          <p:nvPr/>
        </p:nvPicPr>
        <p:blipFill>
          <a:blip r:embed="rId19"/>
          <a:stretch>
            <a:fillRect/>
          </a:stretch>
        </p:blipFill>
        <p:spPr>
          <a:xfrm>
            <a:off x="232543" y="2598843"/>
            <a:ext cx="1354165" cy="615039"/>
          </a:xfrm>
          <a:prstGeom prst="rect">
            <a:avLst/>
          </a:prstGeom>
        </p:spPr>
      </p:pic>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0"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158</a:t>
            </a:fld>
            <a:r>
              <a:rPr spc="-55" dirty="0"/>
              <a:t> </a:t>
            </a:r>
            <a:r>
              <a:rPr spc="35" dirty="0"/>
              <a:t>/</a:t>
            </a:r>
            <a:r>
              <a:rPr spc="-15" dirty="0"/>
              <a:t> </a:t>
            </a:r>
            <a:r>
              <a:rPr lang="en-US" spc="-55" dirty="0"/>
              <a:t>11</a:t>
            </a:r>
            <a:endParaRPr spc="-55" dirty="0"/>
          </a:p>
        </p:txBody>
      </p:sp>
      <p:sp>
        <p:nvSpPr>
          <p:cNvPr id="5" name="object 5">
            <a:extLst>
              <a:ext uri="{FF2B5EF4-FFF2-40B4-BE49-F238E27FC236}">
                <a16:creationId xmlns:a16="http://schemas.microsoft.com/office/drawing/2014/main" id="{CCC278FE-5C21-475A-8990-A018B72D6877}"/>
              </a:ext>
            </a:extLst>
          </p:cNvPr>
          <p:cNvSpPr txBox="1"/>
          <p:nvPr/>
        </p:nvSpPr>
        <p:spPr>
          <a:xfrm>
            <a:off x="95300" y="39215"/>
            <a:ext cx="3047950" cy="461024"/>
          </a:xfrm>
          <a:prstGeom prst="rect">
            <a:avLst/>
          </a:prstGeom>
        </p:spPr>
        <p:txBody>
          <a:bodyPr vert="horz" wrap="square" lIns="0" tIns="17145" rIns="0" bIns="0" rtlCol="0">
            <a:spAutoFit/>
          </a:bodyPr>
          <a:lstStyle/>
          <a:p>
            <a:pPr marL="12700">
              <a:spcBef>
                <a:spcPts val="135"/>
              </a:spcBef>
            </a:pPr>
            <a:r>
              <a:rPr lang="en-US" sz="1400" spc="-50" dirty="0">
                <a:solidFill>
                  <a:schemeClr val="bg1"/>
                </a:solidFill>
                <a:latin typeface="Tahoma" panose="020B0604030504040204" pitchFamily="34" charset="0"/>
                <a:ea typeface="Tahoma" panose="020B0604030504040204" pitchFamily="34" charset="0"/>
                <a:cs typeface="Tahoma" panose="020B0604030504040204" pitchFamily="34" charset="0"/>
              </a:rPr>
              <a:t>Spherical</a:t>
            </a:r>
            <a:r>
              <a:rPr lang="en-US" sz="1400" spc="-50" dirty="0">
                <a:solidFill>
                  <a:srgbClr val="FFFFFF"/>
                </a:solidFill>
                <a:latin typeface="Tahoma"/>
                <a:cs typeface="Tahoma"/>
              </a:rPr>
              <a:t> (example 4, extra)</a:t>
            </a:r>
            <a:endParaRPr lang="en-US" sz="1400" dirty="0">
              <a:latin typeface="Tahoma"/>
              <a:cs typeface="Tahoma"/>
            </a:endParaRPr>
          </a:p>
          <a:p>
            <a:pPr marL="12700">
              <a:lnSpc>
                <a:spcPct val="100000"/>
              </a:lnSpc>
              <a:spcBef>
                <a:spcPts val="135"/>
              </a:spcBef>
            </a:pPr>
            <a:endParaRPr lang="en-US" sz="1400" dirty="0">
              <a:latin typeface="Tahoma"/>
              <a:cs typeface="Tahoma"/>
            </a:endParaRPr>
          </a:p>
        </p:txBody>
      </p:sp>
      <p:pic>
        <p:nvPicPr>
          <p:cNvPr id="17" name="Picture 16">
            <a:extLst>
              <a:ext uri="{FF2B5EF4-FFF2-40B4-BE49-F238E27FC236}">
                <a16:creationId xmlns:a16="http://schemas.microsoft.com/office/drawing/2014/main" id="{9E01523B-68BB-4D88-AAD2-BF5C603CD498}"/>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330985" y="417623"/>
            <a:ext cx="3944381" cy="264381"/>
          </a:xfrm>
          <a:prstGeom prst="rect">
            <a:avLst/>
          </a:prstGeom>
        </p:spPr>
      </p:pic>
      <p:pic>
        <p:nvPicPr>
          <p:cNvPr id="19" name="Picture 18">
            <a:extLst>
              <a:ext uri="{FF2B5EF4-FFF2-40B4-BE49-F238E27FC236}">
                <a16:creationId xmlns:a16="http://schemas.microsoft.com/office/drawing/2014/main" id="{E4E92F00-A0C0-48C9-90D3-116E2CF18763}"/>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67366" y="757980"/>
            <a:ext cx="527238" cy="127238"/>
          </a:xfrm>
          <a:prstGeom prst="rect">
            <a:avLst/>
          </a:prstGeom>
        </p:spPr>
      </p:pic>
      <p:pic>
        <p:nvPicPr>
          <p:cNvPr id="21" name="Picture 20">
            <a:extLst>
              <a:ext uri="{FF2B5EF4-FFF2-40B4-BE49-F238E27FC236}">
                <a16:creationId xmlns:a16="http://schemas.microsoft.com/office/drawing/2014/main" id="{D2350F6D-DD72-4F36-9D8A-9EC489F3F53F}"/>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67366" y="1109482"/>
            <a:ext cx="535619" cy="127238"/>
          </a:xfrm>
          <a:prstGeom prst="rect">
            <a:avLst/>
          </a:prstGeom>
        </p:spPr>
      </p:pic>
      <p:pic>
        <p:nvPicPr>
          <p:cNvPr id="23" name="Picture 22">
            <a:extLst>
              <a:ext uri="{FF2B5EF4-FFF2-40B4-BE49-F238E27FC236}">
                <a16:creationId xmlns:a16="http://schemas.microsoft.com/office/drawing/2014/main" id="{E51D1F29-4A05-4099-8687-849F8BAD445B}"/>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67366" y="1446246"/>
            <a:ext cx="519619" cy="124952"/>
          </a:xfrm>
          <a:prstGeom prst="rect">
            <a:avLst/>
          </a:prstGeom>
        </p:spPr>
      </p:pic>
      <p:pic>
        <p:nvPicPr>
          <p:cNvPr id="37" name="Picture 36">
            <a:extLst>
              <a:ext uri="{FF2B5EF4-FFF2-40B4-BE49-F238E27FC236}">
                <a16:creationId xmlns:a16="http://schemas.microsoft.com/office/drawing/2014/main" id="{436F3CBA-F4CB-43FD-8365-807FDA061FD1}"/>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721295" y="1060607"/>
            <a:ext cx="597333" cy="234667"/>
          </a:xfrm>
          <a:prstGeom prst="rect">
            <a:avLst/>
          </a:prstGeom>
        </p:spPr>
      </p:pic>
      <p:pic>
        <p:nvPicPr>
          <p:cNvPr id="31" name="Picture 30">
            <a:extLst>
              <a:ext uri="{FF2B5EF4-FFF2-40B4-BE49-F238E27FC236}">
                <a16:creationId xmlns:a16="http://schemas.microsoft.com/office/drawing/2014/main" id="{EA813453-C9DC-4484-AFCA-FA2C178C3569}"/>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721295" y="769554"/>
            <a:ext cx="537904" cy="122667"/>
          </a:xfrm>
          <a:prstGeom prst="rect">
            <a:avLst/>
          </a:prstGeom>
        </p:spPr>
      </p:pic>
      <p:pic>
        <p:nvPicPr>
          <p:cNvPr id="35" name="Picture 34">
            <a:extLst>
              <a:ext uri="{FF2B5EF4-FFF2-40B4-BE49-F238E27FC236}">
                <a16:creationId xmlns:a16="http://schemas.microsoft.com/office/drawing/2014/main" id="{947A821F-8E42-413C-A302-05099CBA1F65}"/>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726401" y="1463660"/>
            <a:ext cx="629333" cy="108190"/>
          </a:xfrm>
          <a:prstGeom prst="rect">
            <a:avLst/>
          </a:prstGeom>
        </p:spPr>
      </p:pic>
      <p:pic>
        <p:nvPicPr>
          <p:cNvPr id="45" name="Picture 44">
            <a:extLst>
              <a:ext uri="{FF2B5EF4-FFF2-40B4-BE49-F238E27FC236}">
                <a16:creationId xmlns:a16="http://schemas.microsoft.com/office/drawing/2014/main" id="{8E948BBC-1AAD-45EA-8D10-70701F4DD295}"/>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909626" y="1709307"/>
            <a:ext cx="2631618" cy="262857"/>
          </a:xfrm>
          <a:prstGeom prst="rect">
            <a:avLst/>
          </a:prstGeom>
        </p:spPr>
      </p:pic>
      <p:pic>
        <p:nvPicPr>
          <p:cNvPr id="49" name="Picture 48">
            <a:extLst>
              <a:ext uri="{FF2B5EF4-FFF2-40B4-BE49-F238E27FC236}">
                <a16:creationId xmlns:a16="http://schemas.microsoft.com/office/drawing/2014/main" id="{7104A6CC-483C-4949-9832-D617FDB01C44}"/>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25922" y="1730243"/>
            <a:ext cx="792381" cy="262858"/>
          </a:xfrm>
          <a:prstGeom prst="rect">
            <a:avLst/>
          </a:prstGeom>
        </p:spPr>
      </p:pic>
      <p:pic>
        <p:nvPicPr>
          <p:cNvPr id="57" name="Picture 56">
            <a:extLst>
              <a:ext uri="{FF2B5EF4-FFF2-40B4-BE49-F238E27FC236}">
                <a16:creationId xmlns:a16="http://schemas.microsoft.com/office/drawing/2014/main" id="{63E26A9F-A833-4305-BC7F-680C0E67803E}"/>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701440" y="2013241"/>
            <a:ext cx="3104000" cy="297904"/>
          </a:xfrm>
          <a:prstGeom prst="rect">
            <a:avLst/>
          </a:prstGeom>
        </p:spPr>
      </p:pic>
      <p:pic>
        <p:nvPicPr>
          <p:cNvPr id="59" name="Picture 58">
            <a:extLst>
              <a:ext uri="{FF2B5EF4-FFF2-40B4-BE49-F238E27FC236}">
                <a16:creationId xmlns:a16="http://schemas.microsoft.com/office/drawing/2014/main" id="{07BBA541-6A5D-4418-8B6F-2C2B3483074A}"/>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700542" y="2410742"/>
            <a:ext cx="192000" cy="89905"/>
          </a:xfrm>
          <a:prstGeom prst="rect">
            <a:avLst/>
          </a:prstGeom>
        </p:spPr>
      </p:pic>
      <p:pic>
        <p:nvPicPr>
          <p:cNvPr id="60" name="Picture 59">
            <a:extLst>
              <a:ext uri="{FF2B5EF4-FFF2-40B4-BE49-F238E27FC236}">
                <a16:creationId xmlns:a16="http://schemas.microsoft.com/office/drawing/2014/main" id="{9E07FF36-90FE-4DE8-A2FD-43E592F0A25C}"/>
              </a:ext>
            </a:extLst>
          </p:cNvPr>
          <p:cNvPicPr>
            <a:picLocks noChangeAspect="1"/>
          </p:cNvPicPr>
          <p:nvPr/>
        </p:nvPicPr>
        <p:blipFill rotWithShape="1">
          <a:blip r:embed="rId32"/>
          <a:srcRect l="29605" t="36895" r="22792"/>
          <a:stretch/>
        </p:blipFill>
        <p:spPr>
          <a:xfrm>
            <a:off x="3097170" y="706525"/>
            <a:ext cx="1358033" cy="1023850"/>
          </a:xfrm>
          <a:prstGeom prst="rect">
            <a:avLst/>
          </a:prstGeom>
        </p:spPr>
      </p:pic>
      <p:pic>
        <p:nvPicPr>
          <p:cNvPr id="61" name="Picture 60">
            <a:extLst>
              <a:ext uri="{FF2B5EF4-FFF2-40B4-BE49-F238E27FC236}">
                <a16:creationId xmlns:a16="http://schemas.microsoft.com/office/drawing/2014/main" id="{B8F6FC5F-F481-408E-B6D1-2DC57CABEE6E}"/>
              </a:ext>
            </a:extLst>
          </p:cNvPr>
          <p:cNvPicPr>
            <a:picLocks noChangeAspect="1"/>
          </p:cNvPicPr>
          <p:nvPr/>
        </p:nvPicPr>
        <p:blipFill>
          <a:blip r:embed="rId33"/>
          <a:stretch>
            <a:fillRect/>
          </a:stretch>
        </p:blipFill>
        <p:spPr>
          <a:xfrm>
            <a:off x="1536346" y="673674"/>
            <a:ext cx="1378179" cy="1047751"/>
          </a:xfrm>
          <a:prstGeom prst="rect">
            <a:avLst/>
          </a:prstGeom>
        </p:spPr>
      </p:pic>
      <p:pic>
        <p:nvPicPr>
          <p:cNvPr id="71" name="Picture 70">
            <a:extLst>
              <a:ext uri="{FF2B5EF4-FFF2-40B4-BE49-F238E27FC236}">
                <a16:creationId xmlns:a16="http://schemas.microsoft.com/office/drawing/2014/main" id="{B7F1F486-E929-4639-AA1B-33709AF60D78}"/>
              </a:ext>
            </a:extLst>
          </p:cNvPr>
          <p:cNvPicPr>
            <a:picLocks noChangeAspect="1"/>
          </p:cNvPicPr>
          <p:nvPr>
            <p:custDataLst>
              <p:tags r:id="rId12"/>
            </p:custDataLst>
          </p:nvPr>
        </p:nvPicPr>
        <p:blipFill>
          <a:blip r:embed="rId34" cstate="print">
            <a:extLst>
              <a:ext uri="{28A0092B-C50C-407E-A947-70E740481C1C}">
                <a14:useLocalDpi xmlns:a14="http://schemas.microsoft.com/office/drawing/2010/main" val="0"/>
              </a:ext>
            </a:extLst>
          </a:blip>
          <a:stretch>
            <a:fillRect/>
          </a:stretch>
        </p:blipFill>
        <p:spPr>
          <a:xfrm>
            <a:off x="2777658" y="1521708"/>
            <a:ext cx="106057" cy="76800"/>
          </a:xfrm>
          <a:prstGeom prst="rect">
            <a:avLst/>
          </a:prstGeom>
        </p:spPr>
      </p:pic>
      <p:sp>
        <p:nvSpPr>
          <p:cNvPr id="67" name="Rectangle 66">
            <a:extLst>
              <a:ext uri="{FF2B5EF4-FFF2-40B4-BE49-F238E27FC236}">
                <a16:creationId xmlns:a16="http://schemas.microsoft.com/office/drawing/2014/main" id="{30835E55-0711-4501-AC2F-3A9315AB5C1D}"/>
              </a:ext>
            </a:extLst>
          </p:cNvPr>
          <p:cNvSpPr/>
          <p:nvPr/>
        </p:nvSpPr>
        <p:spPr>
          <a:xfrm>
            <a:off x="2772740" y="1486566"/>
            <a:ext cx="134290" cy="147085"/>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9049E4E7-27DF-4F0B-856C-A185F64FA6D1}"/>
              </a:ext>
            </a:extLst>
          </p:cNvPr>
          <p:cNvPicPr>
            <a:picLocks noChangeAspect="1"/>
          </p:cNvPicPr>
          <p:nvPr>
            <p:custDataLst>
              <p:tags r:id="rId13"/>
            </p:custDataLst>
          </p:nvPr>
        </p:nvPicPr>
        <p:blipFill>
          <a:blip r:embed="rId34" cstate="print">
            <a:extLst>
              <a:ext uri="{28A0092B-C50C-407E-A947-70E740481C1C}">
                <a14:useLocalDpi xmlns:a14="http://schemas.microsoft.com/office/drawing/2010/main" val="0"/>
              </a:ext>
            </a:extLst>
          </a:blip>
          <a:stretch>
            <a:fillRect/>
          </a:stretch>
        </p:blipFill>
        <p:spPr>
          <a:xfrm>
            <a:off x="4337497" y="1524585"/>
            <a:ext cx="106057" cy="76800"/>
          </a:xfrm>
          <a:prstGeom prst="rect">
            <a:avLst/>
          </a:prstGeom>
        </p:spPr>
      </p:pic>
      <p:sp>
        <p:nvSpPr>
          <p:cNvPr id="75" name="Rectangle 74">
            <a:extLst>
              <a:ext uri="{FF2B5EF4-FFF2-40B4-BE49-F238E27FC236}">
                <a16:creationId xmlns:a16="http://schemas.microsoft.com/office/drawing/2014/main" id="{9381ADEF-2CEC-44CA-937C-A83D75FD4500}"/>
              </a:ext>
            </a:extLst>
          </p:cNvPr>
          <p:cNvSpPr/>
          <p:nvPr/>
        </p:nvSpPr>
        <p:spPr>
          <a:xfrm>
            <a:off x="4324985" y="1486567"/>
            <a:ext cx="134290" cy="147085"/>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A07CE75-8CCC-4808-A684-0F27AA0DC8F8}"/>
              </a:ext>
            </a:extLst>
          </p:cNvPr>
          <p:cNvSpPr/>
          <p:nvPr/>
        </p:nvSpPr>
        <p:spPr>
          <a:xfrm>
            <a:off x="1531322" y="697648"/>
            <a:ext cx="1378179" cy="939207"/>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A789597-0C7E-4181-914C-BB6793E44328}"/>
              </a:ext>
            </a:extLst>
          </p:cNvPr>
          <p:cNvSpPr/>
          <p:nvPr/>
        </p:nvSpPr>
        <p:spPr>
          <a:xfrm>
            <a:off x="3085168" y="694445"/>
            <a:ext cx="1378179" cy="939207"/>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a:extLst>
              <a:ext uri="{FF2B5EF4-FFF2-40B4-BE49-F238E27FC236}">
                <a16:creationId xmlns:a16="http://schemas.microsoft.com/office/drawing/2014/main" id="{187A8AB8-C8DE-48F3-9957-BE7078A6C9F1}"/>
              </a:ext>
            </a:extLst>
          </p:cNvPr>
          <p:cNvSpPr/>
          <p:nvPr/>
        </p:nvSpPr>
        <p:spPr>
          <a:xfrm rot="12018088">
            <a:off x="881953" y="2703896"/>
            <a:ext cx="277949" cy="395811"/>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Isosceles Triangle 92">
            <a:extLst>
              <a:ext uri="{FF2B5EF4-FFF2-40B4-BE49-F238E27FC236}">
                <a16:creationId xmlns:a16="http://schemas.microsoft.com/office/drawing/2014/main" id="{5536F4F7-EBF6-4E44-86A0-1DDAFFA8CB05}"/>
              </a:ext>
            </a:extLst>
          </p:cNvPr>
          <p:cNvSpPr/>
          <p:nvPr/>
        </p:nvSpPr>
        <p:spPr>
          <a:xfrm rot="12018088">
            <a:off x="881952" y="2782146"/>
            <a:ext cx="277949" cy="395811"/>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Isosceles Triangle 94">
            <a:extLst>
              <a:ext uri="{FF2B5EF4-FFF2-40B4-BE49-F238E27FC236}">
                <a16:creationId xmlns:a16="http://schemas.microsoft.com/office/drawing/2014/main" id="{104F4A86-B158-4B51-8E6A-F9721F5AF35A}"/>
              </a:ext>
            </a:extLst>
          </p:cNvPr>
          <p:cNvSpPr/>
          <p:nvPr/>
        </p:nvSpPr>
        <p:spPr>
          <a:xfrm rot="12484444">
            <a:off x="947219" y="2725780"/>
            <a:ext cx="277949" cy="395811"/>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Isosceles Triangle 96">
            <a:extLst>
              <a:ext uri="{FF2B5EF4-FFF2-40B4-BE49-F238E27FC236}">
                <a16:creationId xmlns:a16="http://schemas.microsoft.com/office/drawing/2014/main" id="{2494A4D6-47E8-4331-B370-B77E28815EB3}"/>
              </a:ext>
            </a:extLst>
          </p:cNvPr>
          <p:cNvSpPr/>
          <p:nvPr/>
        </p:nvSpPr>
        <p:spPr>
          <a:xfrm rot="11967256">
            <a:off x="884993" y="2732911"/>
            <a:ext cx="277949" cy="395811"/>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8" name="Connector: Curved 97">
            <a:extLst>
              <a:ext uri="{FF2B5EF4-FFF2-40B4-BE49-F238E27FC236}">
                <a16:creationId xmlns:a16="http://schemas.microsoft.com/office/drawing/2014/main" id="{C92E5391-AFE0-4CE7-8C41-FF8E244ADAFA}"/>
              </a:ext>
            </a:extLst>
          </p:cNvPr>
          <p:cNvCxnSpPr>
            <a:cxnSpLocks/>
          </p:cNvCxnSpPr>
          <p:nvPr/>
        </p:nvCxnSpPr>
        <p:spPr>
          <a:xfrm>
            <a:off x="939781" y="2731174"/>
            <a:ext cx="319418" cy="210794"/>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pic>
        <p:nvPicPr>
          <p:cNvPr id="100" name="Picture 99">
            <a:extLst>
              <a:ext uri="{FF2B5EF4-FFF2-40B4-BE49-F238E27FC236}">
                <a16:creationId xmlns:a16="http://schemas.microsoft.com/office/drawing/2014/main" id="{BDBEA054-7A89-4F1C-A040-0E1B66A49649}"/>
              </a:ext>
            </a:extLst>
          </p:cNvPr>
          <p:cNvPicPr>
            <a:picLocks noChangeAspect="1"/>
          </p:cNvPicPr>
          <p:nvPr>
            <p:custDataLst>
              <p:tags r:id="rId14"/>
            </p:custDataLst>
          </p:nvPr>
        </p:nvPicPr>
        <p:blipFill>
          <a:blip r:embed="rId35" cstate="print">
            <a:extLst>
              <a:ext uri="{28A0092B-C50C-407E-A947-70E740481C1C}">
                <a14:useLocalDpi xmlns:a14="http://schemas.microsoft.com/office/drawing/2010/main" val="0"/>
              </a:ext>
            </a:extLst>
          </a:blip>
          <a:stretch>
            <a:fillRect/>
          </a:stretch>
        </p:blipFill>
        <p:spPr>
          <a:xfrm>
            <a:off x="1183046" y="2937817"/>
            <a:ext cx="179048" cy="117333"/>
          </a:xfrm>
          <a:prstGeom prst="rect">
            <a:avLst/>
          </a:prstGeom>
        </p:spPr>
      </p:pic>
      <p:pic>
        <p:nvPicPr>
          <p:cNvPr id="102" name="Picture 101">
            <a:extLst>
              <a:ext uri="{FF2B5EF4-FFF2-40B4-BE49-F238E27FC236}">
                <a16:creationId xmlns:a16="http://schemas.microsoft.com/office/drawing/2014/main" id="{A691BE63-B014-4C59-A9D7-BFE8CB939EE3}"/>
              </a:ext>
            </a:extLst>
          </p:cNvPr>
          <p:cNvPicPr>
            <a:picLocks noChangeAspect="1"/>
          </p:cNvPicPr>
          <p:nvPr/>
        </p:nvPicPr>
        <p:blipFill>
          <a:blip r:embed="rId36"/>
          <a:stretch>
            <a:fillRect/>
          </a:stretch>
        </p:blipFill>
        <p:spPr>
          <a:xfrm>
            <a:off x="1891808" y="2508122"/>
            <a:ext cx="822733" cy="718197"/>
          </a:xfrm>
          <a:prstGeom prst="rect">
            <a:avLst/>
          </a:prstGeom>
        </p:spPr>
      </p:pic>
      <p:sp>
        <p:nvSpPr>
          <p:cNvPr id="104" name="Block Arc 103">
            <a:extLst>
              <a:ext uri="{FF2B5EF4-FFF2-40B4-BE49-F238E27FC236}">
                <a16:creationId xmlns:a16="http://schemas.microsoft.com/office/drawing/2014/main" id="{58AD7008-DDE2-45FF-A868-587B60C6B5FE}"/>
              </a:ext>
            </a:extLst>
          </p:cNvPr>
          <p:cNvSpPr/>
          <p:nvPr/>
        </p:nvSpPr>
        <p:spPr>
          <a:xfrm>
            <a:off x="2083208" y="2651642"/>
            <a:ext cx="267508" cy="415580"/>
          </a:xfrm>
          <a:prstGeom prst="blockArc">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6" name="Arrow: Curved Down 105">
            <a:extLst>
              <a:ext uri="{FF2B5EF4-FFF2-40B4-BE49-F238E27FC236}">
                <a16:creationId xmlns:a16="http://schemas.microsoft.com/office/drawing/2014/main" id="{DA028D42-6D02-4B76-8628-94491B09FDFD}"/>
              </a:ext>
            </a:extLst>
          </p:cNvPr>
          <p:cNvSpPr/>
          <p:nvPr/>
        </p:nvSpPr>
        <p:spPr>
          <a:xfrm flipV="1">
            <a:off x="2083208" y="2867221"/>
            <a:ext cx="343463" cy="170589"/>
          </a:xfrm>
          <a:prstGeom prst="curvedDownArrow">
            <a:avLst>
              <a:gd name="adj1" fmla="val 33517"/>
              <a:gd name="adj2" fmla="val 50000"/>
              <a:gd name="adj3" fmla="val 25000"/>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7" name="Picture 106">
            <a:extLst>
              <a:ext uri="{FF2B5EF4-FFF2-40B4-BE49-F238E27FC236}">
                <a16:creationId xmlns:a16="http://schemas.microsoft.com/office/drawing/2014/main" id="{E9A21993-33B7-4811-AE5D-F74D22A8CF00}"/>
              </a:ext>
            </a:extLst>
          </p:cNvPr>
          <p:cNvPicPr>
            <a:picLocks noChangeAspect="1"/>
          </p:cNvPicPr>
          <p:nvPr/>
        </p:nvPicPr>
        <p:blipFill>
          <a:blip r:embed="rId37"/>
          <a:stretch>
            <a:fillRect/>
          </a:stretch>
        </p:blipFill>
        <p:spPr>
          <a:xfrm>
            <a:off x="3161688" y="2347451"/>
            <a:ext cx="1033540" cy="867496"/>
          </a:xfrm>
          <a:prstGeom prst="rect">
            <a:avLst/>
          </a:prstGeom>
        </p:spPr>
      </p:pic>
      <p:pic>
        <p:nvPicPr>
          <p:cNvPr id="109" name="Picture 108">
            <a:extLst>
              <a:ext uri="{FF2B5EF4-FFF2-40B4-BE49-F238E27FC236}">
                <a16:creationId xmlns:a16="http://schemas.microsoft.com/office/drawing/2014/main" id="{A7939FFC-DF9C-4260-9F20-7E6D3D7B8E36}"/>
              </a:ext>
            </a:extLst>
          </p:cNvPr>
          <p:cNvPicPr>
            <a:picLocks noChangeAspect="1"/>
          </p:cNvPicPr>
          <p:nvPr>
            <p:custDataLst>
              <p:tags r:id="rId15"/>
            </p:custDataLst>
          </p:nvPr>
        </p:nvPicPr>
        <p:blipFill>
          <a:blip r:embed="rId38" cstate="print">
            <a:extLst>
              <a:ext uri="{28A0092B-C50C-407E-A947-70E740481C1C}">
                <a14:useLocalDpi xmlns:a14="http://schemas.microsoft.com/office/drawing/2010/main" val="0"/>
              </a:ext>
            </a:extLst>
          </a:blip>
          <a:stretch>
            <a:fillRect/>
          </a:stretch>
        </p:blipFill>
        <p:spPr>
          <a:xfrm>
            <a:off x="159078" y="908478"/>
            <a:ext cx="300190" cy="89905"/>
          </a:xfrm>
          <a:prstGeom prst="rect">
            <a:avLst/>
          </a:prstGeom>
        </p:spPr>
      </p:pic>
      <p:pic>
        <p:nvPicPr>
          <p:cNvPr id="111" name="Picture 110">
            <a:extLst>
              <a:ext uri="{FF2B5EF4-FFF2-40B4-BE49-F238E27FC236}">
                <a16:creationId xmlns:a16="http://schemas.microsoft.com/office/drawing/2014/main" id="{3FB34C8F-C6A2-47C9-B0DB-E92A2CFD4BF4}"/>
              </a:ext>
            </a:extLst>
          </p:cNvPr>
          <p:cNvPicPr>
            <a:picLocks noChangeAspect="1"/>
          </p:cNvPicPr>
          <p:nvPr>
            <p:custDataLst>
              <p:tags r:id="rId16"/>
            </p:custDataLst>
          </p:nvPr>
        </p:nvPicPr>
        <p:blipFill>
          <a:blip r:embed="rId38" cstate="print">
            <a:extLst>
              <a:ext uri="{28A0092B-C50C-407E-A947-70E740481C1C}">
                <a14:useLocalDpi xmlns:a14="http://schemas.microsoft.com/office/drawing/2010/main" val="0"/>
              </a:ext>
            </a:extLst>
          </a:blip>
          <a:stretch>
            <a:fillRect/>
          </a:stretch>
        </p:blipFill>
        <p:spPr>
          <a:xfrm>
            <a:off x="159078" y="1285326"/>
            <a:ext cx="300190" cy="89905"/>
          </a:xfrm>
          <a:prstGeom prst="rect">
            <a:avLst/>
          </a:prstGeom>
        </p:spPr>
      </p:pic>
      <p:pic>
        <p:nvPicPr>
          <p:cNvPr id="115" name="Picture 114">
            <a:extLst>
              <a:ext uri="{FF2B5EF4-FFF2-40B4-BE49-F238E27FC236}">
                <a16:creationId xmlns:a16="http://schemas.microsoft.com/office/drawing/2014/main" id="{1424C49B-9F56-4C1B-9052-54176F7481EF}"/>
              </a:ext>
            </a:extLst>
          </p:cNvPr>
          <p:cNvPicPr>
            <a:picLocks noChangeAspect="1"/>
          </p:cNvPicPr>
          <p:nvPr>
            <p:custDataLst>
              <p:tags r:id="rId17"/>
            </p:custDataLst>
          </p:nvPr>
        </p:nvPicPr>
        <p:blipFill>
          <a:blip r:embed="rId39" cstate="print">
            <a:extLst>
              <a:ext uri="{28A0092B-C50C-407E-A947-70E740481C1C}">
                <a14:useLocalDpi xmlns:a14="http://schemas.microsoft.com/office/drawing/2010/main" val="0"/>
              </a:ext>
            </a:extLst>
          </a:blip>
          <a:stretch>
            <a:fillRect/>
          </a:stretch>
        </p:blipFill>
        <p:spPr>
          <a:xfrm>
            <a:off x="161350" y="1588196"/>
            <a:ext cx="293333" cy="89905"/>
          </a:xfrm>
          <a:prstGeom prst="rect">
            <a:avLst/>
          </a:prstGeom>
        </p:spPr>
      </p:pic>
    </p:spTree>
    <p:extLst>
      <p:ext uri="{BB962C8B-B14F-4D97-AF65-F5344CB8AC3E}">
        <p14:creationId xmlns:p14="http://schemas.microsoft.com/office/powerpoint/2010/main" val="2510817834"/>
      </p:ext>
    </p:extLst>
  </p:cSld>
  <p:clrMapOvr>
    <a:masterClrMapping/>
  </p:clrMapOvr>
  <p:transition>
    <p:cut/>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159</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5" cstate="print">
              <a:duotone>
                <a:prstClr val="black"/>
                <a:schemeClr val="accent6">
                  <a:tint val="45000"/>
                  <a:satMod val="400000"/>
                </a:schemeClr>
              </a:duotone>
              <a:extLst>
                <a:ext uri="{BEBA8EAE-BF5A-486C-A8C5-ECC9F3942E4B}">
                  <a14:imgProps xmlns:a14="http://schemas.microsoft.com/office/drawing/2010/main">
                    <a14:imgLayer r:embed="rId6">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documentclass{article}&#10;\usepackage{amsmath}&#10;\pagestyle{empty}&#10;\begin{document}&#10;&#10;\begin{flushleft}&#10;Determine the correct integration region W for each of the following integrals. Write your answer in the space provided.&#10;\end{flushleft}&#10;\end{document}" title="IguanaTex Bitmap Display">
            <a:extLst>
              <a:ext uri="{FF2B5EF4-FFF2-40B4-BE49-F238E27FC236}">
                <a16:creationId xmlns:a16="http://schemas.microsoft.com/office/drawing/2014/main" id="{3D114CFB-5F0B-8D5E-515B-27E8CCD0E2A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61034" y="428059"/>
            <a:ext cx="3885943" cy="240000"/>
          </a:xfrm>
          <a:prstGeom prst="rect">
            <a:avLst/>
          </a:prstGeom>
        </p:spPr>
      </p:pic>
      <p:pic>
        <p:nvPicPr>
          <p:cNvPr id="27" name="Picture 26" descr="\documentclass{article}&#10;\usepackage{amsmath}&#10;\pagestyle{empty}&#10;\begin{document}&#10;&#10;&#10;$$&#10;\text { (i) } \int_0^1 \int_0^{2(1-z)} \int_0^{3(1-x / 2-z)} f(x,y,z) \, d y d x d z&#10;$$&#10;&#10;\end{document}" title="IguanaTex Bitmap Display">
            <a:extLst>
              <a:ext uri="{FF2B5EF4-FFF2-40B4-BE49-F238E27FC236}">
                <a16:creationId xmlns:a16="http://schemas.microsoft.com/office/drawing/2014/main" id="{C64CF1C7-22CA-56AF-D0D8-145D0D1A8FDD}"/>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420039" y="699953"/>
            <a:ext cx="1723733" cy="226667"/>
          </a:xfrm>
          <a:prstGeom prst="rect">
            <a:avLst/>
          </a:prstGeom>
        </p:spPr>
      </p:pic>
      <p:pic>
        <p:nvPicPr>
          <p:cNvPr id="31" name="Picture 30" descr="\documentclass{article}&#10;\usepackage{amsmath}&#10;\pagestyle{empty}&#10;\begin{document}&#10;&#10;&#10;$$&#10;\text { (ii) } \int_{-1 / \sqrt{2}}^{1 / \sqrt{2}} \int_{-\sqrt{1 / 2-x^2}}^{\sqrt{1 / 2-x^2}} \int_{\sqrt{x^2+y^2}}^{\sqrt{1-x^2-y^2}} f(x,y,z) d z d y d x&#10;$$&#10;&#10;\end{document}" title="IguanaTex Bitmap Display">
            <a:extLst>
              <a:ext uri="{FF2B5EF4-FFF2-40B4-BE49-F238E27FC236}">
                <a16:creationId xmlns:a16="http://schemas.microsoft.com/office/drawing/2014/main" id="{4F9B5526-4C94-D25A-BE14-32AC4E51766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406254" y="963575"/>
            <a:ext cx="1970666" cy="269867"/>
          </a:xfrm>
          <a:prstGeom prst="rect">
            <a:avLst/>
          </a:prstGeom>
        </p:spPr>
      </p:pic>
      <p:pic>
        <p:nvPicPr>
          <p:cNvPr id="33" name="Picture 32">
            <a:extLst>
              <a:ext uri="{FF2B5EF4-FFF2-40B4-BE49-F238E27FC236}">
                <a16:creationId xmlns:a16="http://schemas.microsoft.com/office/drawing/2014/main" id="{382A501B-7E75-F9E9-5440-B88E17C4B188}"/>
              </a:ext>
            </a:extLst>
          </p:cNvPr>
          <p:cNvPicPr>
            <a:picLocks noChangeAspect="1"/>
          </p:cNvPicPr>
          <p:nvPr/>
        </p:nvPicPr>
        <p:blipFill>
          <a:blip r:embed="rId10"/>
          <a:stretch>
            <a:fillRect/>
          </a:stretch>
        </p:blipFill>
        <p:spPr>
          <a:xfrm>
            <a:off x="886988" y="1354075"/>
            <a:ext cx="1066102" cy="841900"/>
          </a:xfrm>
          <a:prstGeom prst="rect">
            <a:avLst/>
          </a:prstGeom>
          <a:ln>
            <a:solidFill>
              <a:schemeClr val="tx1"/>
            </a:solidFill>
          </a:ln>
        </p:spPr>
      </p:pic>
      <p:sp>
        <p:nvSpPr>
          <p:cNvPr id="34" name="TextBox 33">
            <a:extLst>
              <a:ext uri="{FF2B5EF4-FFF2-40B4-BE49-F238E27FC236}">
                <a16:creationId xmlns:a16="http://schemas.microsoft.com/office/drawing/2014/main" id="{B7530BD8-7153-F795-3B74-81ECEC068C00}"/>
              </a:ext>
            </a:extLst>
          </p:cNvPr>
          <p:cNvSpPr txBox="1"/>
          <p:nvPr/>
        </p:nvSpPr>
        <p:spPr>
          <a:xfrm>
            <a:off x="3113472" y="565084"/>
            <a:ext cx="228600" cy="369332"/>
          </a:xfrm>
          <a:prstGeom prst="rect">
            <a:avLst/>
          </a:prstGeom>
          <a:noFill/>
        </p:spPr>
        <p:txBody>
          <a:bodyPr wrap="square" rtlCol="0">
            <a:spAutoFit/>
          </a:bodyPr>
          <a:lstStyle/>
          <a:p>
            <a:r>
              <a:rPr lang="en-US" dirty="0"/>
              <a:t>_</a:t>
            </a:r>
          </a:p>
        </p:txBody>
      </p:sp>
      <p:sp>
        <p:nvSpPr>
          <p:cNvPr id="35" name="TextBox 34">
            <a:extLst>
              <a:ext uri="{FF2B5EF4-FFF2-40B4-BE49-F238E27FC236}">
                <a16:creationId xmlns:a16="http://schemas.microsoft.com/office/drawing/2014/main" id="{2211D559-FF7D-1F59-0163-AD95D3476614}"/>
              </a:ext>
            </a:extLst>
          </p:cNvPr>
          <p:cNvSpPr txBox="1"/>
          <p:nvPr/>
        </p:nvSpPr>
        <p:spPr>
          <a:xfrm>
            <a:off x="3347372" y="839797"/>
            <a:ext cx="228600" cy="369332"/>
          </a:xfrm>
          <a:prstGeom prst="rect">
            <a:avLst/>
          </a:prstGeom>
          <a:noFill/>
        </p:spPr>
        <p:txBody>
          <a:bodyPr wrap="square" rtlCol="0">
            <a:spAutoFit/>
          </a:bodyPr>
          <a:lstStyle/>
          <a:p>
            <a:r>
              <a:rPr lang="en-US" dirty="0"/>
              <a:t>_</a:t>
            </a:r>
          </a:p>
        </p:txBody>
      </p:sp>
      <p:pic>
        <p:nvPicPr>
          <p:cNvPr id="38" name="Picture 37">
            <a:extLst>
              <a:ext uri="{FF2B5EF4-FFF2-40B4-BE49-F238E27FC236}">
                <a16:creationId xmlns:a16="http://schemas.microsoft.com/office/drawing/2014/main" id="{92B64C94-A070-3EF5-92F9-33FE15FE1845}"/>
              </a:ext>
            </a:extLst>
          </p:cNvPr>
          <p:cNvPicPr>
            <a:picLocks noChangeAspect="1"/>
          </p:cNvPicPr>
          <p:nvPr/>
        </p:nvPicPr>
        <p:blipFill>
          <a:blip r:embed="rId11"/>
          <a:stretch>
            <a:fillRect/>
          </a:stretch>
        </p:blipFill>
        <p:spPr>
          <a:xfrm>
            <a:off x="766047" y="2389026"/>
            <a:ext cx="1280414" cy="718202"/>
          </a:xfrm>
          <a:prstGeom prst="rect">
            <a:avLst/>
          </a:prstGeom>
          <a:ln>
            <a:solidFill>
              <a:schemeClr val="tx1"/>
            </a:solidFill>
          </a:ln>
        </p:spPr>
      </p:pic>
      <p:pic>
        <p:nvPicPr>
          <p:cNvPr id="40" name="Picture 39">
            <a:extLst>
              <a:ext uri="{FF2B5EF4-FFF2-40B4-BE49-F238E27FC236}">
                <a16:creationId xmlns:a16="http://schemas.microsoft.com/office/drawing/2014/main" id="{FC9556ED-F32B-C8D7-A09F-5C8425CCAE42}"/>
              </a:ext>
            </a:extLst>
          </p:cNvPr>
          <p:cNvPicPr>
            <a:picLocks noChangeAspect="1"/>
          </p:cNvPicPr>
          <p:nvPr/>
        </p:nvPicPr>
        <p:blipFill>
          <a:blip r:embed="rId12"/>
          <a:stretch>
            <a:fillRect/>
          </a:stretch>
        </p:blipFill>
        <p:spPr>
          <a:xfrm>
            <a:off x="2507108" y="1347332"/>
            <a:ext cx="1273328" cy="748383"/>
          </a:xfrm>
          <a:prstGeom prst="rect">
            <a:avLst/>
          </a:prstGeom>
          <a:ln>
            <a:solidFill>
              <a:schemeClr val="tx1"/>
            </a:solidFill>
          </a:ln>
        </p:spPr>
      </p:pic>
      <p:pic>
        <p:nvPicPr>
          <p:cNvPr id="42" name="Picture 41">
            <a:extLst>
              <a:ext uri="{FF2B5EF4-FFF2-40B4-BE49-F238E27FC236}">
                <a16:creationId xmlns:a16="http://schemas.microsoft.com/office/drawing/2014/main" id="{99DF3477-2556-6AE5-3BD1-06DE517B113D}"/>
              </a:ext>
            </a:extLst>
          </p:cNvPr>
          <p:cNvPicPr>
            <a:picLocks noChangeAspect="1"/>
          </p:cNvPicPr>
          <p:nvPr/>
        </p:nvPicPr>
        <p:blipFill>
          <a:blip r:embed="rId13"/>
          <a:stretch>
            <a:fillRect/>
          </a:stretch>
        </p:blipFill>
        <p:spPr>
          <a:xfrm>
            <a:off x="2882805" y="2187432"/>
            <a:ext cx="680888" cy="1011191"/>
          </a:xfrm>
          <a:prstGeom prst="rect">
            <a:avLst/>
          </a:prstGeom>
          <a:ln>
            <a:solidFill>
              <a:schemeClr val="tx1"/>
            </a:solidFill>
          </a:ln>
        </p:spPr>
      </p:pic>
      <p:sp>
        <p:nvSpPr>
          <p:cNvPr id="47" name="TextBox 46">
            <a:extLst>
              <a:ext uri="{FF2B5EF4-FFF2-40B4-BE49-F238E27FC236}">
                <a16:creationId xmlns:a16="http://schemas.microsoft.com/office/drawing/2014/main" id="{B09C9FC7-E604-AE50-DB11-5DA769A5F386}"/>
              </a:ext>
            </a:extLst>
          </p:cNvPr>
          <p:cNvSpPr txBox="1"/>
          <p:nvPr/>
        </p:nvSpPr>
        <p:spPr>
          <a:xfrm>
            <a:off x="568745" y="1347332"/>
            <a:ext cx="216373" cy="261610"/>
          </a:xfrm>
          <a:prstGeom prst="rect">
            <a:avLst/>
          </a:prstGeom>
          <a:noFill/>
        </p:spPr>
        <p:txBody>
          <a:bodyPr wrap="square" rtlCol="0">
            <a:spAutoFit/>
          </a:bodyPr>
          <a:lstStyle/>
          <a:p>
            <a:r>
              <a:rPr lang="en-US" sz="1050" dirty="0">
                <a:latin typeface="Tahoma" panose="020B0604030504040204" pitchFamily="34" charset="0"/>
                <a:ea typeface="Tahoma" panose="020B0604030504040204" pitchFamily="34" charset="0"/>
                <a:cs typeface="Tahoma" panose="020B0604030504040204" pitchFamily="34" charset="0"/>
              </a:rPr>
              <a:t>A</a:t>
            </a:r>
          </a:p>
        </p:txBody>
      </p:sp>
      <p:sp>
        <p:nvSpPr>
          <p:cNvPr id="48" name="TextBox 47">
            <a:extLst>
              <a:ext uri="{FF2B5EF4-FFF2-40B4-BE49-F238E27FC236}">
                <a16:creationId xmlns:a16="http://schemas.microsoft.com/office/drawing/2014/main" id="{E83BB9A5-32FF-C3D4-36BC-E0B826808A6D}"/>
              </a:ext>
            </a:extLst>
          </p:cNvPr>
          <p:cNvSpPr txBox="1"/>
          <p:nvPr/>
        </p:nvSpPr>
        <p:spPr>
          <a:xfrm>
            <a:off x="3808485" y="1334327"/>
            <a:ext cx="216373" cy="261610"/>
          </a:xfrm>
          <a:prstGeom prst="rect">
            <a:avLst/>
          </a:prstGeom>
          <a:noFill/>
        </p:spPr>
        <p:txBody>
          <a:bodyPr wrap="square" rtlCol="0">
            <a:spAutoFit/>
          </a:bodyPr>
          <a:lstStyle/>
          <a:p>
            <a:r>
              <a:rPr lang="en-US" sz="1050" dirty="0">
                <a:latin typeface="Tahoma" panose="020B0604030504040204" pitchFamily="34" charset="0"/>
                <a:ea typeface="Tahoma" panose="020B0604030504040204" pitchFamily="34" charset="0"/>
                <a:cs typeface="Tahoma" panose="020B0604030504040204" pitchFamily="34" charset="0"/>
              </a:rPr>
              <a:t>B</a:t>
            </a:r>
          </a:p>
        </p:txBody>
      </p:sp>
      <p:sp>
        <p:nvSpPr>
          <p:cNvPr id="49" name="TextBox 48">
            <a:extLst>
              <a:ext uri="{FF2B5EF4-FFF2-40B4-BE49-F238E27FC236}">
                <a16:creationId xmlns:a16="http://schemas.microsoft.com/office/drawing/2014/main" id="{33F0F601-B72C-40BC-1C38-EEE934EC7B8F}"/>
              </a:ext>
            </a:extLst>
          </p:cNvPr>
          <p:cNvSpPr txBox="1"/>
          <p:nvPr/>
        </p:nvSpPr>
        <p:spPr>
          <a:xfrm>
            <a:off x="493662" y="2383162"/>
            <a:ext cx="216373" cy="261610"/>
          </a:xfrm>
          <a:prstGeom prst="rect">
            <a:avLst/>
          </a:prstGeom>
          <a:noFill/>
        </p:spPr>
        <p:txBody>
          <a:bodyPr wrap="square" rtlCol="0">
            <a:spAutoFit/>
          </a:bodyPr>
          <a:lstStyle/>
          <a:p>
            <a:r>
              <a:rPr lang="en-US" sz="1050" dirty="0">
                <a:latin typeface="Tahoma" panose="020B0604030504040204" pitchFamily="34" charset="0"/>
                <a:ea typeface="Tahoma" panose="020B0604030504040204" pitchFamily="34" charset="0"/>
                <a:cs typeface="Tahoma" panose="020B0604030504040204" pitchFamily="34" charset="0"/>
              </a:rPr>
              <a:t>C</a:t>
            </a:r>
          </a:p>
        </p:txBody>
      </p:sp>
      <p:sp>
        <p:nvSpPr>
          <p:cNvPr id="51" name="TextBox 50">
            <a:extLst>
              <a:ext uri="{FF2B5EF4-FFF2-40B4-BE49-F238E27FC236}">
                <a16:creationId xmlns:a16="http://schemas.microsoft.com/office/drawing/2014/main" id="{65E468F4-DE15-621E-32C2-4F0250E1D252}"/>
              </a:ext>
            </a:extLst>
          </p:cNvPr>
          <p:cNvSpPr txBox="1"/>
          <p:nvPr/>
        </p:nvSpPr>
        <p:spPr>
          <a:xfrm>
            <a:off x="3563693" y="2216427"/>
            <a:ext cx="216373" cy="261610"/>
          </a:xfrm>
          <a:prstGeom prst="rect">
            <a:avLst/>
          </a:prstGeom>
          <a:noFill/>
        </p:spPr>
        <p:txBody>
          <a:bodyPr wrap="square" rtlCol="0">
            <a:spAutoFit/>
          </a:bodyPr>
          <a:lstStyle/>
          <a:p>
            <a:r>
              <a:rPr lang="en-US" sz="1050" dirty="0">
                <a:latin typeface="Tahoma" panose="020B0604030504040204" pitchFamily="34" charset="0"/>
                <a:ea typeface="Tahoma" panose="020B0604030504040204" pitchFamily="34" charset="0"/>
                <a:cs typeface="Tahoma" panose="020B0604030504040204" pitchFamily="34" charset="0"/>
              </a:rPr>
              <a:t>D</a:t>
            </a:r>
          </a:p>
        </p:txBody>
      </p:sp>
    </p:spTree>
    <p:extLst>
      <p:ext uri="{BB962C8B-B14F-4D97-AF65-F5344CB8AC3E}">
        <p14:creationId xmlns:p14="http://schemas.microsoft.com/office/powerpoint/2010/main" val="671310534"/>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1371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Quadric Surfaces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rId5" action="ppaction://hlinksldjump"/>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16</a:t>
            </a:fld>
            <a:r>
              <a:rPr spc="-55" dirty="0"/>
              <a:t> </a:t>
            </a:r>
            <a:r>
              <a:rPr spc="35" dirty="0"/>
              <a:t>/</a:t>
            </a:r>
            <a:endParaRPr spc="-55" dirty="0"/>
          </a:p>
        </p:txBody>
      </p:sp>
      <p:pic>
        <p:nvPicPr>
          <p:cNvPr id="28" name="Picture 27">
            <a:extLst>
              <a:ext uri="{FF2B5EF4-FFF2-40B4-BE49-F238E27FC236}">
                <a16:creationId xmlns:a16="http://schemas.microsoft.com/office/drawing/2014/main" id="{60F2E0D3-5524-43D3-8D63-C166B9FC109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0642" y="1631125"/>
            <a:ext cx="2730667" cy="1106286"/>
          </a:xfrm>
          <a:prstGeom prst="rect">
            <a:avLst/>
          </a:prstGeom>
        </p:spPr>
      </p:pic>
      <p:pic>
        <p:nvPicPr>
          <p:cNvPr id="20" name="Picture 19">
            <a:extLst>
              <a:ext uri="{FF2B5EF4-FFF2-40B4-BE49-F238E27FC236}">
                <a16:creationId xmlns:a16="http://schemas.microsoft.com/office/drawing/2014/main" id="{1B6CEC2E-B062-4108-9347-32F9257FFB09}"/>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07974" y="546291"/>
            <a:ext cx="4192068" cy="883500"/>
          </a:xfrm>
          <a:prstGeom prst="rect">
            <a:avLst/>
          </a:prstGeom>
        </p:spPr>
      </p:pic>
    </p:spTree>
    <p:extLst>
      <p:ext uri="{BB962C8B-B14F-4D97-AF65-F5344CB8AC3E}">
        <p14:creationId xmlns:p14="http://schemas.microsoft.com/office/powerpoint/2010/main" val="345217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160</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5" cstate="print">
              <a:duotone>
                <a:prstClr val="black"/>
                <a:schemeClr val="accent6">
                  <a:tint val="45000"/>
                  <a:satMod val="400000"/>
                </a:schemeClr>
              </a:duotone>
              <a:extLst>
                <a:ext uri="{BEBA8EAE-BF5A-486C-A8C5-ECC9F3942E4B}">
                  <a14:imgProps xmlns:a14="http://schemas.microsoft.com/office/drawing/2010/main">
                    <a14:imgLayer r:embed="rId6">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documentclass{article}&#10;\usepackage{amsmath}&#10;\pagestyle{empty}&#10;\begin{document}&#10;&#10;\begin{flushleft}&#10;Determine the correct integration region W for each of the following integrals. Write your answer in the space provided.&#10;\end{flushleft}&#10;\end{document}" title="IguanaTex Bitmap Display">
            <a:extLst>
              <a:ext uri="{FF2B5EF4-FFF2-40B4-BE49-F238E27FC236}">
                <a16:creationId xmlns:a16="http://schemas.microsoft.com/office/drawing/2014/main" id="{3D114CFB-5F0B-8D5E-515B-27E8CCD0E2A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61034" y="428059"/>
            <a:ext cx="3885943" cy="240000"/>
          </a:xfrm>
          <a:prstGeom prst="rect">
            <a:avLst/>
          </a:prstGeom>
        </p:spPr>
      </p:pic>
      <p:pic>
        <p:nvPicPr>
          <p:cNvPr id="27" name="Picture 26" descr="\documentclass{article}&#10;\usepackage{amsmath}&#10;\pagestyle{empty}&#10;\begin{document}&#10;&#10;&#10;$$&#10;\text { (i) } \int_0^1 \int_0^{2(1-z)} \int_0^{3(1-x / 2-z)} f(x,y,z) \, d y d x d z&#10;$$&#10;&#10;\end{document}" title="IguanaTex Bitmap Display">
            <a:extLst>
              <a:ext uri="{FF2B5EF4-FFF2-40B4-BE49-F238E27FC236}">
                <a16:creationId xmlns:a16="http://schemas.microsoft.com/office/drawing/2014/main" id="{C64CF1C7-22CA-56AF-D0D8-145D0D1A8FDD}"/>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420039" y="699953"/>
            <a:ext cx="1723733" cy="226667"/>
          </a:xfrm>
          <a:prstGeom prst="rect">
            <a:avLst/>
          </a:prstGeom>
        </p:spPr>
      </p:pic>
      <p:pic>
        <p:nvPicPr>
          <p:cNvPr id="31" name="Picture 30" descr="\documentclass{article}&#10;\usepackage{amsmath}&#10;\pagestyle{empty}&#10;\begin{document}&#10;&#10;&#10;$$&#10;\text { (ii) } \int_{-1 / \sqrt{2}}^{1 / \sqrt{2}} \int_{-\sqrt{1 / 2-x^2}}^{\sqrt{1 / 2-x^2}} \int_{\sqrt{x^2+y^2}}^{\sqrt{1-x^2-y^2}} f(x,y,z) d z d y d x&#10;$$&#10;&#10;\end{document}" title="IguanaTex Bitmap Display">
            <a:extLst>
              <a:ext uri="{FF2B5EF4-FFF2-40B4-BE49-F238E27FC236}">
                <a16:creationId xmlns:a16="http://schemas.microsoft.com/office/drawing/2014/main" id="{4F9B5526-4C94-D25A-BE14-32AC4E51766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406254" y="963575"/>
            <a:ext cx="1970666" cy="269867"/>
          </a:xfrm>
          <a:prstGeom prst="rect">
            <a:avLst/>
          </a:prstGeom>
        </p:spPr>
      </p:pic>
      <p:pic>
        <p:nvPicPr>
          <p:cNvPr id="33" name="Picture 32">
            <a:extLst>
              <a:ext uri="{FF2B5EF4-FFF2-40B4-BE49-F238E27FC236}">
                <a16:creationId xmlns:a16="http://schemas.microsoft.com/office/drawing/2014/main" id="{382A501B-7E75-F9E9-5440-B88E17C4B188}"/>
              </a:ext>
            </a:extLst>
          </p:cNvPr>
          <p:cNvPicPr>
            <a:picLocks noChangeAspect="1"/>
          </p:cNvPicPr>
          <p:nvPr/>
        </p:nvPicPr>
        <p:blipFill>
          <a:blip r:embed="rId10"/>
          <a:stretch>
            <a:fillRect/>
          </a:stretch>
        </p:blipFill>
        <p:spPr>
          <a:xfrm>
            <a:off x="886988" y="1354075"/>
            <a:ext cx="1066102" cy="841900"/>
          </a:xfrm>
          <a:prstGeom prst="rect">
            <a:avLst/>
          </a:prstGeom>
          <a:ln>
            <a:solidFill>
              <a:schemeClr val="tx1"/>
            </a:solidFill>
          </a:ln>
        </p:spPr>
      </p:pic>
      <p:sp>
        <p:nvSpPr>
          <p:cNvPr id="34" name="TextBox 33">
            <a:extLst>
              <a:ext uri="{FF2B5EF4-FFF2-40B4-BE49-F238E27FC236}">
                <a16:creationId xmlns:a16="http://schemas.microsoft.com/office/drawing/2014/main" id="{B7530BD8-7153-F795-3B74-81ECEC068C00}"/>
              </a:ext>
            </a:extLst>
          </p:cNvPr>
          <p:cNvSpPr txBox="1"/>
          <p:nvPr/>
        </p:nvSpPr>
        <p:spPr>
          <a:xfrm>
            <a:off x="3113472" y="565084"/>
            <a:ext cx="228600" cy="369332"/>
          </a:xfrm>
          <a:prstGeom prst="rect">
            <a:avLst/>
          </a:prstGeom>
          <a:noFill/>
        </p:spPr>
        <p:txBody>
          <a:bodyPr wrap="square" rtlCol="0">
            <a:spAutoFit/>
          </a:bodyPr>
          <a:lstStyle/>
          <a:p>
            <a:r>
              <a:rPr lang="en-US" dirty="0"/>
              <a:t>_</a:t>
            </a:r>
          </a:p>
        </p:txBody>
      </p:sp>
      <p:sp>
        <p:nvSpPr>
          <p:cNvPr id="35" name="TextBox 34">
            <a:extLst>
              <a:ext uri="{FF2B5EF4-FFF2-40B4-BE49-F238E27FC236}">
                <a16:creationId xmlns:a16="http://schemas.microsoft.com/office/drawing/2014/main" id="{2211D559-FF7D-1F59-0163-AD95D3476614}"/>
              </a:ext>
            </a:extLst>
          </p:cNvPr>
          <p:cNvSpPr txBox="1"/>
          <p:nvPr/>
        </p:nvSpPr>
        <p:spPr>
          <a:xfrm>
            <a:off x="3347372" y="839797"/>
            <a:ext cx="228600" cy="369332"/>
          </a:xfrm>
          <a:prstGeom prst="rect">
            <a:avLst/>
          </a:prstGeom>
          <a:noFill/>
        </p:spPr>
        <p:txBody>
          <a:bodyPr wrap="square" rtlCol="0">
            <a:spAutoFit/>
          </a:bodyPr>
          <a:lstStyle/>
          <a:p>
            <a:r>
              <a:rPr lang="en-US" dirty="0"/>
              <a:t>_</a:t>
            </a:r>
          </a:p>
        </p:txBody>
      </p:sp>
      <p:pic>
        <p:nvPicPr>
          <p:cNvPr id="38" name="Picture 37">
            <a:extLst>
              <a:ext uri="{FF2B5EF4-FFF2-40B4-BE49-F238E27FC236}">
                <a16:creationId xmlns:a16="http://schemas.microsoft.com/office/drawing/2014/main" id="{92B64C94-A070-3EF5-92F9-33FE15FE1845}"/>
              </a:ext>
            </a:extLst>
          </p:cNvPr>
          <p:cNvPicPr>
            <a:picLocks noChangeAspect="1"/>
          </p:cNvPicPr>
          <p:nvPr/>
        </p:nvPicPr>
        <p:blipFill>
          <a:blip r:embed="rId11"/>
          <a:stretch>
            <a:fillRect/>
          </a:stretch>
        </p:blipFill>
        <p:spPr>
          <a:xfrm>
            <a:off x="766047" y="2389026"/>
            <a:ext cx="1280414" cy="718202"/>
          </a:xfrm>
          <a:prstGeom prst="rect">
            <a:avLst/>
          </a:prstGeom>
          <a:ln>
            <a:solidFill>
              <a:schemeClr val="tx1"/>
            </a:solidFill>
          </a:ln>
        </p:spPr>
      </p:pic>
      <p:pic>
        <p:nvPicPr>
          <p:cNvPr id="40" name="Picture 39">
            <a:extLst>
              <a:ext uri="{FF2B5EF4-FFF2-40B4-BE49-F238E27FC236}">
                <a16:creationId xmlns:a16="http://schemas.microsoft.com/office/drawing/2014/main" id="{FC9556ED-F32B-C8D7-A09F-5C8425CCAE42}"/>
              </a:ext>
            </a:extLst>
          </p:cNvPr>
          <p:cNvPicPr>
            <a:picLocks noChangeAspect="1"/>
          </p:cNvPicPr>
          <p:nvPr/>
        </p:nvPicPr>
        <p:blipFill>
          <a:blip r:embed="rId12"/>
          <a:stretch>
            <a:fillRect/>
          </a:stretch>
        </p:blipFill>
        <p:spPr>
          <a:xfrm>
            <a:off x="2507108" y="1347332"/>
            <a:ext cx="1273328" cy="748383"/>
          </a:xfrm>
          <a:prstGeom prst="rect">
            <a:avLst/>
          </a:prstGeom>
          <a:ln>
            <a:solidFill>
              <a:schemeClr val="tx1"/>
            </a:solidFill>
          </a:ln>
        </p:spPr>
      </p:pic>
      <p:pic>
        <p:nvPicPr>
          <p:cNvPr id="42" name="Picture 41">
            <a:extLst>
              <a:ext uri="{FF2B5EF4-FFF2-40B4-BE49-F238E27FC236}">
                <a16:creationId xmlns:a16="http://schemas.microsoft.com/office/drawing/2014/main" id="{99DF3477-2556-6AE5-3BD1-06DE517B113D}"/>
              </a:ext>
            </a:extLst>
          </p:cNvPr>
          <p:cNvPicPr>
            <a:picLocks noChangeAspect="1"/>
          </p:cNvPicPr>
          <p:nvPr/>
        </p:nvPicPr>
        <p:blipFill>
          <a:blip r:embed="rId13"/>
          <a:stretch>
            <a:fillRect/>
          </a:stretch>
        </p:blipFill>
        <p:spPr>
          <a:xfrm>
            <a:off x="2882805" y="2187432"/>
            <a:ext cx="680888" cy="1011191"/>
          </a:xfrm>
          <a:prstGeom prst="rect">
            <a:avLst/>
          </a:prstGeom>
          <a:ln>
            <a:solidFill>
              <a:schemeClr val="tx1"/>
            </a:solidFill>
          </a:ln>
        </p:spPr>
      </p:pic>
      <p:sp>
        <p:nvSpPr>
          <p:cNvPr id="2" name="TextBox 1">
            <a:extLst>
              <a:ext uri="{FF2B5EF4-FFF2-40B4-BE49-F238E27FC236}">
                <a16:creationId xmlns:a16="http://schemas.microsoft.com/office/drawing/2014/main" id="{85916BBD-7820-702E-7107-AB05C12FBFDA}"/>
              </a:ext>
            </a:extLst>
          </p:cNvPr>
          <p:cNvSpPr txBox="1"/>
          <p:nvPr/>
        </p:nvSpPr>
        <p:spPr>
          <a:xfrm>
            <a:off x="568745" y="1347332"/>
            <a:ext cx="216373" cy="261610"/>
          </a:xfrm>
          <a:prstGeom prst="rect">
            <a:avLst/>
          </a:prstGeom>
          <a:noFill/>
        </p:spPr>
        <p:txBody>
          <a:bodyPr wrap="square" rtlCol="0">
            <a:spAutoFit/>
          </a:bodyPr>
          <a:lstStyle/>
          <a:p>
            <a:r>
              <a:rPr lang="en-US" sz="1050" b="1" dirty="0">
                <a:solidFill>
                  <a:srgbClr val="FF0000"/>
                </a:solidFill>
                <a:latin typeface="Tahoma" panose="020B0604030504040204" pitchFamily="34" charset="0"/>
                <a:ea typeface="Tahoma" panose="020B0604030504040204" pitchFamily="34" charset="0"/>
                <a:cs typeface="Tahoma" panose="020B0604030504040204" pitchFamily="34" charset="0"/>
              </a:rPr>
              <a:t>A</a:t>
            </a:r>
          </a:p>
        </p:txBody>
      </p:sp>
      <p:sp>
        <p:nvSpPr>
          <p:cNvPr id="4" name="TextBox 3">
            <a:extLst>
              <a:ext uri="{FF2B5EF4-FFF2-40B4-BE49-F238E27FC236}">
                <a16:creationId xmlns:a16="http://schemas.microsoft.com/office/drawing/2014/main" id="{0739535C-C2E7-A3C5-03F7-1341FD90165A}"/>
              </a:ext>
            </a:extLst>
          </p:cNvPr>
          <p:cNvSpPr txBox="1"/>
          <p:nvPr/>
        </p:nvSpPr>
        <p:spPr>
          <a:xfrm>
            <a:off x="3808485" y="1334327"/>
            <a:ext cx="216373" cy="261610"/>
          </a:xfrm>
          <a:prstGeom prst="rect">
            <a:avLst/>
          </a:prstGeom>
          <a:noFill/>
        </p:spPr>
        <p:txBody>
          <a:bodyPr wrap="square" rtlCol="0">
            <a:spAutoFit/>
          </a:bodyPr>
          <a:lstStyle/>
          <a:p>
            <a:r>
              <a:rPr lang="en-US" sz="1050" dirty="0">
                <a:latin typeface="Tahoma" panose="020B0604030504040204" pitchFamily="34" charset="0"/>
                <a:ea typeface="Tahoma" panose="020B0604030504040204" pitchFamily="34" charset="0"/>
                <a:cs typeface="Tahoma" panose="020B0604030504040204" pitchFamily="34" charset="0"/>
              </a:rPr>
              <a:t>B</a:t>
            </a:r>
          </a:p>
        </p:txBody>
      </p:sp>
      <p:sp>
        <p:nvSpPr>
          <p:cNvPr id="5" name="TextBox 4">
            <a:extLst>
              <a:ext uri="{FF2B5EF4-FFF2-40B4-BE49-F238E27FC236}">
                <a16:creationId xmlns:a16="http://schemas.microsoft.com/office/drawing/2014/main" id="{BBD02BE4-4DDE-A662-500B-E6186C59F320}"/>
              </a:ext>
            </a:extLst>
          </p:cNvPr>
          <p:cNvSpPr txBox="1"/>
          <p:nvPr/>
        </p:nvSpPr>
        <p:spPr>
          <a:xfrm>
            <a:off x="493662" y="2383162"/>
            <a:ext cx="216373" cy="261610"/>
          </a:xfrm>
          <a:prstGeom prst="rect">
            <a:avLst/>
          </a:prstGeom>
          <a:noFill/>
        </p:spPr>
        <p:txBody>
          <a:bodyPr wrap="square" rtlCol="0">
            <a:spAutoFit/>
          </a:bodyPr>
          <a:lstStyle/>
          <a:p>
            <a:r>
              <a:rPr lang="en-US" sz="1050" b="1" dirty="0">
                <a:solidFill>
                  <a:srgbClr val="FF0000"/>
                </a:solidFill>
                <a:latin typeface="Tahoma" panose="020B0604030504040204" pitchFamily="34" charset="0"/>
                <a:ea typeface="Tahoma" panose="020B0604030504040204" pitchFamily="34" charset="0"/>
                <a:cs typeface="Tahoma" panose="020B0604030504040204" pitchFamily="34" charset="0"/>
              </a:rPr>
              <a:t>C</a:t>
            </a:r>
          </a:p>
        </p:txBody>
      </p:sp>
      <p:sp>
        <p:nvSpPr>
          <p:cNvPr id="14" name="TextBox 13">
            <a:extLst>
              <a:ext uri="{FF2B5EF4-FFF2-40B4-BE49-F238E27FC236}">
                <a16:creationId xmlns:a16="http://schemas.microsoft.com/office/drawing/2014/main" id="{32D3B9B1-EE05-F21B-6E8E-686D51ED148C}"/>
              </a:ext>
            </a:extLst>
          </p:cNvPr>
          <p:cNvSpPr txBox="1"/>
          <p:nvPr/>
        </p:nvSpPr>
        <p:spPr>
          <a:xfrm>
            <a:off x="3563693" y="2216427"/>
            <a:ext cx="216373" cy="261610"/>
          </a:xfrm>
          <a:prstGeom prst="rect">
            <a:avLst/>
          </a:prstGeom>
          <a:noFill/>
        </p:spPr>
        <p:txBody>
          <a:bodyPr wrap="square" rtlCol="0">
            <a:spAutoFit/>
          </a:bodyPr>
          <a:lstStyle/>
          <a:p>
            <a:r>
              <a:rPr lang="en-US" sz="1050" dirty="0">
                <a:latin typeface="Tahoma" panose="020B0604030504040204" pitchFamily="34" charset="0"/>
                <a:ea typeface="Tahoma" panose="020B0604030504040204" pitchFamily="34" charset="0"/>
                <a:cs typeface="Tahoma" panose="020B0604030504040204" pitchFamily="34" charset="0"/>
              </a:rPr>
              <a:t>D</a:t>
            </a:r>
          </a:p>
        </p:txBody>
      </p:sp>
      <p:sp>
        <p:nvSpPr>
          <p:cNvPr id="15" name="TextBox 14">
            <a:extLst>
              <a:ext uri="{FF2B5EF4-FFF2-40B4-BE49-F238E27FC236}">
                <a16:creationId xmlns:a16="http://schemas.microsoft.com/office/drawing/2014/main" id="{1D200A6E-B7E2-9E9E-0308-2B4F2807A04C}"/>
              </a:ext>
            </a:extLst>
          </p:cNvPr>
          <p:cNvSpPr txBox="1"/>
          <p:nvPr/>
        </p:nvSpPr>
        <p:spPr>
          <a:xfrm>
            <a:off x="3125699" y="657877"/>
            <a:ext cx="216373" cy="261610"/>
          </a:xfrm>
          <a:prstGeom prst="rect">
            <a:avLst/>
          </a:prstGeom>
          <a:noFill/>
        </p:spPr>
        <p:txBody>
          <a:bodyPr wrap="square" rtlCol="0">
            <a:spAutoFit/>
          </a:bodyPr>
          <a:lstStyle/>
          <a:p>
            <a:r>
              <a:rPr lang="en-US" sz="1050" b="1" dirty="0">
                <a:solidFill>
                  <a:srgbClr val="FF0000"/>
                </a:solidFill>
                <a:latin typeface="Tahoma" panose="020B0604030504040204" pitchFamily="34" charset="0"/>
                <a:ea typeface="Tahoma" panose="020B0604030504040204" pitchFamily="34" charset="0"/>
                <a:cs typeface="Tahoma" panose="020B0604030504040204" pitchFamily="34" charset="0"/>
              </a:rPr>
              <a:t>C</a:t>
            </a:r>
          </a:p>
        </p:txBody>
      </p:sp>
      <p:sp>
        <p:nvSpPr>
          <p:cNvPr id="16" name="TextBox 15">
            <a:extLst>
              <a:ext uri="{FF2B5EF4-FFF2-40B4-BE49-F238E27FC236}">
                <a16:creationId xmlns:a16="http://schemas.microsoft.com/office/drawing/2014/main" id="{58EEE648-C878-BDC2-C23C-4A6C994128A5}"/>
              </a:ext>
            </a:extLst>
          </p:cNvPr>
          <p:cNvSpPr txBox="1"/>
          <p:nvPr/>
        </p:nvSpPr>
        <p:spPr>
          <a:xfrm>
            <a:off x="3353485" y="933240"/>
            <a:ext cx="216373" cy="261610"/>
          </a:xfrm>
          <a:prstGeom prst="rect">
            <a:avLst/>
          </a:prstGeom>
          <a:noFill/>
        </p:spPr>
        <p:txBody>
          <a:bodyPr wrap="square" rtlCol="0">
            <a:spAutoFit/>
          </a:bodyPr>
          <a:lstStyle/>
          <a:p>
            <a:r>
              <a:rPr lang="en-US" sz="1050" b="1" dirty="0">
                <a:solidFill>
                  <a:srgbClr val="FF0000"/>
                </a:solidFill>
                <a:latin typeface="Tahoma" panose="020B0604030504040204" pitchFamily="34" charset="0"/>
                <a:ea typeface="Tahoma" panose="020B0604030504040204" pitchFamily="34" charset="0"/>
                <a:cs typeface="Tahoma" panose="020B0604030504040204" pitchFamily="34" charset="0"/>
              </a:rPr>
              <a:t>A</a:t>
            </a:r>
          </a:p>
        </p:txBody>
      </p:sp>
    </p:spTree>
    <p:extLst>
      <p:ext uri="{BB962C8B-B14F-4D97-AF65-F5344CB8AC3E}">
        <p14:creationId xmlns:p14="http://schemas.microsoft.com/office/powerpoint/2010/main" val="3384119425"/>
      </p:ext>
    </p:extLst>
  </p:cSld>
  <p:clrMapOvr>
    <a:masterClrMapping/>
  </p:clrMapOvr>
  <p:transition>
    <p:cut/>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52767" y="4909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Total Amount and Mass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161</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A08CF4-1297-4A07-B4C4-D47A8FF36035}"/>
                  </a:ext>
                </a:extLst>
              </p:cNvPr>
              <p:cNvSpPr txBox="1"/>
              <p:nvPr/>
            </p:nvSpPr>
            <p:spPr>
              <a:xfrm>
                <a:off x="2116053" y="427503"/>
                <a:ext cx="2362200" cy="2708434"/>
              </a:xfrm>
              <a:prstGeom prst="rect">
                <a:avLst/>
              </a:prstGeom>
              <a:noFill/>
            </p:spPr>
            <p:txBody>
              <a:bodyPr wrap="square" rtlCol="0">
                <a:spAutoFit/>
              </a:bodyPr>
              <a:lstStyle/>
              <a:p>
                <a:pPr marL="171450" indent="-171450">
                  <a:buFont typeface="Arial" panose="020B0604020202020204" pitchFamily="34" charset="0"/>
                  <a:buChar char="•"/>
                </a:pP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“Total Amount”</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 is an additive property based on the material or given circumstance</a:t>
                </a:r>
              </a:p>
              <a:p>
                <a:pPr marL="171450" indent="-171450">
                  <a:buFont typeface="Arial" panose="020B0604020202020204" pitchFamily="34" charset="0"/>
                  <a:buChar char="•"/>
                </a:pP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The </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density function </a:t>
                </a:r>
                <a14:m>
                  <m:oMath xmlns:m="http://schemas.openxmlformats.org/officeDocument/2006/math">
                    <m:r>
                      <a:rPr lang="en-US" sz="1000" b="0" i="1" u="none" strike="noStrike" baseline="0" smtClean="0">
                        <a:latin typeface="Cambria Math" panose="02040503050406030204" pitchFamily="18" charset="0"/>
                        <a:ea typeface="Tahoma" panose="020B0604030504040204" pitchFamily="34" charset="0"/>
                        <a:cs typeface="Tahoma" panose="020B0604030504040204" pitchFamily="34" charset="0"/>
                      </a:rPr>
                      <m:t>𝛿</m:t>
                    </m:r>
                    <m:d>
                      <m:dPr>
                        <m:ctrlPr>
                          <a:rPr lang="en-US" sz="1000" b="0" i="1" u="none" strike="noStrike" baseline="0" smtClean="0">
                            <a:latin typeface="Cambria Math" panose="02040503050406030204" pitchFamily="18" charset="0"/>
                            <a:ea typeface="Tahoma" panose="020B0604030504040204" pitchFamily="34" charset="0"/>
                            <a:cs typeface="Tahoma" panose="020B0604030504040204" pitchFamily="34" charset="0"/>
                          </a:rPr>
                        </m:ctrlPr>
                      </m:dPr>
                      <m:e>
                        <m:r>
                          <a:rPr lang="en-US" sz="1000" b="0" i="1" u="none" strike="noStrike" baseline="0" smtClean="0">
                            <a:latin typeface="Cambria Math" panose="02040503050406030204" pitchFamily="18" charset="0"/>
                            <a:ea typeface="Tahoma" panose="020B0604030504040204" pitchFamily="34" charset="0"/>
                            <a:cs typeface="Tahoma" panose="020B0604030504040204" pitchFamily="34" charset="0"/>
                          </a:rPr>
                          <m:t>𝑥</m:t>
                        </m:r>
                        <m:r>
                          <a:rPr lang="en-US" sz="1000" b="0" i="1" u="none" strike="noStrike" baseline="0" smtClean="0">
                            <a:latin typeface="Cambria Math" panose="02040503050406030204" pitchFamily="18" charset="0"/>
                            <a:ea typeface="Tahoma" panose="020B0604030504040204" pitchFamily="34" charset="0"/>
                            <a:cs typeface="Tahoma" panose="020B0604030504040204" pitchFamily="34" charset="0"/>
                          </a:rPr>
                          <m:t>,</m:t>
                        </m:r>
                        <m:r>
                          <a:rPr lang="en-US" sz="1000" b="0" i="1" u="none" strike="noStrike" baseline="0" smtClean="0">
                            <a:latin typeface="Cambria Math" panose="02040503050406030204" pitchFamily="18" charset="0"/>
                            <a:ea typeface="Tahoma" panose="020B0604030504040204" pitchFamily="34" charset="0"/>
                            <a:cs typeface="Tahoma" panose="020B0604030504040204" pitchFamily="34" charset="0"/>
                          </a:rPr>
                          <m:t>𝑦</m:t>
                        </m:r>
                      </m:e>
                    </m:d>
                  </m:oMath>
                </a14:m>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 has units of “amount per unit area” (or per unit volume).</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The units may vary based on the problem and/or situation at hand</a:t>
                </a:r>
                <a:endParaRPr lang="en-US" sz="100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The </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mass of a solid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whose mass density at each point is given by a function </a:t>
                </a:r>
                <a14:m>
                  <m:oMath xmlns:m="http://schemas.openxmlformats.org/officeDocument/2006/math">
                    <m:r>
                      <a:rPr lang="en-US" sz="1000" i="1">
                        <a:latin typeface="Cambria Math" panose="02040503050406030204" pitchFamily="18" charset="0"/>
                        <a:ea typeface="Tahoma" panose="020B0604030504040204" pitchFamily="34" charset="0"/>
                        <a:cs typeface="Tahoma" panose="020B0604030504040204" pitchFamily="34" charset="0"/>
                      </a:rPr>
                      <m:t>𝛿</m:t>
                    </m:r>
                  </m:oMath>
                </a14:m>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 is equal to the integral of </a:t>
                </a:r>
                <a14:m>
                  <m:oMath xmlns:m="http://schemas.openxmlformats.org/officeDocument/2006/math">
                    <m:r>
                      <a:rPr lang="en-US" sz="1000" i="1">
                        <a:latin typeface="Cambria Math" panose="02040503050406030204" pitchFamily="18" charset="0"/>
                        <a:ea typeface="Tahoma" panose="020B0604030504040204" pitchFamily="34" charset="0"/>
                        <a:cs typeface="Tahoma" panose="020B0604030504040204" pitchFamily="34" charset="0"/>
                      </a:rPr>
                      <m:t>𝛿</m:t>
                    </m:r>
                  </m:oMath>
                </a14:m>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 over the region occupied by the solid</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Can extend to two or three variables based on the density function </a:t>
                </a:r>
                <a:endParaRPr lang="en-US" sz="1000" b="1"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67A08CF4-1297-4A07-B4C4-D47A8FF36035}"/>
                  </a:ext>
                </a:extLst>
              </p:cNvPr>
              <p:cNvSpPr txBox="1">
                <a:spLocks noRot="1" noChangeAspect="1" noMove="1" noResize="1" noEditPoints="1" noAdjustHandles="1" noChangeArrowheads="1" noChangeShapeType="1" noTextEdit="1"/>
              </p:cNvSpPr>
              <p:nvPr/>
            </p:nvSpPr>
            <p:spPr>
              <a:xfrm>
                <a:off x="2116053" y="427503"/>
                <a:ext cx="2362200" cy="2708434"/>
              </a:xfrm>
              <a:prstGeom prst="rect">
                <a:avLst/>
              </a:prstGeom>
              <a:blipFill>
                <a:blip r:embed="rId4"/>
                <a:stretch>
                  <a:fillRect b="-450"/>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049E5513-31A1-4DEB-A241-5947436C01F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2767" y="1861386"/>
            <a:ext cx="1970286" cy="157714"/>
          </a:xfrm>
          <a:prstGeom prst="rect">
            <a:avLst/>
          </a:prstGeom>
        </p:spPr>
      </p:pic>
      <p:pic>
        <p:nvPicPr>
          <p:cNvPr id="4098" name="Picture 2" descr="15.6: Calculating Centers of Mass and Moments of Inertia - Mathematics  LibreTexts">
            <a:extLst>
              <a:ext uri="{FF2B5EF4-FFF2-40B4-BE49-F238E27FC236}">
                <a16:creationId xmlns:a16="http://schemas.microsoft.com/office/drawing/2014/main" id="{F901C988-F4A0-4643-A38C-A30B3A31AD5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4084" y="411920"/>
            <a:ext cx="1667652" cy="14107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onours Vector Calculus I | 2016 Fall | Teaching | Steven Rayan |  Department of Mathematics and Statistics | University of Saskatchewan">
            <a:extLst>
              <a:ext uri="{FF2B5EF4-FFF2-40B4-BE49-F238E27FC236}">
                <a16:creationId xmlns:a16="http://schemas.microsoft.com/office/drawing/2014/main" id="{DE054393-D7A5-4D59-A581-E73E5CA95C4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3093" y="2152657"/>
            <a:ext cx="1452909" cy="1210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085891"/>
      </p:ext>
    </p:extLst>
  </p:cSld>
  <p:clrMapOvr>
    <a:masterClrMapping/>
  </p:clrMapOvr>
  <p:transition>
    <p:cut/>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52767" y="4909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Moments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162</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A08CF4-1297-4A07-B4C4-D47A8FF36035}"/>
                  </a:ext>
                </a:extLst>
              </p:cNvPr>
              <p:cNvSpPr txBox="1"/>
              <p:nvPr/>
            </p:nvSpPr>
            <p:spPr>
              <a:xfrm>
                <a:off x="1944475" y="378408"/>
                <a:ext cx="2640792" cy="2117567"/>
              </a:xfrm>
              <a:prstGeom prst="rect">
                <a:avLst/>
              </a:prstGeom>
              <a:noFill/>
            </p:spPr>
            <p:txBody>
              <a:bodyPr wrap="square" rtlCol="0">
                <a:spAutoFit/>
              </a:bodyPr>
              <a:lstStyle/>
              <a:p>
                <a:pPr marL="171450" indent="-171450">
                  <a:buFont typeface="Arial" panose="020B0604020202020204" pitchFamily="34" charset="0"/>
                  <a:buChar char="•"/>
                </a:pPr>
                <a:r>
                  <a:rPr lang="en-US" sz="770" b="1" i="0" u="none" strike="noStrike" baseline="0" dirty="0">
                    <a:latin typeface="Tahoma" panose="020B0604030504040204" pitchFamily="34" charset="0"/>
                    <a:ea typeface="Tahoma" panose="020B0604030504040204" pitchFamily="34" charset="0"/>
                    <a:cs typeface="Tahoma" panose="020B0604030504040204" pitchFamily="34" charset="0"/>
                  </a:rPr>
                  <a:t>Moments </a:t>
                </a:r>
                <a:r>
                  <a:rPr lang="en-US" sz="770" b="0" i="0" u="none" strike="noStrike" baseline="0" dirty="0">
                    <a:latin typeface="Tahoma" panose="020B0604030504040204" pitchFamily="34" charset="0"/>
                    <a:ea typeface="Tahoma" panose="020B0604030504040204" pitchFamily="34" charset="0"/>
                    <a:cs typeface="Tahoma" panose="020B0604030504040204" pitchFamily="34" charset="0"/>
                  </a:rPr>
                  <a:t>calculate the tendency for an object or lamina to </a:t>
                </a:r>
                <a:r>
                  <a:rPr lang="en-US" sz="770" b="0" i="1" u="none" strike="noStrike" baseline="0" dirty="0">
                    <a:latin typeface="Tahoma" panose="020B0604030504040204" pitchFamily="34" charset="0"/>
                    <a:ea typeface="Tahoma" panose="020B0604030504040204" pitchFamily="34" charset="0"/>
                    <a:cs typeface="Tahoma" panose="020B0604030504040204" pitchFamily="34" charset="0"/>
                  </a:rPr>
                  <a:t>rotate</a:t>
                </a:r>
                <a:r>
                  <a:rPr lang="en-US" sz="770" b="0" i="0" u="none" strike="noStrike" baseline="0" dirty="0">
                    <a:latin typeface="Tahoma" panose="020B0604030504040204" pitchFamily="34" charset="0"/>
                    <a:ea typeface="Tahoma" panose="020B0604030504040204" pitchFamily="34" charset="0"/>
                    <a:cs typeface="Tahoma" panose="020B0604030504040204" pitchFamily="34" charset="0"/>
                  </a:rPr>
                  <a:t> about an axis</a:t>
                </a:r>
                <a:r>
                  <a:rPr lang="en-US" sz="770" dirty="0">
                    <a:latin typeface="Tahoma" panose="020B0604030504040204" pitchFamily="34" charset="0"/>
                    <a:ea typeface="Tahoma" panose="020B0604030504040204" pitchFamily="34" charset="0"/>
                    <a:cs typeface="Tahoma" panose="020B0604030504040204" pitchFamily="34" charset="0"/>
                  </a:rPr>
                  <a:t>. In vector calculus (Math 1920), this moment is a </a:t>
                </a:r>
                <a:r>
                  <a:rPr lang="en-US" sz="770" u="sng" dirty="0">
                    <a:latin typeface="Tahoma" panose="020B0604030504040204" pitchFamily="34" charset="0"/>
                    <a:ea typeface="Tahoma" panose="020B0604030504040204" pitchFamily="34" charset="0"/>
                    <a:cs typeface="Tahoma" panose="020B0604030504040204" pitchFamily="34" charset="0"/>
                  </a:rPr>
                  <a:t>scalar value</a:t>
                </a:r>
                <a:r>
                  <a:rPr lang="en-US" sz="770" dirty="0">
                    <a:latin typeface="Tahoma" panose="020B0604030504040204" pitchFamily="34" charset="0"/>
                    <a:ea typeface="Tahoma" panose="020B0604030504040204" pitchFamily="34" charset="0"/>
                    <a:cs typeface="Tahoma" panose="020B0604030504040204" pitchFamily="34" charset="0"/>
                  </a:rPr>
                  <a:t>.</a:t>
                </a:r>
              </a:p>
              <a:p>
                <a:pPr marL="171450" indent="-171450">
                  <a:buFont typeface="Arial" panose="020B0604020202020204" pitchFamily="34" charset="0"/>
                  <a:buChar char="•"/>
                </a:pPr>
                <a14:m>
                  <m:oMath xmlns:m="http://schemas.openxmlformats.org/officeDocument/2006/math">
                    <m:sSub>
                      <m:sSubPr>
                        <m:ctrlPr>
                          <a:rPr lang="en-US" sz="770" b="1" i="1" u="none" strike="noStrike" baseline="0" smtClean="0">
                            <a:latin typeface="Cambria Math" panose="02040503050406030204" pitchFamily="18" charset="0"/>
                            <a:ea typeface="Tahoma" panose="020B0604030504040204" pitchFamily="34" charset="0"/>
                            <a:cs typeface="Tahoma" panose="020B0604030504040204" pitchFamily="34" charset="0"/>
                          </a:rPr>
                        </m:ctrlPr>
                      </m:sSubPr>
                      <m:e>
                        <m:r>
                          <a:rPr lang="en-US" sz="770" b="1" i="1" u="none" strike="noStrike" baseline="0" smtClean="0">
                            <a:latin typeface="Cambria Math" panose="02040503050406030204" pitchFamily="18" charset="0"/>
                            <a:ea typeface="Tahoma" panose="020B0604030504040204" pitchFamily="34" charset="0"/>
                            <a:cs typeface="Tahoma" panose="020B0604030504040204" pitchFamily="34" charset="0"/>
                          </a:rPr>
                          <m:t>𝑴</m:t>
                        </m:r>
                      </m:e>
                      <m:sub>
                        <m:r>
                          <a:rPr lang="en-US" sz="770" b="1" i="1" u="none" strike="noStrike" baseline="0" smtClean="0">
                            <a:latin typeface="Cambria Math" panose="02040503050406030204" pitchFamily="18" charset="0"/>
                            <a:ea typeface="Tahoma" panose="020B0604030504040204" pitchFamily="34" charset="0"/>
                            <a:cs typeface="Tahoma" panose="020B0604030504040204" pitchFamily="34" charset="0"/>
                          </a:rPr>
                          <m:t>𝒙</m:t>
                        </m:r>
                      </m:sub>
                    </m:sSub>
                  </m:oMath>
                </a14:m>
                <a:r>
                  <a:rPr lang="en-US" sz="770" b="1" i="0" u="none" strike="noStrike" baseline="0" dirty="0">
                    <a:latin typeface="Tahoma" panose="020B0604030504040204" pitchFamily="34" charset="0"/>
                    <a:ea typeface="Tahoma" panose="020B0604030504040204" pitchFamily="34" charset="0"/>
                    <a:cs typeface="Tahoma" panose="020B0604030504040204" pitchFamily="34" charset="0"/>
                  </a:rPr>
                  <a:t> </a:t>
                </a:r>
                <a:r>
                  <a:rPr lang="en-US" sz="770" b="0" i="0" u="none" strike="noStrike" baseline="0" dirty="0">
                    <a:latin typeface="Tahoma" panose="020B0604030504040204" pitchFamily="34" charset="0"/>
                    <a:ea typeface="Tahoma" panose="020B0604030504040204" pitchFamily="34" charset="0"/>
                    <a:cs typeface="Tahoma" panose="020B0604030504040204" pitchFamily="34" charset="0"/>
                  </a:rPr>
                  <a:t>denotes</a:t>
                </a:r>
                <a:r>
                  <a:rPr lang="en-US" sz="770" b="0" i="0" u="none" strike="noStrike" dirty="0">
                    <a:latin typeface="Tahoma" panose="020B0604030504040204" pitchFamily="34" charset="0"/>
                    <a:ea typeface="Tahoma" panose="020B0604030504040204" pitchFamily="34" charset="0"/>
                    <a:cs typeface="Tahoma" panose="020B0604030504040204" pitchFamily="34" charset="0"/>
                  </a:rPr>
                  <a:t> the tendency for an object/lamina to rotate about the </a:t>
                </a:r>
                <a:r>
                  <a:rPr lang="en-US" sz="770" b="1" i="0" u="none" strike="noStrike" dirty="0">
                    <a:latin typeface="Tahoma" panose="020B0604030504040204" pitchFamily="34" charset="0"/>
                    <a:ea typeface="Tahoma" panose="020B0604030504040204" pitchFamily="34" charset="0"/>
                    <a:cs typeface="Tahoma" panose="020B0604030504040204" pitchFamily="34" charset="0"/>
                  </a:rPr>
                  <a:t>x-axis</a:t>
                </a:r>
              </a:p>
              <a:p>
                <a:pPr marL="628650" lvl="1" indent="-171450">
                  <a:buFont typeface="Arial" panose="020B0604020202020204" pitchFamily="34" charset="0"/>
                  <a:buChar char="•"/>
                </a:pPr>
                <a:r>
                  <a:rPr lang="en-US" sz="770" b="0" i="0" u="none" strike="noStrike" dirty="0">
                    <a:latin typeface="Tahoma" panose="020B0604030504040204" pitchFamily="34" charset="0"/>
                    <a:ea typeface="Tahoma" panose="020B0604030504040204" pitchFamily="34" charset="0"/>
                    <a:cs typeface="Tahoma" panose="020B0604030504040204" pitchFamily="34" charset="0"/>
                  </a:rPr>
                  <a:t>Mu</a:t>
                </a:r>
                <a:r>
                  <a:rPr lang="en-US" sz="770" dirty="0">
                    <a:latin typeface="Tahoma" panose="020B0604030504040204" pitchFamily="34" charset="0"/>
                    <a:ea typeface="Tahoma" panose="020B0604030504040204" pitchFamily="34" charset="0"/>
                    <a:cs typeface="Tahoma" panose="020B0604030504040204" pitchFamily="34" charset="0"/>
                  </a:rPr>
                  <a:t>ltiply by </a:t>
                </a:r>
                <a14:m>
                  <m:oMath xmlns:m="http://schemas.openxmlformats.org/officeDocument/2006/math">
                    <m:r>
                      <a:rPr lang="en-US" sz="770" b="0" i="1" smtClean="0">
                        <a:latin typeface="Cambria Math" panose="02040503050406030204" pitchFamily="18" charset="0"/>
                        <a:ea typeface="Tahoma" panose="020B0604030504040204" pitchFamily="34" charset="0"/>
                        <a:cs typeface="Tahoma" panose="020B0604030504040204" pitchFamily="34" charset="0"/>
                      </a:rPr>
                      <m:t>𝑦</m:t>
                    </m:r>
                  </m:oMath>
                </a14:m>
                <a:r>
                  <a:rPr lang="en-US" sz="770" b="0" i="0" u="none" strike="noStrike" dirty="0">
                    <a:latin typeface="Tahoma" panose="020B0604030504040204" pitchFamily="34" charset="0"/>
                    <a:ea typeface="Tahoma" panose="020B0604030504040204" pitchFamily="34" charset="0"/>
                    <a:cs typeface="Tahoma" panose="020B0604030504040204" pitchFamily="34" charset="0"/>
                  </a:rPr>
                  <a:t> since it is perpendicular to rotation axis (signed distance) </a:t>
                </a:r>
              </a:p>
              <a:p>
                <a:pPr marL="171450" indent="-171450">
                  <a:buFont typeface="Arial" panose="020B0604020202020204" pitchFamily="34" charset="0"/>
                  <a:buChar char="•"/>
                </a:pPr>
                <a14:m>
                  <m:oMath xmlns:m="http://schemas.openxmlformats.org/officeDocument/2006/math">
                    <m:sSub>
                      <m:sSubPr>
                        <m:ctrlPr>
                          <a:rPr lang="en-US" sz="770" b="1" i="1" u="none" strike="noStrike" baseline="0" smtClean="0">
                            <a:latin typeface="Cambria Math" panose="02040503050406030204" pitchFamily="18" charset="0"/>
                            <a:ea typeface="Tahoma" panose="020B0604030504040204" pitchFamily="34" charset="0"/>
                            <a:cs typeface="Tahoma" panose="020B0604030504040204" pitchFamily="34" charset="0"/>
                          </a:rPr>
                        </m:ctrlPr>
                      </m:sSubPr>
                      <m:e>
                        <m:r>
                          <a:rPr lang="en-US" sz="770" b="1" i="1" u="none" strike="noStrike" baseline="0" smtClean="0">
                            <a:latin typeface="Cambria Math" panose="02040503050406030204" pitchFamily="18" charset="0"/>
                            <a:ea typeface="Tahoma" panose="020B0604030504040204" pitchFamily="34" charset="0"/>
                            <a:cs typeface="Tahoma" panose="020B0604030504040204" pitchFamily="34" charset="0"/>
                          </a:rPr>
                          <m:t>𝑴</m:t>
                        </m:r>
                      </m:e>
                      <m:sub>
                        <m:r>
                          <a:rPr lang="en-US" sz="770" b="1" i="1" u="none" strike="noStrike" baseline="0" smtClean="0">
                            <a:latin typeface="Cambria Math" panose="02040503050406030204" pitchFamily="18" charset="0"/>
                            <a:ea typeface="Tahoma" panose="020B0604030504040204" pitchFamily="34" charset="0"/>
                            <a:cs typeface="Tahoma" panose="020B0604030504040204" pitchFamily="34" charset="0"/>
                          </a:rPr>
                          <m:t>𝒚</m:t>
                        </m:r>
                      </m:sub>
                    </m:sSub>
                  </m:oMath>
                </a14:m>
                <a:r>
                  <a:rPr lang="en-US" sz="770" b="1" i="0" u="none" strike="noStrike" baseline="0" dirty="0">
                    <a:latin typeface="Tahoma" panose="020B0604030504040204" pitchFamily="34" charset="0"/>
                    <a:ea typeface="Tahoma" panose="020B0604030504040204" pitchFamily="34" charset="0"/>
                    <a:cs typeface="Tahoma" panose="020B0604030504040204" pitchFamily="34" charset="0"/>
                  </a:rPr>
                  <a:t> </a:t>
                </a:r>
                <a:r>
                  <a:rPr lang="en-US" sz="770" b="0" i="0" u="none" strike="noStrike" baseline="0" dirty="0">
                    <a:latin typeface="Tahoma" panose="020B0604030504040204" pitchFamily="34" charset="0"/>
                    <a:ea typeface="Tahoma" panose="020B0604030504040204" pitchFamily="34" charset="0"/>
                    <a:cs typeface="Tahoma" panose="020B0604030504040204" pitchFamily="34" charset="0"/>
                  </a:rPr>
                  <a:t>denotes</a:t>
                </a:r>
                <a:r>
                  <a:rPr lang="en-US" sz="770" b="0" i="0" u="none" strike="noStrike" dirty="0">
                    <a:latin typeface="Tahoma" panose="020B0604030504040204" pitchFamily="34" charset="0"/>
                    <a:ea typeface="Tahoma" panose="020B0604030504040204" pitchFamily="34" charset="0"/>
                    <a:cs typeface="Tahoma" panose="020B0604030504040204" pitchFamily="34" charset="0"/>
                  </a:rPr>
                  <a:t> the tendency for an object/lamina to rotate about the </a:t>
                </a:r>
                <a:r>
                  <a:rPr lang="en-US" sz="770" b="1" i="0" u="none" strike="noStrike" dirty="0">
                    <a:latin typeface="Tahoma" panose="020B0604030504040204" pitchFamily="34" charset="0"/>
                    <a:ea typeface="Tahoma" panose="020B0604030504040204" pitchFamily="34" charset="0"/>
                    <a:cs typeface="Tahoma" panose="020B0604030504040204" pitchFamily="34" charset="0"/>
                  </a:rPr>
                  <a:t>y-axis</a:t>
                </a:r>
              </a:p>
              <a:p>
                <a:pPr marL="628650" lvl="1" indent="-171450">
                  <a:buFont typeface="Arial" panose="020B0604020202020204" pitchFamily="34" charset="0"/>
                  <a:buChar char="•"/>
                </a:pPr>
                <a:r>
                  <a:rPr lang="en-US" sz="770" b="0" i="0" u="none" strike="noStrike" dirty="0">
                    <a:latin typeface="Tahoma" panose="020B0604030504040204" pitchFamily="34" charset="0"/>
                    <a:ea typeface="Tahoma" panose="020B0604030504040204" pitchFamily="34" charset="0"/>
                    <a:cs typeface="Tahoma" panose="020B0604030504040204" pitchFamily="34" charset="0"/>
                  </a:rPr>
                  <a:t>Mu</a:t>
                </a:r>
                <a:r>
                  <a:rPr lang="en-US" sz="770" dirty="0">
                    <a:latin typeface="Tahoma" panose="020B0604030504040204" pitchFamily="34" charset="0"/>
                    <a:ea typeface="Tahoma" panose="020B0604030504040204" pitchFamily="34" charset="0"/>
                    <a:cs typeface="Tahoma" panose="020B0604030504040204" pitchFamily="34" charset="0"/>
                  </a:rPr>
                  <a:t>ltiply by </a:t>
                </a:r>
                <a14:m>
                  <m:oMath xmlns:m="http://schemas.openxmlformats.org/officeDocument/2006/math">
                    <m:r>
                      <a:rPr lang="en-US" sz="770" b="0" i="1" smtClean="0">
                        <a:latin typeface="Cambria Math" panose="02040503050406030204" pitchFamily="18" charset="0"/>
                        <a:ea typeface="Tahoma" panose="020B0604030504040204" pitchFamily="34" charset="0"/>
                        <a:cs typeface="Tahoma" panose="020B0604030504040204" pitchFamily="34" charset="0"/>
                      </a:rPr>
                      <m:t>𝑥</m:t>
                    </m:r>
                  </m:oMath>
                </a14:m>
                <a:r>
                  <a:rPr lang="en-US" sz="770" b="0" i="0" u="none" strike="noStrike" dirty="0">
                    <a:latin typeface="Tahoma" panose="020B0604030504040204" pitchFamily="34" charset="0"/>
                    <a:ea typeface="Tahoma" panose="020B0604030504040204" pitchFamily="34" charset="0"/>
                    <a:cs typeface="Tahoma" panose="020B0604030504040204" pitchFamily="34" charset="0"/>
                  </a:rPr>
                  <a:t> since it is perpendicular to rotation axis (signed distance)</a:t>
                </a:r>
                <a:endParaRPr lang="en-US" sz="77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770" b="0" i="0" u="none" strike="noStrike" baseline="0" dirty="0">
                    <a:latin typeface="Tahoma" panose="020B0604030504040204" pitchFamily="34" charset="0"/>
                    <a:ea typeface="Tahoma" panose="020B0604030504040204" pitchFamily="34" charset="0"/>
                    <a:cs typeface="Tahoma" panose="020B0604030504040204" pitchFamily="34" charset="0"/>
                  </a:rPr>
                  <a:t>If the distance </a:t>
                </a:r>
                <a14:m>
                  <m:oMath xmlns:m="http://schemas.openxmlformats.org/officeDocument/2006/math">
                    <m:r>
                      <a:rPr lang="en-US" sz="770" b="0" i="1" u="none" strike="noStrike" baseline="0" smtClean="0">
                        <a:latin typeface="Cambria Math" panose="02040503050406030204" pitchFamily="18" charset="0"/>
                        <a:ea typeface="Tahoma" panose="020B0604030504040204" pitchFamily="34" charset="0"/>
                        <a:cs typeface="Tahoma" panose="020B0604030504040204" pitchFamily="34" charset="0"/>
                      </a:rPr>
                      <m:t>𝑥</m:t>
                    </m:r>
                    <m:r>
                      <a:rPr lang="en-US" sz="770" b="0" i="1" u="none" strike="noStrike" baseline="0" smtClean="0">
                        <a:latin typeface="Cambria Math" panose="02040503050406030204" pitchFamily="18" charset="0"/>
                        <a:ea typeface="Tahoma" panose="020B0604030504040204" pitchFamily="34" charset="0"/>
                        <a:cs typeface="Tahoma" panose="020B0604030504040204" pitchFamily="34" charset="0"/>
                      </a:rPr>
                      <m:t> </m:t>
                    </m:r>
                    <m:r>
                      <a:rPr lang="en-US" sz="770" b="0" i="1" u="none" strike="noStrike" baseline="0" smtClean="0">
                        <a:latin typeface="Cambria Math" panose="02040503050406030204" pitchFamily="18" charset="0"/>
                        <a:ea typeface="Tahoma" panose="020B0604030504040204" pitchFamily="34" charset="0"/>
                        <a:cs typeface="Tahoma" panose="020B0604030504040204" pitchFamily="34" charset="0"/>
                      </a:rPr>
                      <m:t>𝑜𝑟</m:t>
                    </m:r>
                    <m:r>
                      <a:rPr lang="en-US" sz="770" b="0" i="1" u="none" strike="noStrike" baseline="0" smtClean="0">
                        <a:latin typeface="Cambria Math" panose="02040503050406030204" pitchFamily="18" charset="0"/>
                        <a:ea typeface="Tahoma" panose="020B0604030504040204" pitchFamily="34" charset="0"/>
                        <a:cs typeface="Tahoma" panose="020B0604030504040204" pitchFamily="34" charset="0"/>
                      </a:rPr>
                      <m:t> </m:t>
                    </m:r>
                    <m:r>
                      <a:rPr lang="en-US" sz="770" b="0" i="1" u="none" strike="noStrike" baseline="0" smtClean="0">
                        <a:latin typeface="Cambria Math" panose="02040503050406030204" pitchFamily="18" charset="0"/>
                        <a:ea typeface="Tahoma" panose="020B0604030504040204" pitchFamily="34" charset="0"/>
                        <a:cs typeface="Tahoma" panose="020B0604030504040204" pitchFamily="34" charset="0"/>
                      </a:rPr>
                      <m:t>𝑦</m:t>
                    </m:r>
                  </m:oMath>
                </a14:m>
                <a:r>
                  <a:rPr lang="en-US" sz="770" b="0" i="0" u="none" strike="noStrike" baseline="0" dirty="0">
                    <a:latin typeface="Tahoma" panose="020B0604030504040204" pitchFamily="34" charset="0"/>
                    <a:ea typeface="Tahoma" panose="020B0604030504040204" pitchFamily="34" charset="0"/>
                    <a:cs typeface="Tahoma" panose="020B0604030504040204" pitchFamily="34" charset="0"/>
                  </a:rPr>
                  <a:t> is further away, it means the</a:t>
                </a:r>
                <a:r>
                  <a:rPr lang="en-US" sz="770" b="0" i="0" u="none" strike="noStrike" dirty="0">
                    <a:latin typeface="Tahoma" panose="020B0604030504040204" pitchFamily="34" charset="0"/>
                    <a:ea typeface="Tahoma" panose="020B0604030504040204" pitchFamily="34" charset="0"/>
                    <a:cs typeface="Tahoma" panose="020B0604030504040204" pitchFamily="34" charset="0"/>
                  </a:rPr>
                  <a:t> object is more likely to rotate, since the va</a:t>
                </a:r>
                <a:r>
                  <a:rPr lang="en-US" sz="770" dirty="0">
                    <a:latin typeface="Tahoma" panose="020B0604030504040204" pitchFamily="34" charset="0"/>
                    <a:ea typeface="Tahoma" panose="020B0604030504040204" pitchFamily="34" charset="0"/>
                    <a:cs typeface="Tahoma" panose="020B0604030504040204" pitchFamily="34" charset="0"/>
                  </a:rPr>
                  <a:t>lue of the moment increases</a:t>
                </a:r>
                <a:endParaRPr lang="en-US" sz="77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770" b="0" i="0" u="none" strike="noStrike" baseline="0" dirty="0">
                    <a:latin typeface="Tahoma" panose="020B0604030504040204" pitchFamily="34" charset="0"/>
                    <a:ea typeface="Tahoma" panose="020B0604030504040204" pitchFamily="34" charset="0"/>
                    <a:cs typeface="Tahoma" panose="020B0604030504040204" pitchFamily="34" charset="0"/>
                  </a:rPr>
                  <a:t>Application to Mechanical Engineering (e.g., Statics and Mechanics of Solids)</a:t>
                </a:r>
              </a:p>
              <a:p>
                <a:pPr marL="628650" lvl="1" indent="-171450">
                  <a:buFont typeface="Arial" panose="020B0604020202020204" pitchFamily="34" charset="0"/>
                  <a:buChar char="•"/>
                </a:pPr>
                <a14:m>
                  <m:oMath xmlns:m="http://schemas.openxmlformats.org/officeDocument/2006/math">
                    <m:r>
                      <a:rPr lang="en-US" sz="770" b="0" i="1" smtClean="0">
                        <a:latin typeface="Cambria Math" panose="02040503050406030204" pitchFamily="18" charset="0"/>
                        <a:ea typeface="Tahoma" panose="020B0604030504040204" pitchFamily="34" charset="0"/>
                        <a:cs typeface="Tahoma" panose="020B0604030504040204" pitchFamily="34" charset="0"/>
                      </a:rPr>
                      <m:t>∑</m:t>
                    </m:r>
                    <m:r>
                      <a:rPr lang="en-US" sz="770" b="0" i="1" smtClean="0">
                        <a:latin typeface="Cambria Math" panose="02040503050406030204" pitchFamily="18" charset="0"/>
                        <a:ea typeface="Tahoma" panose="020B0604030504040204" pitchFamily="34" charset="0"/>
                        <a:cs typeface="Tahoma" panose="020B0604030504040204" pitchFamily="34" charset="0"/>
                      </a:rPr>
                      <m:t>𝑀</m:t>
                    </m:r>
                    <m:r>
                      <a:rPr lang="en-US" sz="770" b="0" i="1" smtClean="0">
                        <a:latin typeface="Cambria Math" panose="02040503050406030204" pitchFamily="18" charset="0"/>
                        <a:ea typeface="Tahoma" panose="020B0604030504040204" pitchFamily="34" charset="0"/>
                        <a:cs typeface="Tahoma" panose="020B0604030504040204" pitchFamily="34" charset="0"/>
                      </a:rPr>
                      <m:t>=0</m:t>
                    </m:r>
                  </m:oMath>
                </a14:m>
                <a:r>
                  <a:rPr lang="en-US" sz="770" b="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770" i="1" smtClean="0">
                        <a:latin typeface="Cambria Math" panose="02040503050406030204" pitchFamily="18" charset="0"/>
                        <a:ea typeface="Tahoma" panose="020B0604030504040204" pitchFamily="34" charset="0"/>
                        <a:cs typeface="Tahoma" panose="020B0604030504040204" pitchFamily="34" charset="0"/>
                      </a:rPr>
                      <m:t>∑</m:t>
                    </m:r>
                    <m:r>
                      <a:rPr lang="en-US" sz="770" b="0" i="1" smtClean="0">
                        <a:latin typeface="Cambria Math" panose="02040503050406030204" pitchFamily="18" charset="0"/>
                        <a:ea typeface="Tahoma" panose="020B0604030504040204" pitchFamily="34" charset="0"/>
                        <a:cs typeface="Tahoma" panose="020B0604030504040204" pitchFamily="34" charset="0"/>
                      </a:rPr>
                      <m:t>𝐹</m:t>
                    </m:r>
                    <m:r>
                      <a:rPr lang="en-US" sz="770" i="1">
                        <a:latin typeface="Cambria Math" panose="02040503050406030204" pitchFamily="18" charset="0"/>
                        <a:ea typeface="Tahoma" panose="020B0604030504040204" pitchFamily="34" charset="0"/>
                        <a:cs typeface="Tahoma" panose="020B0604030504040204" pitchFamily="34" charset="0"/>
                      </a:rPr>
                      <m:t>=0</m:t>
                    </m:r>
                  </m:oMath>
                </a14:m>
                <a:endParaRPr lang="en-US" sz="77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67A08CF4-1297-4A07-B4C4-D47A8FF36035}"/>
                  </a:ext>
                </a:extLst>
              </p:cNvPr>
              <p:cNvSpPr txBox="1">
                <a:spLocks noRot="1" noChangeAspect="1" noMove="1" noResize="1" noEditPoints="1" noAdjustHandles="1" noChangeArrowheads="1" noChangeShapeType="1" noTextEdit="1"/>
              </p:cNvSpPr>
              <p:nvPr/>
            </p:nvSpPr>
            <p:spPr>
              <a:xfrm>
                <a:off x="1944475" y="378408"/>
                <a:ext cx="2640792" cy="2117567"/>
              </a:xfrm>
              <a:prstGeom prst="rect">
                <a:avLst/>
              </a:prstGeom>
              <a:blipFill>
                <a:blip r:embed="rId5"/>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40544175-3DB9-4D5F-BD66-3C0EA06FDA12}"/>
              </a:ext>
            </a:extLst>
          </p:cNvPr>
          <p:cNvPicPr>
            <a:picLocks noChangeAspect="1"/>
          </p:cNvPicPr>
          <p:nvPr/>
        </p:nvPicPr>
        <p:blipFill>
          <a:blip r:embed="rId6"/>
          <a:stretch>
            <a:fillRect/>
          </a:stretch>
        </p:blipFill>
        <p:spPr>
          <a:xfrm>
            <a:off x="132433" y="1646062"/>
            <a:ext cx="1606559" cy="1559133"/>
          </a:xfrm>
          <a:prstGeom prst="rect">
            <a:avLst/>
          </a:prstGeom>
        </p:spPr>
      </p:pic>
      <p:pic>
        <p:nvPicPr>
          <p:cNvPr id="3078" name="Picture 6" descr="Moment Of Inertia Of Rectangle Plate - Formula, Derivation And Calculation">
            <a:extLst>
              <a:ext uri="{FF2B5EF4-FFF2-40B4-BE49-F238E27FC236}">
                <a16:creationId xmlns:a16="http://schemas.microsoft.com/office/drawing/2014/main" id="{C95DD35E-9837-4980-8CA5-8DAB4A4D443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765" y="392988"/>
            <a:ext cx="1672685" cy="103909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100+ Free Wrench &amp; Spanner Vectors - Pixabay">
            <a:extLst>
              <a:ext uri="{FF2B5EF4-FFF2-40B4-BE49-F238E27FC236}">
                <a16:creationId xmlns:a16="http://schemas.microsoft.com/office/drawing/2014/main" id="{4A3CE16F-5098-4768-8225-3BC7AAD6B62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7778838">
            <a:off x="849081" y="1151037"/>
            <a:ext cx="701961" cy="350981"/>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Curved Right 26">
            <a:extLst>
              <a:ext uri="{FF2B5EF4-FFF2-40B4-BE49-F238E27FC236}">
                <a16:creationId xmlns:a16="http://schemas.microsoft.com/office/drawing/2014/main" id="{FD90DCE6-5DE3-4244-A7B5-E7A607711157}"/>
              </a:ext>
            </a:extLst>
          </p:cNvPr>
          <p:cNvSpPr/>
          <p:nvPr/>
        </p:nvSpPr>
        <p:spPr>
          <a:xfrm rot="2464371" flipV="1">
            <a:off x="1488189" y="1042520"/>
            <a:ext cx="139384" cy="167986"/>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pic>
        <p:nvPicPr>
          <p:cNvPr id="16" name="Picture 15">
            <a:extLst>
              <a:ext uri="{FF2B5EF4-FFF2-40B4-BE49-F238E27FC236}">
                <a16:creationId xmlns:a16="http://schemas.microsoft.com/office/drawing/2014/main" id="{599742B0-EB98-4711-BF68-03DD04C4863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137138" y="2619153"/>
            <a:ext cx="957562" cy="452876"/>
          </a:xfrm>
          <a:prstGeom prst="rect">
            <a:avLst/>
          </a:prstGeom>
        </p:spPr>
      </p:pic>
      <p:pic>
        <p:nvPicPr>
          <p:cNvPr id="20" name="Picture 19">
            <a:extLst>
              <a:ext uri="{FF2B5EF4-FFF2-40B4-BE49-F238E27FC236}">
                <a16:creationId xmlns:a16="http://schemas.microsoft.com/office/drawing/2014/main" id="{7EFD3787-CE6E-42B5-94B9-F378D32E7F36}"/>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254231" y="2498664"/>
            <a:ext cx="1171505" cy="703390"/>
          </a:xfrm>
          <a:prstGeom prst="rect">
            <a:avLst/>
          </a:prstGeom>
        </p:spPr>
      </p:pic>
    </p:spTree>
    <p:extLst>
      <p:ext uri="{BB962C8B-B14F-4D97-AF65-F5344CB8AC3E}">
        <p14:creationId xmlns:p14="http://schemas.microsoft.com/office/powerpoint/2010/main" val="2472313636"/>
      </p:ext>
    </p:extLst>
  </p:cSld>
  <p:clrMapOvr>
    <a:masterClrMapping/>
  </p:clrMapOvr>
  <p:transition>
    <p:cut/>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52767" y="4909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Center of Mass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163</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A08CF4-1297-4A07-B4C4-D47A8FF36035}"/>
                  </a:ext>
                </a:extLst>
              </p:cNvPr>
              <p:cNvSpPr txBox="1"/>
              <p:nvPr/>
            </p:nvSpPr>
            <p:spPr>
              <a:xfrm>
                <a:off x="2119290" y="330946"/>
                <a:ext cx="2488714" cy="2432589"/>
              </a:xfrm>
              <a:prstGeom prst="rect">
                <a:avLst/>
              </a:prstGeom>
              <a:noFill/>
            </p:spPr>
            <p:txBody>
              <a:bodyPr wrap="square" rtlCol="0">
                <a:spAutoFit/>
              </a:bodyPr>
              <a:lstStyle/>
              <a:p>
                <a:pPr marL="171450" indent="-171450">
                  <a:buFont typeface="Arial" panose="020B0604020202020204" pitchFamily="34" charset="0"/>
                  <a:buChar char="•"/>
                </a:pPr>
                <a:r>
                  <a:rPr lang="en-US" sz="750" b="1" i="0" u="none" strike="noStrike" baseline="0" dirty="0">
                    <a:latin typeface="Tahoma" panose="020B0604030504040204" pitchFamily="34" charset="0"/>
                    <a:ea typeface="Tahoma" panose="020B0604030504040204" pitchFamily="34" charset="0"/>
                    <a:cs typeface="Tahoma" panose="020B0604030504040204" pitchFamily="34" charset="0"/>
                  </a:rPr>
                  <a:t>Center of mass</a:t>
                </a:r>
                <a:r>
                  <a:rPr lang="en-US" sz="750" b="0" i="0" u="none" strike="noStrike" baseline="0" dirty="0">
                    <a:latin typeface="Tahoma" panose="020B0604030504040204" pitchFamily="34" charset="0"/>
                    <a:ea typeface="Tahoma" panose="020B0604030504040204" pitchFamily="34" charset="0"/>
                    <a:cs typeface="Tahoma" panose="020B0604030504040204" pitchFamily="34" charset="0"/>
                  </a:rPr>
                  <a:t> can be viewed as a </a:t>
                </a:r>
                <a:r>
                  <a:rPr lang="en-US" sz="750" b="1" i="0" u="none" strike="noStrike" baseline="0" dirty="0">
                    <a:latin typeface="Tahoma" panose="020B0604030504040204" pitchFamily="34" charset="0"/>
                    <a:ea typeface="Tahoma" panose="020B0604030504040204" pitchFamily="34" charset="0"/>
                    <a:cs typeface="Tahoma" panose="020B0604030504040204" pitchFamily="34" charset="0"/>
                  </a:rPr>
                  <a:t>“weighted averaged” </a:t>
                </a:r>
                <a:r>
                  <a:rPr lang="en-US" sz="750" i="0" u="none" strike="noStrike" baseline="0" dirty="0">
                    <a:latin typeface="Tahoma" panose="020B0604030504040204" pitchFamily="34" charset="0"/>
                    <a:ea typeface="Tahoma" panose="020B0604030504040204" pitchFamily="34" charset="0"/>
                    <a:cs typeface="Tahoma" panose="020B0604030504040204" pitchFamily="34" charset="0"/>
                  </a:rPr>
                  <a:t>based on a moment and total mass</a:t>
                </a:r>
                <a:endParaRPr lang="en-US" sz="750" b="1" i="0" u="none" strike="noStrike" baseline="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750" b="1" dirty="0">
                    <a:latin typeface="Tahoma" panose="020B0604030504040204" pitchFamily="34" charset="0"/>
                    <a:ea typeface="Tahoma" panose="020B0604030504040204" pitchFamily="34" charset="0"/>
                    <a:cs typeface="Tahoma" panose="020B0604030504040204" pitchFamily="34" charset="0"/>
                  </a:rPr>
                  <a:t>Center of mass </a:t>
                </a:r>
                <a:r>
                  <a:rPr lang="en-US" sz="750" dirty="0">
                    <a:latin typeface="Tahoma" panose="020B0604030504040204" pitchFamily="34" charset="0"/>
                    <a:ea typeface="Tahoma" panose="020B0604030504040204" pitchFamily="34" charset="0"/>
                    <a:cs typeface="Tahoma" panose="020B0604030504040204" pitchFamily="34" charset="0"/>
                  </a:rPr>
                  <a:t>is a </a:t>
                </a:r>
                <a:r>
                  <a:rPr lang="en-US" sz="750" b="1" dirty="0">
                    <a:latin typeface="Tahoma" panose="020B0604030504040204" pitchFamily="34" charset="0"/>
                    <a:ea typeface="Tahoma" panose="020B0604030504040204" pitchFamily="34" charset="0"/>
                    <a:cs typeface="Tahoma" panose="020B0604030504040204" pitchFamily="34" charset="0"/>
                  </a:rPr>
                  <a:t>location</a:t>
                </a:r>
                <a:r>
                  <a:rPr lang="en-US" sz="750" dirty="0">
                    <a:latin typeface="Tahoma" panose="020B0604030504040204" pitchFamily="34" charset="0"/>
                    <a:ea typeface="Tahoma" panose="020B0604030504040204" pitchFamily="34" charset="0"/>
                    <a:cs typeface="Tahoma" panose="020B0604030504040204" pitchFamily="34" charset="0"/>
                  </a:rPr>
                  <a:t>, not necessarily a value</a:t>
                </a:r>
                <a:endParaRPr lang="en-US" sz="75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The </a:t>
                </a:r>
                <a:r>
                  <a:rPr lang="en-US" sz="750" b="1" dirty="0">
                    <a:latin typeface="Tahoma" panose="020B0604030504040204" pitchFamily="34" charset="0"/>
                    <a:ea typeface="Tahoma" panose="020B0604030504040204" pitchFamily="34" charset="0"/>
                    <a:cs typeface="Tahoma" panose="020B0604030504040204" pitchFamily="34" charset="0"/>
                  </a:rPr>
                  <a:t>center of mass </a:t>
                </a:r>
                <a:r>
                  <a:rPr lang="en-US" sz="750" dirty="0">
                    <a:latin typeface="Tahoma" panose="020B0604030504040204" pitchFamily="34" charset="0"/>
                    <a:ea typeface="Tahoma" panose="020B0604030504040204" pitchFamily="34" charset="0"/>
                    <a:cs typeface="Tahoma" panose="020B0604030504040204" pitchFamily="34" charset="0"/>
                  </a:rPr>
                  <a:t>for an object can be represented in two or three coordinates:</a:t>
                </a:r>
              </a:p>
              <a:p>
                <a:pPr marL="628650" lvl="1" indent="-171450">
                  <a:buFont typeface="Arial" panose="020B0604020202020204" pitchFamily="34" charset="0"/>
                  <a:buChar char="•"/>
                </a:pPr>
                <a:r>
                  <a:rPr lang="en-US" sz="750" b="1" dirty="0">
                    <a:latin typeface="Tahoma" panose="020B0604030504040204" pitchFamily="34" charset="0"/>
                    <a:ea typeface="Tahoma" panose="020B0604030504040204" pitchFamily="34" charset="0"/>
                    <a:cs typeface="Tahoma" panose="020B0604030504040204" pitchFamily="34" charset="0"/>
                  </a:rPr>
                  <a:t>2D:</a:t>
                </a:r>
              </a:p>
              <a:p>
                <a:pPr marL="1085850" lvl="2" indent="-171450">
                  <a:buFont typeface="Arial" panose="020B0604020202020204" pitchFamily="34" charset="0"/>
                  <a:buChar char="•"/>
                </a:pPr>
                <a14:m>
                  <m:oMath xmlns:m="http://schemas.openxmlformats.org/officeDocument/2006/math">
                    <m:sSub>
                      <m:sSubPr>
                        <m:ctrlPr>
                          <a:rPr lang="en-US" sz="750" b="1" i="1" smtClean="0">
                            <a:latin typeface="Cambria Math" panose="02040503050406030204" pitchFamily="18" charset="0"/>
                            <a:ea typeface="Tahoma" panose="020B0604030504040204" pitchFamily="34" charset="0"/>
                            <a:cs typeface="Tahoma" panose="020B0604030504040204" pitchFamily="34" charset="0"/>
                          </a:rPr>
                        </m:ctrlPr>
                      </m:sSubPr>
                      <m:e>
                        <m:r>
                          <a:rPr lang="en-US" sz="750" b="1" i="1" smtClean="0">
                            <a:latin typeface="Cambria Math" panose="02040503050406030204" pitchFamily="18" charset="0"/>
                            <a:ea typeface="Tahoma" panose="020B0604030504040204" pitchFamily="34" charset="0"/>
                            <a:cs typeface="Tahoma" panose="020B0604030504040204" pitchFamily="34" charset="0"/>
                          </a:rPr>
                          <m:t>𝑴</m:t>
                        </m:r>
                      </m:e>
                      <m:sub>
                        <m:r>
                          <a:rPr lang="en-US" sz="750" b="1" i="1" smtClean="0">
                            <a:latin typeface="Cambria Math" panose="02040503050406030204" pitchFamily="18" charset="0"/>
                            <a:ea typeface="Tahoma" panose="020B0604030504040204" pitchFamily="34" charset="0"/>
                            <a:cs typeface="Tahoma" panose="020B0604030504040204" pitchFamily="34" charset="0"/>
                          </a:rPr>
                          <m:t>𝒚</m:t>
                        </m:r>
                      </m:sub>
                    </m:sSub>
                  </m:oMath>
                </a14:m>
                <a:r>
                  <a:rPr lang="en-US" sz="750" b="1" dirty="0">
                    <a:latin typeface="Tahoma" panose="020B0604030504040204" pitchFamily="34" charset="0"/>
                    <a:ea typeface="Tahoma" panose="020B0604030504040204" pitchFamily="34" charset="0"/>
                    <a:cs typeface="Tahoma" panose="020B0604030504040204" pitchFamily="34" charset="0"/>
                  </a:rPr>
                  <a:t> </a:t>
                </a:r>
                <a:r>
                  <a:rPr lang="en-US" sz="750" dirty="0">
                    <a:latin typeface="Tahoma" panose="020B0604030504040204" pitchFamily="34" charset="0"/>
                    <a:ea typeface="Tahoma" panose="020B0604030504040204" pitchFamily="34" charset="0"/>
                    <a:cs typeface="Tahoma" panose="020B0604030504040204" pitchFamily="34" charset="0"/>
                  </a:rPr>
                  <a:t>means moment about the y-axis</a:t>
                </a:r>
              </a:p>
              <a:p>
                <a:pPr marL="1085850" lvl="2" indent="-171450">
                  <a:buFont typeface="Arial" panose="020B0604020202020204" pitchFamily="34" charset="0"/>
                  <a:buChar char="•"/>
                </a:pPr>
                <a14:m>
                  <m:oMath xmlns:m="http://schemas.openxmlformats.org/officeDocument/2006/math">
                    <m:sSub>
                      <m:sSubPr>
                        <m:ctrlPr>
                          <a:rPr lang="en-US" sz="750" b="1" i="1" smtClean="0">
                            <a:latin typeface="Cambria Math" panose="02040503050406030204" pitchFamily="18" charset="0"/>
                            <a:ea typeface="Tahoma" panose="020B0604030504040204" pitchFamily="34" charset="0"/>
                            <a:cs typeface="Tahoma" panose="020B0604030504040204" pitchFamily="34" charset="0"/>
                          </a:rPr>
                        </m:ctrlPr>
                      </m:sSubPr>
                      <m:e>
                        <m:r>
                          <a:rPr lang="en-US" sz="750" b="1" i="1" smtClean="0">
                            <a:latin typeface="Cambria Math" panose="02040503050406030204" pitchFamily="18" charset="0"/>
                            <a:ea typeface="Tahoma" panose="020B0604030504040204" pitchFamily="34" charset="0"/>
                            <a:cs typeface="Tahoma" panose="020B0604030504040204" pitchFamily="34" charset="0"/>
                          </a:rPr>
                          <m:t>𝑴</m:t>
                        </m:r>
                      </m:e>
                      <m:sub>
                        <m:r>
                          <a:rPr lang="en-US" sz="750" b="1" i="1" smtClean="0">
                            <a:latin typeface="Cambria Math" panose="02040503050406030204" pitchFamily="18" charset="0"/>
                            <a:ea typeface="Tahoma" panose="020B0604030504040204" pitchFamily="34" charset="0"/>
                            <a:cs typeface="Tahoma" panose="020B0604030504040204" pitchFamily="34" charset="0"/>
                          </a:rPr>
                          <m:t>𝒙</m:t>
                        </m:r>
                      </m:sub>
                    </m:sSub>
                  </m:oMath>
                </a14:m>
                <a:r>
                  <a:rPr lang="en-US" sz="750" b="1" dirty="0">
                    <a:latin typeface="Tahoma" panose="020B0604030504040204" pitchFamily="34" charset="0"/>
                    <a:ea typeface="Tahoma" panose="020B0604030504040204" pitchFamily="34" charset="0"/>
                    <a:cs typeface="Tahoma" panose="020B0604030504040204" pitchFamily="34" charset="0"/>
                  </a:rPr>
                  <a:t> </a:t>
                </a:r>
                <a:r>
                  <a:rPr lang="en-US" sz="750" dirty="0">
                    <a:latin typeface="Tahoma" panose="020B0604030504040204" pitchFamily="34" charset="0"/>
                    <a:ea typeface="Tahoma" panose="020B0604030504040204" pitchFamily="34" charset="0"/>
                    <a:cs typeface="Tahoma" panose="020B0604030504040204" pitchFamily="34" charset="0"/>
                  </a:rPr>
                  <a:t>means moment about the x-axis</a:t>
                </a:r>
              </a:p>
              <a:p>
                <a:pPr marL="1085850" lvl="2" indent="-1714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Points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m:t>
                    </m:r>
                    <m:acc>
                      <m:accPr>
                        <m:chr m:val="̅"/>
                        <m:ctrlPr>
                          <a:rPr lang="en-US" sz="750" i="1" smtClean="0">
                            <a:latin typeface="Cambria Math" panose="02040503050406030204" pitchFamily="18" charset="0"/>
                            <a:ea typeface="Tahoma" panose="020B0604030504040204" pitchFamily="34" charset="0"/>
                            <a:cs typeface="Tahoma" panose="020B0604030504040204" pitchFamily="34" charset="0"/>
                          </a:rPr>
                        </m:ctrlPr>
                      </m:accPr>
                      <m:e>
                        <m:r>
                          <a:rPr lang="en-US" sz="750" b="0" i="1" smtClean="0">
                            <a:latin typeface="Cambria Math" panose="02040503050406030204" pitchFamily="18" charset="0"/>
                            <a:ea typeface="Tahoma" panose="020B0604030504040204" pitchFamily="34" charset="0"/>
                            <a:cs typeface="Tahoma" panose="020B0604030504040204" pitchFamily="34" charset="0"/>
                          </a:rPr>
                          <m:t>𝑥</m:t>
                        </m:r>
                      </m:e>
                    </m:acc>
                    <m:r>
                      <a:rPr lang="en-US" sz="750" b="0" i="1" smtClean="0">
                        <a:latin typeface="Cambria Math" panose="02040503050406030204" pitchFamily="18" charset="0"/>
                        <a:ea typeface="Tahoma" panose="020B0604030504040204" pitchFamily="34" charset="0"/>
                        <a:cs typeface="Tahoma" panose="020B0604030504040204" pitchFamily="34" charset="0"/>
                      </a:rPr>
                      <m:t>, </m:t>
                    </m:r>
                    <m:acc>
                      <m:accPr>
                        <m:chr m:val="̅"/>
                        <m:ctrlPr>
                          <a:rPr lang="en-US" sz="750" i="1">
                            <a:latin typeface="Cambria Math" panose="02040503050406030204" pitchFamily="18" charset="0"/>
                            <a:ea typeface="Tahoma" panose="020B0604030504040204" pitchFamily="34" charset="0"/>
                            <a:cs typeface="Tahoma" panose="020B0604030504040204" pitchFamily="34" charset="0"/>
                          </a:rPr>
                        </m:ctrlPr>
                      </m:accPr>
                      <m:e>
                        <m:r>
                          <a:rPr lang="en-US" sz="750" b="0" i="1" smtClean="0">
                            <a:latin typeface="Cambria Math" panose="02040503050406030204" pitchFamily="18" charset="0"/>
                            <a:ea typeface="Tahoma" panose="020B0604030504040204" pitchFamily="34" charset="0"/>
                            <a:cs typeface="Tahoma" panose="020B0604030504040204" pitchFamily="34" charset="0"/>
                          </a:rPr>
                          <m:t>𝑦</m:t>
                        </m:r>
                      </m:e>
                    </m:acc>
                    <m:r>
                      <a:rPr lang="en-US" sz="750" b="0" i="1" smtClean="0">
                        <a:latin typeface="Cambria Math" panose="02040503050406030204" pitchFamily="18" charset="0"/>
                        <a:ea typeface="Tahoma" panose="020B0604030504040204" pitchFamily="34" charset="0"/>
                        <a:cs typeface="Tahoma" panose="020B0604030504040204" pitchFamily="34" charset="0"/>
                      </a:rPr>
                      <m:t>)</m:t>
                    </m:r>
                  </m:oMath>
                </a14:m>
                <a:endParaRPr lang="en-US" sz="75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750" b="1" dirty="0">
                    <a:latin typeface="Tahoma" panose="020B0604030504040204" pitchFamily="34" charset="0"/>
                    <a:ea typeface="Tahoma" panose="020B0604030504040204" pitchFamily="34" charset="0"/>
                    <a:cs typeface="Tahoma" panose="020B0604030504040204" pitchFamily="34" charset="0"/>
                  </a:rPr>
                  <a:t>3D:</a:t>
                </a:r>
              </a:p>
              <a:p>
                <a:pPr marL="1085850" lvl="2" indent="-171450">
                  <a:buFont typeface="Arial" panose="020B0604020202020204" pitchFamily="34" charset="0"/>
                  <a:buChar char="•"/>
                </a:pPr>
                <a14:m>
                  <m:oMath xmlns:m="http://schemas.openxmlformats.org/officeDocument/2006/math">
                    <m:sSub>
                      <m:sSubPr>
                        <m:ctrlPr>
                          <a:rPr lang="en-US" sz="750" b="1" i="1" smtClean="0">
                            <a:latin typeface="Cambria Math" panose="02040503050406030204" pitchFamily="18" charset="0"/>
                            <a:ea typeface="Tahoma" panose="020B0604030504040204" pitchFamily="34" charset="0"/>
                            <a:cs typeface="Tahoma" panose="020B0604030504040204" pitchFamily="34" charset="0"/>
                          </a:rPr>
                        </m:ctrlPr>
                      </m:sSubPr>
                      <m:e>
                        <m:r>
                          <a:rPr lang="en-US" sz="750" b="1" i="1" smtClean="0">
                            <a:latin typeface="Cambria Math" panose="02040503050406030204" pitchFamily="18" charset="0"/>
                            <a:ea typeface="Tahoma" panose="020B0604030504040204" pitchFamily="34" charset="0"/>
                            <a:cs typeface="Tahoma" panose="020B0604030504040204" pitchFamily="34" charset="0"/>
                          </a:rPr>
                          <m:t>𝑴</m:t>
                        </m:r>
                      </m:e>
                      <m:sub>
                        <m:r>
                          <a:rPr lang="en-US" sz="750" b="1" i="1" smtClean="0">
                            <a:latin typeface="Cambria Math" panose="02040503050406030204" pitchFamily="18" charset="0"/>
                            <a:ea typeface="Tahoma" panose="020B0604030504040204" pitchFamily="34" charset="0"/>
                            <a:cs typeface="Tahoma" panose="020B0604030504040204" pitchFamily="34" charset="0"/>
                          </a:rPr>
                          <m:t>𝒚𝒛</m:t>
                        </m:r>
                      </m:sub>
                    </m:sSub>
                  </m:oMath>
                </a14:m>
                <a:r>
                  <a:rPr lang="en-US" sz="750" b="1" dirty="0">
                    <a:latin typeface="Tahoma" panose="020B0604030504040204" pitchFamily="34" charset="0"/>
                    <a:ea typeface="Tahoma" panose="020B0604030504040204" pitchFamily="34" charset="0"/>
                    <a:cs typeface="Tahoma" panose="020B0604030504040204" pitchFamily="34" charset="0"/>
                  </a:rPr>
                  <a:t> </a:t>
                </a:r>
                <a:r>
                  <a:rPr lang="en-US" sz="750" dirty="0">
                    <a:latin typeface="Tahoma" panose="020B0604030504040204" pitchFamily="34" charset="0"/>
                    <a:ea typeface="Tahoma" panose="020B0604030504040204" pitchFamily="34" charset="0"/>
                    <a:cs typeface="Tahoma" panose="020B0604030504040204" pitchFamily="34" charset="0"/>
                  </a:rPr>
                  <a:t>means moment about the </a:t>
                </a:r>
                <a:r>
                  <a:rPr lang="en-US" sz="750" dirty="0" err="1">
                    <a:latin typeface="Tahoma" panose="020B0604030504040204" pitchFamily="34" charset="0"/>
                    <a:ea typeface="Tahoma" panose="020B0604030504040204" pitchFamily="34" charset="0"/>
                    <a:cs typeface="Tahoma" panose="020B0604030504040204" pitchFamily="34" charset="0"/>
                  </a:rPr>
                  <a:t>yz</a:t>
                </a:r>
                <a:r>
                  <a:rPr lang="en-US" sz="750" dirty="0">
                    <a:latin typeface="Tahoma" panose="020B0604030504040204" pitchFamily="34" charset="0"/>
                    <a:ea typeface="Tahoma" panose="020B0604030504040204" pitchFamily="34" charset="0"/>
                    <a:cs typeface="Tahoma" panose="020B0604030504040204" pitchFamily="34" charset="0"/>
                  </a:rPr>
                  <a:t>-plane</a:t>
                </a:r>
              </a:p>
              <a:p>
                <a:pPr marL="1085850" lvl="2" indent="-171450">
                  <a:buFont typeface="Arial" panose="020B0604020202020204" pitchFamily="34" charset="0"/>
                  <a:buChar char="•"/>
                </a:pPr>
                <a14:m>
                  <m:oMath xmlns:m="http://schemas.openxmlformats.org/officeDocument/2006/math">
                    <m:sSub>
                      <m:sSubPr>
                        <m:ctrlPr>
                          <a:rPr lang="en-US" sz="750" b="1" i="1" smtClean="0">
                            <a:latin typeface="Cambria Math" panose="02040503050406030204" pitchFamily="18" charset="0"/>
                            <a:ea typeface="Tahoma" panose="020B0604030504040204" pitchFamily="34" charset="0"/>
                            <a:cs typeface="Tahoma" panose="020B0604030504040204" pitchFamily="34" charset="0"/>
                          </a:rPr>
                        </m:ctrlPr>
                      </m:sSubPr>
                      <m:e>
                        <m:r>
                          <a:rPr lang="en-US" sz="750" b="1" i="1" smtClean="0">
                            <a:latin typeface="Cambria Math" panose="02040503050406030204" pitchFamily="18" charset="0"/>
                            <a:ea typeface="Tahoma" panose="020B0604030504040204" pitchFamily="34" charset="0"/>
                            <a:cs typeface="Tahoma" panose="020B0604030504040204" pitchFamily="34" charset="0"/>
                          </a:rPr>
                          <m:t>𝑴</m:t>
                        </m:r>
                      </m:e>
                      <m:sub>
                        <m:r>
                          <a:rPr lang="en-US" sz="750" b="1" i="1" smtClean="0">
                            <a:latin typeface="Cambria Math" panose="02040503050406030204" pitchFamily="18" charset="0"/>
                            <a:ea typeface="Tahoma" panose="020B0604030504040204" pitchFamily="34" charset="0"/>
                            <a:cs typeface="Tahoma" panose="020B0604030504040204" pitchFamily="34" charset="0"/>
                          </a:rPr>
                          <m:t>𝒙𝒛</m:t>
                        </m:r>
                      </m:sub>
                    </m:sSub>
                  </m:oMath>
                </a14:m>
                <a:r>
                  <a:rPr lang="en-US" sz="750" b="1" dirty="0">
                    <a:latin typeface="Tahoma" panose="020B0604030504040204" pitchFamily="34" charset="0"/>
                    <a:ea typeface="Tahoma" panose="020B0604030504040204" pitchFamily="34" charset="0"/>
                    <a:cs typeface="Tahoma" panose="020B0604030504040204" pitchFamily="34" charset="0"/>
                  </a:rPr>
                  <a:t> </a:t>
                </a:r>
                <a:r>
                  <a:rPr lang="en-US" sz="750" dirty="0">
                    <a:latin typeface="Tahoma" panose="020B0604030504040204" pitchFamily="34" charset="0"/>
                    <a:ea typeface="Tahoma" panose="020B0604030504040204" pitchFamily="34" charset="0"/>
                    <a:cs typeface="Tahoma" panose="020B0604030504040204" pitchFamily="34" charset="0"/>
                  </a:rPr>
                  <a:t>means moment about the </a:t>
                </a:r>
                <a:r>
                  <a:rPr lang="en-US" sz="750" dirty="0" err="1">
                    <a:latin typeface="Tahoma" panose="020B0604030504040204" pitchFamily="34" charset="0"/>
                    <a:ea typeface="Tahoma" panose="020B0604030504040204" pitchFamily="34" charset="0"/>
                    <a:cs typeface="Tahoma" panose="020B0604030504040204" pitchFamily="34" charset="0"/>
                  </a:rPr>
                  <a:t>xz</a:t>
                </a:r>
                <a:r>
                  <a:rPr lang="en-US" sz="750" dirty="0">
                    <a:latin typeface="Tahoma" panose="020B0604030504040204" pitchFamily="34" charset="0"/>
                    <a:ea typeface="Tahoma" panose="020B0604030504040204" pitchFamily="34" charset="0"/>
                    <a:cs typeface="Tahoma" panose="020B0604030504040204" pitchFamily="34" charset="0"/>
                  </a:rPr>
                  <a:t>-plane</a:t>
                </a:r>
              </a:p>
              <a:p>
                <a:pPr marL="1085850" lvl="2" indent="-171450">
                  <a:buFont typeface="Arial" panose="020B0604020202020204" pitchFamily="34" charset="0"/>
                  <a:buChar char="•"/>
                </a:pPr>
                <a14:m>
                  <m:oMath xmlns:m="http://schemas.openxmlformats.org/officeDocument/2006/math">
                    <m:sSub>
                      <m:sSubPr>
                        <m:ctrlPr>
                          <a:rPr lang="en-US" sz="750" b="1" i="1" smtClean="0">
                            <a:latin typeface="Cambria Math" panose="02040503050406030204" pitchFamily="18" charset="0"/>
                            <a:ea typeface="Tahoma" panose="020B0604030504040204" pitchFamily="34" charset="0"/>
                            <a:cs typeface="Tahoma" panose="020B0604030504040204" pitchFamily="34" charset="0"/>
                          </a:rPr>
                        </m:ctrlPr>
                      </m:sSubPr>
                      <m:e>
                        <m:r>
                          <a:rPr lang="en-US" sz="750" b="1" i="1" smtClean="0">
                            <a:latin typeface="Cambria Math" panose="02040503050406030204" pitchFamily="18" charset="0"/>
                            <a:ea typeface="Tahoma" panose="020B0604030504040204" pitchFamily="34" charset="0"/>
                            <a:cs typeface="Tahoma" panose="020B0604030504040204" pitchFamily="34" charset="0"/>
                          </a:rPr>
                          <m:t>𝑴</m:t>
                        </m:r>
                      </m:e>
                      <m:sub>
                        <m:r>
                          <a:rPr lang="en-US" sz="750" b="1" i="1" smtClean="0">
                            <a:latin typeface="Cambria Math" panose="02040503050406030204" pitchFamily="18" charset="0"/>
                            <a:ea typeface="Tahoma" panose="020B0604030504040204" pitchFamily="34" charset="0"/>
                            <a:cs typeface="Tahoma" panose="020B0604030504040204" pitchFamily="34" charset="0"/>
                          </a:rPr>
                          <m:t>𝒙𝒚</m:t>
                        </m:r>
                      </m:sub>
                    </m:sSub>
                  </m:oMath>
                </a14:m>
                <a:r>
                  <a:rPr lang="en-US" sz="750" b="1" dirty="0">
                    <a:latin typeface="Tahoma" panose="020B0604030504040204" pitchFamily="34" charset="0"/>
                    <a:ea typeface="Tahoma" panose="020B0604030504040204" pitchFamily="34" charset="0"/>
                    <a:cs typeface="Tahoma" panose="020B0604030504040204" pitchFamily="34" charset="0"/>
                  </a:rPr>
                  <a:t> </a:t>
                </a:r>
                <a:r>
                  <a:rPr lang="en-US" sz="750" dirty="0">
                    <a:latin typeface="Tahoma" panose="020B0604030504040204" pitchFamily="34" charset="0"/>
                    <a:ea typeface="Tahoma" panose="020B0604030504040204" pitchFamily="34" charset="0"/>
                    <a:cs typeface="Tahoma" panose="020B0604030504040204" pitchFamily="34" charset="0"/>
                  </a:rPr>
                  <a:t>means moment about the </a:t>
                </a:r>
                <a:r>
                  <a:rPr lang="en-US" sz="750" dirty="0" err="1">
                    <a:latin typeface="Tahoma" panose="020B0604030504040204" pitchFamily="34" charset="0"/>
                    <a:ea typeface="Tahoma" panose="020B0604030504040204" pitchFamily="34" charset="0"/>
                    <a:cs typeface="Tahoma" panose="020B0604030504040204" pitchFamily="34" charset="0"/>
                  </a:rPr>
                  <a:t>xy</a:t>
                </a:r>
                <a:r>
                  <a:rPr lang="en-US" sz="750" dirty="0">
                    <a:latin typeface="Tahoma" panose="020B0604030504040204" pitchFamily="34" charset="0"/>
                    <a:ea typeface="Tahoma" panose="020B0604030504040204" pitchFamily="34" charset="0"/>
                    <a:cs typeface="Tahoma" panose="020B0604030504040204" pitchFamily="34" charset="0"/>
                  </a:rPr>
                  <a:t>-plane</a:t>
                </a:r>
              </a:p>
              <a:p>
                <a:pPr marL="1085850" lvl="2" indent="-1714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Points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m:t>
                    </m:r>
                    <m:acc>
                      <m:accPr>
                        <m:chr m:val="̅"/>
                        <m:ctrlPr>
                          <a:rPr lang="en-US" sz="750" i="1" smtClean="0">
                            <a:latin typeface="Cambria Math" panose="02040503050406030204" pitchFamily="18" charset="0"/>
                            <a:ea typeface="Tahoma" panose="020B0604030504040204" pitchFamily="34" charset="0"/>
                            <a:cs typeface="Tahoma" panose="020B0604030504040204" pitchFamily="34" charset="0"/>
                          </a:rPr>
                        </m:ctrlPr>
                      </m:accPr>
                      <m:e>
                        <m:r>
                          <a:rPr lang="en-US" sz="750" b="0" i="1" smtClean="0">
                            <a:latin typeface="Cambria Math" panose="02040503050406030204" pitchFamily="18" charset="0"/>
                            <a:ea typeface="Tahoma" panose="020B0604030504040204" pitchFamily="34" charset="0"/>
                            <a:cs typeface="Tahoma" panose="020B0604030504040204" pitchFamily="34" charset="0"/>
                          </a:rPr>
                          <m:t>𝑥</m:t>
                        </m:r>
                      </m:e>
                    </m:acc>
                    <m:r>
                      <a:rPr lang="en-US" sz="750" b="0" i="1" smtClean="0">
                        <a:latin typeface="Cambria Math" panose="02040503050406030204" pitchFamily="18" charset="0"/>
                        <a:ea typeface="Tahoma" panose="020B0604030504040204" pitchFamily="34" charset="0"/>
                        <a:cs typeface="Tahoma" panose="020B0604030504040204" pitchFamily="34" charset="0"/>
                      </a:rPr>
                      <m:t>, </m:t>
                    </m:r>
                    <m:acc>
                      <m:accPr>
                        <m:chr m:val="̅"/>
                        <m:ctrlPr>
                          <a:rPr lang="en-US" sz="750" i="1">
                            <a:latin typeface="Cambria Math" panose="02040503050406030204" pitchFamily="18" charset="0"/>
                            <a:ea typeface="Tahoma" panose="020B0604030504040204" pitchFamily="34" charset="0"/>
                            <a:cs typeface="Tahoma" panose="020B0604030504040204" pitchFamily="34" charset="0"/>
                          </a:rPr>
                        </m:ctrlPr>
                      </m:accPr>
                      <m:e>
                        <m:r>
                          <a:rPr lang="en-US" sz="750" b="0" i="1" smtClean="0">
                            <a:latin typeface="Cambria Math" panose="02040503050406030204" pitchFamily="18" charset="0"/>
                            <a:ea typeface="Tahoma" panose="020B0604030504040204" pitchFamily="34" charset="0"/>
                            <a:cs typeface="Tahoma" panose="020B0604030504040204" pitchFamily="34" charset="0"/>
                          </a:rPr>
                          <m:t>𝑦</m:t>
                        </m:r>
                      </m:e>
                    </m:acc>
                    <m:r>
                      <a:rPr lang="en-US" sz="750" b="0" i="1" smtClean="0">
                        <a:latin typeface="Cambria Math" panose="02040503050406030204" pitchFamily="18" charset="0"/>
                        <a:ea typeface="Tahoma" panose="020B0604030504040204" pitchFamily="34" charset="0"/>
                        <a:cs typeface="Tahoma" panose="020B0604030504040204" pitchFamily="34" charset="0"/>
                      </a:rPr>
                      <m:t>,</m:t>
                    </m:r>
                    <m:acc>
                      <m:accPr>
                        <m:chr m:val="̅"/>
                        <m:ctrlPr>
                          <a:rPr lang="en-US" sz="750" i="1">
                            <a:latin typeface="Cambria Math" panose="02040503050406030204" pitchFamily="18" charset="0"/>
                            <a:ea typeface="Tahoma" panose="020B0604030504040204" pitchFamily="34" charset="0"/>
                            <a:cs typeface="Tahoma" panose="020B0604030504040204" pitchFamily="34" charset="0"/>
                          </a:rPr>
                        </m:ctrlPr>
                      </m:accPr>
                      <m:e>
                        <m:r>
                          <a:rPr lang="en-US" sz="750" b="0" i="1" smtClean="0">
                            <a:latin typeface="Cambria Math" panose="02040503050406030204" pitchFamily="18" charset="0"/>
                            <a:ea typeface="Tahoma" panose="020B0604030504040204" pitchFamily="34" charset="0"/>
                            <a:cs typeface="Tahoma" panose="020B0604030504040204" pitchFamily="34" charset="0"/>
                          </a:rPr>
                          <m:t>𝑧</m:t>
                        </m:r>
                      </m:e>
                    </m:acc>
                    <m:r>
                      <a:rPr lang="en-US" sz="750" b="0" i="1" smtClean="0">
                        <a:latin typeface="Cambria Math" panose="02040503050406030204" pitchFamily="18" charset="0"/>
                        <a:ea typeface="Tahoma" panose="020B0604030504040204" pitchFamily="34" charset="0"/>
                        <a:cs typeface="Tahoma" panose="020B0604030504040204" pitchFamily="34" charset="0"/>
                      </a:rPr>
                      <m:t>)</m:t>
                    </m:r>
                  </m:oMath>
                </a14:m>
                <a:endParaRPr lang="en-US" sz="75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67A08CF4-1297-4A07-B4C4-D47A8FF36035}"/>
                  </a:ext>
                </a:extLst>
              </p:cNvPr>
              <p:cNvSpPr txBox="1">
                <a:spLocks noRot="1" noChangeAspect="1" noMove="1" noResize="1" noEditPoints="1" noAdjustHandles="1" noChangeArrowheads="1" noChangeShapeType="1" noTextEdit="1"/>
              </p:cNvSpPr>
              <p:nvPr/>
            </p:nvSpPr>
            <p:spPr>
              <a:xfrm>
                <a:off x="2119290" y="330946"/>
                <a:ext cx="2488714" cy="2432589"/>
              </a:xfrm>
              <a:prstGeom prst="rect">
                <a:avLst/>
              </a:prstGeom>
              <a:blipFill>
                <a:blip r:embed="rId5"/>
                <a:stretch>
                  <a:fillRect/>
                </a:stretch>
              </a:blipFill>
            </p:spPr>
            <p:txBody>
              <a:bodyPr/>
              <a:lstStyle/>
              <a:p>
                <a:r>
                  <a:rPr lang="en-US">
                    <a:noFill/>
                  </a:rPr>
                  <a:t> </a:t>
                </a:r>
              </a:p>
            </p:txBody>
          </p:sp>
        </mc:Fallback>
      </mc:AlternateContent>
      <p:pic>
        <p:nvPicPr>
          <p:cNvPr id="2052" name="Picture 4" descr="Solved: Chapter 13.6 Problem 63E Solution | Multivariable Calculus 2nd  Edition | Chegg.com">
            <a:extLst>
              <a:ext uri="{FF2B5EF4-FFF2-40B4-BE49-F238E27FC236}">
                <a16:creationId xmlns:a16="http://schemas.microsoft.com/office/drawing/2014/main" id="{7AD3DF2E-8F0B-4F70-9DC3-19C3B6911FC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6407" y="399187"/>
            <a:ext cx="1536065" cy="10261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ENTRE OF GRAVITY (COG) [STATICS]">
            <a:extLst>
              <a:ext uri="{FF2B5EF4-FFF2-40B4-BE49-F238E27FC236}">
                <a16:creationId xmlns:a16="http://schemas.microsoft.com/office/drawing/2014/main" id="{A259583B-1844-4DF6-9AA4-F9079B5080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1922" y="2251939"/>
            <a:ext cx="1296080" cy="103420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alancing Bottle | Fun with Centre of Mass | English - YouTube">
            <a:extLst>
              <a:ext uri="{FF2B5EF4-FFF2-40B4-BE49-F238E27FC236}">
                <a16:creationId xmlns:a16="http://schemas.microsoft.com/office/drawing/2014/main" id="{429C2E9C-8CB6-43B9-8614-605204A2AEC4}"/>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6667" r="573" b="16666"/>
          <a:stretch/>
        </p:blipFill>
        <p:spPr bwMode="auto">
          <a:xfrm>
            <a:off x="251929" y="1438226"/>
            <a:ext cx="1536065" cy="77246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B3D3BA9D-D8CF-48A9-AF84-13DC11F61D9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801055" y="2757280"/>
            <a:ext cx="1125181" cy="217600"/>
          </a:xfrm>
          <a:prstGeom prst="rect">
            <a:avLst/>
          </a:prstGeom>
        </p:spPr>
      </p:pic>
      <p:pic>
        <p:nvPicPr>
          <p:cNvPr id="22" name="Picture 21">
            <a:extLst>
              <a:ext uri="{FF2B5EF4-FFF2-40B4-BE49-F238E27FC236}">
                <a16:creationId xmlns:a16="http://schemas.microsoft.com/office/drawing/2014/main" id="{5DF21A1B-D4C4-42FD-B53C-89F4967125AB}"/>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426199" y="2974201"/>
            <a:ext cx="1874895" cy="217600"/>
          </a:xfrm>
          <a:prstGeom prst="rect">
            <a:avLst/>
          </a:prstGeom>
        </p:spPr>
      </p:pic>
    </p:spTree>
    <p:extLst>
      <p:ext uri="{BB962C8B-B14F-4D97-AF65-F5344CB8AC3E}">
        <p14:creationId xmlns:p14="http://schemas.microsoft.com/office/powerpoint/2010/main" val="3693827065"/>
      </p:ext>
    </p:extLst>
  </p:cSld>
  <p:clrMapOvr>
    <a:masterClrMapping/>
  </p:clrMapOvr>
  <p:transition>
    <p:cut/>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52767" y="4909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Formulas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164</a:t>
            </a:fld>
            <a:r>
              <a:rPr spc="-55" dirty="0"/>
              <a:t> </a:t>
            </a:r>
            <a:r>
              <a:rPr spc="35" dirty="0"/>
              <a:t>/</a:t>
            </a:r>
            <a:r>
              <a:rPr spc="-15" dirty="0"/>
              <a:t> </a:t>
            </a:r>
            <a:r>
              <a:rPr lang="en-US" spc="-55" dirty="0"/>
              <a:t>11</a:t>
            </a:r>
            <a:endParaRPr spc="-55" dirty="0"/>
          </a:p>
        </p:txBody>
      </p:sp>
      <p:pic>
        <p:nvPicPr>
          <p:cNvPr id="38" name="Picture 37">
            <a:extLst>
              <a:ext uri="{FF2B5EF4-FFF2-40B4-BE49-F238E27FC236}">
                <a16:creationId xmlns:a16="http://schemas.microsoft.com/office/drawing/2014/main" id="{5D51E66E-2AF7-4A2E-A6DE-2606604120BC}"/>
              </a:ext>
            </a:extLst>
          </p:cNvPr>
          <p:cNvPicPr>
            <a:picLocks noChangeAspect="1"/>
          </p:cNvPicPr>
          <p:nvPr/>
        </p:nvPicPr>
        <p:blipFill>
          <a:blip r:embed="rId3"/>
          <a:stretch>
            <a:fillRect/>
          </a:stretch>
        </p:blipFill>
        <p:spPr>
          <a:xfrm>
            <a:off x="290169" y="378408"/>
            <a:ext cx="4027678" cy="2865191"/>
          </a:xfrm>
          <a:prstGeom prst="rect">
            <a:avLst/>
          </a:prstGeom>
        </p:spPr>
      </p:pic>
    </p:spTree>
    <p:extLst>
      <p:ext uri="{BB962C8B-B14F-4D97-AF65-F5344CB8AC3E}">
        <p14:creationId xmlns:p14="http://schemas.microsoft.com/office/powerpoint/2010/main" val="1465778157"/>
      </p:ext>
    </p:extLst>
  </p:cSld>
  <p:clrMapOvr>
    <a:masterClrMapping/>
  </p:clrMapOvr>
  <p:transition>
    <p:cut/>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165</a:t>
            </a:fld>
            <a:r>
              <a:rPr spc="-55" dirty="0"/>
              <a:t> </a:t>
            </a:r>
            <a:r>
              <a:rPr spc="35" dirty="0"/>
              <a:t>/</a:t>
            </a:r>
            <a:r>
              <a:rPr spc="-15" dirty="0"/>
              <a:t> </a:t>
            </a:r>
            <a:r>
              <a:rPr lang="en-US" spc="-55" dirty="0"/>
              <a:t>11</a:t>
            </a:r>
            <a:endParaRPr spc="-55" dirty="0"/>
          </a:p>
        </p:txBody>
      </p:sp>
      <p:sp>
        <p:nvSpPr>
          <p:cNvPr id="36" name="object 5">
            <a:extLst>
              <a:ext uri="{FF2B5EF4-FFF2-40B4-BE49-F238E27FC236}">
                <a16:creationId xmlns:a16="http://schemas.microsoft.com/office/drawing/2014/main" id="{7D7E3030-EF6A-48BF-A409-A23353D8DCAE}"/>
              </a:ext>
            </a:extLst>
          </p:cNvPr>
          <p:cNvSpPr txBox="1"/>
          <p:nvPr/>
        </p:nvSpPr>
        <p:spPr>
          <a:xfrm>
            <a:off x="52767" y="4909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Center of Mass (example 1)</a:t>
            </a:r>
            <a:endParaRPr lang="en-US" sz="1400" dirty="0">
              <a:latin typeface="Tahoma"/>
              <a:cs typeface="Tahoma"/>
            </a:endParaRPr>
          </a:p>
        </p:txBody>
      </p:sp>
      <p:pic>
        <p:nvPicPr>
          <p:cNvPr id="21" name="Picture 20">
            <a:extLst>
              <a:ext uri="{FF2B5EF4-FFF2-40B4-BE49-F238E27FC236}">
                <a16:creationId xmlns:a16="http://schemas.microsoft.com/office/drawing/2014/main" id="{558243CA-617B-4647-9909-9745E594657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2768" y="511175"/>
            <a:ext cx="4099047" cy="134857"/>
          </a:xfrm>
          <a:prstGeom prst="rect">
            <a:avLst/>
          </a:prstGeom>
        </p:spPr>
      </p:pic>
      <p:pic>
        <p:nvPicPr>
          <p:cNvPr id="24" name="Picture 23">
            <a:extLst>
              <a:ext uri="{FF2B5EF4-FFF2-40B4-BE49-F238E27FC236}">
                <a16:creationId xmlns:a16="http://schemas.microsoft.com/office/drawing/2014/main" id="{65A03557-F0E0-45A8-95F1-352B1FBF02A0}"/>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58" y="714747"/>
            <a:ext cx="2019048" cy="128000"/>
          </a:xfrm>
          <a:prstGeom prst="rect">
            <a:avLst/>
          </a:prstGeom>
        </p:spPr>
      </p:pic>
      <p:pic>
        <p:nvPicPr>
          <p:cNvPr id="26" name="Picture 25">
            <a:extLst>
              <a:ext uri="{FF2B5EF4-FFF2-40B4-BE49-F238E27FC236}">
                <a16:creationId xmlns:a16="http://schemas.microsoft.com/office/drawing/2014/main" id="{DB6D861E-20D8-46F9-879C-D354D7A4CF8C}"/>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888008" y="842747"/>
            <a:ext cx="832000" cy="295619"/>
          </a:xfrm>
          <a:prstGeom prst="rect">
            <a:avLst/>
          </a:prstGeom>
        </p:spPr>
      </p:pic>
      <p:pic>
        <p:nvPicPr>
          <p:cNvPr id="28" name="Picture 27">
            <a:extLst>
              <a:ext uri="{FF2B5EF4-FFF2-40B4-BE49-F238E27FC236}">
                <a16:creationId xmlns:a16="http://schemas.microsoft.com/office/drawing/2014/main" id="{1CDFCDA1-08E5-48A1-BDD5-11D10B9E4DB9}"/>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5758" y="1179034"/>
            <a:ext cx="1645714" cy="134095"/>
          </a:xfrm>
          <a:prstGeom prst="rect">
            <a:avLst/>
          </a:prstGeom>
        </p:spPr>
      </p:pic>
    </p:spTree>
    <p:extLst>
      <p:ext uri="{BB962C8B-B14F-4D97-AF65-F5344CB8AC3E}">
        <p14:creationId xmlns:p14="http://schemas.microsoft.com/office/powerpoint/2010/main" val="698724311"/>
      </p:ext>
    </p:extLst>
  </p:cSld>
  <p:clrMapOvr>
    <a:masterClrMapping/>
  </p:clrMapOvr>
  <p:transition>
    <p:cut/>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6"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166</a:t>
            </a:fld>
            <a:r>
              <a:rPr spc="-55" dirty="0"/>
              <a:t> </a:t>
            </a:r>
            <a:r>
              <a:rPr spc="35" dirty="0"/>
              <a:t>/</a:t>
            </a:r>
            <a:r>
              <a:rPr spc="-15" dirty="0"/>
              <a:t> </a:t>
            </a:r>
            <a:r>
              <a:rPr lang="en-US" spc="-55" dirty="0"/>
              <a:t>11</a:t>
            </a:r>
            <a:endParaRPr spc="-55" dirty="0"/>
          </a:p>
        </p:txBody>
      </p:sp>
      <p:sp>
        <p:nvSpPr>
          <p:cNvPr id="36" name="object 5">
            <a:extLst>
              <a:ext uri="{FF2B5EF4-FFF2-40B4-BE49-F238E27FC236}">
                <a16:creationId xmlns:a16="http://schemas.microsoft.com/office/drawing/2014/main" id="{7D7E3030-EF6A-48BF-A409-A23353D8DCAE}"/>
              </a:ext>
            </a:extLst>
          </p:cNvPr>
          <p:cNvSpPr txBox="1"/>
          <p:nvPr/>
        </p:nvSpPr>
        <p:spPr>
          <a:xfrm>
            <a:off x="52767" y="4909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Center of Mass (example 1)</a:t>
            </a:r>
            <a:endParaRPr lang="en-US" sz="1400" dirty="0">
              <a:latin typeface="Tahoma"/>
              <a:cs typeface="Tahoma"/>
            </a:endParaRPr>
          </a:p>
        </p:txBody>
      </p:sp>
      <p:pic>
        <p:nvPicPr>
          <p:cNvPr id="21" name="Picture 20">
            <a:extLst>
              <a:ext uri="{FF2B5EF4-FFF2-40B4-BE49-F238E27FC236}">
                <a16:creationId xmlns:a16="http://schemas.microsoft.com/office/drawing/2014/main" id="{558243CA-617B-4647-9909-9745E594657F}"/>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52768" y="511175"/>
            <a:ext cx="4099047" cy="134857"/>
          </a:xfrm>
          <a:prstGeom prst="rect">
            <a:avLst/>
          </a:prstGeom>
        </p:spPr>
      </p:pic>
      <p:pic>
        <p:nvPicPr>
          <p:cNvPr id="24" name="Picture 23">
            <a:extLst>
              <a:ext uri="{FF2B5EF4-FFF2-40B4-BE49-F238E27FC236}">
                <a16:creationId xmlns:a16="http://schemas.microsoft.com/office/drawing/2014/main" id="{65A03557-F0E0-45A8-95F1-352B1FBF02A0}"/>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45758" y="714747"/>
            <a:ext cx="2019048" cy="128000"/>
          </a:xfrm>
          <a:prstGeom prst="rect">
            <a:avLst/>
          </a:prstGeom>
        </p:spPr>
      </p:pic>
      <p:pic>
        <p:nvPicPr>
          <p:cNvPr id="26" name="Picture 25">
            <a:extLst>
              <a:ext uri="{FF2B5EF4-FFF2-40B4-BE49-F238E27FC236}">
                <a16:creationId xmlns:a16="http://schemas.microsoft.com/office/drawing/2014/main" id="{DB6D861E-20D8-46F9-879C-D354D7A4CF8C}"/>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1888008" y="842747"/>
            <a:ext cx="832000" cy="295619"/>
          </a:xfrm>
          <a:prstGeom prst="rect">
            <a:avLst/>
          </a:prstGeom>
        </p:spPr>
      </p:pic>
      <p:pic>
        <p:nvPicPr>
          <p:cNvPr id="28" name="Picture 27">
            <a:extLst>
              <a:ext uri="{FF2B5EF4-FFF2-40B4-BE49-F238E27FC236}">
                <a16:creationId xmlns:a16="http://schemas.microsoft.com/office/drawing/2014/main" id="{1CDFCDA1-08E5-48A1-BDD5-11D10B9E4DB9}"/>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45758" y="1179034"/>
            <a:ext cx="1645714" cy="134095"/>
          </a:xfrm>
          <a:prstGeom prst="rect">
            <a:avLst/>
          </a:prstGeom>
        </p:spPr>
      </p:pic>
      <p:pic>
        <p:nvPicPr>
          <p:cNvPr id="16" name="Picture 15">
            <a:extLst>
              <a:ext uri="{FF2B5EF4-FFF2-40B4-BE49-F238E27FC236}">
                <a16:creationId xmlns:a16="http://schemas.microsoft.com/office/drawing/2014/main" id="{B5886F8E-A910-4388-B46C-182BC32F5B78}"/>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105797" y="1377314"/>
            <a:ext cx="1406477" cy="272000"/>
          </a:xfrm>
          <a:prstGeom prst="rect">
            <a:avLst/>
          </a:prstGeom>
        </p:spPr>
      </p:pic>
      <p:pic>
        <p:nvPicPr>
          <p:cNvPr id="18" name="Picture 17">
            <a:extLst>
              <a:ext uri="{FF2B5EF4-FFF2-40B4-BE49-F238E27FC236}">
                <a16:creationId xmlns:a16="http://schemas.microsoft.com/office/drawing/2014/main" id="{316B9767-EBA3-4FDB-8CC2-A980AF71FBB4}"/>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1715438" y="1406854"/>
            <a:ext cx="1069714" cy="258286"/>
          </a:xfrm>
          <a:prstGeom prst="rect">
            <a:avLst/>
          </a:prstGeom>
        </p:spPr>
      </p:pic>
      <p:pic>
        <p:nvPicPr>
          <p:cNvPr id="20" name="Picture 19">
            <a:extLst>
              <a:ext uri="{FF2B5EF4-FFF2-40B4-BE49-F238E27FC236}">
                <a16:creationId xmlns:a16="http://schemas.microsoft.com/office/drawing/2014/main" id="{28326615-D65B-4138-A05D-65A5CC3AD102}"/>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3059364" y="1261674"/>
            <a:ext cx="1196952" cy="566095"/>
          </a:xfrm>
          <a:prstGeom prst="rect">
            <a:avLst/>
          </a:prstGeom>
        </p:spPr>
      </p:pic>
      <p:pic>
        <p:nvPicPr>
          <p:cNvPr id="23" name="Picture 22">
            <a:extLst>
              <a:ext uri="{FF2B5EF4-FFF2-40B4-BE49-F238E27FC236}">
                <a16:creationId xmlns:a16="http://schemas.microsoft.com/office/drawing/2014/main" id="{F50E93A6-D57B-43DE-8918-544C3B73E1CF}"/>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758" y="1777065"/>
            <a:ext cx="824381" cy="94476"/>
          </a:xfrm>
          <a:prstGeom prst="rect">
            <a:avLst/>
          </a:prstGeom>
        </p:spPr>
      </p:pic>
      <p:pic>
        <p:nvPicPr>
          <p:cNvPr id="30" name="Picture 29">
            <a:extLst>
              <a:ext uri="{FF2B5EF4-FFF2-40B4-BE49-F238E27FC236}">
                <a16:creationId xmlns:a16="http://schemas.microsoft.com/office/drawing/2014/main" id="{E50A1A03-6EED-4570-9716-33D140E75AC9}"/>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176085" y="1879895"/>
            <a:ext cx="4148419" cy="276724"/>
          </a:xfrm>
          <a:prstGeom prst="rect">
            <a:avLst/>
          </a:prstGeom>
        </p:spPr>
      </p:pic>
      <p:pic>
        <p:nvPicPr>
          <p:cNvPr id="32" name="Picture 31">
            <a:extLst>
              <a:ext uri="{FF2B5EF4-FFF2-40B4-BE49-F238E27FC236}">
                <a16:creationId xmlns:a16="http://schemas.microsoft.com/office/drawing/2014/main" id="{C4C4912F-8BEE-4A8E-B94F-A83DBDDD1B43}"/>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45758" y="2169304"/>
            <a:ext cx="1069714" cy="94476"/>
          </a:xfrm>
          <a:prstGeom prst="rect">
            <a:avLst/>
          </a:prstGeom>
        </p:spPr>
      </p:pic>
      <p:pic>
        <p:nvPicPr>
          <p:cNvPr id="37" name="Picture 36">
            <a:extLst>
              <a:ext uri="{FF2B5EF4-FFF2-40B4-BE49-F238E27FC236}">
                <a16:creationId xmlns:a16="http://schemas.microsoft.com/office/drawing/2014/main" id="{5845293B-C206-4110-904C-5E2ED30CF00C}"/>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33227" y="2253514"/>
            <a:ext cx="4541562" cy="276724"/>
          </a:xfrm>
          <a:prstGeom prst="rect">
            <a:avLst/>
          </a:prstGeom>
        </p:spPr>
      </p:pic>
      <p:pic>
        <p:nvPicPr>
          <p:cNvPr id="39" name="Picture 38">
            <a:extLst>
              <a:ext uri="{FF2B5EF4-FFF2-40B4-BE49-F238E27FC236}">
                <a16:creationId xmlns:a16="http://schemas.microsoft.com/office/drawing/2014/main" id="{5500FAFE-8E70-47F5-8CE5-52F8EB8E5997}"/>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45758" y="2521086"/>
            <a:ext cx="4172800" cy="272457"/>
          </a:xfrm>
          <a:prstGeom prst="rect">
            <a:avLst/>
          </a:prstGeom>
        </p:spPr>
      </p:pic>
      <p:pic>
        <p:nvPicPr>
          <p:cNvPr id="42" name="Picture 41">
            <a:extLst>
              <a:ext uri="{FF2B5EF4-FFF2-40B4-BE49-F238E27FC236}">
                <a16:creationId xmlns:a16="http://schemas.microsoft.com/office/drawing/2014/main" id="{2C2AA6B3-5154-4CA9-BB59-953155133BA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52767" y="2793919"/>
            <a:ext cx="1358476" cy="94476"/>
          </a:xfrm>
          <a:prstGeom prst="rect">
            <a:avLst/>
          </a:prstGeom>
        </p:spPr>
      </p:pic>
      <p:pic>
        <p:nvPicPr>
          <p:cNvPr id="44" name="Picture 43">
            <a:extLst>
              <a:ext uri="{FF2B5EF4-FFF2-40B4-BE49-F238E27FC236}">
                <a16:creationId xmlns:a16="http://schemas.microsoft.com/office/drawing/2014/main" id="{6B8E887A-7969-49C2-B90E-CB3CDBE1C240}"/>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17951" y="2900622"/>
            <a:ext cx="2772114" cy="303543"/>
          </a:xfrm>
          <a:prstGeom prst="rect">
            <a:avLst/>
          </a:prstGeom>
        </p:spPr>
      </p:pic>
    </p:spTree>
    <p:extLst>
      <p:ext uri="{BB962C8B-B14F-4D97-AF65-F5344CB8AC3E}">
        <p14:creationId xmlns:p14="http://schemas.microsoft.com/office/powerpoint/2010/main" val="2656447802"/>
      </p:ext>
    </p:extLst>
  </p:cSld>
  <p:clrMapOvr>
    <a:masterClrMapping/>
  </p:clrMapOvr>
  <p:transition>
    <p:cut/>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52767" y="4909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Probability Theory </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13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167</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A08CF4-1297-4A07-B4C4-D47A8FF36035}"/>
                  </a:ext>
                </a:extLst>
              </p:cNvPr>
              <p:cNvSpPr txBox="1"/>
              <p:nvPr/>
            </p:nvSpPr>
            <p:spPr>
              <a:xfrm>
                <a:off x="2123200" y="361099"/>
                <a:ext cx="2362200" cy="3163045"/>
              </a:xfrm>
              <a:prstGeom prst="rect">
                <a:avLst/>
              </a:prstGeom>
              <a:noFill/>
            </p:spPr>
            <p:txBody>
              <a:bodyPr wrap="square" rtlCol="0">
                <a:spAutoFit/>
              </a:bodyPr>
              <a:lstStyle/>
              <a:p>
                <a:pPr marL="171450" indent="-171450">
                  <a:buFont typeface="Arial" panose="020B0604020202020204" pitchFamily="34" charset="0"/>
                  <a:buChar char="•"/>
                </a:pPr>
                <a:r>
                  <a:rPr lang="en-US" sz="830" b="0" i="0" u="none" strike="noStrike" baseline="0" dirty="0">
                    <a:latin typeface="Tahoma" panose="020B0604030504040204" pitchFamily="34" charset="0"/>
                    <a:ea typeface="Tahoma" panose="020B0604030504040204" pitchFamily="34" charset="0"/>
                    <a:cs typeface="Tahoma" panose="020B0604030504040204" pitchFamily="34" charset="0"/>
                  </a:rPr>
                  <a:t>A non-negative function which integrates to 1 is called a </a:t>
                </a:r>
                <a:r>
                  <a:rPr lang="en-US" sz="830" b="1" i="0" u="none" strike="noStrike" baseline="0" dirty="0">
                    <a:latin typeface="Tahoma" panose="020B0604030504040204" pitchFamily="34" charset="0"/>
                    <a:ea typeface="Tahoma" panose="020B0604030504040204" pitchFamily="34" charset="0"/>
                    <a:cs typeface="Tahoma" panose="020B0604030504040204" pitchFamily="34" charset="0"/>
                  </a:rPr>
                  <a:t>probability density function (pdf)</a:t>
                </a:r>
              </a:p>
              <a:p>
                <a:pPr marL="171450" indent="-171450">
                  <a:buFont typeface="Arial" panose="020B0604020202020204" pitchFamily="34" charset="0"/>
                  <a:buChar char="•"/>
                </a:pPr>
                <a:r>
                  <a:rPr lang="en-US" sz="830" dirty="0">
                    <a:latin typeface="Tahoma" panose="020B0604030504040204" pitchFamily="34" charset="0"/>
                    <a:ea typeface="Tahoma" panose="020B0604030504040204" pitchFamily="34" charset="0"/>
                    <a:cs typeface="Tahoma" panose="020B0604030504040204" pitchFamily="34" charset="0"/>
                  </a:rPr>
                  <a:t>T</a:t>
                </a:r>
                <a:r>
                  <a:rPr lang="en-US" sz="830" b="0" i="0" u="none" strike="noStrike" baseline="0" dirty="0">
                    <a:latin typeface="Tahoma" panose="020B0604030504040204" pitchFamily="34" charset="0"/>
                    <a:ea typeface="Tahoma" panose="020B0604030504040204" pitchFamily="34" charset="0"/>
                    <a:cs typeface="Tahoma" panose="020B0604030504040204" pitchFamily="34" charset="0"/>
                  </a:rPr>
                  <a:t>he </a:t>
                </a:r>
                <a:r>
                  <a:rPr lang="en-US" sz="830" b="1" i="0" u="none" strike="noStrike" baseline="0" dirty="0">
                    <a:latin typeface="Tahoma" panose="020B0604030504040204" pitchFamily="34" charset="0"/>
                    <a:ea typeface="Tahoma" panose="020B0604030504040204" pitchFamily="34" charset="0"/>
                    <a:cs typeface="Tahoma" panose="020B0604030504040204" pitchFamily="34" charset="0"/>
                  </a:rPr>
                  <a:t>integral of the pdf </a:t>
                </a:r>
                <a:r>
                  <a:rPr lang="en-US" sz="830" b="0" i="0" u="none" strike="noStrike" baseline="0" dirty="0">
                    <a:latin typeface="Tahoma" panose="020B0604030504040204" pitchFamily="34" charset="0"/>
                    <a:ea typeface="Tahoma" panose="020B0604030504040204" pitchFamily="34" charset="0"/>
                    <a:cs typeface="Tahoma" panose="020B0604030504040204" pitchFamily="34" charset="0"/>
                  </a:rPr>
                  <a:t>over a region is supposed to give the </a:t>
                </a:r>
                <a:r>
                  <a:rPr lang="en-US" sz="830" b="1" i="0" u="none" strike="noStrike" baseline="0" dirty="0">
                    <a:latin typeface="Tahoma" panose="020B0604030504040204" pitchFamily="34" charset="0"/>
                    <a:ea typeface="Tahoma" panose="020B0604030504040204" pitchFamily="34" charset="0"/>
                    <a:cs typeface="Tahoma" panose="020B0604030504040204" pitchFamily="34" charset="0"/>
                  </a:rPr>
                  <a:t>probability</a:t>
                </a:r>
                <a:r>
                  <a:rPr lang="en-US" sz="830" b="0" i="0" u="none" strike="noStrike" baseline="0" dirty="0">
                    <a:latin typeface="Tahoma" panose="020B0604030504040204" pitchFamily="34" charset="0"/>
                    <a:ea typeface="Tahoma" panose="020B0604030504040204" pitchFamily="34" charset="0"/>
                    <a:cs typeface="Tahoma" panose="020B0604030504040204" pitchFamily="34" charset="0"/>
                  </a:rPr>
                  <a:t> that the </a:t>
                </a:r>
                <a:r>
                  <a:rPr lang="en-US" sz="830" b="0" i="1" u="none" strike="noStrike" baseline="0" dirty="0">
                    <a:latin typeface="Tahoma" panose="020B0604030504040204" pitchFamily="34" charset="0"/>
                    <a:ea typeface="Tahoma" panose="020B0604030504040204" pitchFamily="34" charset="0"/>
                    <a:cs typeface="Tahoma" panose="020B0604030504040204" pitchFamily="34" charset="0"/>
                  </a:rPr>
                  <a:t>outcome</a:t>
                </a:r>
                <a:r>
                  <a:rPr lang="en-US" sz="830" b="0" i="0" u="none" strike="noStrike" baseline="0" dirty="0">
                    <a:latin typeface="Tahoma" panose="020B0604030504040204" pitchFamily="34" charset="0"/>
                    <a:ea typeface="Tahoma" panose="020B0604030504040204" pitchFamily="34" charset="0"/>
                    <a:cs typeface="Tahoma" panose="020B0604030504040204" pitchFamily="34" charset="0"/>
                  </a:rPr>
                  <a:t> of the random experiment lies in that region</a:t>
                </a:r>
              </a:p>
              <a:p>
                <a:pPr marL="171450" indent="-171450">
                  <a:buFont typeface="Arial" panose="020B0604020202020204" pitchFamily="34" charset="0"/>
                  <a:buChar char="•"/>
                </a:pPr>
                <a:r>
                  <a:rPr lang="en-US" sz="830" dirty="0">
                    <a:latin typeface="Tahoma" panose="020B0604030504040204" pitchFamily="34" charset="0"/>
                    <a:ea typeface="Tahoma" panose="020B0604030504040204" pitchFamily="34" charset="0"/>
                    <a:cs typeface="Tahoma" panose="020B0604030504040204" pitchFamily="34" charset="0"/>
                  </a:rPr>
                  <a:t>A</a:t>
                </a:r>
                <a:r>
                  <a:rPr lang="en-US" sz="830" b="0" i="0" u="none" strike="noStrike" baseline="0" dirty="0">
                    <a:latin typeface="Tahoma" panose="020B0604030504040204" pitchFamily="34" charset="0"/>
                    <a:ea typeface="Tahoma" panose="020B0604030504040204" pitchFamily="34" charset="0"/>
                    <a:cs typeface="Tahoma" panose="020B0604030504040204" pitchFamily="34" charset="0"/>
                  </a:rPr>
                  <a:t> </a:t>
                </a:r>
                <a:r>
                  <a:rPr lang="en-US" sz="830" b="1" i="1" u="none" strike="noStrike" baseline="0" dirty="0">
                    <a:latin typeface="Tahoma" panose="020B0604030504040204" pitchFamily="34" charset="0"/>
                    <a:ea typeface="Tahoma" panose="020B0604030504040204" pitchFamily="34" charset="0"/>
                    <a:cs typeface="Tahoma" panose="020B0604030504040204" pitchFamily="34" charset="0"/>
                  </a:rPr>
                  <a:t>random variable </a:t>
                </a:r>
                <a:r>
                  <a:rPr lang="en-US" sz="830" b="1" i="0" u="none" strike="noStrike" baseline="0" dirty="0">
                    <a:latin typeface="Tahoma" panose="020B0604030504040204" pitchFamily="34" charset="0"/>
                    <a:ea typeface="Tahoma" panose="020B0604030504040204" pitchFamily="34" charset="0"/>
                    <a:cs typeface="Tahoma" panose="020B0604030504040204" pitchFamily="34" charset="0"/>
                  </a:rPr>
                  <a:t>X </a:t>
                </a:r>
                <a:r>
                  <a:rPr lang="en-US" sz="830" b="0" i="0" u="none" strike="noStrike" baseline="0" dirty="0">
                    <a:latin typeface="Tahoma" panose="020B0604030504040204" pitchFamily="34" charset="0"/>
                    <a:ea typeface="Tahoma" panose="020B0604030504040204" pitchFamily="34" charset="0"/>
                    <a:cs typeface="Tahoma" panose="020B0604030504040204" pitchFamily="34" charset="0"/>
                  </a:rPr>
                  <a:t>is defined as the outcome of an experiment</a:t>
                </a:r>
              </a:p>
              <a:p>
                <a:pPr marL="171450" indent="-171450">
                  <a:buFont typeface="Arial" panose="020B0604020202020204" pitchFamily="34" charset="0"/>
                  <a:buChar char="•"/>
                </a:pPr>
                <a:r>
                  <a:rPr lang="en-US" sz="830" b="1" dirty="0">
                    <a:latin typeface="Tahoma" panose="020B0604030504040204" pitchFamily="34" charset="0"/>
                    <a:ea typeface="Tahoma" panose="020B0604030504040204" pitchFamily="34" charset="0"/>
                    <a:cs typeface="Tahoma" panose="020B0604030504040204" pitchFamily="34" charset="0"/>
                  </a:rPr>
                  <a:t>Two conditions on a pdf: </a:t>
                </a:r>
                <a14:m>
                  <m:oMath xmlns:m="http://schemas.openxmlformats.org/officeDocument/2006/math">
                    <m:r>
                      <a:rPr lang="en-US" sz="830" i="1">
                        <a:latin typeface="Cambria Math" panose="02040503050406030204" pitchFamily="18" charset="0"/>
                        <a:ea typeface="Tahoma" panose="020B0604030504040204" pitchFamily="34" charset="0"/>
                        <a:cs typeface="Tahoma" panose="020B0604030504040204" pitchFamily="34" charset="0"/>
                      </a:rPr>
                      <m:t>𝑝</m:t>
                    </m:r>
                    <m:d>
                      <m:dPr>
                        <m:ctrlPr>
                          <a:rPr lang="en-US" sz="830" i="1">
                            <a:latin typeface="Cambria Math" panose="02040503050406030204" pitchFamily="18" charset="0"/>
                            <a:ea typeface="Tahoma" panose="020B0604030504040204" pitchFamily="34" charset="0"/>
                            <a:cs typeface="Tahoma" panose="020B0604030504040204" pitchFamily="34" charset="0"/>
                          </a:rPr>
                        </m:ctrlPr>
                      </m:dPr>
                      <m:e>
                        <m:r>
                          <a:rPr lang="en-US" sz="830" i="1">
                            <a:latin typeface="Cambria Math" panose="02040503050406030204" pitchFamily="18" charset="0"/>
                            <a:ea typeface="Tahoma" panose="020B0604030504040204" pitchFamily="34" charset="0"/>
                            <a:cs typeface="Tahoma" panose="020B0604030504040204" pitchFamily="34" charset="0"/>
                          </a:rPr>
                          <m:t>𝑥</m:t>
                        </m:r>
                      </m:e>
                    </m:d>
                    <m:r>
                      <a:rPr lang="en-US" sz="830" i="1" smtClean="0">
                        <a:latin typeface="Cambria Math" panose="02040503050406030204" pitchFamily="18" charset="0"/>
                        <a:ea typeface="Tahoma" panose="020B0604030504040204" pitchFamily="34" charset="0"/>
                        <a:cs typeface="Tahoma" panose="020B0604030504040204" pitchFamily="34" charset="0"/>
                      </a:rPr>
                      <m:t>≥</m:t>
                    </m:r>
                    <m:r>
                      <a:rPr lang="en-US" sz="830" i="1">
                        <a:latin typeface="Cambria Math" panose="02040503050406030204" pitchFamily="18" charset="0"/>
                        <a:ea typeface="Tahoma" panose="020B0604030504040204" pitchFamily="34" charset="0"/>
                        <a:cs typeface="Tahoma" panose="020B0604030504040204" pitchFamily="34" charset="0"/>
                      </a:rPr>
                      <m:t>0</m:t>
                    </m:r>
                  </m:oMath>
                </a14:m>
                <a:r>
                  <a:rPr lang="en-US" sz="830" b="1" dirty="0">
                    <a:latin typeface="Tahoma" panose="020B0604030504040204" pitchFamily="34" charset="0"/>
                    <a:ea typeface="Tahoma" panose="020B0604030504040204" pitchFamily="34" charset="0"/>
                    <a:cs typeface="Tahoma" panose="020B0604030504040204" pitchFamily="34" charset="0"/>
                  </a:rPr>
                  <a:t> </a:t>
                </a:r>
                <a:r>
                  <a:rPr lang="en-US" sz="830" dirty="0">
                    <a:latin typeface="Tahoma" panose="020B0604030504040204" pitchFamily="34" charset="0"/>
                    <a:ea typeface="Tahoma" panose="020B0604030504040204" pitchFamily="34" charset="0"/>
                    <a:cs typeface="Tahoma" panose="020B0604030504040204" pitchFamily="34" charset="0"/>
                  </a:rPr>
                  <a:t>and </a:t>
                </a:r>
                <a14:m>
                  <m:oMath xmlns:m="http://schemas.openxmlformats.org/officeDocument/2006/math">
                    <m:r>
                      <a:rPr lang="en-US" sz="830" i="1">
                        <a:latin typeface="Cambria Math" panose="02040503050406030204" pitchFamily="18" charset="0"/>
                        <a:ea typeface="Tahoma" panose="020B0604030504040204" pitchFamily="34" charset="0"/>
                        <a:cs typeface="Tahoma" panose="020B0604030504040204" pitchFamily="34" charset="0"/>
                      </a:rPr>
                      <m:t>𝑝</m:t>
                    </m:r>
                    <m:d>
                      <m:dPr>
                        <m:ctrlPr>
                          <a:rPr lang="en-US" sz="830" i="1">
                            <a:latin typeface="Cambria Math" panose="02040503050406030204" pitchFamily="18" charset="0"/>
                            <a:ea typeface="Tahoma" panose="020B0604030504040204" pitchFamily="34" charset="0"/>
                            <a:cs typeface="Tahoma" panose="020B0604030504040204" pitchFamily="34" charset="0"/>
                          </a:rPr>
                        </m:ctrlPr>
                      </m:dPr>
                      <m:e>
                        <m:r>
                          <a:rPr lang="en-US" sz="830" i="1">
                            <a:latin typeface="Cambria Math" panose="02040503050406030204" pitchFamily="18" charset="0"/>
                            <a:ea typeface="Tahoma" panose="020B0604030504040204" pitchFamily="34" charset="0"/>
                            <a:cs typeface="Tahoma" panose="020B0604030504040204" pitchFamily="34" charset="0"/>
                          </a:rPr>
                          <m:t>𝑥</m:t>
                        </m:r>
                      </m:e>
                    </m:d>
                  </m:oMath>
                </a14:m>
                <a:r>
                  <a:rPr lang="en-US" sz="830" dirty="0">
                    <a:latin typeface="Tahoma" panose="020B0604030504040204" pitchFamily="34" charset="0"/>
                    <a:ea typeface="Tahoma" panose="020B0604030504040204" pitchFamily="34" charset="0"/>
                    <a:cs typeface="Tahoma" panose="020B0604030504040204" pitchFamily="34" charset="0"/>
                  </a:rPr>
                  <a:t> satisfies </a:t>
                </a:r>
                <a14:m>
                  <m:oMath xmlns:m="http://schemas.openxmlformats.org/officeDocument/2006/math">
                    <m:nary>
                      <m:naryPr>
                        <m:limLoc m:val="undOvr"/>
                        <m:grow m:val="on"/>
                        <m:ctrlPr>
                          <a:rPr lang="en-US" sz="830" i="1" dirty="0" smtClean="0">
                            <a:latin typeface="Cambria Math" panose="02040503050406030204" pitchFamily="18" charset="0"/>
                          </a:rPr>
                        </m:ctrlPr>
                      </m:naryPr>
                      <m:sub>
                        <m:r>
                          <a:rPr lang="en-US" sz="830" i="1" dirty="0">
                            <a:latin typeface="Cambria Math" panose="02040503050406030204" pitchFamily="18" charset="0"/>
                          </a:rPr>
                          <m:t>−∞</m:t>
                        </m:r>
                      </m:sub>
                      <m:sup>
                        <m:r>
                          <a:rPr lang="en-US" sz="830" i="1" dirty="0">
                            <a:latin typeface="Cambria Math" panose="02040503050406030204" pitchFamily="18" charset="0"/>
                          </a:rPr>
                          <m:t>∞</m:t>
                        </m:r>
                      </m:sup>
                      <m:e>
                        <m:r>
                          <a:rPr lang="en-US" sz="830" i="1" dirty="0">
                            <a:latin typeface="Cambria Math" panose="02040503050406030204" pitchFamily="18" charset="0"/>
                            <a:ea typeface="Tahoma" panose="020B0604030504040204" pitchFamily="34" charset="0"/>
                            <a:cs typeface="Tahoma" panose="020B0604030504040204" pitchFamily="34" charset="0"/>
                          </a:rPr>
                          <m:t>𝑝</m:t>
                        </m:r>
                        <m:r>
                          <a:rPr lang="en-US" sz="830" i="1" dirty="0">
                            <a:latin typeface="Cambria Math" panose="02040503050406030204" pitchFamily="18" charset="0"/>
                            <a:ea typeface="Tahoma" panose="020B0604030504040204" pitchFamily="34" charset="0"/>
                            <a:cs typeface="Tahoma" panose="020B0604030504040204" pitchFamily="34" charset="0"/>
                          </a:rPr>
                          <m:t>(</m:t>
                        </m:r>
                        <m:r>
                          <a:rPr lang="en-US" sz="830" i="1" dirty="0">
                            <a:latin typeface="Cambria Math" panose="02040503050406030204" pitchFamily="18" charset="0"/>
                            <a:ea typeface="Tahoma" panose="020B0604030504040204" pitchFamily="34" charset="0"/>
                            <a:cs typeface="Tahoma" panose="020B0604030504040204" pitchFamily="34" charset="0"/>
                          </a:rPr>
                          <m:t>𝑥</m:t>
                        </m:r>
                        <m:r>
                          <a:rPr lang="en-US" sz="830" i="1" dirty="0">
                            <a:latin typeface="Cambria Math" panose="02040503050406030204" pitchFamily="18" charset="0"/>
                            <a:ea typeface="Tahoma" panose="020B0604030504040204" pitchFamily="34" charset="0"/>
                            <a:cs typeface="Tahoma" panose="020B0604030504040204" pitchFamily="34" charset="0"/>
                          </a:rPr>
                          <m:t>)</m:t>
                        </m:r>
                      </m:e>
                    </m:nary>
                    <m:r>
                      <a:rPr lang="en-US" sz="830" i="1" dirty="0">
                        <a:latin typeface="Cambria Math" panose="02040503050406030204" pitchFamily="18" charset="0"/>
                        <a:ea typeface="Tahoma" panose="020B0604030504040204" pitchFamily="34" charset="0"/>
                        <a:cs typeface="Tahoma" panose="020B0604030504040204" pitchFamily="34" charset="0"/>
                      </a:rPr>
                      <m:t>𝑑𝑥</m:t>
                    </m:r>
                    <m:r>
                      <a:rPr lang="en-US" sz="830" i="1" dirty="0">
                        <a:latin typeface="Cambria Math" panose="02040503050406030204" pitchFamily="18" charset="0"/>
                        <a:ea typeface="Tahoma" panose="020B0604030504040204" pitchFamily="34" charset="0"/>
                        <a:cs typeface="Tahoma" panose="020B0604030504040204" pitchFamily="34" charset="0"/>
                      </a:rPr>
                      <m:t>=1</m:t>
                    </m:r>
                  </m:oMath>
                </a14:m>
                <a:endParaRPr lang="en-US" sz="83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830" dirty="0">
                    <a:latin typeface="Tahoma" panose="020B0604030504040204" pitchFamily="34" charset="0"/>
                    <a:ea typeface="Tahoma" panose="020B0604030504040204" pitchFamily="34" charset="0"/>
                    <a:cs typeface="Tahoma" panose="020B0604030504040204" pitchFamily="34" charset="0"/>
                  </a:rPr>
                  <a:t>Double integration involves “</a:t>
                </a:r>
                <a:r>
                  <a:rPr lang="en-US" sz="830" b="1" dirty="0">
                    <a:latin typeface="Tahoma" panose="020B0604030504040204" pitchFamily="34" charset="0"/>
                    <a:ea typeface="Tahoma" panose="020B0604030504040204" pitchFamily="34" charset="0"/>
                    <a:cs typeface="Tahoma" panose="020B0604030504040204" pitchFamily="34" charset="0"/>
                  </a:rPr>
                  <a:t>joint probabilities</a:t>
                </a:r>
                <a:r>
                  <a:rPr lang="en-US" sz="830" dirty="0">
                    <a:latin typeface="Tahoma" panose="020B0604030504040204" pitchFamily="34" charset="0"/>
                    <a:ea typeface="Tahoma" panose="020B0604030504040204" pitchFamily="34" charset="0"/>
                    <a:cs typeface="Tahoma" panose="020B0604030504040204" pitchFamily="34" charset="0"/>
                  </a:rPr>
                  <a:t>” of two random variables </a:t>
                </a:r>
                <a:r>
                  <a:rPr lang="en-US" sz="830" b="1" dirty="0">
                    <a:latin typeface="Tahoma" panose="020B0604030504040204" pitchFamily="34" charset="0"/>
                    <a:ea typeface="Tahoma" panose="020B0604030504040204" pitchFamily="34" charset="0"/>
                    <a:cs typeface="Tahoma" panose="020B0604030504040204" pitchFamily="34" charset="0"/>
                  </a:rPr>
                  <a:t>X</a:t>
                </a:r>
                <a:r>
                  <a:rPr lang="en-US" sz="830" dirty="0">
                    <a:latin typeface="Tahoma" panose="020B0604030504040204" pitchFamily="34" charset="0"/>
                    <a:ea typeface="Tahoma" panose="020B0604030504040204" pitchFamily="34" charset="0"/>
                    <a:cs typeface="Tahoma" panose="020B0604030504040204" pitchFamily="34" charset="0"/>
                  </a:rPr>
                  <a:t> and </a:t>
                </a:r>
                <a:r>
                  <a:rPr lang="en-US" sz="830" b="1" dirty="0">
                    <a:latin typeface="Tahoma" panose="020B0604030504040204" pitchFamily="34" charset="0"/>
                    <a:ea typeface="Tahoma" panose="020B0604030504040204" pitchFamily="34" charset="0"/>
                    <a:cs typeface="Tahoma" panose="020B0604030504040204" pitchFamily="34" charset="0"/>
                  </a:rPr>
                  <a:t>Y</a:t>
                </a:r>
              </a:p>
              <a:p>
                <a:pPr marL="171450" indent="-171450">
                  <a:buFont typeface="Arial" panose="020B0604020202020204" pitchFamily="34" charset="0"/>
                  <a:buChar char="•"/>
                </a:pPr>
                <a:r>
                  <a:rPr lang="en-US" sz="830" dirty="0">
                    <a:latin typeface="Tahoma" panose="020B0604030504040204" pitchFamily="34" charset="0"/>
                    <a:ea typeface="Tahoma" panose="020B0604030504040204" pitchFamily="34" charset="0"/>
                    <a:cs typeface="Tahoma" panose="020B0604030504040204" pitchFamily="34" charset="0"/>
                  </a:rPr>
                  <a:t>A </a:t>
                </a:r>
                <a:r>
                  <a:rPr lang="en-US" sz="830" b="1" i="0" u="none" strike="noStrike" baseline="0" dirty="0">
                    <a:latin typeface="Tahoma" panose="020B0604030504040204" pitchFamily="34" charset="0"/>
                    <a:ea typeface="Tahoma" panose="020B0604030504040204" pitchFamily="34" charset="0"/>
                    <a:cs typeface="Tahoma" panose="020B0604030504040204" pitchFamily="34" charset="0"/>
                  </a:rPr>
                  <a:t>joint probability density function </a:t>
                </a:r>
                <a:r>
                  <a:rPr lang="en-US" sz="830" dirty="0">
                    <a:latin typeface="Tahoma" panose="020B0604030504040204" pitchFamily="34" charset="0"/>
                    <a:ea typeface="Tahoma" panose="020B0604030504040204" pitchFamily="34" charset="0"/>
                    <a:cs typeface="Tahoma" panose="020B0604030504040204" pitchFamily="34" charset="0"/>
                  </a:rPr>
                  <a:t>is a function of two variables </a:t>
                </a:r>
                <a14:m>
                  <m:oMath xmlns:m="http://schemas.openxmlformats.org/officeDocument/2006/math">
                    <m:r>
                      <a:rPr lang="en-US" sz="830" b="0" i="1" smtClean="0">
                        <a:latin typeface="Cambria Math" panose="02040503050406030204" pitchFamily="18" charset="0"/>
                        <a:ea typeface="Tahoma" panose="020B0604030504040204" pitchFamily="34" charset="0"/>
                        <a:cs typeface="Tahoma" panose="020B0604030504040204" pitchFamily="34" charset="0"/>
                      </a:rPr>
                      <m:t>𝑝</m:t>
                    </m:r>
                    <m:r>
                      <a:rPr lang="en-US" sz="830" b="0" i="1" smtClean="0">
                        <a:latin typeface="Cambria Math" panose="02040503050406030204" pitchFamily="18" charset="0"/>
                        <a:ea typeface="Tahoma" panose="020B0604030504040204" pitchFamily="34" charset="0"/>
                        <a:cs typeface="Tahoma" panose="020B0604030504040204" pitchFamily="34" charset="0"/>
                      </a:rPr>
                      <m:t>(</m:t>
                    </m:r>
                    <m:r>
                      <a:rPr lang="en-US" sz="830" b="0" i="1" smtClean="0">
                        <a:latin typeface="Cambria Math" panose="02040503050406030204" pitchFamily="18" charset="0"/>
                        <a:ea typeface="Tahoma" panose="020B0604030504040204" pitchFamily="34" charset="0"/>
                        <a:cs typeface="Tahoma" panose="020B0604030504040204" pitchFamily="34" charset="0"/>
                      </a:rPr>
                      <m:t>𝑥</m:t>
                    </m:r>
                    <m:r>
                      <a:rPr lang="en-US" sz="830" b="0" i="1" smtClean="0">
                        <a:latin typeface="Cambria Math" panose="02040503050406030204" pitchFamily="18" charset="0"/>
                        <a:ea typeface="Tahoma" panose="020B0604030504040204" pitchFamily="34" charset="0"/>
                        <a:cs typeface="Tahoma" panose="020B0604030504040204" pitchFamily="34" charset="0"/>
                      </a:rPr>
                      <m:t>,</m:t>
                    </m:r>
                    <m:r>
                      <a:rPr lang="en-US" sz="830" b="0" i="1" smtClean="0">
                        <a:latin typeface="Cambria Math" panose="02040503050406030204" pitchFamily="18" charset="0"/>
                        <a:ea typeface="Tahoma" panose="020B0604030504040204" pitchFamily="34" charset="0"/>
                        <a:cs typeface="Tahoma" panose="020B0604030504040204" pitchFamily="34" charset="0"/>
                      </a:rPr>
                      <m:t>𝑦</m:t>
                    </m:r>
                    <m:r>
                      <a:rPr lang="en-US" sz="830" b="0" i="1" smtClean="0">
                        <a:latin typeface="Cambria Math" panose="02040503050406030204" pitchFamily="18" charset="0"/>
                        <a:ea typeface="Tahoma" panose="020B0604030504040204" pitchFamily="34" charset="0"/>
                        <a:cs typeface="Tahoma" panose="020B0604030504040204" pitchFamily="34" charset="0"/>
                      </a:rPr>
                      <m:t>)</m:t>
                    </m:r>
                  </m:oMath>
                </a14:m>
                <a:endParaRPr lang="en-US" sz="83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830" b="1" dirty="0">
                    <a:latin typeface="Tahoma" panose="020B0604030504040204" pitchFamily="34" charset="0"/>
                    <a:ea typeface="Tahoma" panose="020B0604030504040204" pitchFamily="34" charset="0"/>
                    <a:cs typeface="Tahoma" panose="020B0604030504040204" pitchFamily="34" charset="0"/>
                  </a:rPr>
                  <a:t>N</a:t>
                </a:r>
                <a:r>
                  <a:rPr lang="en-US" sz="830" b="1" i="0" u="none" strike="noStrike" baseline="0" dirty="0">
                    <a:latin typeface="Tahoma" panose="020B0604030504040204" pitchFamily="34" charset="0"/>
                    <a:ea typeface="Tahoma" panose="020B0604030504040204" pitchFamily="34" charset="0"/>
                    <a:cs typeface="Tahoma" panose="020B0604030504040204" pitchFamily="34" charset="0"/>
                  </a:rPr>
                  <a:t>ormalization condition </a:t>
                </a:r>
                <a:r>
                  <a:rPr lang="en-US" sz="830" i="0" u="none" strike="noStrike" baseline="0" dirty="0">
                    <a:latin typeface="Tahoma" panose="020B0604030504040204" pitchFamily="34" charset="0"/>
                    <a:ea typeface="Tahoma" panose="020B0604030504040204" pitchFamily="34" charset="0"/>
                    <a:cs typeface="Tahoma" panose="020B0604030504040204" pitchFamily="34" charset="0"/>
                  </a:rPr>
                  <a:t>requires that the total probability is one over a joint pdf’s domain.</a:t>
                </a:r>
              </a:p>
              <a:p>
                <a:pPr marL="171450" indent="-171450">
                  <a:buFont typeface="Arial" panose="020B0604020202020204" pitchFamily="34" charset="0"/>
                  <a:buChar char="•"/>
                </a:pPr>
                <a:r>
                  <a:rPr lang="en-US" sz="830" b="1" dirty="0">
                    <a:latin typeface="Tahoma" panose="020B0604030504040204" pitchFamily="34" charset="0"/>
                    <a:ea typeface="Tahoma" panose="020B0604030504040204" pitchFamily="34" charset="0"/>
                    <a:cs typeface="Tahoma" panose="020B0604030504040204" pitchFamily="34" charset="0"/>
                  </a:rPr>
                  <a:t>Two conditions of a joint probability density function: </a:t>
                </a:r>
                <a14:m>
                  <m:oMath xmlns:m="http://schemas.openxmlformats.org/officeDocument/2006/math">
                    <m:r>
                      <a:rPr lang="en-US" sz="830" i="1" smtClean="0">
                        <a:latin typeface="Cambria Math" panose="02040503050406030204" pitchFamily="18" charset="0"/>
                        <a:ea typeface="Tahoma" panose="020B0604030504040204" pitchFamily="34" charset="0"/>
                        <a:cs typeface="Tahoma" panose="020B0604030504040204" pitchFamily="34" charset="0"/>
                      </a:rPr>
                      <m:t>𝑝</m:t>
                    </m:r>
                    <m:d>
                      <m:dPr>
                        <m:ctrlPr>
                          <a:rPr lang="en-US" sz="830" i="1">
                            <a:latin typeface="Cambria Math" panose="02040503050406030204" pitchFamily="18" charset="0"/>
                            <a:ea typeface="Tahoma" panose="020B0604030504040204" pitchFamily="34" charset="0"/>
                            <a:cs typeface="Tahoma" panose="020B0604030504040204" pitchFamily="34" charset="0"/>
                          </a:rPr>
                        </m:ctrlPr>
                      </m:dPr>
                      <m:e>
                        <m:r>
                          <a:rPr lang="en-US" sz="830" i="1">
                            <a:latin typeface="Cambria Math" panose="02040503050406030204" pitchFamily="18" charset="0"/>
                            <a:ea typeface="Tahoma" panose="020B0604030504040204" pitchFamily="34" charset="0"/>
                            <a:cs typeface="Tahoma" panose="020B0604030504040204" pitchFamily="34" charset="0"/>
                          </a:rPr>
                          <m:t>𝑥</m:t>
                        </m:r>
                        <m:r>
                          <a:rPr lang="en-US" sz="830" b="0" i="1" smtClean="0">
                            <a:latin typeface="Cambria Math" panose="02040503050406030204" pitchFamily="18" charset="0"/>
                            <a:ea typeface="Tahoma" panose="020B0604030504040204" pitchFamily="34" charset="0"/>
                            <a:cs typeface="Tahoma" panose="020B0604030504040204" pitchFamily="34" charset="0"/>
                          </a:rPr>
                          <m:t>,</m:t>
                        </m:r>
                        <m:r>
                          <a:rPr lang="en-US" sz="830" b="0" i="1" smtClean="0">
                            <a:latin typeface="Cambria Math" panose="02040503050406030204" pitchFamily="18" charset="0"/>
                            <a:ea typeface="Tahoma" panose="020B0604030504040204" pitchFamily="34" charset="0"/>
                            <a:cs typeface="Tahoma" panose="020B0604030504040204" pitchFamily="34" charset="0"/>
                          </a:rPr>
                          <m:t>𝑦</m:t>
                        </m:r>
                      </m:e>
                    </m:d>
                    <m:r>
                      <a:rPr lang="en-US" sz="830" i="1" smtClean="0">
                        <a:latin typeface="Cambria Math" panose="02040503050406030204" pitchFamily="18" charset="0"/>
                        <a:ea typeface="Tahoma" panose="020B0604030504040204" pitchFamily="34" charset="0"/>
                        <a:cs typeface="Tahoma" panose="020B0604030504040204" pitchFamily="34" charset="0"/>
                      </a:rPr>
                      <m:t>≥</m:t>
                    </m:r>
                    <m:r>
                      <a:rPr lang="en-US" sz="830" i="1">
                        <a:latin typeface="Cambria Math" panose="02040503050406030204" pitchFamily="18" charset="0"/>
                        <a:ea typeface="Tahoma" panose="020B0604030504040204" pitchFamily="34" charset="0"/>
                        <a:cs typeface="Tahoma" panose="020B0604030504040204" pitchFamily="34" charset="0"/>
                      </a:rPr>
                      <m:t>0</m:t>
                    </m:r>
                  </m:oMath>
                </a14:m>
                <a:r>
                  <a:rPr lang="en-US" sz="830" b="1" dirty="0">
                    <a:latin typeface="Tahoma" panose="020B0604030504040204" pitchFamily="34" charset="0"/>
                    <a:ea typeface="Tahoma" panose="020B0604030504040204" pitchFamily="34" charset="0"/>
                    <a:cs typeface="Tahoma" panose="020B0604030504040204" pitchFamily="34" charset="0"/>
                  </a:rPr>
                  <a:t> </a:t>
                </a:r>
                <a:r>
                  <a:rPr lang="en-US" sz="830" dirty="0">
                    <a:latin typeface="Tahoma" panose="020B0604030504040204" pitchFamily="34" charset="0"/>
                    <a:ea typeface="Tahoma" panose="020B0604030504040204" pitchFamily="34" charset="0"/>
                    <a:cs typeface="Tahoma" panose="020B0604030504040204" pitchFamily="34" charset="0"/>
                  </a:rPr>
                  <a:t>and </a:t>
                </a:r>
                <a14:m>
                  <m:oMath xmlns:m="http://schemas.openxmlformats.org/officeDocument/2006/math">
                    <m:r>
                      <a:rPr lang="en-US" sz="830" i="1">
                        <a:latin typeface="Cambria Math" panose="02040503050406030204" pitchFamily="18" charset="0"/>
                        <a:ea typeface="Tahoma" panose="020B0604030504040204" pitchFamily="34" charset="0"/>
                        <a:cs typeface="Tahoma" panose="020B0604030504040204" pitchFamily="34" charset="0"/>
                      </a:rPr>
                      <m:t>𝑝</m:t>
                    </m:r>
                    <m:d>
                      <m:dPr>
                        <m:ctrlPr>
                          <a:rPr lang="en-US" sz="830" i="1">
                            <a:latin typeface="Cambria Math" panose="02040503050406030204" pitchFamily="18" charset="0"/>
                            <a:ea typeface="Tahoma" panose="020B0604030504040204" pitchFamily="34" charset="0"/>
                            <a:cs typeface="Tahoma" panose="020B0604030504040204" pitchFamily="34" charset="0"/>
                          </a:rPr>
                        </m:ctrlPr>
                      </m:dPr>
                      <m:e>
                        <m:r>
                          <a:rPr lang="en-US" sz="830" i="1">
                            <a:latin typeface="Cambria Math" panose="02040503050406030204" pitchFamily="18" charset="0"/>
                            <a:ea typeface="Tahoma" panose="020B0604030504040204" pitchFamily="34" charset="0"/>
                            <a:cs typeface="Tahoma" panose="020B0604030504040204" pitchFamily="34" charset="0"/>
                          </a:rPr>
                          <m:t>𝑥</m:t>
                        </m:r>
                      </m:e>
                    </m:d>
                  </m:oMath>
                </a14:m>
                <a:r>
                  <a:rPr lang="en-US" sz="830" dirty="0">
                    <a:latin typeface="Tahoma" panose="020B0604030504040204" pitchFamily="34" charset="0"/>
                    <a:ea typeface="Tahoma" panose="020B0604030504040204" pitchFamily="34" charset="0"/>
                    <a:cs typeface="Tahoma" panose="020B0604030504040204" pitchFamily="34" charset="0"/>
                  </a:rPr>
                  <a:t> satisfies </a:t>
                </a:r>
                <a14:m>
                  <m:oMath xmlns:m="http://schemas.openxmlformats.org/officeDocument/2006/math">
                    <m:nary>
                      <m:naryPr>
                        <m:chr m:val="∬"/>
                        <m:limLoc m:val="undOvr"/>
                        <m:ctrlPr>
                          <a:rPr lang="en-US" sz="830" i="1" dirty="0" smtClean="0">
                            <a:latin typeface="Cambria Math" panose="02040503050406030204" pitchFamily="18" charset="0"/>
                          </a:rPr>
                        </m:ctrlPr>
                      </m:naryPr>
                      <m:sub>
                        <m:r>
                          <a:rPr lang="en-US" sz="830" i="0" dirty="0">
                            <a:latin typeface="Cambria Math" panose="02040503050406030204" pitchFamily="18" charset="0"/>
                          </a:rPr>
                          <m:t>−∞−∞</m:t>
                        </m:r>
                      </m:sub>
                      <m:sup>
                        <m:r>
                          <a:rPr lang="en-US" sz="830" i="0" dirty="0">
                            <a:latin typeface="Cambria Math" panose="02040503050406030204" pitchFamily="18" charset="0"/>
                          </a:rPr>
                          <m:t>∞</m:t>
                        </m:r>
                        <m:r>
                          <a:rPr lang="en-US" sz="830" b="0" i="0" dirty="0" smtClean="0">
                            <a:latin typeface="Cambria Math" panose="02040503050406030204" pitchFamily="18" charset="0"/>
                          </a:rPr>
                          <m:t>  </m:t>
                        </m:r>
                        <m:r>
                          <a:rPr lang="en-US" sz="830" i="0" dirty="0">
                            <a:latin typeface="Cambria Math" panose="02040503050406030204" pitchFamily="18" charset="0"/>
                          </a:rPr>
                          <m:t>∞</m:t>
                        </m:r>
                      </m:sup>
                      <m:e>
                        <m:r>
                          <a:rPr lang="en-US" sz="830" i="1" dirty="0">
                            <a:latin typeface="Cambria Math" panose="02040503050406030204" pitchFamily="18" charset="0"/>
                            <a:ea typeface="Tahoma" panose="020B0604030504040204" pitchFamily="34" charset="0"/>
                            <a:cs typeface="Tahoma" panose="020B0604030504040204" pitchFamily="34" charset="0"/>
                          </a:rPr>
                          <m:t>𝑝</m:t>
                        </m:r>
                        <m:d>
                          <m:dPr>
                            <m:ctrlPr>
                              <a:rPr lang="en-US" sz="830" i="1" dirty="0">
                                <a:latin typeface="Cambria Math" panose="02040503050406030204" pitchFamily="18" charset="0"/>
                                <a:ea typeface="Tahoma" panose="020B0604030504040204" pitchFamily="34" charset="0"/>
                                <a:cs typeface="Tahoma" panose="020B0604030504040204" pitchFamily="34" charset="0"/>
                              </a:rPr>
                            </m:ctrlPr>
                          </m:dPr>
                          <m:e>
                            <m:r>
                              <a:rPr lang="en-US" sz="830" i="1" dirty="0">
                                <a:latin typeface="Cambria Math" panose="02040503050406030204" pitchFamily="18" charset="0"/>
                                <a:ea typeface="Tahoma" panose="020B0604030504040204" pitchFamily="34" charset="0"/>
                                <a:cs typeface="Tahoma" panose="020B0604030504040204" pitchFamily="34" charset="0"/>
                              </a:rPr>
                              <m:t>𝑥</m:t>
                            </m:r>
                            <m:r>
                              <a:rPr lang="en-US" sz="830" i="1" dirty="0">
                                <a:latin typeface="Cambria Math" panose="02040503050406030204" pitchFamily="18" charset="0"/>
                                <a:ea typeface="Tahoma" panose="020B0604030504040204" pitchFamily="34" charset="0"/>
                                <a:cs typeface="Tahoma" panose="020B0604030504040204" pitchFamily="34" charset="0"/>
                              </a:rPr>
                              <m:t>,</m:t>
                            </m:r>
                            <m:r>
                              <a:rPr lang="en-US" sz="830" i="1" dirty="0">
                                <a:latin typeface="Cambria Math" panose="02040503050406030204" pitchFamily="18" charset="0"/>
                                <a:ea typeface="Tahoma" panose="020B0604030504040204" pitchFamily="34" charset="0"/>
                                <a:cs typeface="Tahoma" panose="020B0604030504040204" pitchFamily="34" charset="0"/>
                              </a:rPr>
                              <m:t>𝑦</m:t>
                            </m:r>
                          </m:e>
                        </m:d>
                        <m:r>
                          <a:rPr lang="en-US" sz="830" b="0" i="1" dirty="0" smtClean="0">
                            <a:latin typeface="Cambria Math" panose="02040503050406030204" pitchFamily="18" charset="0"/>
                            <a:ea typeface="Tahoma" panose="020B0604030504040204" pitchFamily="34" charset="0"/>
                            <a:cs typeface="Tahoma" panose="020B0604030504040204" pitchFamily="34" charset="0"/>
                          </a:rPr>
                          <m:t> </m:t>
                        </m:r>
                        <m:r>
                          <a:rPr lang="en-US" sz="830" b="0" i="1" dirty="0" smtClean="0">
                            <a:latin typeface="Cambria Math" panose="02040503050406030204" pitchFamily="18" charset="0"/>
                            <a:ea typeface="Tahoma" panose="020B0604030504040204" pitchFamily="34" charset="0"/>
                            <a:cs typeface="Tahoma" panose="020B0604030504040204" pitchFamily="34" charset="0"/>
                          </a:rPr>
                          <m:t>𝑑𝑦</m:t>
                        </m:r>
                        <m:r>
                          <a:rPr lang="en-US" sz="830" b="0" i="1" dirty="0" smtClean="0">
                            <a:latin typeface="Cambria Math" panose="02040503050406030204" pitchFamily="18" charset="0"/>
                            <a:ea typeface="Tahoma" panose="020B0604030504040204" pitchFamily="34" charset="0"/>
                            <a:cs typeface="Tahoma" panose="020B0604030504040204" pitchFamily="34" charset="0"/>
                          </a:rPr>
                          <m:t> </m:t>
                        </m:r>
                        <m:r>
                          <a:rPr lang="en-US" sz="830" b="0" i="1" dirty="0" smtClean="0">
                            <a:latin typeface="Cambria Math" panose="02040503050406030204" pitchFamily="18" charset="0"/>
                            <a:ea typeface="Tahoma" panose="020B0604030504040204" pitchFamily="34" charset="0"/>
                            <a:cs typeface="Tahoma" panose="020B0604030504040204" pitchFamily="34" charset="0"/>
                          </a:rPr>
                          <m:t>𝑑𝑥</m:t>
                        </m:r>
                      </m:e>
                    </m:nary>
                  </m:oMath>
                </a14:m>
                <a:endParaRPr lang="en-US" sz="83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830" b="1"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67A08CF4-1297-4A07-B4C4-D47A8FF36035}"/>
                  </a:ext>
                </a:extLst>
              </p:cNvPr>
              <p:cNvSpPr txBox="1">
                <a:spLocks noRot="1" noChangeAspect="1" noMove="1" noResize="1" noEditPoints="1" noAdjustHandles="1" noChangeArrowheads="1" noChangeShapeType="1" noTextEdit="1"/>
              </p:cNvSpPr>
              <p:nvPr/>
            </p:nvSpPr>
            <p:spPr>
              <a:xfrm>
                <a:off x="2123200" y="361099"/>
                <a:ext cx="2362200" cy="3163045"/>
              </a:xfrm>
              <a:prstGeom prst="rect">
                <a:avLst/>
              </a:prstGeom>
              <a:blipFill>
                <a:blip r:embed="rId3"/>
                <a:stretch>
                  <a:fillRect b="-4046"/>
                </a:stretch>
              </a:blipFill>
            </p:spPr>
            <p:txBody>
              <a:bodyPr/>
              <a:lstStyle/>
              <a:p>
                <a:r>
                  <a:rPr lang="en-US">
                    <a:noFill/>
                  </a:rPr>
                  <a:t> </a:t>
                </a:r>
              </a:p>
            </p:txBody>
          </p:sp>
        </mc:Fallback>
      </mc:AlternateContent>
      <p:pic>
        <p:nvPicPr>
          <p:cNvPr id="17" name="Picture 2" descr="Basics of Probability for Data Science explained with examples">
            <a:extLst>
              <a:ext uri="{FF2B5EF4-FFF2-40B4-BE49-F238E27FC236}">
                <a16:creationId xmlns:a16="http://schemas.microsoft.com/office/drawing/2014/main" id="{469A2824-997A-404F-8A9F-1451A183ED0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40594" y="89240"/>
            <a:ext cx="377171" cy="24170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9AB3D367-A00F-47F2-BD9B-F15B0D2F0DA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9318" y="2350998"/>
            <a:ext cx="613062" cy="89206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4644739B-4179-4A67-A58F-092DACDB6D9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40594" y="2348831"/>
            <a:ext cx="606255" cy="882156"/>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925BFCBA-8004-4233-94A1-58FDAAE0623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2436" y="2351631"/>
            <a:ext cx="613063" cy="8920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2A010369-198F-4B0B-A685-0441F1C79698}"/>
              </a:ext>
            </a:extLst>
          </p:cNvPr>
          <p:cNvPicPr>
            <a:picLocks noChangeAspect="1"/>
          </p:cNvPicPr>
          <p:nvPr/>
        </p:nvPicPr>
        <p:blipFill>
          <a:blip r:embed="rId8"/>
          <a:stretch>
            <a:fillRect/>
          </a:stretch>
        </p:blipFill>
        <p:spPr>
          <a:xfrm>
            <a:off x="223895" y="409746"/>
            <a:ext cx="1735083" cy="1020850"/>
          </a:xfrm>
          <a:prstGeom prst="rect">
            <a:avLst/>
          </a:prstGeom>
        </p:spPr>
      </p:pic>
      <p:pic>
        <p:nvPicPr>
          <p:cNvPr id="1058" name="Picture 34" descr="Wheel Of Fortune Clipart | Clipart Panda - Free Clipart Images">
            <a:extLst>
              <a:ext uri="{FF2B5EF4-FFF2-40B4-BE49-F238E27FC236}">
                <a16:creationId xmlns:a16="http://schemas.microsoft.com/office/drawing/2014/main" id="{9020D5C2-9257-40EA-97A0-53286FD0248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00851" y="1395828"/>
            <a:ext cx="870249" cy="871849"/>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B512B6FB-AFCB-4A4B-81E0-80E75697FF2D}"/>
              </a:ext>
            </a:extLst>
          </p:cNvPr>
          <p:cNvCxnSpPr>
            <a:cxnSpLocks/>
          </p:cNvCxnSpPr>
          <p:nvPr/>
        </p:nvCxnSpPr>
        <p:spPr>
          <a:xfrm flipH="1" flipV="1">
            <a:off x="1432351" y="1422738"/>
            <a:ext cx="110701" cy="425045"/>
          </a:xfrm>
          <a:prstGeom prst="straightConnector1">
            <a:avLst/>
          </a:prstGeom>
          <a:ln w="19050">
            <a:tailEnd type="triangle"/>
          </a:ln>
        </p:spPr>
        <p:style>
          <a:lnRef idx="3">
            <a:schemeClr val="accent6"/>
          </a:lnRef>
          <a:fillRef idx="0">
            <a:schemeClr val="accent6"/>
          </a:fillRef>
          <a:effectRef idx="2">
            <a:schemeClr val="accent6"/>
          </a:effectRef>
          <a:fontRef idx="minor">
            <a:schemeClr val="tx1"/>
          </a:fontRef>
        </p:style>
      </p:cxnSp>
      <p:pic>
        <p:nvPicPr>
          <p:cNvPr id="56" name="Picture 55">
            <a:extLst>
              <a:ext uri="{FF2B5EF4-FFF2-40B4-BE49-F238E27FC236}">
                <a16:creationId xmlns:a16="http://schemas.microsoft.com/office/drawing/2014/main" id="{2E4336A6-FB44-45CB-8D28-0B5484F208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955" y="1390675"/>
            <a:ext cx="889299" cy="882156"/>
          </a:xfrm>
          <a:prstGeom prst="rect">
            <a:avLst/>
          </a:prstGeom>
        </p:spPr>
      </p:pic>
    </p:spTree>
    <p:extLst>
      <p:ext uri="{BB962C8B-B14F-4D97-AF65-F5344CB8AC3E}">
        <p14:creationId xmlns:p14="http://schemas.microsoft.com/office/powerpoint/2010/main" val="4046898669"/>
      </p:ext>
    </p:extLst>
  </p:cSld>
  <p:clrMapOvr>
    <a:masterClrMapping/>
  </p:clrMapOvr>
  <p:transition>
    <p:cut/>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168</a:t>
            </a:fld>
            <a:r>
              <a:rPr spc="-55" dirty="0"/>
              <a:t> </a:t>
            </a:r>
            <a:r>
              <a:rPr spc="35" dirty="0"/>
              <a:t>/</a:t>
            </a:r>
            <a:r>
              <a:rPr spc="-15" dirty="0"/>
              <a:t> </a:t>
            </a:r>
            <a:r>
              <a:rPr lang="en-US" spc="-55" dirty="0"/>
              <a:t>11</a:t>
            </a:r>
            <a:endParaRPr spc="-55" dirty="0"/>
          </a:p>
        </p:txBody>
      </p:sp>
      <p:sp>
        <p:nvSpPr>
          <p:cNvPr id="36" name="object 5">
            <a:extLst>
              <a:ext uri="{FF2B5EF4-FFF2-40B4-BE49-F238E27FC236}">
                <a16:creationId xmlns:a16="http://schemas.microsoft.com/office/drawing/2014/main" id="{7D7E3030-EF6A-48BF-A409-A23353D8DCAE}"/>
              </a:ext>
            </a:extLst>
          </p:cNvPr>
          <p:cNvSpPr txBox="1"/>
          <p:nvPr/>
        </p:nvSpPr>
        <p:spPr>
          <a:xfrm>
            <a:off x="52767" y="4909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Probability Theory (example 1) </a:t>
            </a:r>
            <a:endParaRPr lang="en-US" sz="1400" dirty="0">
              <a:latin typeface="Tahoma"/>
              <a:cs typeface="Tahoma"/>
            </a:endParaRPr>
          </a:p>
        </p:txBody>
      </p:sp>
      <p:pic>
        <p:nvPicPr>
          <p:cNvPr id="15" name="Picture 14">
            <a:extLst>
              <a:ext uri="{FF2B5EF4-FFF2-40B4-BE49-F238E27FC236}">
                <a16:creationId xmlns:a16="http://schemas.microsoft.com/office/drawing/2014/main" id="{2D6DDE7E-7FD8-4448-AB47-0540379B3FFB}"/>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4275" y="429911"/>
            <a:ext cx="2825143" cy="128000"/>
          </a:xfrm>
          <a:prstGeom prst="rect">
            <a:avLst/>
          </a:prstGeom>
        </p:spPr>
      </p:pic>
      <p:pic>
        <p:nvPicPr>
          <p:cNvPr id="22" name="Picture 21">
            <a:extLst>
              <a:ext uri="{FF2B5EF4-FFF2-40B4-BE49-F238E27FC236}">
                <a16:creationId xmlns:a16="http://schemas.microsoft.com/office/drawing/2014/main" id="{ABEB226C-66E4-462D-9CCA-CB950818EE5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2767" y="951688"/>
            <a:ext cx="3318095" cy="131810"/>
          </a:xfrm>
          <a:prstGeom prst="rect">
            <a:avLst/>
          </a:prstGeom>
        </p:spPr>
      </p:pic>
      <p:pic>
        <p:nvPicPr>
          <p:cNvPr id="38" name="Picture 37">
            <a:extLst>
              <a:ext uri="{FF2B5EF4-FFF2-40B4-BE49-F238E27FC236}">
                <a16:creationId xmlns:a16="http://schemas.microsoft.com/office/drawing/2014/main" id="{774B347F-1A0C-4982-9C85-2E999E7BD02C}"/>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09722" y="577282"/>
            <a:ext cx="2788571" cy="304000"/>
          </a:xfrm>
          <a:prstGeom prst="rect">
            <a:avLst/>
          </a:prstGeom>
        </p:spPr>
      </p:pic>
      <p:pic>
        <p:nvPicPr>
          <p:cNvPr id="39" name="Picture 38">
            <a:extLst>
              <a:ext uri="{FF2B5EF4-FFF2-40B4-BE49-F238E27FC236}">
                <a16:creationId xmlns:a16="http://schemas.microsoft.com/office/drawing/2014/main" id="{16C8A235-94DD-49C6-8A0E-77830E0D8963}"/>
              </a:ext>
            </a:extLst>
          </p:cNvPr>
          <p:cNvPicPr>
            <a:picLocks noChangeAspect="1"/>
          </p:cNvPicPr>
          <p:nvPr/>
        </p:nvPicPr>
        <p:blipFill>
          <a:blip r:embed="rId9"/>
          <a:stretch>
            <a:fillRect/>
          </a:stretch>
        </p:blipFill>
        <p:spPr>
          <a:xfrm>
            <a:off x="3752850" y="390290"/>
            <a:ext cx="811992" cy="691234"/>
          </a:xfrm>
          <a:prstGeom prst="rect">
            <a:avLst/>
          </a:prstGeom>
        </p:spPr>
      </p:pic>
    </p:spTree>
    <p:extLst>
      <p:ext uri="{BB962C8B-B14F-4D97-AF65-F5344CB8AC3E}">
        <p14:creationId xmlns:p14="http://schemas.microsoft.com/office/powerpoint/2010/main" val="2551728885"/>
      </p:ext>
    </p:extLst>
  </p:cSld>
  <p:clrMapOvr>
    <a:masterClrMapping/>
  </p:clrMapOvr>
  <p:transition>
    <p:cut/>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1"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169</a:t>
            </a:fld>
            <a:r>
              <a:rPr spc="-55" dirty="0"/>
              <a:t> </a:t>
            </a:r>
            <a:r>
              <a:rPr spc="35" dirty="0"/>
              <a:t>/</a:t>
            </a:r>
            <a:r>
              <a:rPr spc="-15" dirty="0"/>
              <a:t> </a:t>
            </a:r>
            <a:r>
              <a:rPr lang="en-US" spc="-55" dirty="0"/>
              <a:t>11</a:t>
            </a:r>
            <a:endParaRPr spc="-55" dirty="0"/>
          </a:p>
        </p:txBody>
      </p:sp>
      <p:sp>
        <p:nvSpPr>
          <p:cNvPr id="36" name="object 5">
            <a:extLst>
              <a:ext uri="{FF2B5EF4-FFF2-40B4-BE49-F238E27FC236}">
                <a16:creationId xmlns:a16="http://schemas.microsoft.com/office/drawing/2014/main" id="{7D7E3030-EF6A-48BF-A409-A23353D8DCAE}"/>
              </a:ext>
            </a:extLst>
          </p:cNvPr>
          <p:cNvSpPr txBox="1"/>
          <p:nvPr/>
        </p:nvSpPr>
        <p:spPr>
          <a:xfrm>
            <a:off x="52767" y="4909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Probability Theory (example 1) </a:t>
            </a:r>
            <a:endParaRPr lang="en-US" sz="1400" dirty="0">
              <a:latin typeface="Tahoma"/>
              <a:cs typeface="Tahoma"/>
            </a:endParaRPr>
          </a:p>
        </p:txBody>
      </p:sp>
      <p:pic>
        <p:nvPicPr>
          <p:cNvPr id="15" name="Picture 14">
            <a:extLst>
              <a:ext uri="{FF2B5EF4-FFF2-40B4-BE49-F238E27FC236}">
                <a16:creationId xmlns:a16="http://schemas.microsoft.com/office/drawing/2014/main" id="{2D6DDE7E-7FD8-4448-AB47-0540379B3FFB}"/>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74275" y="429911"/>
            <a:ext cx="2825143" cy="128000"/>
          </a:xfrm>
          <a:prstGeom prst="rect">
            <a:avLst/>
          </a:prstGeom>
        </p:spPr>
      </p:pic>
      <p:pic>
        <p:nvPicPr>
          <p:cNvPr id="31" name="Picture 30">
            <a:extLst>
              <a:ext uri="{FF2B5EF4-FFF2-40B4-BE49-F238E27FC236}">
                <a16:creationId xmlns:a16="http://schemas.microsoft.com/office/drawing/2014/main" id="{69674B78-9185-424C-9965-8F2407F32A9F}"/>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909722" y="577282"/>
            <a:ext cx="2788571" cy="304000"/>
          </a:xfrm>
          <a:prstGeom prst="rect">
            <a:avLst/>
          </a:prstGeom>
        </p:spPr>
      </p:pic>
      <p:pic>
        <p:nvPicPr>
          <p:cNvPr id="22" name="Picture 21">
            <a:extLst>
              <a:ext uri="{FF2B5EF4-FFF2-40B4-BE49-F238E27FC236}">
                <a16:creationId xmlns:a16="http://schemas.microsoft.com/office/drawing/2014/main" id="{ABEB226C-66E4-462D-9CCA-CB950818EE5D}"/>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2767" y="951688"/>
            <a:ext cx="3318095" cy="131810"/>
          </a:xfrm>
          <a:prstGeom prst="rect">
            <a:avLst/>
          </a:prstGeom>
        </p:spPr>
      </p:pic>
      <p:pic>
        <p:nvPicPr>
          <p:cNvPr id="27" name="Picture 26">
            <a:extLst>
              <a:ext uri="{FF2B5EF4-FFF2-40B4-BE49-F238E27FC236}">
                <a16:creationId xmlns:a16="http://schemas.microsoft.com/office/drawing/2014/main" id="{222E0952-3D41-426E-A4C4-D807EF2A7D5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2788" y="1126752"/>
            <a:ext cx="4165333" cy="126476"/>
          </a:xfrm>
          <a:prstGeom prst="rect">
            <a:avLst/>
          </a:prstGeom>
        </p:spPr>
      </p:pic>
      <p:pic>
        <p:nvPicPr>
          <p:cNvPr id="29" name="Picture 28">
            <a:extLst>
              <a:ext uri="{FF2B5EF4-FFF2-40B4-BE49-F238E27FC236}">
                <a16:creationId xmlns:a16="http://schemas.microsoft.com/office/drawing/2014/main" id="{0DDCF9ED-A825-4C45-96A1-24FB44E3D79B}"/>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54495" y="1402694"/>
            <a:ext cx="4073905" cy="642286"/>
          </a:xfrm>
          <a:prstGeom prst="rect">
            <a:avLst/>
          </a:prstGeom>
        </p:spPr>
      </p:pic>
      <p:pic>
        <p:nvPicPr>
          <p:cNvPr id="33" name="Picture 32">
            <a:extLst>
              <a:ext uri="{FF2B5EF4-FFF2-40B4-BE49-F238E27FC236}">
                <a16:creationId xmlns:a16="http://schemas.microsoft.com/office/drawing/2014/main" id="{322D6A98-2204-4328-B946-D4EF6E4CC7A7}"/>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7704" y="2045108"/>
            <a:ext cx="2054095" cy="163048"/>
          </a:xfrm>
          <a:prstGeom prst="rect">
            <a:avLst/>
          </a:prstGeom>
        </p:spPr>
      </p:pic>
      <p:pic>
        <p:nvPicPr>
          <p:cNvPr id="42" name="Picture 41">
            <a:extLst>
              <a:ext uri="{FF2B5EF4-FFF2-40B4-BE49-F238E27FC236}">
                <a16:creationId xmlns:a16="http://schemas.microsoft.com/office/drawing/2014/main" id="{CCFA2406-0974-43F0-8910-0C56AC859800}"/>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52767" y="2236330"/>
            <a:ext cx="3526095" cy="126476"/>
          </a:xfrm>
          <a:prstGeom prst="rect">
            <a:avLst/>
          </a:prstGeom>
        </p:spPr>
      </p:pic>
      <p:pic>
        <p:nvPicPr>
          <p:cNvPr id="44" name="Picture 43">
            <a:extLst>
              <a:ext uri="{FF2B5EF4-FFF2-40B4-BE49-F238E27FC236}">
                <a16:creationId xmlns:a16="http://schemas.microsoft.com/office/drawing/2014/main" id="{539F383A-0022-4A48-8A21-A67C632437F0}"/>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52767" y="2372536"/>
            <a:ext cx="3826286" cy="958476"/>
          </a:xfrm>
          <a:prstGeom prst="rect">
            <a:avLst/>
          </a:prstGeom>
        </p:spPr>
      </p:pic>
      <p:pic>
        <p:nvPicPr>
          <p:cNvPr id="46" name="Picture 45">
            <a:extLst>
              <a:ext uri="{FF2B5EF4-FFF2-40B4-BE49-F238E27FC236}">
                <a16:creationId xmlns:a16="http://schemas.microsoft.com/office/drawing/2014/main" id="{D39528D9-5128-42FB-81C5-8FD9C839C7DD}"/>
              </a:ext>
            </a:extLst>
          </p:cNvPr>
          <p:cNvPicPr>
            <a:picLocks noChangeAspect="1"/>
          </p:cNvPicPr>
          <p:nvPr/>
        </p:nvPicPr>
        <p:blipFill>
          <a:blip r:embed="rId20"/>
          <a:stretch>
            <a:fillRect/>
          </a:stretch>
        </p:blipFill>
        <p:spPr>
          <a:xfrm>
            <a:off x="3752850" y="390290"/>
            <a:ext cx="811992" cy="691234"/>
          </a:xfrm>
          <a:prstGeom prst="rect">
            <a:avLst/>
          </a:prstGeom>
        </p:spPr>
      </p:pic>
      <p:pic>
        <p:nvPicPr>
          <p:cNvPr id="50" name="Picture 49">
            <a:extLst>
              <a:ext uri="{FF2B5EF4-FFF2-40B4-BE49-F238E27FC236}">
                <a16:creationId xmlns:a16="http://schemas.microsoft.com/office/drawing/2014/main" id="{E1BAC6BE-407E-4E84-A95C-FEEA106CBD28}"/>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2216962" y="3093472"/>
            <a:ext cx="1860571" cy="156952"/>
          </a:xfrm>
          <a:prstGeom prst="rect">
            <a:avLst/>
          </a:prstGeom>
        </p:spPr>
      </p:pic>
    </p:spTree>
    <p:extLst>
      <p:ext uri="{BB962C8B-B14F-4D97-AF65-F5344CB8AC3E}">
        <p14:creationId xmlns:p14="http://schemas.microsoft.com/office/powerpoint/2010/main" val="656109083"/>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299" y="39215"/>
            <a:ext cx="1877915" cy="232756"/>
          </a:xfrm>
          <a:prstGeom prst="rect">
            <a:avLst/>
          </a:prstGeom>
        </p:spPr>
        <p:txBody>
          <a:bodyPr vert="horz" wrap="square" lIns="0" tIns="17145" rIns="0" bIns="0" rtlCol="0">
            <a:spAutoFit/>
          </a:bodyPr>
          <a:lstStyle/>
          <a:p>
            <a:pPr marL="12700">
              <a:lnSpc>
                <a:spcPct val="100000"/>
              </a:lnSpc>
              <a:spcBef>
                <a:spcPts val="135"/>
              </a:spcBef>
            </a:pPr>
            <a:r>
              <a:rPr lang="en-US" sz="1400" spc="-40" dirty="0">
                <a:solidFill>
                  <a:srgbClr val="FFFFFF"/>
                </a:solidFill>
                <a:latin typeface="Tahoma"/>
                <a:cs typeface="Tahoma"/>
              </a:rPr>
              <a:t>1-Sheet Hyperboloids: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rId4" action="ppaction://hlinksldjump"/>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17</a:t>
            </a:fld>
            <a:r>
              <a:rPr spc="-55" dirty="0"/>
              <a:t> </a:t>
            </a:r>
            <a:r>
              <a:rPr spc="35" dirty="0"/>
              <a:t>/</a:t>
            </a:r>
            <a:endParaRPr spc="-55" dirty="0"/>
          </a:p>
        </p:txBody>
      </p:sp>
      <p:pic>
        <p:nvPicPr>
          <p:cNvPr id="21" name="Picture 20">
            <a:extLst>
              <a:ext uri="{FF2B5EF4-FFF2-40B4-BE49-F238E27FC236}">
                <a16:creationId xmlns:a16="http://schemas.microsoft.com/office/drawing/2014/main" id="{FB9CE6E6-BEFE-4875-B0FE-B1563BC345C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000250" y="970857"/>
            <a:ext cx="2323041" cy="1801368"/>
          </a:xfrm>
          <a:prstGeom prst="rect">
            <a:avLst/>
          </a:prstGeom>
        </p:spPr>
      </p:pic>
      <p:pic>
        <p:nvPicPr>
          <p:cNvPr id="3074" name="Picture 2" descr="This graph has a standard 3D coordinate system.  The positive z-axis is straight up, the positive x-axis moves off to the left and slightly downward and positive y-axis move off the right and slightly downward.  This look like an hour glass that is centered on the z-axis.  The middle portion narrows down but not to a point (so there is always empty space in the interior of the object) and the narrowest point is at the origin.  If looked at from the front each side would look like a parabola opening away from the z-axis.">
            <a:extLst>
              <a:ext uri="{FF2B5EF4-FFF2-40B4-BE49-F238E27FC236}">
                <a16:creationId xmlns:a16="http://schemas.microsoft.com/office/drawing/2014/main" id="{4CA1085C-A0B1-460B-9DE8-0EAECEE71C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766" y="710019"/>
            <a:ext cx="1826615" cy="22050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Vector Fields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170</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4F6586A-F372-4603-B39E-02599DF42AEB}"/>
                  </a:ext>
                </a:extLst>
              </p:cNvPr>
              <p:cNvSpPr txBox="1"/>
              <p:nvPr/>
            </p:nvSpPr>
            <p:spPr>
              <a:xfrm>
                <a:off x="1590713" y="399527"/>
                <a:ext cx="2962476" cy="1947200"/>
              </a:xfrm>
              <a:prstGeom prst="rect">
                <a:avLst/>
              </a:prstGeom>
              <a:noFill/>
            </p:spPr>
            <p:txBody>
              <a:bodyPr wrap="square" rtlCol="0">
                <a:spAutoFit/>
              </a:bodyPr>
              <a:lstStyle/>
              <a:p>
                <a:pPr marL="285750" indent="-285750">
                  <a:buFont typeface="Arial" panose="020B0604020202020204" pitchFamily="34" charset="0"/>
                  <a:buChar char="•"/>
                </a:pP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A </a:t>
                </a:r>
                <a:r>
                  <a:rPr lang="en-US" sz="1000" b="1" i="1" u="none" strike="noStrike" baseline="0" dirty="0">
                    <a:latin typeface="Tahoma" panose="020B0604030504040204" pitchFamily="34" charset="0"/>
                    <a:ea typeface="Tahoma" panose="020B0604030504040204" pitchFamily="34" charset="0"/>
                    <a:cs typeface="Tahoma" panose="020B0604030504040204" pitchFamily="34" charset="0"/>
                  </a:rPr>
                  <a:t>vector field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assigns a vector to each point in a domain</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A </a:t>
                </a:r>
                <a:r>
                  <a:rPr lang="en-US" sz="1000" b="1" dirty="0">
                    <a:latin typeface="Tahoma" panose="020B0604030504040204" pitchFamily="34" charset="0"/>
                    <a:ea typeface="Tahoma" panose="020B0604030504040204" pitchFamily="34" charset="0"/>
                    <a:cs typeface="Tahoma" panose="020B0604030504040204" pitchFamily="34" charset="0"/>
                  </a:rPr>
                  <a:t>vector field </a:t>
                </a:r>
                <a:r>
                  <a:rPr lang="en-US" sz="1000" dirty="0">
                    <a:latin typeface="Tahoma" panose="020B0604030504040204" pitchFamily="34" charset="0"/>
                    <a:ea typeface="Tahoma" panose="020B0604030504040204" pitchFamily="34" charset="0"/>
                    <a:cs typeface="Tahoma" panose="020B0604030504040204" pitchFamily="34" charset="0"/>
                  </a:rPr>
                  <a:t>can represent velocities or quantities such as winds, currents, fields, or fluid flows</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A vector field can be two or three dimensional (or more!)</a:t>
                </a:r>
              </a:p>
              <a:p>
                <a:pPr marL="742950" lvl="1" indent="-285750">
                  <a:buFont typeface="Arial" panose="020B0604020202020204" pitchFamily="34" charset="0"/>
                  <a:buChar char="•"/>
                </a:pP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𝐹</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𝑥</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𝑦</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𝑧</m:t>
                    </m:r>
                    <m:r>
                      <a:rPr lang="en-US" sz="1000" b="0" i="1" smtClean="0">
                        <a:latin typeface="Cambria Math" panose="02040503050406030204" pitchFamily="18" charset="0"/>
                        <a:ea typeface="Tahoma" panose="020B0604030504040204" pitchFamily="34" charset="0"/>
                        <a:cs typeface="Tahoma" panose="020B0604030504040204" pitchFamily="34" charset="0"/>
                      </a:rPr>
                      <m:t>)=</m:t>
                    </m:r>
                    <m:sSub>
                      <m:sSubPr>
                        <m:ctrlPr>
                          <a:rPr lang="en-US" sz="1000" b="0" i="1" smtClean="0">
                            <a:latin typeface="Cambria Math" panose="02040503050406030204" pitchFamily="18" charset="0"/>
                            <a:ea typeface="Tahoma" panose="020B0604030504040204" pitchFamily="34" charset="0"/>
                            <a:cs typeface="Tahoma" panose="020B0604030504040204" pitchFamily="34" charset="0"/>
                          </a:rPr>
                        </m:ctrlPr>
                      </m:sSubPr>
                      <m:e>
                        <m:r>
                          <a:rPr lang="en-US" sz="1000" b="0" i="1" smtClean="0">
                            <a:latin typeface="Cambria Math" panose="02040503050406030204" pitchFamily="18" charset="0"/>
                            <a:ea typeface="Tahoma" panose="020B0604030504040204" pitchFamily="34" charset="0"/>
                            <a:cs typeface="Tahoma" panose="020B0604030504040204" pitchFamily="34" charset="0"/>
                          </a:rPr>
                          <m:t>𝐹</m:t>
                        </m:r>
                      </m:e>
                      <m:sub>
                        <m:r>
                          <a:rPr lang="en-US" sz="1000" b="0" i="1" smtClean="0">
                            <a:latin typeface="Cambria Math" panose="02040503050406030204" pitchFamily="18" charset="0"/>
                            <a:ea typeface="Tahoma" panose="020B0604030504040204" pitchFamily="34" charset="0"/>
                            <a:cs typeface="Tahoma" panose="020B0604030504040204" pitchFamily="34" charset="0"/>
                          </a:rPr>
                          <m:t>1</m:t>
                        </m:r>
                      </m:sub>
                    </m:sSub>
                    <m:r>
                      <a:rPr lang="en-US" sz="1000" b="0" i="1" smtClean="0">
                        <a:latin typeface="Cambria Math" panose="02040503050406030204" pitchFamily="18" charset="0"/>
                        <a:ea typeface="Tahoma" panose="020B0604030504040204" pitchFamily="34" charset="0"/>
                        <a:cs typeface="Tahoma" panose="020B0604030504040204" pitchFamily="34" charset="0"/>
                      </a:rPr>
                      <m:t> </m:t>
                    </m:r>
                    <m:acc>
                      <m:accPr>
                        <m:chr m:val="̂"/>
                        <m:ctrlPr>
                          <a:rPr lang="en-US" sz="1000" b="0" i="1" smtClean="0">
                            <a:latin typeface="Cambria Math" panose="02040503050406030204" pitchFamily="18" charset="0"/>
                            <a:ea typeface="Tahoma" panose="020B0604030504040204" pitchFamily="34" charset="0"/>
                            <a:cs typeface="Tahoma" panose="020B0604030504040204" pitchFamily="34" charset="0"/>
                          </a:rPr>
                        </m:ctrlPr>
                      </m:accPr>
                      <m:e>
                        <m:r>
                          <a:rPr lang="en-US" sz="1000" b="0" i="1" smtClean="0">
                            <a:latin typeface="Cambria Math" panose="02040503050406030204" pitchFamily="18" charset="0"/>
                            <a:ea typeface="Tahoma" panose="020B0604030504040204" pitchFamily="34" charset="0"/>
                            <a:cs typeface="Tahoma" panose="020B0604030504040204" pitchFamily="34" charset="0"/>
                          </a:rPr>
                          <m:t>𝑖</m:t>
                        </m:r>
                      </m:e>
                    </m:acc>
                    <m:r>
                      <a:rPr lang="en-US" sz="1000" b="0" i="1" smtClean="0">
                        <a:latin typeface="Cambria Math" panose="02040503050406030204" pitchFamily="18" charset="0"/>
                        <a:ea typeface="Tahoma" panose="020B0604030504040204" pitchFamily="34" charset="0"/>
                        <a:cs typeface="Tahoma" panose="020B0604030504040204" pitchFamily="34" charset="0"/>
                      </a:rPr>
                      <m:t>+</m:t>
                    </m:r>
                    <m:sSub>
                      <m:sSubPr>
                        <m:ctrlPr>
                          <a:rPr lang="en-US" sz="1000" i="1">
                            <a:latin typeface="Cambria Math" panose="02040503050406030204" pitchFamily="18" charset="0"/>
                            <a:ea typeface="Tahoma" panose="020B0604030504040204" pitchFamily="34" charset="0"/>
                            <a:cs typeface="Tahoma" panose="020B0604030504040204" pitchFamily="34" charset="0"/>
                          </a:rPr>
                        </m:ctrlPr>
                      </m:sSubPr>
                      <m:e>
                        <m:r>
                          <a:rPr lang="en-US" sz="1000" i="1">
                            <a:latin typeface="Cambria Math" panose="02040503050406030204" pitchFamily="18" charset="0"/>
                            <a:ea typeface="Tahoma" panose="020B0604030504040204" pitchFamily="34" charset="0"/>
                            <a:cs typeface="Tahoma" panose="020B0604030504040204" pitchFamily="34" charset="0"/>
                          </a:rPr>
                          <m:t>𝐹</m:t>
                        </m:r>
                      </m:e>
                      <m:sub>
                        <m:r>
                          <a:rPr lang="en-US" sz="1000" b="0" i="1" smtClean="0">
                            <a:latin typeface="Cambria Math" panose="02040503050406030204" pitchFamily="18" charset="0"/>
                            <a:ea typeface="Tahoma" panose="020B0604030504040204" pitchFamily="34" charset="0"/>
                            <a:cs typeface="Tahoma" panose="020B0604030504040204" pitchFamily="34" charset="0"/>
                          </a:rPr>
                          <m:t>2</m:t>
                        </m:r>
                      </m:sub>
                    </m:sSub>
                    <m:r>
                      <a:rPr lang="en-US" sz="1000" i="1">
                        <a:latin typeface="Cambria Math" panose="02040503050406030204" pitchFamily="18" charset="0"/>
                        <a:ea typeface="Tahoma" panose="020B0604030504040204" pitchFamily="34" charset="0"/>
                        <a:cs typeface="Tahoma" panose="020B0604030504040204" pitchFamily="34" charset="0"/>
                      </a:rPr>
                      <m:t> </m:t>
                    </m:r>
                    <m:acc>
                      <m:accPr>
                        <m:chr m:val="̂"/>
                        <m:ctrlPr>
                          <a:rPr lang="en-US" sz="1000" i="1">
                            <a:latin typeface="Cambria Math" panose="02040503050406030204" pitchFamily="18" charset="0"/>
                            <a:ea typeface="Tahoma" panose="020B0604030504040204" pitchFamily="34" charset="0"/>
                            <a:cs typeface="Tahoma" panose="020B0604030504040204" pitchFamily="34" charset="0"/>
                          </a:rPr>
                        </m:ctrlPr>
                      </m:accPr>
                      <m:e>
                        <m:r>
                          <a:rPr lang="en-US" sz="1000" b="0" i="1" smtClean="0">
                            <a:latin typeface="Cambria Math" panose="02040503050406030204" pitchFamily="18" charset="0"/>
                            <a:ea typeface="Tahoma" panose="020B0604030504040204" pitchFamily="34" charset="0"/>
                            <a:cs typeface="Tahoma" panose="020B0604030504040204" pitchFamily="34" charset="0"/>
                          </a:rPr>
                          <m:t>𝑗</m:t>
                        </m:r>
                      </m:e>
                    </m:acc>
                    <m:r>
                      <a:rPr lang="en-US" sz="1000" i="1">
                        <a:latin typeface="Cambria Math" panose="02040503050406030204" pitchFamily="18" charset="0"/>
                        <a:ea typeface="Tahoma" panose="020B0604030504040204" pitchFamily="34" charset="0"/>
                        <a:cs typeface="Tahoma" panose="020B0604030504040204" pitchFamily="34" charset="0"/>
                      </a:rPr>
                      <m:t>+</m:t>
                    </m:r>
                    <m:sSub>
                      <m:sSubPr>
                        <m:ctrlPr>
                          <a:rPr lang="en-US" sz="1000" i="1">
                            <a:latin typeface="Cambria Math" panose="02040503050406030204" pitchFamily="18" charset="0"/>
                            <a:ea typeface="Tahoma" panose="020B0604030504040204" pitchFamily="34" charset="0"/>
                            <a:cs typeface="Tahoma" panose="020B0604030504040204" pitchFamily="34" charset="0"/>
                          </a:rPr>
                        </m:ctrlPr>
                      </m:sSubPr>
                      <m:e>
                        <m:r>
                          <a:rPr lang="en-US" sz="1000" i="1">
                            <a:latin typeface="Cambria Math" panose="02040503050406030204" pitchFamily="18" charset="0"/>
                            <a:ea typeface="Tahoma" panose="020B0604030504040204" pitchFamily="34" charset="0"/>
                            <a:cs typeface="Tahoma" panose="020B0604030504040204" pitchFamily="34" charset="0"/>
                          </a:rPr>
                          <m:t>𝐹</m:t>
                        </m:r>
                      </m:e>
                      <m:sub>
                        <m:r>
                          <a:rPr lang="en-US" sz="1000" b="0" i="1" smtClean="0">
                            <a:latin typeface="Cambria Math" panose="02040503050406030204" pitchFamily="18" charset="0"/>
                            <a:ea typeface="Tahoma" panose="020B0604030504040204" pitchFamily="34" charset="0"/>
                            <a:cs typeface="Tahoma" panose="020B0604030504040204" pitchFamily="34" charset="0"/>
                          </a:rPr>
                          <m:t>3</m:t>
                        </m:r>
                      </m:sub>
                    </m:sSub>
                    <m:r>
                      <a:rPr lang="en-US" sz="1000" i="1">
                        <a:latin typeface="Cambria Math" panose="02040503050406030204" pitchFamily="18" charset="0"/>
                        <a:ea typeface="Tahoma" panose="020B0604030504040204" pitchFamily="34" charset="0"/>
                        <a:cs typeface="Tahoma" panose="020B0604030504040204" pitchFamily="34" charset="0"/>
                      </a:rPr>
                      <m:t> </m:t>
                    </m:r>
                    <m:acc>
                      <m:accPr>
                        <m:chr m:val="̂"/>
                        <m:ctrlPr>
                          <a:rPr lang="en-US" sz="1000" i="1">
                            <a:latin typeface="Cambria Math" panose="02040503050406030204" pitchFamily="18" charset="0"/>
                            <a:ea typeface="Tahoma" panose="020B0604030504040204" pitchFamily="34" charset="0"/>
                            <a:cs typeface="Tahoma" panose="020B0604030504040204" pitchFamily="34" charset="0"/>
                          </a:rPr>
                        </m:ctrlPr>
                      </m:accPr>
                      <m:e>
                        <m:r>
                          <a:rPr lang="en-US" sz="1000" b="0" i="1" smtClean="0">
                            <a:latin typeface="Cambria Math" panose="02040503050406030204" pitchFamily="18" charset="0"/>
                            <a:ea typeface="Tahoma" panose="020B0604030504040204" pitchFamily="34" charset="0"/>
                            <a:cs typeface="Tahoma" panose="020B0604030504040204" pitchFamily="34" charset="0"/>
                          </a:rPr>
                          <m:t>𝑘</m:t>
                        </m:r>
                      </m:e>
                    </m:acc>
                  </m:oMath>
                </a14:m>
                <a:endParaRPr lang="en-US" sz="10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𝐹</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𝑥</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𝑦</m:t>
                    </m:r>
                    <m:r>
                      <a:rPr lang="en-US" sz="1000" b="0" i="1" smtClean="0">
                        <a:latin typeface="Cambria Math" panose="02040503050406030204" pitchFamily="18" charset="0"/>
                        <a:ea typeface="Tahoma" panose="020B0604030504040204" pitchFamily="34" charset="0"/>
                        <a:cs typeface="Tahoma" panose="020B0604030504040204" pitchFamily="34" charset="0"/>
                      </a:rPr>
                      <m:t>)=</m:t>
                    </m:r>
                    <m:sSub>
                      <m:sSubPr>
                        <m:ctrlPr>
                          <a:rPr lang="en-US" sz="1000" b="0" i="1" smtClean="0">
                            <a:latin typeface="Cambria Math" panose="02040503050406030204" pitchFamily="18" charset="0"/>
                            <a:ea typeface="Tahoma" panose="020B0604030504040204" pitchFamily="34" charset="0"/>
                            <a:cs typeface="Tahoma" panose="020B0604030504040204" pitchFamily="34" charset="0"/>
                          </a:rPr>
                        </m:ctrlPr>
                      </m:sSubPr>
                      <m:e>
                        <m:r>
                          <a:rPr lang="en-US" sz="1000" b="0" i="1" smtClean="0">
                            <a:latin typeface="Cambria Math" panose="02040503050406030204" pitchFamily="18" charset="0"/>
                            <a:ea typeface="Tahoma" panose="020B0604030504040204" pitchFamily="34" charset="0"/>
                            <a:cs typeface="Tahoma" panose="020B0604030504040204" pitchFamily="34" charset="0"/>
                          </a:rPr>
                          <m:t>𝐹</m:t>
                        </m:r>
                      </m:e>
                      <m:sub>
                        <m:r>
                          <a:rPr lang="en-US" sz="1000" b="0" i="1" smtClean="0">
                            <a:latin typeface="Cambria Math" panose="02040503050406030204" pitchFamily="18" charset="0"/>
                            <a:ea typeface="Tahoma" panose="020B0604030504040204" pitchFamily="34" charset="0"/>
                            <a:cs typeface="Tahoma" panose="020B0604030504040204" pitchFamily="34" charset="0"/>
                          </a:rPr>
                          <m:t>1</m:t>
                        </m:r>
                      </m:sub>
                    </m:sSub>
                    <m:r>
                      <a:rPr lang="en-US" sz="1000" b="0" i="1" smtClean="0">
                        <a:latin typeface="Cambria Math" panose="02040503050406030204" pitchFamily="18" charset="0"/>
                        <a:ea typeface="Tahoma" panose="020B0604030504040204" pitchFamily="34" charset="0"/>
                        <a:cs typeface="Tahoma" panose="020B0604030504040204" pitchFamily="34" charset="0"/>
                      </a:rPr>
                      <m:t> </m:t>
                    </m:r>
                    <m:acc>
                      <m:accPr>
                        <m:chr m:val="̂"/>
                        <m:ctrlPr>
                          <a:rPr lang="en-US" sz="1000" b="0" i="1" smtClean="0">
                            <a:latin typeface="Cambria Math" panose="02040503050406030204" pitchFamily="18" charset="0"/>
                            <a:ea typeface="Tahoma" panose="020B0604030504040204" pitchFamily="34" charset="0"/>
                            <a:cs typeface="Tahoma" panose="020B0604030504040204" pitchFamily="34" charset="0"/>
                          </a:rPr>
                        </m:ctrlPr>
                      </m:accPr>
                      <m:e>
                        <m:r>
                          <a:rPr lang="en-US" sz="1000" b="0" i="1" smtClean="0">
                            <a:latin typeface="Cambria Math" panose="02040503050406030204" pitchFamily="18" charset="0"/>
                            <a:ea typeface="Tahoma" panose="020B0604030504040204" pitchFamily="34" charset="0"/>
                            <a:cs typeface="Tahoma" panose="020B0604030504040204" pitchFamily="34" charset="0"/>
                          </a:rPr>
                          <m:t>𝑖</m:t>
                        </m:r>
                      </m:e>
                    </m:acc>
                    <m:r>
                      <a:rPr lang="en-US" sz="1000" b="0" i="1" smtClean="0">
                        <a:latin typeface="Cambria Math" panose="02040503050406030204" pitchFamily="18" charset="0"/>
                        <a:ea typeface="Tahoma" panose="020B0604030504040204" pitchFamily="34" charset="0"/>
                        <a:cs typeface="Tahoma" panose="020B0604030504040204" pitchFamily="34" charset="0"/>
                      </a:rPr>
                      <m:t>+</m:t>
                    </m:r>
                    <m:sSub>
                      <m:sSubPr>
                        <m:ctrlPr>
                          <a:rPr lang="en-US" sz="1000" i="1">
                            <a:latin typeface="Cambria Math" panose="02040503050406030204" pitchFamily="18" charset="0"/>
                            <a:ea typeface="Tahoma" panose="020B0604030504040204" pitchFamily="34" charset="0"/>
                            <a:cs typeface="Tahoma" panose="020B0604030504040204" pitchFamily="34" charset="0"/>
                          </a:rPr>
                        </m:ctrlPr>
                      </m:sSubPr>
                      <m:e>
                        <m:r>
                          <a:rPr lang="en-US" sz="1000" i="1">
                            <a:latin typeface="Cambria Math" panose="02040503050406030204" pitchFamily="18" charset="0"/>
                            <a:ea typeface="Tahoma" panose="020B0604030504040204" pitchFamily="34" charset="0"/>
                            <a:cs typeface="Tahoma" panose="020B0604030504040204" pitchFamily="34" charset="0"/>
                          </a:rPr>
                          <m:t>𝐹</m:t>
                        </m:r>
                      </m:e>
                      <m:sub>
                        <m:r>
                          <a:rPr lang="en-US" sz="1000" b="0" i="1" smtClean="0">
                            <a:latin typeface="Cambria Math" panose="02040503050406030204" pitchFamily="18" charset="0"/>
                            <a:ea typeface="Tahoma" panose="020B0604030504040204" pitchFamily="34" charset="0"/>
                            <a:cs typeface="Tahoma" panose="020B0604030504040204" pitchFamily="34" charset="0"/>
                          </a:rPr>
                          <m:t>2</m:t>
                        </m:r>
                      </m:sub>
                    </m:sSub>
                    <m:r>
                      <a:rPr lang="en-US" sz="1000" i="1">
                        <a:latin typeface="Cambria Math" panose="02040503050406030204" pitchFamily="18" charset="0"/>
                        <a:ea typeface="Tahoma" panose="020B0604030504040204" pitchFamily="34" charset="0"/>
                        <a:cs typeface="Tahoma" panose="020B0604030504040204" pitchFamily="34" charset="0"/>
                      </a:rPr>
                      <m:t> </m:t>
                    </m:r>
                    <m:acc>
                      <m:accPr>
                        <m:chr m:val="̂"/>
                        <m:ctrlPr>
                          <a:rPr lang="en-US" sz="1000" i="1">
                            <a:latin typeface="Cambria Math" panose="02040503050406030204" pitchFamily="18" charset="0"/>
                            <a:ea typeface="Tahoma" panose="020B0604030504040204" pitchFamily="34" charset="0"/>
                            <a:cs typeface="Tahoma" panose="020B0604030504040204" pitchFamily="34" charset="0"/>
                          </a:rPr>
                        </m:ctrlPr>
                      </m:accPr>
                      <m:e>
                        <m:r>
                          <a:rPr lang="en-US" sz="1000" b="0" i="1" smtClean="0">
                            <a:latin typeface="Cambria Math" panose="02040503050406030204" pitchFamily="18" charset="0"/>
                            <a:ea typeface="Tahoma" panose="020B0604030504040204" pitchFamily="34" charset="0"/>
                            <a:cs typeface="Tahoma" panose="020B0604030504040204" pitchFamily="34" charset="0"/>
                          </a:rPr>
                          <m:t>𝑗</m:t>
                        </m:r>
                      </m:e>
                    </m:acc>
                  </m:oMath>
                </a14:m>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A </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unit vector field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is a vector field </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F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such that </a:t>
                </a:r>
                <a:r>
                  <a:rPr lang="en-US" sz="1000" i="0" u="none" strike="noStrike" baseline="0" dirty="0">
                    <a:latin typeface="Tahoma" panose="020B0604030504040204" pitchFamily="34" charset="0"/>
                    <a:ea typeface="Tahoma" panose="020B0604030504040204" pitchFamily="34" charset="0"/>
                    <a:cs typeface="Tahoma" panose="020B0604030504040204" pitchFamily="34" charset="0"/>
                  </a:rPr>
                  <a:t>∥F(P)∥ = 1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for all points P.</a:t>
                </a:r>
                <a:endParaRPr lang="en-US" sz="10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A4F6586A-F372-4603-B39E-02599DF42AEB}"/>
                  </a:ext>
                </a:extLst>
              </p:cNvPr>
              <p:cNvSpPr txBox="1">
                <a:spLocks noRot="1" noChangeAspect="1" noMove="1" noResize="1" noEditPoints="1" noAdjustHandles="1" noChangeArrowheads="1" noChangeShapeType="1" noTextEdit="1"/>
              </p:cNvSpPr>
              <p:nvPr/>
            </p:nvSpPr>
            <p:spPr>
              <a:xfrm>
                <a:off x="1590713" y="399527"/>
                <a:ext cx="2962476" cy="1947200"/>
              </a:xfrm>
              <a:prstGeom prst="rect">
                <a:avLst/>
              </a:prstGeom>
              <a:blipFill>
                <a:blip r:embed="rId5"/>
                <a:stretch>
                  <a:fillRect/>
                </a:stretch>
              </a:blipFill>
            </p:spPr>
            <p:txBody>
              <a:bodyPr/>
              <a:lstStyle/>
              <a:p>
                <a:r>
                  <a:rPr lang="en-US">
                    <a:noFill/>
                  </a:rPr>
                  <a:t> </a:t>
                </a:r>
              </a:p>
            </p:txBody>
          </p:sp>
        </mc:Fallback>
      </mc:AlternateContent>
      <p:pic>
        <p:nvPicPr>
          <p:cNvPr id="23" name="Picture 4" descr="vector field from John Baez's Stuff | The dark crystal, Vector, Physics">
            <a:extLst>
              <a:ext uri="{FF2B5EF4-FFF2-40B4-BE49-F238E27FC236}">
                <a16:creationId xmlns:a16="http://schemas.microsoft.com/office/drawing/2014/main" id="{78354E6A-F163-4E6F-8BB3-92155E036510}"/>
              </a:ext>
            </a:extLst>
          </p:cNvPr>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4249" y="450303"/>
            <a:ext cx="1333229" cy="133322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91EA7AEC-73D7-4C76-8659-872D39CAFA68}"/>
              </a:ext>
            </a:extLst>
          </p:cNvPr>
          <p:cNvPicPr>
            <a:picLocks noChangeAspect="1"/>
          </p:cNvPicPr>
          <p:nvPr/>
        </p:nvPicPr>
        <p:blipFill>
          <a:blip r:embed="rId7"/>
          <a:stretch>
            <a:fillRect/>
          </a:stretch>
        </p:blipFill>
        <p:spPr>
          <a:xfrm>
            <a:off x="129589" y="1872123"/>
            <a:ext cx="1442548" cy="1403908"/>
          </a:xfrm>
          <a:prstGeom prst="rect">
            <a:avLst/>
          </a:prstGeom>
        </p:spPr>
      </p:pic>
      <p:pic>
        <p:nvPicPr>
          <p:cNvPr id="25" name="Picture 24">
            <a:extLst>
              <a:ext uri="{FF2B5EF4-FFF2-40B4-BE49-F238E27FC236}">
                <a16:creationId xmlns:a16="http://schemas.microsoft.com/office/drawing/2014/main" id="{4B7C5AF0-9D81-49D2-8A3E-AF3239728B2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956141" y="2200683"/>
            <a:ext cx="2231619" cy="379429"/>
          </a:xfrm>
          <a:prstGeom prst="rect">
            <a:avLst/>
          </a:prstGeom>
        </p:spPr>
      </p:pic>
      <p:pic>
        <p:nvPicPr>
          <p:cNvPr id="32" name="Picture 31">
            <a:extLst>
              <a:ext uri="{FF2B5EF4-FFF2-40B4-BE49-F238E27FC236}">
                <a16:creationId xmlns:a16="http://schemas.microsoft.com/office/drawing/2014/main" id="{5880B2AF-DA8D-422E-8A36-B97D3F438D5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78895" y="2706767"/>
            <a:ext cx="2654400" cy="265600"/>
          </a:xfrm>
          <a:prstGeom prst="rect">
            <a:avLst/>
          </a:prstGeom>
        </p:spPr>
      </p:pic>
    </p:spTree>
    <p:extLst>
      <p:ext uri="{BB962C8B-B14F-4D97-AF65-F5344CB8AC3E}">
        <p14:creationId xmlns:p14="http://schemas.microsoft.com/office/powerpoint/2010/main" val="3113410161"/>
      </p:ext>
    </p:extLst>
  </p:cSld>
  <p:clrMapOvr>
    <a:masterClrMapping/>
  </p:clrMapOvr>
  <p:transition>
    <p:cut/>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Operations on Vector Fields (Divergence)</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171</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4F6586A-F372-4603-B39E-02599DF42AEB}"/>
                  </a:ext>
                </a:extLst>
              </p:cNvPr>
              <p:cNvSpPr txBox="1"/>
              <p:nvPr/>
            </p:nvSpPr>
            <p:spPr>
              <a:xfrm>
                <a:off x="1988031" y="455355"/>
                <a:ext cx="2469332" cy="2616101"/>
              </a:xfrm>
              <a:prstGeom prst="rect">
                <a:avLst/>
              </a:prstGeom>
              <a:noFill/>
            </p:spPr>
            <p:txBody>
              <a:bodyPr wrap="square" rtlCol="0">
                <a:spAutoFit/>
              </a:bodyPr>
              <a:lstStyle/>
              <a:p>
                <a:pPr marL="285750" indent="-285750">
                  <a:buFont typeface="Arial" panose="020B0604020202020204" pitchFamily="34" charset="0"/>
                  <a:buChar char="•"/>
                </a:pPr>
                <a:r>
                  <a:rPr lang="en-US" sz="750" b="1" dirty="0">
                    <a:latin typeface="Tahoma" panose="020B0604030504040204" pitchFamily="34" charset="0"/>
                    <a:ea typeface="Tahoma" panose="020B0604030504040204" pitchFamily="34" charset="0"/>
                    <a:cs typeface="Tahoma" panose="020B0604030504040204" pitchFamily="34" charset="0"/>
                  </a:rPr>
                  <a:t>Divergence</a:t>
                </a:r>
                <a:r>
                  <a:rPr lang="en-US" sz="750" dirty="0">
                    <a:latin typeface="Tahoma" panose="020B0604030504040204" pitchFamily="34" charset="0"/>
                    <a:ea typeface="Tahoma" panose="020B0604030504040204" pitchFamily="34" charset="0"/>
                    <a:cs typeface="Tahoma" panose="020B0604030504040204" pitchFamily="34" charset="0"/>
                  </a:rPr>
                  <a:t> and </a:t>
                </a:r>
                <a:r>
                  <a:rPr lang="en-US" sz="750" b="1" dirty="0">
                    <a:latin typeface="Tahoma" panose="020B0604030504040204" pitchFamily="34" charset="0"/>
                    <a:ea typeface="Tahoma" panose="020B0604030504040204" pitchFamily="34" charset="0"/>
                    <a:cs typeface="Tahoma" panose="020B0604030504040204" pitchFamily="34" charset="0"/>
                  </a:rPr>
                  <a:t>curl</a:t>
                </a:r>
                <a:r>
                  <a:rPr lang="en-US" sz="750" dirty="0">
                    <a:latin typeface="Tahoma" panose="020B0604030504040204" pitchFamily="34" charset="0"/>
                    <a:ea typeface="Tahoma" panose="020B0604030504040204" pitchFamily="34" charset="0"/>
                    <a:cs typeface="Tahoma" panose="020B0604030504040204" pitchFamily="34" charset="0"/>
                  </a:rPr>
                  <a:t> are two characteristics of how “</a:t>
                </a:r>
                <a:r>
                  <a:rPr lang="en-US" sz="750" i="1" dirty="0">
                    <a:latin typeface="Tahoma" panose="020B0604030504040204" pitchFamily="34" charset="0"/>
                    <a:ea typeface="Tahoma" panose="020B0604030504040204" pitchFamily="34" charset="0"/>
                    <a:cs typeface="Tahoma" panose="020B0604030504040204" pitchFamily="34" charset="0"/>
                  </a:rPr>
                  <a:t>flow</a:t>
                </a:r>
                <a:r>
                  <a:rPr lang="en-US" sz="750" dirty="0">
                    <a:latin typeface="Tahoma" panose="020B0604030504040204" pitchFamily="34" charset="0"/>
                    <a:ea typeface="Tahoma" panose="020B0604030504040204" pitchFamily="34" charset="0"/>
                    <a:cs typeface="Tahoma" panose="020B0604030504040204" pitchFamily="34" charset="0"/>
                  </a:rPr>
                  <a:t>” is “</a:t>
                </a:r>
                <a:r>
                  <a:rPr lang="en-US" sz="750" i="1" dirty="0">
                    <a:latin typeface="Tahoma" panose="020B0604030504040204" pitchFamily="34" charset="0"/>
                    <a:ea typeface="Tahoma" panose="020B0604030504040204" pitchFamily="34" charset="0"/>
                    <a:cs typeface="Tahoma" panose="020B0604030504040204" pitchFamily="34" charset="0"/>
                  </a:rPr>
                  <a:t>behaving</a:t>
                </a:r>
                <a:r>
                  <a:rPr lang="en-US" sz="750" dirty="0">
                    <a:latin typeface="Tahoma" panose="020B0604030504040204" pitchFamily="34" charset="0"/>
                    <a:ea typeface="Tahoma" panose="020B0604030504040204" pitchFamily="34" charset="0"/>
                    <a:cs typeface="Tahoma" panose="020B0604030504040204" pitchFamily="34" charset="0"/>
                  </a:rPr>
                  <a:t>” on a vector field in a small neighborhood around a given point ‘P’</a:t>
                </a:r>
              </a:p>
              <a:p>
                <a:pPr marL="285750" indent="-285750">
                  <a:buFont typeface="Arial" panose="020B0604020202020204" pitchFamily="34" charset="0"/>
                  <a:buChar char="•"/>
                </a:pPr>
                <a:r>
                  <a:rPr lang="en-US" sz="750" b="1" dirty="0">
                    <a:latin typeface="Tahoma" panose="020B0604030504040204" pitchFamily="34" charset="0"/>
                    <a:ea typeface="Tahoma" panose="020B0604030504040204" pitchFamily="34" charset="0"/>
                    <a:cs typeface="Tahoma" panose="020B0604030504040204" pitchFamily="34" charset="0"/>
                  </a:rPr>
                  <a:t>Divergence</a:t>
                </a:r>
                <a:r>
                  <a:rPr lang="en-US" sz="750" dirty="0">
                    <a:latin typeface="Tahoma" panose="020B0604030504040204" pitchFamily="34" charset="0"/>
                    <a:ea typeface="Tahoma" panose="020B0604030504040204" pitchFamily="34" charset="0"/>
                    <a:cs typeface="Tahoma" panose="020B0604030504040204" pitchFamily="34" charset="0"/>
                  </a:rPr>
                  <a:t> is the measurement of how much fluid/flow </a:t>
                </a:r>
                <a:r>
                  <a:rPr lang="en-US" sz="750" i="1" dirty="0">
                    <a:latin typeface="Tahoma" panose="020B0604030504040204" pitchFamily="34" charset="0"/>
                    <a:ea typeface="Tahoma" panose="020B0604030504040204" pitchFamily="34" charset="0"/>
                    <a:cs typeface="Tahoma" panose="020B0604030504040204" pitchFamily="34" charset="0"/>
                  </a:rPr>
                  <a:t>enters </a:t>
                </a:r>
                <a:r>
                  <a:rPr lang="en-US" sz="750" dirty="0">
                    <a:latin typeface="Tahoma" panose="020B0604030504040204" pitchFamily="34" charset="0"/>
                    <a:ea typeface="Tahoma" panose="020B0604030504040204" pitchFamily="34" charset="0"/>
                    <a:cs typeface="Tahoma" panose="020B0604030504040204" pitchFamily="34" charset="0"/>
                  </a:rPr>
                  <a:t>the neighborhood around P compared to how much </a:t>
                </a:r>
                <a:r>
                  <a:rPr lang="en-US" sz="750" i="1" dirty="0">
                    <a:latin typeface="Tahoma" panose="020B0604030504040204" pitchFamily="34" charset="0"/>
                    <a:ea typeface="Tahoma" panose="020B0604030504040204" pitchFamily="34" charset="0"/>
                    <a:cs typeface="Tahoma" panose="020B0604030504040204" pitchFamily="34" charset="0"/>
                  </a:rPr>
                  <a:t>exits</a:t>
                </a:r>
              </a:p>
              <a:p>
                <a:pPr marL="742950" lvl="1" indent="-2857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If </a:t>
                </a:r>
                <a:r>
                  <a:rPr lang="en-US" sz="750" u="sng" dirty="0">
                    <a:latin typeface="Tahoma" panose="020B0604030504040204" pitchFamily="34" charset="0"/>
                    <a:ea typeface="Tahoma" panose="020B0604030504040204" pitchFamily="34" charset="0"/>
                    <a:cs typeface="Tahoma" panose="020B0604030504040204" pitchFamily="34" charset="0"/>
                  </a:rPr>
                  <a:t>more fluid/flow </a:t>
                </a:r>
                <a:r>
                  <a:rPr lang="en-US" sz="750" b="1" dirty="0">
                    <a:latin typeface="Tahoma" panose="020B0604030504040204" pitchFamily="34" charset="0"/>
                    <a:ea typeface="Tahoma" panose="020B0604030504040204" pitchFamily="34" charset="0"/>
                    <a:cs typeface="Tahoma" panose="020B0604030504040204" pitchFamily="34" charset="0"/>
                  </a:rPr>
                  <a:t>ENTERS</a:t>
                </a:r>
                <a:r>
                  <a:rPr lang="en-US" sz="750" dirty="0">
                    <a:latin typeface="Tahoma" panose="020B0604030504040204" pitchFamily="34" charset="0"/>
                    <a:ea typeface="Tahoma" panose="020B0604030504040204" pitchFamily="34" charset="0"/>
                    <a:cs typeface="Tahoma" panose="020B0604030504040204" pitchFamily="34" charset="0"/>
                  </a:rPr>
                  <a:t> the neighborhood than </a:t>
                </a:r>
                <a:r>
                  <a:rPr lang="en-US" sz="750" b="1" dirty="0">
                    <a:latin typeface="Tahoma" panose="020B0604030504040204" pitchFamily="34" charset="0"/>
                    <a:ea typeface="Tahoma" panose="020B0604030504040204" pitchFamily="34" charset="0"/>
                    <a:cs typeface="Tahoma" panose="020B0604030504040204" pitchFamily="34" charset="0"/>
                  </a:rPr>
                  <a:t>leaves</a:t>
                </a:r>
                <a:r>
                  <a:rPr lang="en-US" sz="750" dirty="0">
                    <a:latin typeface="Tahoma" panose="020B0604030504040204" pitchFamily="34" charset="0"/>
                    <a:ea typeface="Tahoma" panose="020B0604030504040204" pitchFamily="34" charset="0"/>
                    <a:cs typeface="Tahoma" panose="020B0604030504040204" pitchFamily="34" charset="0"/>
                  </a:rPr>
                  <a:t> it, then divergence will be </a:t>
                </a:r>
                <a:r>
                  <a:rPr lang="en-US" sz="750" b="1" dirty="0">
                    <a:latin typeface="Tahoma" panose="020B0604030504040204" pitchFamily="34" charset="0"/>
                    <a:ea typeface="Tahoma" panose="020B0604030504040204" pitchFamily="34" charset="0"/>
                    <a:cs typeface="Tahoma" panose="020B0604030504040204" pitchFamily="34" charset="0"/>
                  </a:rPr>
                  <a:t>negative (-) </a:t>
                </a:r>
                <a:r>
                  <a:rPr lang="en-US" sz="750" dirty="0">
                    <a:latin typeface="Tahoma" panose="020B0604030504040204" pitchFamily="34" charset="0"/>
                    <a:ea typeface="Tahoma" panose="020B0604030504040204" pitchFamily="34" charset="0"/>
                    <a:cs typeface="Tahoma" panose="020B0604030504040204" pitchFamily="34" charset="0"/>
                  </a:rPr>
                  <a:t>at P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 </m:t>
                    </m:r>
                  </m:oMath>
                </a14:m>
                <a:r>
                  <a:rPr lang="en-US" sz="750" dirty="0">
                    <a:latin typeface="Tahoma" panose="020B0604030504040204" pitchFamily="34" charset="0"/>
                    <a:ea typeface="Tahoma" panose="020B0604030504040204" pitchFamily="34" charset="0"/>
                    <a:cs typeface="Tahoma" panose="020B0604030504040204" pitchFamily="34" charset="0"/>
                  </a:rPr>
                  <a:t>fluid gathering at a point</a:t>
                </a:r>
              </a:p>
              <a:p>
                <a:pPr marL="742950" lvl="1" indent="-2857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If the </a:t>
                </a:r>
                <a:r>
                  <a:rPr lang="en-US" sz="750" b="1" u="sng" dirty="0">
                    <a:latin typeface="Tahoma" panose="020B0604030504040204" pitchFamily="34" charset="0"/>
                    <a:ea typeface="Tahoma" panose="020B0604030504040204" pitchFamily="34" charset="0"/>
                    <a:cs typeface="Tahoma" panose="020B0604030504040204" pitchFamily="34" charset="0"/>
                  </a:rPr>
                  <a:t>SAME</a:t>
                </a:r>
                <a:r>
                  <a:rPr lang="en-US" sz="750" dirty="0">
                    <a:latin typeface="Tahoma" panose="020B0604030504040204" pitchFamily="34" charset="0"/>
                    <a:ea typeface="Tahoma" panose="020B0604030504040204" pitchFamily="34" charset="0"/>
                    <a:cs typeface="Tahoma" panose="020B0604030504040204" pitchFamily="34" charset="0"/>
                  </a:rPr>
                  <a:t> amount of fluid/flow enters as leaves, then divergence will be </a:t>
                </a:r>
                <a:r>
                  <a:rPr lang="en-US" sz="750" b="1" dirty="0">
                    <a:latin typeface="Tahoma" panose="020B0604030504040204" pitchFamily="34" charset="0"/>
                    <a:ea typeface="Tahoma" panose="020B0604030504040204" pitchFamily="34" charset="0"/>
                    <a:cs typeface="Tahoma" panose="020B0604030504040204" pitchFamily="34" charset="0"/>
                  </a:rPr>
                  <a:t>zero (0)</a:t>
                </a:r>
                <a:r>
                  <a:rPr lang="en-US" sz="750" dirty="0">
                    <a:latin typeface="Tahoma" panose="020B0604030504040204" pitchFamily="34" charset="0"/>
                    <a:ea typeface="Tahoma" panose="020B0604030504040204" pitchFamily="34" charset="0"/>
                    <a:cs typeface="Tahoma" panose="020B0604030504040204" pitchFamily="34" charset="0"/>
                  </a:rPr>
                  <a:t> at P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m:t>
                    </m:r>
                  </m:oMath>
                </a14:m>
                <a:r>
                  <a:rPr lang="en-US" sz="750" dirty="0">
                    <a:latin typeface="Tahoma" panose="020B0604030504040204" pitchFamily="34" charset="0"/>
                    <a:ea typeface="Tahoma" panose="020B0604030504040204" pitchFamily="34" charset="0"/>
                    <a:cs typeface="Tahoma" panose="020B0604030504040204" pitchFamily="34" charset="0"/>
                  </a:rPr>
                  <a:t> </a:t>
                </a:r>
                <a:r>
                  <a:rPr lang="en-US" sz="750" i="1" dirty="0">
                    <a:latin typeface="Tahoma" panose="020B0604030504040204" pitchFamily="34" charset="0"/>
                    <a:ea typeface="Tahoma" panose="020B0604030504040204" pitchFamily="34" charset="0"/>
                    <a:cs typeface="Tahoma" panose="020B0604030504040204" pitchFamily="34" charset="0"/>
                  </a:rPr>
                  <a:t>incompressible</a:t>
                </a:r>
              </a:p>
              <a:p>
                <a:pPr marL="742950" lvl="1" indent="-2857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If </a:t>
                </a:r>
                <a:r>
                  <a:rPr lang="en-US" sz="750" u="sng" dirty="0">
                    <a:latin typeface="Tahoma" panose="020B0604030504040204" pitchFamily="34" charset="0"/>
                    <a:ea typeface="Tahoma" panose="020B0604030504040204" pitchFamily="34" charset="0"/>
                    <a:cs typeface="Tahoma" panose="020B0604030504040204" pitchFamily="34" charset="0"/>
                  </a:rPr>
                  <a:t>more fluid/flow </a:t>
                </a:r>
                <a:r>
                  <a:rPr lang="en-US" sz="750" b="1" dirty="0">
                    <a:latin typeface="Tahoma" panose="020B0604030504040204" pitchFamily="34" charset="0"/>
                    <a:ea typeface="Tahoma" panose="020B0604030504040204" pitchFamily="34" charset="0"/>
                    <a:cs typeface="Tahoma" panose="020B0604030504040204" pitchFamily="34" charset="0"/>
                  </a:rPr>
                  <a:t>LEAVES</a:t>
                </a:r>
                <a:r>
                  <a:rPr lang="en-US" sz="750" dirty="0">
                    <a:latin typeface="Tahoma" panose="020B0604030504040204" pitchFamily="34" charset="0"/>
                    <a:ea typeface="Tahoma" panose="020B0604030504040204" pitchFamily="34" charset="0"/>
                    <a:cs typeface="Tahoma" panose="020B0604030504040204" pitchFamily="34" charset="0"/>
                  </a:rPr>
                  <a:t> then </a:t>
                </a:r>
                <a:r>
                  <a:rPr lang="en-US" sz="750" b="1" dirty="0">
                    <a:latin typeface="Tahoma" panose="020B0604030504040204" pitchFamily="34" charset="0"/>
                    <a:ea typeface="Tahoma" panose="020B0604030504040204" pitchFamily="34" charset="0"/>
                    <a:cs typeface="Tahoma" panose="020B0604030504040204" pitchFamily="34" charset="0"/>
                  </a:rPr>
                  <a:t>enters</a:t>
                </a:r>
                <a:r>
                  <a:rPr lang="en-US" sz="750" dirty="0">
                    <a:latin typeface="Tahoma" panose="020B0604030504040204" pitchFamily="34" charset="0"/>
                    <a:ea typeface="Tahoma" panose="020B0604030504040204" pitchFamily="34" charset="0"/>
                    <a:cs typeface="Tahoma" panose="020B0604030504040204" pitchFamily="34" charset="0"/>
                  </a:rPr>
                  <a:t>, then divergence will be </a:t>
                </a:r>
                <a:r>
                  <a:rPr lang="en-US" sz="750" b="1" dirty="0">
                    <a:latin typeface="Tahoma" panose="020B0604030504040204" pitchFamily="34" charset="0"/>
                    <a:ea typeface="Tahoma" panose="020B0604030504040204" pitchFamily="34" charset="0"/>
                    <a:cs typeface="Tahoma" panose="020B0604030504040204" pitchFamily="34" charset="0"/>
                  </a:rPr>
                  <a:t>positive (+)</a:t>
                </a:r>
                <a:r>
                  <a:rPr lang="en-US" sz="750" dirty="0">
                    <a:latin typeface="Tahoma" panose="020B0604030504040204" pitchFamily="34" charset="0"/>
                    <a:ea typeface="Tahoma" panose="020B0604030504040204" pitchFamily="34" charset="0"/>
                    <a:cs typeface="Tahoma" panose="020B0604030504040204" pitchFamily="34" charset="0"/>
                  </a:rPr>
                  <a:t> at P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m:t>
                    </m:r>
                  </m:oMath>
                </a14:m>
                <a:r>
                  <a:rPr lang="en-US" sz="750" dirty="0">
                    <a:latin typeface="Tahoma" panose="020B0604030504040204" pitchFamily="34" charset="0"/>
                    <a:ea typeface="Tahoma" panose="020B0604030504040204" pitchFamily="34" charset="0"/>
                    <a:cs typeface="Tahoma" panose="020B0604030504040204" pitchFamily="34" charset="0"/>
                  </a:rPr>
                  <a:t> think of fluid leaving at that point (i.e., diverging/divergent)</a:t>
                </a:r>
              </a:p>
              <a:p>
                <a:pPr marL="742950" lvl="1" indent="-285750">
                  <a:buFont typeface="Arial" panose="020B0604020202020204" pitchFamily="34" charset="0"/>
                  <a:buChar char="•"/>
                </a:pPr>
                <a:endParaRPr lang="en-US" sz="75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75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65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A4F6586A-F372-4603-B39E-02599DF42AEB}"/>
                  </a:ext>
                </a:extLst>
              </p:cNvPr>
              <p:cNvSpPr txBox="1">
                <a:spLocks noRot="1" noChangeAspect="1" noMove="1" noResize="1" noEditPoints="1" noAdjustHandles="1" noChangeArrowheads="1" noChangeShapeType="1" noTextEdit="1"/>
              </p:cNvSpPr>
              <p:nvPr/>
            </p:nvSpPr>
            <p:spPr>
              <a:xfrm>
                <a:off x="1988031" y="455355"/>
                <a:ext cx="2469332" cy="2616101"/>
              </a:xfrm>
              <a:prstGeom prst="rect">
                <a:avLst/>
              </a:prstGeom>
              <a:blipFill>
                <a:blip r:embed="rId4"/>
                <a:stretch>
                  <a:fillRect/>
                </a:stretch>
              </a:blipFill>
            </p:spPr>
            <p:txBody>
              <a:bodyPr/>
              <a:lstStyle/>
              <a:p>
                <a:r>
                  <a:rPr lang="en-US">
                    <a:noFill/>
                  </a:rPr>
                  <a:t> </a:t>
                </a:r>
              </a:p>
            </p:txBody>
          </p:sp>
        </mc:Fallback>
      </mc:AlternateContent>
      <p:pic>
        <p:nvPicPr>
          <p:cNvPr id="2050" name="Picture 2" descr="Divergence Of A Vector Field GIF by carl00s01 | Gfycat">
            <a:extLst>
              <a:ext uri="{FF2B5EF4-FFF2-40B4-BE49-F238E27FC236}">
                <a16:creationId xmlns:a16="http://schemas.microsoft.com/office/drawing/2014/main" id="{E1B0F2C8-F87D-42F2-84DF-F53F60C047FC}"/>
              </a:ext>
            </a:extLst>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8111" y="657099"/>
            <a:ext cx="1393539" cy="110630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F2DDA45-970B-4447-97EB-C2069BDCAB0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37379" y="2750914"/>
            <a:ext cx="3333257" cy="287510"/>
          </a:xfrm>
          <a:prstGeom prst="rect">
            <a:avLst/>
          </a:prstGeom>
        </p:spPr>
      </p:pic>
      <p:pic>
        <p:nvPicPr>
          <p:cNvPr id="2060" name="Picture 12" descr="Divergence - Wikipedia">
            <a:extLst>
              <a:ext uri="{FF2B5EF4-FFF2-40B4-BE49-F238E27FC236}">
                <a16:creationId xmlns:a16="http://schemas.microsoft.com/office/drawing/2014/main" id="{A8E9C93C-9D28-42E0-8EC6-D9182066AEB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0608" y="1730373"/>
            <a:ext cx="1796052" cy="98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672580"/>
      </p:ext>
    </p:extLst>
  </p:cSld>
  <p:clrMapOvr>
    <a:masterClrMapping/>
  </p:clrMapOvr>
  <p:transition>
    <p:cut/>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Operations on Vector Fields (Curl)</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172</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A4F6586A-F372-4603-B39E-02599DF42AEB}"/>
              </a:ext>
            </a:extLst>
          </p:cNvPr>
          <p:cNvSpPr txBox="1"/>
          <p:nvPr/>
        </p:nvSpPr>
        <p:spPr>
          <a:xfrm>
            <a:off x="2054010" y="494644"/>
            <a:ext cx="2470686" cy="1877437"/>
          </a:xfrm>
          <a:prstGeom prst="rect">
            <a:avLst/>
          </a:prstGeom>
          <a:noFill/>
        </p:spPr>
        <p:txBody>
          <a:bodyPr wrap="square" rtlCol="0">
            <a:spAutoFit/>
          </a:bodyPr>
          <a:lstStyle/>
          <a:p>
            <a:endParaRPr lang="en-US" sz="9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900" b="1" dirty="0">
                <a:latin typeface="Tahoma" panose="020B0604030504040204" pitchFamily="34" charset="0"/>
                <a:ea typeface="Tahoma" panose="020B0604030504040204" pitchFamily="34" charset="0"/>
                <a:cs typeface="Tahoma" panose="020B0604030504040204" pitchFamily="34" charset="0"/>
              </a:rPr>
              <a:t>Curl</a:t>
            </a:r>
            <a:r>
              <a:rPr lang="en-US" sz="900" dirty="0">
                <a:latin typeface="Tahoma" panose="020B0604030504040204" pitchFamily="34" charset="0"/>
                <a:ea typeface="Tahoma" panose="020B0604030504040204" pitchFamily="34" charset="0"/>
                <a:cs typeface="Tahoma" panose="020B0604030504040204" pitchFamily="34" charset="0"/>
              </a:rPr>
              <a:t> is the measurement of </a:t>
            </a:r>
            <a:r>
              <a:rPr lang="en-US" sz="900" i="1" dirty="0">
                <a:latin typeface="Tahoma" panose="020B0604030504040204" pitchFamily="34" charset="0"/>
                <a:ea typeface="Tahoma" panose="020B0604030504040204" pitchFamily="34" charset="0"/>
                <a:cs typeface="Tahoma" panose="020B0604030504040204" pitchFamily="34" charset="0"/>
              </a:rPr>
              <a:t>rotation</a:t>
            </a:r>
            <a:r>
              <a:rPr lang="en-US" sz="900" dirty="0">
                <a:latin typeface="Tahoma" panose="020B0604030504040204" pitchFamily="34" charset="0"/>
                <a:ea typeface="Tahoma" panose="020B0604030504040204" pitchFamily="34" charset="0"/>
                <a:cs typeface="Tahoma" panose="020B0604030504040204" pitchFamily="34" charset="0"/>
              </a:rPr>
              <a:t> of the vector field in the neighborhood around P – how much the paddle spins in a vector field (spininess) </a:t>
            </a:r>
          </a:p>
          <a:p>
            <a:pPr marL="742950" lvl="1"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If </a:t>
            </a:r>
            <a:r>
              <a:rPr lang="en-US" sz="900" b="1" dirty="0">
                <a:latin typeface="Tahoma" panose="020B0604030504040204" pitchFamily="34" charset="0"/>
                <a:ea typeface="Tahoma" panose="020B0604030504040204" pitchFamily="34" charset="0"/>
                <a:cs typeface="Tahoma" panose="020B0604030504040204" pitchFamily="34" charset="0"/>
              </a:rPr>
              <a:t>curl (+) </a:t>
            </a:r>
            <a:r>
              <a:rPr lang="en-US" sz="900" dirty="0">
                <a:latin typeface="Tahoma" panose="020B0604030504040204" pitchFamily="34" charset="0"/>
                <a:ea typeface="Tahoma" panose="020B0604030504040204" pitchFamily="34" charset="0"/>
                <a:cs typeface="Tahoma" panose="020B0604030504040204" pitchFamily="34" charset="0"/>
              </a:rPr>
              <a:t>at a point, then flow/fluid will spin </a:t>
            </a:r>
            <a:r>
              <a:rPr lang="en-US" sz="900" b="1" dirty="0">
                <a:latin typeface="Tahoma" panose="020B0604030504040204" pitchFamily="34" charset="0"/>
                <a:ea typeface="Tahoma" panose="020B0604030504040204" pitchFamily="34" charset="0"/>
                <a:cs typeface="Tahoma" panose="020B0604030504040204" pitchFamily="34" charset="0"/>
              </a:rPr>
              <a:t>counterclockwise</a:t>
            </a:r>
          </a:p>
          <a:p>
            <a:pPr marL="742950" lvl="1"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If </a:t>
            </a:r>
            <a:r>
              <a:rPr lang="en-US" sz="900" b="1" dirty="0">
                <a:latin typeface="Tahoma" panose="020B0604030504040204" pitchFamily="34" charset="0"/>
                <a:ea typeface="Tahoma" panose="020B0604030504040204" pitchFamily="34" charset="0"/>
                <a:cs typeface="Tahoma" panose="020B0604030504040204" pitchFamily="34" charset="0"/>
              </a:rPr>
              <a:t>curl (-) </a:t>
            </a:r>
            <a:r>
              <a:rPr lang="en-US" sz="900" dirty="0">
                <a:latin typeface="Tahoma" panose="020B0604030504040204" pitchFamily="34" charset="0"/>
                <a:ea typeface="Tahoma" panose="020B0604030504040204" pitchFamily="34" charset="0"/>
                <a:cs typeface="Tahoma" panose="020B0604030504040204" pitchFamily="34" charset="0"/>
              </a:rPr>
              <a:t>at a point rotate </a:t>
            </a:r>
            <a:r>
              <a:rPr lang="en-US" sz="900" b="1" dirty="0">
                <a:latin typeface="Tahoma" panose="020B0604030504040204" pitchFamily="34" charset="0"/>
                <a:ea typeface="Tahoma" panose="020B0604030504040204" pitchFamily="34" charset="0"/>
                <a:cs typeface="Tahoma" panose="020B0604030504040204" pitchFamily="34" charset="0"/>
              </a:rPr>
              <a:t>clockwise</a:t>
            </a:r>
          </a:p>
          <a:p>
            <a:pPr marL="742950" lvl="1"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If </a:t>
            </a:r>
            <a:r>
              <a:rPr lang="en-US" sz="900" b="1" dirty="0">
                <a:latin typeface="Tahoma" panose="020B0604030504040204" pitchFamily="34" charset="0"/>
                <a:ea typeface="Tahoma" panose="020B0604030504040204" pitchFamily="34" charset="0"/>
                <a:cs typeface="Tahoma" panose="020B0604030504040204" pitchFamily="34" charset="0"/>
              </a:rPr>
              <a:t>curl (0) </a:t>
            </a:r>
            <a:r>
              <a:rPr lang="en-US" sz="900" dirty="0">
                <a:latin typeface="Tahoma" panose="020B0604030504040204" pitchFamily="34" charset="0"/>
                <a:ea typeface="Tahoma" panose="020B0604030504040204" pitchFamily="34" charset="0"/>
                <a:cs typeface="Tahoma" panose="020B0604030504040204" pitchFamily="34" charset="0"/>
              </a:rPr>
              <a:t>at a point no rotation (</a:t>
            </a:r>
            <a:r>
              <a:rPr lang="en-US" sz="900" b="1" dirty="0">
                <a:latin typeface="Tahoma" panose="020B0604030504040204" pitchFamily="34" charset="0"/>
                <a:ea typeface="Tahoma" panose="020B0604030504040204" pitchFamily="34" charset="0"/>
                <a:cs typeface="Tahoma" panose="020B0604030504040204" pitchFamily="34" charset="0"/>
              </a:rPr>
              <a:t>irrotational</a:t>
            </a:r>
            <a:r>
              <a:rPr lang="en-US" sz="900" dirty="0">
                <a:latin typeface="Tahoma" panose="020B0604030504040204" pitchFamily="34" charset="0"/>
                <a:ea typeface="Tahoma" panose="020B0604030504040204" pitchFamily="34" charset="0"/>
                <a:cs typeface="Tahoma" panose="020B0604030504040204" pitchFamily="34" charset="0"/>
              </a:rPr>
              <a:t>)</a:t>
            </a:r>
          </a:p>
          <a:p>
            <a:pPr marL="742950" lvl="1" indent="-285750">
              <a:buFont typeface="Arial" panose="020B0604020202020204" pitchFamily="34" charset="0"/>
              <a:buChar char="•"/>
            </a:pPr>
            <a:endParaRPr lang="en-US" sz="800" dirty="0">
              <a:latin typeface="Tahoma" panose="020B0604030504040204" pitchFamily="34" charset="0"/>
              <a:ea typeface="Tahoma" panose="020B0604030504040204" pitchFamily="34" charset="0"/>
              <a:cs typeface="Tahoma" panose="020B0604030504040204" pitchFamily="34" charset="0"/>
            </a:endParaRPr>
          </a:p>
        </p:txBody>
      </p:sp>
      <p:pic>
        <p:nvPicPr>
          <p:cNvPr id="2054" name="Picture 6" descr="Vector Fields">
            <a:extLst>
              <a:ext uri="{FF2B5EF4-FFF2-40B4-BE49-F238E27FC236}">
                <a16:creationId xmlns:a16="http://schemas.microsoft.com/office/drawing/2014/main" id="{8458575F-8235-46EA-92E0-8BE53DEF7DB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300" y="1131714"/>
            <a:ext cx="1992626" cy="14790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BC950AF-AE4A-4EA4-A08F-B105C05970C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552690" y="2364483"/>
            <a:ext cx="1642538" cy="539539"/>
          </a:xfrm>
          <a:prstGeom prst="rect">
            <a:avLst/>
          </a:prstGeom>
        </p:spPr>
      </p:pic>
    </p:spTree>
    <p:extLst>
      <p:ext uri="{BB962C8B-B14F-4D97-AF65-F5344CB8AC3E}">
        <p14:creationId xmlns:p14="http://schemas.microsoft.com/office/powerpoint/2010/main" val="4212949111"/>
      </p:ext>
    </p:extLst>
  </p:cSld>
  <p:clrMapOvr>
    <a:masterClrMapping/>
  </p:clrMapOvr>
  <p:transition>
    <p:cut/>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Conservative Vector Fields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173</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A4F6586A-F372-4603-B39E-02599DF42AEB}"/>
              </a:ext>
            </a:extLst>
          </p:cNvPr>
          <p:cNvSpPr txBox="1"/>
          <p:nvPr/>
        </p:nvSpPr>
        <p:spPr>
          <a:xfrm>
            <a:off x="1657040" y="490221"/>
            <a:ext cx="2962476" cy="2862322"/>
          </a:xfrm>
          <a:prstGeom prst="rect">
            <a:avLst/>
          </a:prstGeom>
          <a:noFill/>
        </p:spPr>
        <p:txBody>
          <a:bodyPr wrap="square" rtlCol="0">
            <a:spAutoFit/>
          </a:bodyPr>
          <a:lstStyle/>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A vector field </a:t>
            </a:r>
            <a:r>
              <a:rPr lang="en-US" sz="1000" b="1" dirty="0">
                <a:latin typeface="Tahoma" panose="020B0604030504040204" pitchFamily="34" charset="0"/>
                <a:ea typeface="Tahoma" panose="020B0604030504040204" pitchFamily="34" charset="0"/>
                <a:cs typeface="Tahoma" panose="020B0604030504040204" pitchFamily="34" charset="0"/>
              </a:rPr>
              <a:t>‘F’</a:t>
            </a:r>
            <a:r>
              <a:rPr lang="en-US" sz="1000" dirty="0">
                <a:latin typeface="Tahoma" panose="020B0604030504040204" pitchFamily="34" charset="0"/>
                <a:ea typeface="Tahoma" panose="020B0604030504040204" pitchFamily="34" charset="0"/>
                <a:cs typeface="Tahoma" panose="020B0604030504040204" pitchFamily="34" charset="0"/>
              </a:rPr>
              <a:t> is conservative </a:t>
            </a:r>
            <a:r>
              <a:rPr lang="en-US" sz="1000" u="sng" dirty="0" err="1">
                <a:latin typeface="Tahoma" panose="020B0604030504040204" pitchFamily="34" charset="0"/>
                <a:ea typeface="Tahoma" panose="020B0604030504040204" pitchFamily="34" charset="0"/>
                <a:cs typeface="Tahoma" panose="020B0604030504040204" pitchFamily="34" charset="0"/>
              </a:rPr>
              <a:t>iff</a:t>
            </a:r>
            <a:r>
              <a:rPr lang="en-US" sz="1000" dirty="0">
                <a:latin typeface="Tahoma" panose="020B0604030504040204" pitchFamily="34" charset="0"/>
                <a:ea typeface="Tahoma" panose="020B0604030504040204" pitchFamily="34" charset="0"/>
                <a:cs typeface="Tahoma" panose="020B0604030504040204" pitchFamily="34" charset="0"/>
              </a:rPr>
              <a:t> </a:t>
            </a:r>
            <a:r>
              <a:rPr lang="en-US" sz="1000" b="1" dirty="0">
                <a:latin typeface="Tahoma" panose="020B0604030504040204" pitchFamily="34" charset="0"/>
                <a:ea typeface="Tahoma" panose="020B0604030504040204" pitchFamily="34" charset="0"/>
                <a:cs typeface="Tahoma" panose="020B0604030504040204" pitchFamily="34" charset="0"/>
              </a:rPr>
              <a:t>F = </a:t>
            </a:r>
            <a:r>
              <a:rPr lang="en-US" sz="1000" b="1" i="0" dirty="0">
                <a:effectLst/>
                <a:latin typeface="Tahoma" panose="020B0604030504040204" pitchFamily="34" charset="0"/>
                <a:ea typeface="Tahoma" panose="020B0604030504040204" pitchFamily="34" charset="0"/>
                <a:cs typeface="Tahoma" panose="020B0604030504040204" pitchFamily="34" charset="0"/>
              </a:rPr>
              <a:t>𝛁f </a:t>
            </a:r>
            <a:r>
              <a:rPr lang="en-US" sz="1000" i="0" dirty="0">
                <a:effectLst/>
                <a:latin typeface="Tahoma" panose="020B0604030504040204" pitchFamily="34" charset="0"/>
                <a:ea typeface="Tahoma" panose="020B0604030504040204" pitchFamily="34" charset="0"/>
                <a:cs typeface="Tahoma" panose="020B0604030504040204" pitchFamily="34" charset="0"/>
              </a:rPr>
              <a:t>for some function ‘ </a:t>
            </a:r>
            <a:r>
              <a:rPr lang="en-US" sz="1000" b="1" i="0" dirty="0">
                <a:effectLst/>
                <a:latin typeface="Tahoma" panose="020B0604030504040204" pitchFamily="34" charset="0"/>
                <a:ea typeface="Tahoma" panose="020B0604030504040204" pitchFamily="34" charset="0"/>
                <a:cs typeface="Tahoma" panose="020B0604030504040204" pitchFamily="34" charset="0"/>
              </a:rPr>
              <a:t>f </a:t>
            </a:r>
            <a:r>
              <a:rPr lang="en-US" sz="1000" i="0" dirty="0">
                <a:effectLst/>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sz="1000" i="0" dirty="0">
                <a:effectLst/>
                <a:latin typeface="Tahoma" panose="020B0604030504040204" pitchFamily="34" charset="0"/>
                <a:ea typeface="Tahoma" panose="020B0604030504040204" pitchFamily="34" charset="0"/>
                <a:cs typeface="Tahoma" panose="020B0604030504040204" pitchFamily="34" charset="0"/>
              </a:rPr>
              <a:t>‘ </a:t>
            </a:r>
            <a:r>
              <a:rPr lang="en-US" sz="1000" b="1" i="0" dirty="0">
                <a:effectLst/>
                <a:latin typeface="Tahoma" panose="020B0604030504040204" pitchFamily="34" charset="0"/>
                <a:ea typeface="Tahoma" panose="020B0604030504040204" pitchFamily="34" charset="0"/>
                <a:cs typeface="Tahoma" panose="020B0604030504040204" pitchFamily="34" charset="0"/>
              </a:rPr>
              <a:t>f </a:t>
            </a:r>
            <a:r>
              <a:rPr lang="en-US" sz="1000" i="0" dirty="0">
                <a:effectLst/>
                <a:latin typeface="Tahoma" panose="020B0604030504040204" pitchFamily="34" charset="0"/>
                <a:ea typeface="Tahoma" panose="020B0604030504040204" pitchFamily="34" charset="0"/>
                <a:cs typeface="Tahoma" panose="020B0604030504040204" pitchFamily="34" charset="0"/>
              </a:rPr>
              <a:t>’, the function, is the antiderivative of </a:t>
            </a:r>
            <a:r>
              <a:rPr lang="en-US" sz="1000" b="1" i="0" dirty="0">
                <a:effectLst/>
                <a:latin typeface="Tahoma" panose="020B0604030504040204" pitchFamily="34" charset="0"/>
                <a:ea typeface="Tahoma" panose="020B0604030504040204" pitchFamily="34" charset="0"/>
                <a:cs typeface="Tahoma" panose="020B0604030504040204" pitchFamily="34" charset="0"/>
              </a:rPr>
              <a:t>𝛁f,</a:t>
            </a:r>
            <a:r>
              <a:rPr lang="en-US" sz="1000" i="0" dirty="0">
                <a:effectLst/>
                <a:latin typeface="Tahoma" panose="020B0604030504040204" pitchFamily="34" charset="0"/>
                <a:ea typeface="Tahoma" panose="020B0604030504040204" pitchFamily="34" charset="0"/>
                <a:cs typeface="Tahoma" panose="020B0604030504040204" pitchFamily="34" charset="0"/>
              </a:rPr>
              <a:t> the gradient of the function</a:t>
            </a:r>
          </a:p>
          <a:p>
            <a:pPr marL="285750" indent="-285750">
              <a:buFont typeface="Arial" panose="020B0604020202020204" pitchFamily="34" charset="0"/>
              <a:buChar char="•"/>
            </a:pP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A field is conservative if and only if it’s a gradient field</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The curl of a gradient vector is zero           </a:t>
            </a:r>
            <a:r>
              <a:rPr lang="en-US" sz="1000" b="1" i="0" dirty="0">
                <a:effectLst/>
                <a:latin typeface="Tahoma" panose="020B0604030504040204" pitchFamily="34" charset="0"/>
                <a:ea typeface="Tahoma" panose="020B0604030504040204" pitchFamily="34" charset="0"/>
                <a:cs typeface="Tahoma" panose="020B0604030504040204" pitchFamily="34" charset="0"/>
              </a:rPr>
              <a:t>𝛁 x 𝛁f = 0</a:t>
            </a:r>
            <a:endParaRPr lang="en-US" sz="1000" b="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Any conservative field is </a:t>
            </a:r>
            <a:r>
              <a:rPr lang="en-US" sz="1000" b="0" i="1" u="none" strike="noStrike" baseline="0" dirty="0">
                <a:latin typeface="Tahoma" panose="020B0604030504040204" pitchFamily="34" charset="0"/>
                <a:ea typeface="Tahoma" panose="020B0604030504040204" pitchFamily="34" charset="0"/>
                <a:cs typeface="Tahoma" panose="020B0604030504040204" pitchFamily="34" charset="0"/>
              </a:rPr>
              <a:t>irrotational</a:t>
            </a:r>
            <a:endParaRPr lang="en-US" sz="1000" i="1"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Any </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irrotational field</a:t>
            </a:r>
            <a:r>
              <a:rPr lang="en-US" sz="1000" dirty="0">
                <a:latin typeface="Tahoma" panose="020B0604030504040204" pitchFamily="34" charset="0"/>
                <a:ea typeface="Tahoma" panose="020B0604030504040204" pitchFamily="34" charset="0"/>
                <a:cs typeface="Tahoma" panose="020B0604030504040204" pitchFamily="34" charset="0"/>
              </a:rPr>
              <a:t>,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which is differentiable on a domain </a:t>
            </a:r>
            <a:r>
              <a:rPr lang="en-US" sz="1000" b="0" i="0" u="sng" strike="noStrike" baseline="0" dirty="0">
                <a:latin typeface="Tahoma" panose="020B0604030504040204" pitchFamily="34" charset="0"/>
                <a:ea typeface="Tahoma" panose="020B0604030504040204" pitchFamily="34" charset="0"/>
                <a:cs typeface="Tahoma" panose="020B0604030504040204" pitchFamily="34" charset="0"/>
              </a:rPr>
              <a:t>with no holes</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 is conservative</a:t>
            </a:r>
          </a:p>
          <a:p>
            <a:pPr marL="285750" indent="-285750">
              <a:buFont typeface="Arial" panose="020B0604020202020204" pitchFamily="34" charset="0"/>
              <a:buChar char="•"/>
            </a:pP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A </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conservative vector field</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 is </a:t>
            </a:r>
            <a:r>
              <a:rPr lang="en-US" sz="1000" b="0" i="1" u="none" strike="noStrike" baseline="0" dirty="0">
                <a:latin typeface="Tahoma" panose="020B0604030504040204" pitchFamily="34" charset="0"/>
                <a:ea typeface="Tahoma" panose="020B0604030504040204" pitchFamily="34" charset="0"/>
                <a:cs typeface="Tahoma" panose="020B0604030504040204" pitchFamily="34" charset="0"/>
              </a:rPr>
              <a:t>orthogonal</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 to the </a:t>
            </a:r>
            <a:r>
              <a:rPr lang="en-US" sz="1000" b="0" i="0" u="sng" strike="noStrike" baseline="0" dirty="0">
                <a:latin typeface="Tahoma" panose="020B0604030504040204" pitchFamily="34" charset="0"/>
                <a:ea typeface="Tahoma" panose="020B0604030504040204" pitchFamily="34" charset="0"/>
                <a:cs typeface="Tahoma" panose="020B0604030504040204" pitchFamily="34" charset="0"/>
              </a:rPr>
              <a:t>level curves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of the </a:t>
            </a:r>
            <a:r>
              <a:rPr lang="en-US" sz="1000" b="0" i="1" u="none" strike="noStrike" baseline="0" dirty="0">
                <a:latin typeface="Tahoma" panose="020B0604030504040204" pitchFamily="34" charset="0"/>
                <a:ea typeface="Tahoma" panose="020B0604030504040204" pitchFamily="34" charset="0"/>
                <a:cs typeface="Tahoma" panose="020B0604030504040204" pitchFamily="34" charset="0"/>
              </a:rPr>
              <a:t>potential function</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sz="1000" b="1" dirty="0">
                <a:latin typeface="Tahoma" panose="020B0604030504040204" pitchFamily="34" charset="0"/>
                <a:ea typeface="Tahoma" panose="020B0604030504040204" pitchFamily="34" charset="0"/>
                <a:cs typeface="Tahoma" panose="020B0604030504040204" pitchFamily="34" charset="0"/>
              </a:rPr>
              <a:t>Conservative vector fields </a:t>
            </a:r>
            <a:r>
              <a:rPr lang="en-US" sz="1000" dirty="0">
                <a:latin typeface="Tahoma" panose="020B0604030504040204" pitchFamily="34" charset="0"/>
                <a:ea typeface="Tahoma" panose="020B0604030504040204" pitchFamily="34" charset="0"/>
                <a:cs typeface="Tahoma" panose="020B0604030504040204" pitchFamily="34" charset="0"/>
              </a:rPr>
              <a:t>are important in later chapters due to a certain feature called “path independence”</a:t>
            </a:r>
            <a:endParaRPr lang="en-US" sz="100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b="1" dirty="0">
              <a:latin typeface="Tahoma" panose="020B0604030504040204" pitchFamily="34" charset="0"/>
              <a:ea typeface="Tahoma" panose="020B0604030504040204" pitchFamily="34" charset="0"/>
              <a:cs typeface="Tahoma" panose="020B0604030504040204" pitchFamily="34" charset="0"/>
            </a:endParaRPr>
          </a:p>
        </p:txBody>
      </p:sp>
      <p:pic>
        <p:nvPicPr>
          <p:cNvPr id="18" name="Picture 17">
            <a:extLst>
              <a:ext uri="{FF2B5EF4-FFF2-40B4-BE49-F238E27FC236}">
                <a16:creationId xmlns:a16="http://schemas.microsoft.com/office/drawing/2014/main" id="{712D6FFC-3C09-498E-8E08-3350597D3D4E}"/>
              </a:ext>
            </a:extLst>
          </p:cNvPr>
          <p:cNvPicPr>
            <a:picLocks noChangeAspect="1"/>
          </p:cNvPicPr>
          <p:nvPr/>
        </p:nvPicPr>
        <p:blipFill>
          <a:blip r:embed="rId7"/>
          <a:stretch>
            <a:fillRect/>
          </a:stretch>
        </p:blipFill>
        <p:spPr>
          <a:xfrm>
            <a:off x="228512" y="2131671"/>
            <a:ext cx="1315954" cy="1210678"/>
          </a:xfrm>
          <a:prstGeom prst="rect">
            <a:avLst/>
          </a:prstGeom>
        </p:spPr>
      </p:pic>
      <p:pic>
        <p:nvPicPr>
          <p:cNvPr id="4100" name="Picture 4" descr="Vector Fields · Calculus">
            <a:extLst>
              <a:ext uri="{FF2B5EF4-FFF2-40B4-BE49-F238E27FC236}">
                <a16:creationId xmlns:a16="http://schemas.microsoft.com/office/drawing/2014/main" id="{DECEAEAB-45BC-4CBC-A70C-CE434AEC508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8272" y="383462"/>
            <a:ext cx="1472892" cy="87237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66BC0AAA-5C7B-48C5-A4D8-986441CB401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19516" y="1449493"/>
            <a:ext cx="458362" cy="240152"/>
          </a:xfrm>
          <a:prstGeom prst="rect">
            <a:avLst/>
          </a:prstGeom>
        </p:spPr>
      </p:pic>
      <p:pic>
        <p:nvPicPr>
          <p:cNvPr id="25" name="Picture 24">
            <a:extLst>
              <a:ext uri="{FF2B5EF4-FFF2-40B4-BE49-F238E27FC236}">
                <a16:creationId xmlns:a16="http://schemas.microsoft.com/office/drawing/2014/main" id="{EA2F6C4D-536D-4092-A907-A62301E64AD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90193" y="1338896"/>
            <a:ext cx="502248" cy="105448"/>
          </a:xfrm>
          <a:prstGeom prst="rect">
            <a:avLst/>
          </a:prstGeom>
        </p:spPr>
      </p:pic>
      <p:pic>
        <p:nvPicPr>
          <p:cNvPr id="28" name="Picture 27">
            <a:extLst>
              <a:ext uri="{FF2B5EF4-FFF2-40B4-BE49-F238E27FC236}">
                <a16:creationId xmlns:a16="http://schemas.microsoft.com/office/drawing/2014/main" id="{8E897BA9-61B8-41EF-8CF0-E20A6DE9124D}"/>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29307" y="1834099"/>
            <a:ext cx="638781" cy="105448"/>
          </a:xfrm>
          <a:prstGeom prst="rect">
            <a:avLst/>
          </a:prstGeom>
        </p:spPr>
      </p:pic>
      <p:pic>
        <p:nvPicPr>
          <p:cNvPr id="30" name="Picture 29">
            <a:extLst>
              <a:ext uri="{FF2B5EF4-FFF2-40B4-BE49-F238E27FC236}">
                <a16:creationId xmlns:a16="http://schemas.microsoft.com/office/drawing/2014/main" id="{97A42442-922C-47FA-8F38-5AC0F1A57B7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87647" y="1988304"/>
            <a:ext cx="507124" cy="105448"/>
          </a:xfrm>
          <a:prstGeom prst="rect">
            <a:avLst/>
          </a:prstGeom>
        </p:spPr>
      </p:pic>
      <p:sp>
        <p:nvSpPr>
          <p:cNvPr id="31" name="Rectangle 30">
            <a:extLst>
              <a:ext uri="{FF2B5EF4-FFF2-40B4-BE49-F238E27FC236}">
                <a16:creationId xmlns:a16="http://schemas.microsoft.com/office/drawing/2014/main" id="{3C471C06-BD19-46B9-BEA7-7493FCD83D3A}"/>
              </a:ext>
            </a:extLst>
          </p:cNvPr>
          <p:cNvSpPr/>
          <p:nvPr/>
        </p:nvSpPr>
        <p:spPr>
          <a:xfrm>
            <a:off x="479768" y="1299110"/>
            <a:ext cx="721843" cy="412354"/>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47304B79-950F-4E30-9528-766B483BEA68}"/>
              </a:ext>
            </a:extLst>
          </p:cNvPr>
          <p:cNvSpPr/>
          <p:nvPr/>
        </p:nvSpPr>
        <p:spPr>
          <a:xfrm>
            <a:off x="479768" y="1773918"/>
            <a:ext cx="722882" cy="344466"/>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0311215"/>
      </p:ext>
    </p:extLst>
  </p:cSld>
  <p:clrMapOvr>
    <a:masterClrMapping/>
  </p:clrMapOvr>
  <p:transition>
    <p:cut/>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Vector Fields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174</a:t>
            </a:fld>
            <a:r>
              <a:rPr spc="-55" dirty="0"/>
              <a:t> </a:t>
            </a:r>
            <a:r>
              <a:rPr spc="35" dirty="0"/>
              <a:t>/</a:t>
            </a:r>
            <a:r>
              <a:rPr spc="-15" dirty="0"/>
              <a:t> </a:t>
            </a:r>
            <a:r>
              <a:rPr lang="en-US" spc="-55" dirty="0"/>
              <a:t>11</a:t>
            </a:r>
            <a:endParaRPr spc="-55" dirty="0"/>
          </a:p>
        </p:txBody>
      </p:sp>
      <p:pic>
        <p:nvPicPr>
          <p:cNvPr id="23" name="Picture 22">
            <a:extLst>
              <a:ext uri="{FF2B5EF4-FFF2-40B4-BE49-F238E27FC236}">
                <a16:creationId xmlns:a16="http://schemas.microsoft.com/office/drawing/2014/main" id="{523D3517-CD6D-45B6-967B-A8D156E41FF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7779" y="440558"/>
            <a:ext cx="3804953" cy="159238"/>
          </a:xfrm>
          <a:prstGeom prst="rect">
            <a:avLst/>
          </a:prstGeom>
        </p:spPr>
      </p:pic>
      <p:pic>
        <p:nvPicPr>
          <p:cNvPr id="25" name="Picture 24">
            <a:extLst>
              <a:ext uri="{FF2B5EF4-FFF2-40B4-BE49-F238E27FC236}">
                <a16:creationId xmlns:a16="http://schemas.microsoft.com/office/drawing/2014/main" id="{A22506D5-914E-4A0E-9652-B7DAB24AD97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940278" y="443606"/>
            <a:ext cx="521905" cy="156190"/>
          </a:xfrm>
          <a:prstGeom prst="rect">
            <a:avLst/>
          </a:prstGeom>
        </p:spPr>
      </p:pic>
      <p:pic>
        <p:nvPicPr>
          <p:cNvPr id="26" name="Picture 25">
            <a:extLst>
              <a:ext uri="{FF2B5EF4-FFF2-40B4-BE49-F238E27FC236}">
                <a16:creationId xmlns:a16="http://schemas.microsoft.com/office/drawing/2014/main" id="{92FBBA79-6E52-4BD0-A2B1-C28D6AC12C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5300" y="599796"/>
            <a:ext cx="867048" cy="166857"/>
          </a:xfrm>
          <a:prstGeom prst="rect">
            <a:avLst/>
          </a:prstGeom>
        </p:spPr>
      </p:pic>
    </p:spTree>
    <p:extLst>
      <p:ext uri="{BB962C8B-B14F-4D97-AF65-F5344CB8AC3E}">
        <p14:creationId xmlns:p14="http://schemas.microsoft.com/office/powerpoint/2010/main" val="702232140"/>
      </p:ext>
    </p:extLst>
  </p:cSld>
  <p:clrMapOvr>
    <a:masterClrMapping/>
  </p:clrMapOvr>
  <p:transition>
    <p:cut/>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1"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Vector Fields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175</a:t>
            </a:fld>
            <a:r>
              <a:rPr spc="-55" dirty="0"/>
              <a:t> </a:t>
            </a:r>
            <a:r>
              <a:rPr spc="35" dirty="0"/>
              <a:t>/</a:t>
            </a:r>
            <a:r>
              <a:rPr spc="-15" dirty="0"/>
              <a:t> </a:t>
            </a:r>
            <a:r>
              <a:rPr lang="en-US" spc="-55" dirty="0"/>
              <a:t>11</a:t>
            </a:r>
            <a:endParaRPr spc="-55" dirty="0"/>
          </a:p>
        </p:txBody>
      </p:sp>
      <p:pic>
        <p:nvPicPr>
          <p:cNvPr id="23" name="Picture 22">
            <a:extLst>
              <a:ext uri="{FF2B5EF4-FFF2-40B4-BE49-F238E27FC236}">
                <a16:creationId xmlns:a16="http://schemas.microsoft.com/office/drawing/2014/main" id="{523D3517-CD6D-45B6-967B-A8D156E41FF4}"/>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67779" y="440558"/>
            <a:ext cx="3804953" cy="159238"/>
          </a:xfrm>
          <a:prstGeom prst="rect">
            <a:avLst/>
          </a:prstGeom>
        </p:spPr>
      </p:pic>
      <p:pic>
        <p:nvPicPr>
          <p:cNvPr id="25" name="Picture 24">
            <a:extLst>
              <a:ext uri="{FF2B5EF4-FFF2-40B4-BE49-F238E27FC236}">
                <a16:creationId xmlns:a16="http://schemas.microsoft.com/office/drawing/2014/main" id="{A22506D5-914E-4A0E-9652-B7DAB24AD975}"/>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940278" y="443606"/>
            <a:ext cx="521905" cy="156190"/>
          </a:xfrm>
          <a:prstGeom prst="rect">
            <a:avLst/>
          </a:prstGeom>
        </p:spPr>
      </p:pic>
      <p:pic>
        <p:nvPicPr>
          <p:cNvPr id="15" name="Picture 14">
            <a:extLst>
              <a:ext uri="{FF2B5EF4-FFF2-40B4-BE49-F238E27FC236}">
                <a16:creationId xmlns:a16="http://schemas.microsoft.com/office/drawing/2014/main" id="{D577DD1B-60BE-44F5-B303-7CDDAF334628}"/>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022553" y="805488"/>
            <a:ext cx="2212571" cy="478476"/>
          </a:xfrm>
          <a:prstGeom prst="rect">
            <a:avLst/>
          </a:prstGeom>
        </p:spPr>
      </p:pic>
      <p:pic>
        <p:nvPicPr>
          <p:cNvPr id="17" name="Picture 16">
            <a:extLst>
              <a:ext uri="{FF2B5EF4-FFF2-40B4-BE49-F238E27FC236}">
                <a16:creationId xmlns:a16="http://schemas.microsoft.com/office/drawing/2014/main" id="{7DA17D27-8261-4E5A-AD81-83E43E85A72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587817" y="1322799"/>
            <a:ext cx="3432381" cy="310095"/>
          </a:xfrm>
          <a:prstGeom prst="rect">
            <a:avLst/>
          </a:prstGeom>
        </p:spPr>
      </p:pic>
      <p:pic>
        <p:nvPicPr>
          <p:cNvPr id="19" name="Picture 18">
            <a:extLst>
              <a:ext uri="{FF2B5EF4-FFF2-40B4-BE49-F238E27FC236}">
                <a16:creationId xmlns:a16="http://schemas.microsoft.com/office/drawing/2014/main" id="{1A2EFDD8-4C08-44F0-BED0-222A92674E60}"/>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95300" y="599796"/>
            <a:ext cx="867048" cy="166857"/>
          </a:xfrm>
          <a:prstGeom prst="rect">
            <a:avLst/>
          </a:prstGeom>
        </p:spPr>
      </p:pic>
      <p:pic>
        <p:nvPicPr>
          <p:cNvPr id="37" name="Picture 36">
            <a:extLst>
              <a:ext uri="{FF2B5EF4-FFF2-40B4-BE49-F238E27FC236}">
                <a16:creationId xmlns:a16="http://schemas.microsoft.com/office/drawing/2014/main" id="{76A19F2C-67BF-4BCD-A9BD-020E4D4CC873}"/>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35917" y="1713792"/>
            <a:ext cx="3378286" cy="310095"/>
          </a:xfrm>
          <a:prstGeom prst="rect">
            <a:avLst/>
          </a:prstGeom>
        </p:spPr>
      </p:pic>
      <p:pic>
        <p:nvPicPr>
          <p:cNvPr id="27" name="Picture 26">
            <a:extLst>
              <a:ext uri="{FF2B5EF4-FFF2-40B4-BE49-F238E27FC236}">
                <a16:creationId xmlns:a16="http://schemas.microsoft.com/office/drawing/2014/main" id="{63F53128-C6BB-4FFA-B636-79303B4CA4EF}"/>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1073111" y="2139072"/>
            <a:ext cx="2636952" cy="328381"/>
          </a:xfrm>
          <a:prstGeom prst="rect">
            <a:avLst/>
          </a:prstGeom>
        </p:spPr>
      </p:pic>
      <p:pic>
        <p:nvPicPr>
          <p:cNvPr id="33" name="Picture 32">
            <a:extLst>
              <a:ext uri="{FF2B5EF4-FFF2-40B4-BE49-F238E27FC236}">
                <a16:creationId xmlns:a16="http://schemas.microsoft.com/office/drawing/2014/main" id="{119235CC-B448-477B-881A-723713DC331A}"/>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7779" y="2921056"/>
            <a:ext cx="2310856" cy="319238"/>
          </a:xfrm>
          <a:prstGeom prst="rect">
            <a:avLst/>
          </a:prstGeom>
        </p:spPr>
      </p:pic>
      <p:pic>
        <p:nvPicPr>
          <p:cNvPr id="35" name="Picture 34">
            <a:extLst>
              <a:ext uri="{FF2B5EF4-FFF2-40B4-BE49-F238E27FC236}">
                <a16:creationId xmlns:a16="http://schemas.microsoft.com/office/drawing/2014/main" id="{D535EEBF-C17E-4974-AEF7-665DD84C1252}"/>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2216962" y="2530064"/>
            <a:ext cx="161524" cy="89905"/>
          </a:xfrm>
          <a:prstGeom prst="rect">
            <a:avLst/>
          </a:prstGeom>
        </p:spPr>
      </p:pic>
    </p:spTree>
    <p:extLst>
      <p:ext uri="{BB962C8B-B14F-4D97-AF65-F5344CB8AC3E}">
        <p14:creationId xmlns:p14="http://schemas.microsoft.com/office/powerpoint/2010/main" val="330233631"/>
      </p:ext>
    </p:extLst>
  </p:cSld>
  <p:clrMapOvr>
    <a:masterClrMapping/>
  </p:clrMapOvr>
  <p:transition>
    <p:cut/>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Line Integrals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176</a:t>
            </a:fld>
            <a:r>
              <a:rPr spc="-55" dirty="0"/>
              <a:t> </a:t>
            </a:r>
            <a:r>
              <a:rPr spc="35" dirty="0"/>
              <a:t>/</a:t>
            </a:r>
            <a:r>
              <a:rPr spc="-15" dirty="0"/>
              <a:t> </a:t>
            </a:r>
            <a:r>
              <a:rPr lang="en-US" spc="-55" dirty="0"/>
              <a:t>11</a:t>
            </a:r>
            <a:endParaRPr spc="-55" dirty="0"/>
          </a:p>
        </p:txBody>
      </p:sp>
      <p:sp>
        <p:nvSpPr>
          <p:cNvPr id="20" name="TextBox 19">
            <a:extLst>
              <a:ext uri="{FF2B5EF4-FFF2-40B4-BE49-F238E27FC236}">
                <a16:creationId xmlns:a16="http://schemas.microsoft.com/office/drawing/2014/main" id="{A16FDD64-3112-47C4-8AFF-0541E433C4C5}"/>
              </a:ext>
            </a:extLst>
          </p:cNvPr>
          <p:cNvSpPr txBox="1"/>
          <p:nvPr/>
        </p:nvSpPr>
        <p:spPr>
          <a:xfrm>
            <a:off x="48814" y="378408"/>
            <a:ext cx="4419550" cy="1415772"/>
          </a:xfrm>
          <a:prstGeom prst="rect">
            <a:avLst/>
          </a:prstGeom>
          <a:noFill/>
        </p:spPr>
        <p:txBody>
          <a:bodyPr wrap="square">
            <a:spAutoFit/>
          </a:bodyPr>
          <a:lstStyle/>
          <a:p>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Three </a:t>
            </a:r>
            <a:r>
              <a:rPr lang="en-US" sz="900" b="1" u="sng" dirty="0">
                <a:latin typeface="Tahoma" panose="020B0604030504040204" pitchFamily="34" charset="0"/>
                <a:ea typeface="Tahoma" panose="020B0604030504040204" pitchFamily="34" charset="0"/>
                <a:cs typeface="Tahoma" panose="020B0604030504040204" pitchFamily="34" charset="0"/>
              </a:rPr>
              <a:t>C</a:t>
            </a:r>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ategories of</a:t>
            </a:r>
            <a:r>
              <a:rPr lang="en-US" sz="900" b="1" u="sng" dirty="0">
                <a:latin typeface="Tahoma" panose="020B0604030504040204" pitchFamily="34" charset="0"/>
                <a:ea typeface="Tahoma" panose="020B0604030504040204" pitchFamily="34" charset="0"/>
                <a:cs typeface="Tahoma" panose="020B0604030504040204" pitchFamily="34" charset="0"/>
              </a:rPr>
              <a:t> L</a:t>
            </a:r>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ine I</a:t>
            </a:r>
            <a:r>
              <a:rPr lang="en-US" sz="900" b="1" u="sng" dirty="0">
                <a:latin typeface="Tahoma" panose="020B0604030504040204" pitchFamily="34" charset="0"/>
                <a:ea typeface="Tahoma" panose="020B0604030504040204" pitchFamily="34" charset="0"/>
                <a:cs typeface="Tahoma" panose="020B0604030504040204" pitchFamily="34" charset="0"/>
              </a:rPr>
              <a:t>ntegrals:</a:t>
            </a:r>
          </a:p>
          <a:p>
            <a:pPr marL="742950" lvl="1" indent="-285750">
              <a:buFont typeface="+mj-lt"/>
              <a:buAutoNum type="arabicPeriod"/>
            </a:pPr>
            <a:r>
              <a:rPr lang="en-US" sz="850" dirty="0">
                <a:latin typeface="Tahoma" panose="020B0604030504040204" pitchFamily="34" charset="0"/>
                <a:ea typeface="Tahoma" panose="020B0604030504040204" pitchFamily="34" charset="0"/>
                <a:cs typeface="Tahoma" panose="020B0604030504040204" pitchFamily="34" charset="0"/>
              </a:rPr>
              <a:t>Scalar Line Integrals (not over vector fields)</a:t>
            </a:r>
          </a:p>
          <a:p>
            <a:pPr marL="742950" lvl="1" indent="-285750">
              <a:buFont typeface="+mj-lt"/>
              <a:buAutoNum type="arabicPeriod"/>
            </a:pPr>
            <a:r>
              <a:rPr lang="en-US" sz="850" dirty="0">
                <a:latin typeface="Tahoma" panose="020B0604030504040204" pitchFamily="34" charset="0"/>
                <a:ea typeface="Tahoma" panose="020B0604030504040204" pitchFamily="34" charset="0"/>
                <a:cs typeface="Tahoma" panose="020B0604030504040204" pitchFamily="34" charset="0"/>
              </a:rPr>
              <a:t>Flux Line Integrals</a:t>
            </a:r>
          </a:p>
          <a:p>
            <a:pPr marL="742950" lvl="1" indent="-285750">
              <a:buFont typeface="+mj-lt"/>
              <a:buAutoNum type="arabicPeriod"/>
            </a:pPr>
            <a:r>
              <a:rPr lang="en-US" sz="850" dirty="0">
                <a:latin typeface="Tahoma" panose="020B0604030504040204" pitchFamily="34" charset="0"/>
                <a:ea typeface="Tahoma" panose="020B0604030504040204" pitchFamily="34" charset="0"/>
                <a:cs typeface="Tahoma" panose="020B0604030504040204" pitchFamily="34" charset="0"/>
              </a:rPr>
              <a:t>Line Integrals over Vector Fields</a:t>
            </a:r>
          </a:p>
          <a:p>
            <a:pPr marL="1085850" lvl="2"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Conservative Vector Fields</a:t>
            </a:r>
          </a:p>
          <a:p>
            <a:pPr marL="1085850" lvl="2"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Non-conservative Vector Fields</a:t>
            </a:r>
          </a:p>
          <a:p>
            <a:pPr marL="1085850" lvl="2"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Line integrals over vector fields where your travel connects (you stop and start at the same point)</a:t>
            </a:r>
            <a:endParaRPr lang="en-US" sz="900" b="1" u="sng" dirty="0">
              <a:latin typeface="Tahoma" panose="020B0604030504040204" pitchFamily="34" charset="0"/>
              <a:ea typeface="Tahoma" panose="020B0604030504040204" pitchFamily="34" charset="0"/>
              <a:cs typeface="Tahoma" panose="020B0604030504040204" pitchFamily="34" charset="0"/>
            </a:endParaRPr>
          </a:p>
          <a:p>
            <a:r>
              <a:rPr lang="en-US" sz="900" b="1" u="sng" dirty="0">
                <a:latin typeface="Tahoma" panose="020B0604030504040204" pitchFamily="34" charset="0"/>
                <a:ea typeface="Tahoma" panose="020B0604030504040204" pitchFamily="34" charset="0"/>
                <a:cs typeface="Tahoma" panose="020B0604030504040204" pitchFamily="34" charset="0"/>
              </a:rPr>
              <a:t>Summary of the types of ways to write the work integral:</a:t>
            </a:r>
          </a:p>
          <a:p>
            <a:pPr lvl="2"/>
            <a:endParaRPr lang="en-US" sz="850" dirty="0">
              <a:latin typeface="Tahoma" panose="020B0604030504040204" pitchFamily="34" charset="0"/>
              <a:ea typeface="Tahoma" panose="020B0604030504040204" pitchFamily="34" charset="0"/>
              <a:cs typeface="Tahoma" panose="020B0604030504040204" pitchFamily="34" charset="0"/>
            </a:endParaRPr>
          </a:p>
        </p:txBody>
      </p:sp>
      <p:pic>
        <p:nvPicPr>
          <p:cNvPr id="29" name="Picture 28">
            <a:extLst>
              <a:ext uri="{FF2B5EF4-FFF2-40B4-BE49-F238E27FC236}">
                <a16:creationId xmlns:a16="http://schemas.microsoft.com/office/drawing/2014/main" id="{9D24093F-4866-4A76-8A7E-243CCE2F202C}"/>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48684" y="1654175"/>
            <a:ext cx="2619810" cy="1530286"/>
          </a:xfrm>
          <a:prstGeom prst="rect">
            <a:avLst/>
          </a:prstGeom>
        </p:spPr>
      </p:pic>
      <p:pic>
        <p:nvPicPr>
          <p:cNvPr id="34" name="Picture 33">
            <a:extLst>
              <a:ext uri="{FF2B5EF4-FFF2-40B4-BE49-F238E27FC236}">
                <a16:creationId xmlns:a16="http://schemas.microsoft.com/office/drawing/2014/main" id="{CA52C7E9-B618-4D55-A6C4-3F4C2782C99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47650" y="1730788"/>
            <a:ext cx="907886" cy="339657"/>
          </a:xfrm>
          <a:prstGeom prst="rect">
            <a:avLst/>
          </a:prstGeom>
        </p:spPr>
      </p:pic>
    </p:spTree>
    <p:extLst>
      <p:ext uri="{BB962C8B-B14F-4D97-AF65-F5344CB8AC3E}">
        <p14:creationId xmlns:p14="http://schemas.microsoft.com/office/powerpoint/2010/main" val="1317699247"/>
      </p:ext>
    </p:extLst>
  </p:cSld>
  <p:clrMapOvr>
    <a:masterClrMapping/>
  </p:clrMapOvr>
  <p:transition>
    <p:cut/>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Scalar Line Integrals (Summary)</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177</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4F6586A-F372-4603-B39E-02599DF42AEB}"/>
                  </a:ext>
                </a:extLst>
              </p:cNvPr>
              <p:cNvSpPr txBox="1"/>
              <p:nvPr/>
            </p:nvSpPr>
            <p:spPr>
              <a:xfrm>
                <a:off x="2000250" y="391061"/>
                <a:ext cx="2607754" cy="3013133"/>
              </a:xfrm>
              <a:prstGeom prst="rect">
                <a:avLst/>
              </a:prstGeom>
              <a:noFill/>
            </p:spPr>
            <p:txBody>
              <a:bodyPr wrap="square" rtlCol="0">
                <a:spAutoFit/>
              </a:bodyPr>
              <a:lstStyle/>
              <a:p>
                <a:pPr marL="285750" indent="-285750">
                  <a:buFont typeface="Arial" panose="020B0604020202020204" pitchFamily="34" charset="0"/>
                  <a:buChar char="•"/>
                </a:pPr>
                <a:r>
                  <a:rPr lang="en-US" sz="620" b="1" dirty="0">
                    <a:latin typeface="Tahoma" panose="020B0604030504040204" pitchFamily="34" charset="0"/>
                    <a:ea typeface="Tahoma" panose="020B0604030504040204" pitchFamily="34" charset="0"/>
                    <a:cs typeface="Tahoma" panose="020B0604030504040204" pitchFamily="34" charset="0"/>
                  </a:rPr>
                  <a:t>Scalar line integrals</a:t>
                </a:r>
                <a:r>
                  <a:rPr lang="en-US" sz="620" dirty="0">
                    <a:latin typeface="Tahoma" panose="020B0604030504040204" pitchFamily="34" charset="0"/>
                    <a:ea typeface="Tahoma" panose="020B0604030504040204" pitchFamily="34" charset="0"/>
                    <a:cs typeface="Tahoma" panose="020B0604030504040204" pitchFamily="34" charset="0"/>
                  </a:rPr>
                  <a:t>, in general, focus on boundaries instead of general regions, where these boundaries are called </a:t>
                </a:r>
                <a:r>
                  <a:rPr lang="en-US" sz="620" b="1" dirty="0">
                    <a:latin typeface="Tahoma" panose="020B0604030504040204" pitchFamily="34" charset="0"/>
                    <a:ea typeface="Tahoma" panose="020B0604030504040204" pitchFamily="34" charset="0"/>
                    <a:cs typeface="Tahoma" panose="020B0604030504040204" pitchFamily="34" charset="0"/>
                  </a:rPr>
                  <a:t>‘curves’</a:t>
                </a:r>
              </a:p>
              <a:p>
                <a:pPr marL="285750" indent="-285750">
                  <a:buFont typeface="Arial" panose="020B0604020202020204" pitchFamily="34" charset="0"/>
                  <a:buChar char="•"/>
                </a:pPr>
                <a14:m>
                  <m:oMath xmlns:m="http://schemas.openxmlformats.org/officeDocument/2006/math">
                    <m:r>
                      <a:rPr lang="en-US" sz="620" b="1" i="1" dirty="0" smtClean="0">
                        <a:latin typeface="Cambria Math" panose="02040503050406030204" pitchFamily="18" charset="0"/>
                        <a:ea typeface="Tahoma" panose="020B0604030504040204" pitchFamily="34" charset="0"/>
                        <a:cs typeface="Tahoma" panose="020B0604030504040204" pitchFamily="34" charset="0"/>
                      </a:rPr>
                      <m:t>𝒇</m:t>
                    </m:r>
                    <m:r>
                      <a:rPr lang="en-US" sz="620" b="1" i="1" dirty="0" smtClean="0">
                        <a:latin typeface="Cambria Math" panose="02040503050406030204" pitchFamily="18" charset="0"/>
                        <a:ea typeface="Tahoma" panose="020B0604030504040204" pitchFamily="34" charset="0"/>
                        <a:cs typeface="Tahoma" panose="020B0604030504040204" pitchFamily="34" charset="0"/>
                      </a:rPr>
                      <m:t>(</m:t>
                    </m:r>
                    <m:r>
                      <a:rPr lang="en-US" sz="620" b="1" i="1" dirty="0" err="1" smtClean="0">
                        <a:latin typeface="Cambria Math" panose="02040503050406030204" pitchFamily="18" charset="0"/>
                        <a:ea typeface="Tahoma" panose="020B0604030504040204" pitchFamily="34" charset="0"/>
                        <a:cs typeface="Tahoma" panose="020B0604030504040204" pitchFamily="34" charset="0"/>
                      </a:rPr>
                      <m:t>𝒙</m:t>
                    </m:r>
                    <m:r>
                      <a:rPr lang="en-US" sz="620" b="1" i="1" dirty="0" err="1" smtClean="0">
                        <a:latin typeface="Cambria Math" panose="02040503050406030204" pitchFamily="18" charset="0"/>
                        <a:ea typeface="Tahoma" panose="020B0604030504040204" pitchFamily="34" charset="0"/>
                        <a:cs typeface="Tahoma" panose="020B0604030504040204" pitchFamily="34" charset="0"/>
                      </a:rPr>
                      <m:t>,</m:t>
                    </m:r>
                    <m:r>
                      <a:rPr lang="en-US" sz="620" b="1" i="1" dirty="0" err="1" smtClean="0">
                        <a:latin typeface="Cambria Math" panose="02040503050406030204" pitchFamily="18" charset="0"/>
                        <a:ea typeface="Tahoma" panose="020B0604030504040204" pitchFamily="34" charset="0"/>
                        <a:cs typeface="Tahoma" panose="020B0604030504040204" pitchFamily="34" charset="0"/>
                      </a:rPr>
                      <m:t>𝒚</m:t>
                    </m:r>
                    <m:r>
                      <a:rPr lang="en-US" sz="620" b="1" i="1" dirty="0" smtClean="0">
                        <a:latin typeface="Cambria Math" panose="02040503050406030204" pitchFamily="18" charset="0"/>
                        <a:ea typeface="Tahoma" panose="020B0604030504040204" pitchFamily="34" charset="0"/>
                        <a:cs typeface="Tahoma" panose="020B0604030504040204" pitchFamily="34" charset="0"/>
                      </a:rPr>
                      <m:t>)</m:t>
                    </m:r>
                  </m:oMath>
                </a14:m>
                <a:r>
                  <a:rPr lang="en-US" sz="620" b="1" dirty="0">
                    <a:latin typeface="Tahoma" panose="020B0604030504040204" pitchFamily="34" charset="0"/>
                    <a:ea typeface="Tahoma" panose="020B0604030504040204" pitchFamily="34" charset="0"/>
                    <a:cs typeface="Tahoma" panose="020B0604030504040204" pitchFamily="34" charset="0"/>
                  </a:rPr>
                  <a:t> </a:t>
                </a:r>
                <a:r>
                  <a:rPr lang="en-US" sz="620" dirty="0">
                    <a:latin typeface="Tahoma" panose="020B0604030504040204" pitchFamily="34" charset="0"/>
                    <a:ea typeface="Tahoma" panose="020B0604030504040204" pitchFamily="34" charset="0"/>
                    <a:cs typeface="Tahoma" panose="020B0604030504040204" pitchFamily="34" charset="0"/>
                  </a:rPr>
                  <a:t>is a surface that gives a </a:t>
                </a:r>
                <a:r>
                  <a:rPr lang="en-US" sz="620" b="1" dirty="0">
                    <a:latin typeface="Tahoma" panose="020B0604030504040204" pitchFamily="34" charset="0"/>
                    <a:ea typeface="Tahoma" panose="020B0604030504040204" pitchFamily="34" charset="0"/>
                    <a:cs typeface="Tahoma" panose="020B0604030504040204" pitchFamily="34" charset="0"/>
                  </a:rPr>
                  <a:t>height</a:t>
                </a:r>
                <a:r>
                  <a:rPr lang="en-US" sz="620" dirty="0">
                    <a:latin typeface="Tahoma" panose="020B0604030504040204" pitchFamily="34" charset="0"/>
                    <a:ea typeface="Tahoma" panose="020B0604030504040204" pitchFamily="34" charset="0"/>
                    <a:cs typeface="Tahoma" panose="020B0604030504040204" pitchFamily="34" charset="0"/>
                  </a:rPr>
                  <a:t> above each point on the curve </a:t>
                </a:r>
                <a14:m>
                  <m:oMath xmlns:m="http://schemas.openxmlformats.org/officeDocument/2006/math">
                    <m:r>
                      <a:rPr lang="en-US" sz="620" i="1" dirty="0" smtClean="0">
                        <a:latin typeface="Cambria Math" panose="02040503050406030204" pitchFamily="18" charset="0"/>
                        <a:ea typeface="Tahoma" panose="020B0604030504040204" pitchFamily="34" charset="0"/>
                        <a:cs typeface="Tahoma" panose="020B0604030504040204" pitchFamily="34" charset="0"/>
                      </a:rPr>
                      <m:t>𝐶</m:t>
                    </m:r>
                  </m:oMath>
                </a14:m>
                <a:endParaRPr lang="en-US" sz="62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620" dirty="0">
                    <a:latin typeface="Tahoma" panose="020B0604030504040204" pitchFamily="34" charset="0"/>
                    <a:ea typeface="Tahoma" panose="020B0604030504040204" pitchFamily="34" charset="0"/>
                    <a:cs typeface="Tahoma" panose="020B0604030504040204" pitchFamily="34" charset="0"/>
                  </a:rPr>
                  <a:t>The arc-length differential </a:t>
                </a:r>
                <a14:m>
                  <m:oMath xmlns:m="http://schemas.openxmlformats.org/officeDocument/2006/math">
                    <m:r>
                      <a:rPr lang="en-US" sz="620" b="1" i="1" dirty="0" smtClean="0">
                        <a:latin typeface="Cambria Math" panose="02040503050406030204" pitchFamily="18" charset="0"/>
                        <a:ea typeface="Tahoma" panose="020B0604030504040204" pitchFamily="34" charset="0"/>
                        <a:cs typeface="Tahoma" panose="020B0604030504040204" pitchFamily="34" charset="0"/>
                      </a:rPr>
                      <m:t>𝒅𝒔</m:t>
                    </m:r>
                  </m:oMath>
                </a14:m>
                <a:r>
                  <a:rPr lang="en-US" sz="620" dirty="0">
                    <a:latin typeface="Tahoma" panose="020B0604030504040204" pitchFamily="34" charset="0"/>
                    <a:ea typeface="Tahoma" panose="020B0604030504040204" pitchFamily="34" charset="0"/>
                    <a:cs typeface="Tahoma" panose="020B0604030504040204" pitchFamily="34" charset="0"/>
                  </a:rPr>
                  <a:t> gives a </a:t>
                </a:r>
                <a:r>
                  <a:rPr lang="en-US" sz="620" b="1" dirty="0">
                    <a:latin typeface="Tahoma" panose="020B0604030504040204" pitchFamily="34" charset="0"/>
                    <a:ea typeface="Tahoma" panose="020B0604030504040204" pitchFamily="34" charset="0"/>
                    <a:cs typeface="Tahoma" panose="020B0604030504040204" pitchFamily="34" charset="0"/>
                  </a:rPr>
                  <a:t>tiny length </a:t>
                </a:r>
                <a:r>
                  <a:rPr lang="en-US" sz="620" dirty="0">
                    <a:latin typeface="Tahoma" panose="020B0604030504040204" pitchFamily="34" charset="0"/>
                    <a:ea typeface="Tahoma" panose="020B0604030504040204" pitchFamily="34" charset="0"/>
                    <a:cs typeface="Tahoma" panose="020B0604030504040204" pitchFamily="34" charset="0"/>
                  </a:rPr>
                  <a:t>of the curve.</a:t>
                </a:r>
              </a:p>
              <a:p>
                <a:pPr marL="285750" indent="-285750">
                  <a:buFont typeface="Arial" panose="020B0604020202020204" pitchFamily="34" charset="0"/>
                  <a:buChar char="•"/>
                </a:pPr>
                <a:r>
                  <a:rPr lang="en-US" sz="620" b="1" u="sng" dirty="0">
                    <a:latin typeface="Tahoma" panose="020B0604030504040204" pitchFamily="34" charset="0"/>
                    <a:ea typeface="Tahoma" panose="020B0604030504040204" pitchFamily="34" charset="0"/>
                    <a:cs typeface="Tahoma" panose="020B0604030504040204" pitchFamily="34" charset="0"/>
                  </a:rPr>
                  <a:t>Main Ideas:</a:t>
                </a:r>
              </a:p>
              <a:p>
                <a:pPr marL="742950" lvl="1" indent="-285750">
                  <a:buFont typeface="+mj-lt"/>
                  <a:buAutoNum type="arabicPeriod"/>
                </a:pPr>
                <a:r>
                  <a:rPr lang="en-US" sz="620" dirty="0">
                    <a:latin typeface="Tahoma" panose="020B0604030504040204" pitchFamily="34" charset="0"/>
                    <a:ea typeface="Tahoma" panose="020B0604030504040204" pitchFamily="34" charset="0"/>
                    <a:cs typeface="Tahoma" panose="020B0604030504040204" pitchFamily="34" charset="0"/>
                  </a:rPr>
                  <a:t>Take curve and project the curve onto some surface </a:t>
                </a:r>
                <a14:m>
                  <m:oMath xmlns:m="http://schemas.openxmlformats.org/officeDocument/2006/math">
                    <m:r>
                      <a:rPr lang="en-US" sz="620" i="1" dirty="0" smtClean="0">
                        <a:latin typeface="Cambria Math" panose="02040503050406030204" pitchFamily="18" charset="0"/>
                        <a:ea typeface="Tahoma" panose="020B0604030504040204" pitchFamily="34" charset="0"/>
                        <a:cs typeface="Tahoma" panose="020B0604030504040204" pitchFamily="34" charset="0"/>
                      </a:rPr>
                      <m:t>𝑓</m:t>
                    </m:r>
                    <m:r>
                      <a:rPr lang="en-US" sz="620" i="1" dirty="0" smtClean="0">
                        <a:latin typeface="Cambria Math" panose="02040503050406030204" pitchFamily="18" charset="0"/>
                        <a:ea typeface="Tahoma" panose="020B0604030504040204" pitchFamily="34" charset="0"/>
                        <a:cs typeface="Tahoma" panose="020B0604030504040204" pitchFamily="34" charset="0"/>
                      </a:rPr>
                      <m:t>(</m:t>
                    </m:r>
                    <m:r>
                      <a:rPr lang="en-US" sz="620" i="1" dirty="0" err="1" smtClean="0">
                        <a:latin typeface="Cambria Math" panose="02040503050406030204" pitchFamily="18" charset="0"/>
                        <a:ea typeface="Tahoma" panose="020B0604030504040204" pitchFamily="34" charset="0"/>
                        <a:cs typeface="Tahoma" panose="020B0604030504040204" pitchFamily="34" charset="0"/>
                      </a:rPr>
                      <m:t>𝑥</m:t>
                    </m:r>
                    <m:r>
                      <a:rPr lang="en-US" sz="620" i="1" dirty="0" err="1" smtClean="0">
                        <a:latin typeface="Cambria Math" panose="02040503050406030204" pitchFamily="18" charset="0"/>
                        <a:ea typeface="Tahoma" panose="020B0604030504040204" pitchFamily="34" charset="0"/>
                        <a:cs typeface="Tahoma" panose="020B0604030504040204" pitchFamily="34" charset="0"/>
                      </a:rPr>
                      <m:t>,</m:t>
                    </m:r>
                    <m:r>
                      <a:rPr lang="en-US" sz="620" i="1" dirty="0" err="1" smtClean="0">
                        <a:latin typeface="Cambria Math" panose="02040503050406030204" pitchFamily="18" charset="0"/>
                        <a:ea typeface="Tahoma" panose="020B0604030504040204" pitchFamily="34" charset="0"/>
                        <a:cs typeface="Tahoma" panose="020B0604030504040204" pitchFamily="34" charset="0"/>
                      </a:rPr>
                      <m:t>𝑦</m:t>
                    </m:r>
                    <m:r>
                      <a:rPr lang="en-US" sz="620" i="1" dirty="0" smtClean="0">
                        <a:latin typeface="Cambria Math" panose="02040503050406030204" pitchFamily="18" charset="0"/>
                        <a:ea typeface="Tahoma" panose="020B0604030504040204" pitchFamily="34" charset="0"/>
                        <a:cs typeface="Tahoma" panose="020B0604030504040204" pitchFamily="34" charset="0"/>
                      </a:rPr>
                      <m:t>)</m:t>
                    </m:r>
                  </m:oMath>
                </a14:m>
                <a:endParaRPr lang="en-US" sz="62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mj-lt"/>
                  <a:buAutoNum type="arabicPeriod"/>
                </a:pPr>
                <a:r>
                  <a:rPr lang="en-US" sz="620" dirty="0">
                    <a:latin typeface="Tahoma" panose="020B0604030504040204" pitchFamily="34" charset="0"/>
                    <a:ea typeface="Tahoma" panose="020B0604030504040204" pitchFamily="34" charset="0"/>
                    <a:cs typeface="Tahoma" panose="020B0604030504040204" pitchFamily="34" charset="0"/>
                  </a:rPr>
                  <a:t>For each point on the curve, there will be different heights corresponding to </a:t>
                </a:r>
                <a14:m>
                  <m:oMath xmlns:m="http://schemas.openxmlformats.org/officeDocument/2006/math">
                    <m:r>
                      <a:rPr lang="en-US" sz="620" i="1" dirty="0" smtClean="0">
                        <a:latin typeface="Cambria Math" panose="02040503050406030204" pitchFamily="18" charset="0"/>
                        <a:ea typeface="Tahoma" panose="020B0604030504040204" pitchFamily="34" charset="0"/>
                        <a:cs typeface="Tahoma" panose="020B0604030504040204" pitchFamily="34" charset="0"/>
                      </a:rPr>
                      <m:t>𝑓</m:t>
                    </m:r>
                    <m:r>
                      <a:rPr lang="en-US" sz="620" i="1" dirty="0" smtClean="0">
                        <a:latin typeface="Cambria Math" panose="02040503050406030204" pitchFamily="18" charset="0"/>
                        <a:ea typeface="Tahoma" panose="020B0604030504040204" pitchFamily="34" charset="0"/>
                        <a:cs typeface="Tahoma" panose="020B0604030504040204" pitchFamily="34" charset="0"/>
                      </a:rPr>
                      <m:t>(</m:t>
                    </m:r>
                    <m:r>
                      <a:rPr lang="en-US" sz="620" i="1" dirty="0" err="1" smtClean="0">
                        <a:latin typeface="Cambria Math" panose="02040503050406030204" pitchFamily="18" charset="0"/>
                        <a:ea typeface="Tahoma" panose="020B0604030504040204" pitchFamily="34" charset="0"/>
                        <a:cs typeface="Tahoma" panose="020B0604030504040204" pitchFamily="34" charset="0"/>
                      </a:rPr>
                      <m:t>𝑥</m:t>
                    </m:r>
                    <m:r>
                      <a:rPr lang="en-US" sz="620" i="1" dirty="0" err="1" smtClean="0">
                        <a:latin typeface="Cambria Math" panose="02040503050406030204" pitchFamily="18" charset="0"/>
                        <a:ea typeface="Tahoma" panose="020B0604030504040204" pitchFamily="34" charset="0"/>
                        <a:cs typeface="Tahoma" panose="020B0604030504040204" pitchFamily="34" charset="0"/>
                      </a:rPr>
                      <m:t>,</m:t>
                    </m:r>
                    <m:r>
                      <a:rPr lang="en-US" sz="620" i="1" dirty="0" err="1" smtClean="0">
                        <a:latin typeface="Cambria Math" panose="02040503050406030204" pitchFamily="18" charset="0"/>
                        <a:ea typeface="Tahoma" panose="020B0604030504040204" pitchFamily="34" charset="0"/>
                        <a:cs typeface="Tahoma" panose="020B0604030504040204" pitchFamily="34" charset="0"/>
                      </a:rPr>
                      <m:t>𝑦</m:t>
                    </m:r>
                    <m:r>
                      <a:rPr lang="en-US" sz="620" i="1" dirty="0" smtClean="0">
                        <a:latin typeface="Cambria Math" panose="02040503050406030204" pitchFamily="18" charset="0"/>
                        <a:ea typeface="Tahoma" panose="020B0604030504040204" pitchFamily="34" charset="0"/>
                        <a:cs typeface="Tahoma" panose="020B0604030504040204" pitchFamily="34" charset="0"/>
                      </a:rPr>
                      <m:t>)</m:t>
                    </m:r>
                  </m:oMath>
                </a14:m>
                <a:endParaRPr lang="en-US" sz="62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mj-lt"/>
                  <a:buAutoNum type="arabicPeriod"/>
                </a:pPr>
                <a:r>
                  <a:rPr lang="en-US" sz="620" dirty="0">
                    <a:latin typeface="Tahoma" panose="020B0604030504040204" pitchFamily="34" charset="0"/>
                    <a:ea typeface="Tahoma" panose="020B0604030504040204" pitchFamily="34" charset="0"/>
                    <a:cs typeface="Tahoma" panose="020B0604030504040204" pitchFamily="34" charset="0"/>
                  </a:rPr>
                  <a:t>Use an integral as a sum along the curve. This will allow for us to get the area under </a:t>
                </a:r>
                <a14:m>
                  <m:oMath xmlns:m="http://schemas.openxmlformats.org/officeDocument/2006/math">
                    <m:r>
                      <a:rPr lang="en-US" sz="620" i="1" dirty="0" smtClean="0">
                        <a:latin typeface="Cambria Math" panose="02040503050406030204" pitchFamily="18" charset="0"/>
                        <a:ea typeface="Tahoma" panose="020B0604030504040204" pitchFamily="34" charset="0"/>
                        <a:cs typeface="Tahoma" panose="020B0604030504040204" pitchFamily="34" charset="0"/>
                      </a:rPr>
                      <m:t>𝑓</m:t>
                    </m:r>
                    <m:r>
                      <a:rPr lang="en-US" sz="620" i="1" dirty="0" smtClean="0">
                        <a:latin typeface="Cambria Math" panose="02040503050406030204" pitchFamily="18" charset="0"/>
                        <a:ea typeface="Tahoma" panose="020B0604030504040204" pitchFamily="34" charset="0"/>
                        <a:cs typeface="Tahoma" panose="020B0604030504040204" pitchFamily="34" charset="0"/>
                      </a:rPr>
                      <m:t>(</m:t>
                    </m:r>
                    <m:r>
                      <a:rPr lang="en-US" sz="620" i="1" dirty="0" err="1" smtClean="0">
                        <a:latin typeface="Cambria Math" panose="02040503050406030204" pitchFamily="18" charset="0"/>
                        <a:ea typeface="Tahoma" panose="020B0604030504040204" pitchFamily="34" charset="0"/>
                        <a:cs typeface="Tahoma" panose="020B0604030504040204" pitchFamily="34" charset="0"/>
                      </a:rPr>
                      <m:t>𝑥</m:t>
                    </m:r>
                    <m:r>
                      <a:rPr lang="en-US" sz="620" i="1" dirty="0" err="1" smtClean="0">
                        <a:latin typeface="Cambria Math" panose="02040503050406030204" pitchFamily="18" charset="0"/>
                        <a:ea typeface="Tahoma" panose="020B0604030504040204" pitchFamily="34" charset="0"/>
                        <a:cs typeface="Tahoma" panose="020B0604030504040204" pitchFamily="34" charset="0"/>
                      </a:rPr>
                      <m:t>,</m:t>
                    </m:r>
                    <m:r>
                      <a:rPr lang="en-US" sz="620" i="1" dirty="0" err="1" smtClean="0">
                        <a:latin typeface="Cambria Math" panose="02040503050406030204" pitchFamily="18" charset="0"/>
                        <a:ea typeface="Tahoma" panose="020B0604030504040204" pitchFamily="34" charset="0"/>
                        <a:cs typeface="Tahoma" panose="020B0604030504040204" pitchFamily="34" charset="0"/>
                      </a:rPr>
                      <m:t>𝑦</m:t>
                    </m:r>
                    <m:r>
                      <a:rPr lang="en-US" sz="620" i="1" dirty="0" smtClean="0">
                        <a:latin typeface="Cambria Math" panose="02040503050406030204" pitchFamily="18" charset="0"/>
                        <a:ea typeface="Tahoma" panose="020B0604030504040204" pitchFamily="34" charset="0"/>
                        <a:cs typeface="Tahoma" panose="020B0604030504040204" pitchFamily="34" charset="0"/>
                      </a:rPr>
                      <m:t>)</m:t>
                    </m:r>
                  </m:oMath>
                </a14:m>
                <a:r>
                  <a:rPr lang="en-US" sz="620" dirty="0">
                    <a:latin typeface="Tahoma" panose="020B0604030504040204" pitchFamily="34" charset="0"/>
                    <a:ea typeface="Tahoma" panose="020B0604030504040204" pitchFamily="34" charset="0"/>
                    <a:cs typeface="Tahoma" panose="020B0604030504040204" pitchFamily="34" charset="0"/>
                  </a:rPr>
                  <a:t>, but only along the curve</a:t>
                </a:r>
              </a:p>
              <a:p>
                <a:pPr marL="1200150" lvl="2" indent="-285750">
                  <a:buFont typeface="Wingdings" panose="05000000000000000000" pitchFamily="2" charset="2"/>
                  <a:buChar char="Ø"/>
                </a:pPr>
                <a:r>
                  <a:rPr lang="en-US" sz="620" b="1" dirty="0">
                    <a:latin typeface="Tahoma" panose="020B0604030504040204" pitchFamily="34" charset="0"/>
                    <a:ea typeface="Tahoma" panose="020B0604030504040204" pitchFamily="34" charset="0"/>
                    <a:cs typeface="Tahoma" panose="020B0604030504040204" pitchFamily="34" charset="0"/>
                  </a:rPr>
                  <a:t>Goal: </a:t>
                </a:r>
                <a:r>
                  <a:rPr lang="en-US" sz="620" dirty="0">
                    <a:latin typeface="Tahoma" panose="020B0604030504040204" pitchFamily="34" charset="0"/>
                    <a:ea typeface="Tahoma" panose="020B0604030504040204" pitchFamily="34" charset="0"/>
                    <a:cs typeface="Tahoma" panose="020B0604030504040204" pitchFamily="34" charset="0"/>
                  </a:rPr>
                  <a:t>finding the area between curve on the </a:t>
                </a:r>
                <a:r>
                  <a:rPr lang="en-US" sz="620" dirty="0" err="1">
                    <a:latin typeface="Tahoma" panose="020B0604030504040204" pitchFamily="34" charset="0"/>
                    <a:ea typeface="Tahoma" panose="020B0604030504040204" pitchFamily="34" charset="0"/>
                    <a:cs typeface="Tahoma" panose="020B0604030504040204" pitchFamily="34" charset="0"/>
                  </a:rPr>
                  <a:t>xy</a:t>
                </a:r>
                <a:r>
                  <a:rPr lang="en-US" sz="620" dirty="0">
                    <a:latin typeface="Tahoma" panose="020B0604030504040204" pitchFamily="34" charset="0"/>
                    <a:ea typeface="Tahoma" panose="020B0604030504040204" pitchFamily="34" charset="0"/>
                    <a:cs typeface="Tahoma" panose="020B0604030504040204" pitchFamily="34" charset="0"/>
                  </a:rPr>
                  <a:t>-plane and the curve projected onto the surface, which corresponds to the function's height </a:t>
                </a:r>
                <a14:m>
                  <m:oMath xmlns:m="http://schemas.openxmlformats.org/officeDocument/2006/math">
                    <m:r>
                      <a:rPr lang="en-US" sz="620" i="1" dirty="0" smtClean="0">
                        <a:latin typeface="Cambria Math" panose="02040503050406030204" pitchFamily="18" charset="0"/>
                        <a:ea typeface="Tahoma" panose="020B0604030504040204" pitchFamily="34" charset="0"/>
                        <a:cs typeface="Tahoma" panose="020B0604030504040204" pitchFamily="34" charset="0"/>
                      </a:rPr>
                      <m:t>𝑓</m:t>
                    </m:r>
                    <m:r>
                      <a:rPr lang="en-US" sz="620" i="1" dirty="0" smtClean="0">
                        <a:latin typeface="Cambria Math" panose="02040503050406030204" pitchFamily="18" charset="0"/>
                        <a:ea typeface="Tahoma" panose="020B0604030504040204" pitchFamily="34" charset="0"/>
                        <a:cs typeface="Tahoma" panose="020B0604030504040204" pitchFamily="34" charset="0"/>
                      </a:rPr>
                      <m:t>(</m:t>
                    </m:r>
                    <m:r>
                      <a:rPr lang="en-US" sz="620" i="1" dirty="0" err="1" smtClean="0">
                        <a:latin typeface="Cambria Math" panose="02040503050406030204" pitchFamily="18" charset="0"/>
                        <a:ea typeface="Tahoma" panose="020B0604030504040204" pitchFamily="34" charset="0"/>
                        <a:cs typeface="Tahoma" panose="020B0604030504040204" pitchFamily="34" charset="0"/>
                      </a:rPr>
                      <m:t>𝑥</m:t>
                    </m:r>
                    <m:r>
                      <a:rPr lang="en-US" sz="620" i="1" dirty="0" err="1" smtClean="0">
                        <a:latin typeface="Cambria Math" panose="02040503050406030204" pitchFamily="18" charset="0"/>
                        <a:ea typeface="Tahoma" panose="020B0604030504040204" pitchFamily="34" charset="0"/>
                        <a:cs typeface="Tahoma" panose="020B0604030504040204" pitchFamily="34" charset="0"/>
                      </a:rPr>
                      <m:t>,</m:t>
                    </m:r>
                    <m:r>
                      <a:rPr lang="en-US" sz="620" i="1" dirty="0" err="1" smtClean="0">
                        <a:latin typeface="Cambria Math" panose="02040503050406030204" pitchFamily="18" charset="0"/>
                        <a:ea typeface="Tahoma" panose="020B0604030504040204" pitchFamily="34" charset="0"/>
                        <a:cs typeface="Tahoma" panose="020B0604030504040204" pitchFamily="34" charset="0"/>
                      </a:rPr>
                      <m:t>𝑦</m:t>
                    </m:r>
                    <m:r>
                      <a:rPr lang="en-US" sz="620" i="1" dirty="0" smtClean="0">
                        <a:latin typeface="Cambria Math" panose="02040503050406030204" pitchFamily="18" charset="0"/>
                        <a:ea typeface="Tahoma" panose="020B0604030504040204" pitchFamily="34" charset="0"/>
                        <a:cs typeface="Tahoma" panose="020B0604030504040204" pitchFamily="34" charset="0"/>
                      </a:rPr>
                      <m:t>)</m:t>
                    </m:r>
                  </m:oMath>
                </a14:m>
                <a:r>
                  <a:rPr lang="en-US" sz="620" dirty="0">
                    <a:latin typeface="Tahoma" panose="020B0604030504040204" pitchFamily="34" charset="0"/>
                    <a:ea typeface="Tahoma" panose="020B0604030504040204" pitchFamily="34" charset="0"/>
                    <a:cs typeface="Tahoma" panose="020B0604030504040204" pitchFamily="34" charset="0"/>
                  </a:rPr>
                  <a:t>. Thus, we are obtaining the area between the "projected curve" and the "curve on the </a:t>
                </a:r>
                <a:r>
                  <a:rPr lang="en-US" sz="620" dirty="0" err="1">
                    <a:latin typeface="Tahoma" panose="020B0604030504040204" pitchFamily="34" charset="0"/>
                    <a:ea typeface="Tahoma" panose="020B0604030504040204" pitchFamily="34" charset="0"/>
                    <a:cs typeface="Tahoma" panose="020B0604030504040204" pitchFamily="34" charset="0"/>
                  </a:rPr>
                  <a:t>xy</a:t>
                </a:r>
                <a:r>
                  <a:rPr lang="en-US" sz="620" dirty="0">
                    <a:latin typeface="Tahoma" panose="020B0604030504040204" pitchFamily="34" charset="0"/>
                    <a:ea typeface="Tahoma" panose="020B0604030504040204" pitchFamily="34" charset="0"/>
                    <a:cs typeface="Tahoma" panose="020B0604030504040204" pitchFamily="34" charset="0"/>
                  </a:rPr>
                  <a:t>-plane". </a:t>
                </a:r>
              </a:p>
              <a:p>
                <a:pPr marL="1200150" lvl="2" indent="-285750">
                  <a:buFont typeface="Wingdings" panose="05000000000000000000" pitchFamily="2" charset="2"/>
                  <a:buChar char="Ø"/>
                </a:pPr>
                <a:r>
                  <a:rPr lang="en-US" sz="620" b="1" dirty="0">
                    <a:latin typeface="Tahoma" panose="020B0604030504040204" pitchFamily="34" charset="0"/>
                    <a:ea typeface="Tahoma" panose="020B0604030504040204" pitchFamily="34" charset="0"/>
                    <a:cs typeface="Tahoma" panose="020B0604030504040204" pitchFamily="34" charset="0"/>
                  </a:rPr>
                  <a:t>Concept: </a:t>
                </a:r>
                <a:r>
                  <a:rPr lang="en-US" sz="620" dirty="0">
                    <a:latin typeface="Tahoma" panose="020B0604030504040204" pitchFamily="34" charset="0"/>
                    <a:ea typeface="Tahoma" panose="020B0604030504040204" pitchFamily="34" charset="0"/>
                    <a:cs typeface="Tahoma" panose="020B0604030504040204" pitchFamily="34" charset="0"/>
                  </a:rPr>
                  <a:t>the line integral will gives us the area of the 'ribbon/fence' between the curve C in the </a:t>
                </a:r>
                <a:r>
                  <a:rPr lang="en-US" sz="620" dirty="0" err="1">
                    <a:latin typeface="Tahoma" panose="020B0604030504040204" pitchFamily="34" charset="0"/>
                    <a:ea typeface="Tahoma" panose="020B0604030504040204" pitchFamily="34" charset="0"/>
                    <a:cs typeface="Tahoma" panose="020B0604030504040204" pitchFamily="34" charset="0"/>
                  </a:rPr>
                  <a:t>xy</a:t>
                </a:r>
                <a:r>
                  <a:rPr lang="en-US" sz="620" dirty="0">
                    <a:latin typeface="Tahoma" panose="020B0604030504040204" pitchFamily="34" charset="0"/>
                    <a:ea typeface="Tahoma" panose="020B0604030504040204" pitchFamily="34" charset="0"/>
                    <a:cs typeface="Tahoma" panose="020B0604030504040204" pitchFamily="34" charset="0"/>
                  </a:rPr>
                  <a:t>-plane and the projection of C onto the surface </a:t>
                </a:r>
                <a14:m>
                  <m:oMath xmlns:m="http://schemas.openxmlformats.org/officeDocument/2006/math">
                    <m:r>
                      <a:rPr lang="en-US" sz="620" i="1" dirty="0" smtClean="0">
                        <a:latin typeface="Cambria Math" panose="02040503050406030204" pitchFamily="18" charset="0"/>
                        <a:ea typeface="Tahoma" panose="020B0604030504040204" pitchFamily="34" charset="0"/>
                        <a:cs typeface="Tahoma" panose="020B0604030504040204" pitchFamily="34" charset="0"/>
                      </a:rPr>
                      <m:t>𝑓</m:t>
                    </m:r>
                    <m:r>
                      <a:rPr lang="en-US" sz="620" i="1" dirty="0" smtClean="0">
                        <a:latin typeface="Cambria Math" panose="02040503050406030204" pitchFamily="18" charset="0"/>
                        <a:ea typeface="Tahoma" panose="020B0604030504040204" pitchFamily="34" charset="0"/>
                        <a:cs typeface="Tahoma" panose="020B0604030504040204" pitchFamily="34" charset="0"/>
                      </a:rPr>
                      <m:t>(</m:t>
                    </m:r>
                    <m:r>
                      <a:rPr lang="en-US" sz="620" i="1" dirty="0" smtClean="0">
                        <a:latin typeface="Cambria Math" panose="02040503050406030204" pitchFamily="18" charset="0"/>
                        <a:ea typeface="Tahoma" panose="020B0604030504040204" pitchFamily="34" charset="0"/>
                        <a:cs typeface="Tahoma" panose="020B0604030504040204" pitchFamily="34" charset="0"/>
                      </a:rPr>
                      <m:t>𝑥</m:t>
                    </m:r>
                    <m:r>
                      <a:rPr lang="en-US" sz="620" i="1" dirty="0" smtClean="0">
                        <a:latin typeface="Cambria Math" panose="02040503050406030204" pitchFamily="18" charset="0"/>
                        <a:ea typeface="Tahoma" panose="020B0604030504040204" pitchFamily="34" charset="0"/>
                        <a:cs typeface="Tahoma" panose="020B0604030504040204" pitchFamily="34" charset="0"/>
                      </a:rPr>
                      <m:t>, </m:t>
                    </m:r>
                    <m:r>
                      <a:rPr lang="en-US" sz="620" i="1" dirty="0" smtClean="0">
                        <a:latin typeface="Cambria Math" panose="02040503050406030204" pitchFamily="18" charset="0"/>
                        <a:ea typeface="Tahoma" panose="020B0604030504040204" pitchFamily="34" charset="0"/>
                        <a:cs typeface="Tahoma" panose="020B0604030504040204" pitchFamily="34" charset="0"/>
                      </a:rPr>
                      <m:t>𝑦</m:t>
                    </m:r>
                    <m:r>
                      <a:rPr lang="en-US" sz="620" i="1" dirty="0" smtClean="0">
                        <a:latin typeface="Cambria Math" panose="02040503050406030204" pitchFamily="18" charset="0"/>
                        <a:ea typeface="Tahoma" panose="020B0604030504040204" pitchFamily="34" charset="0"/>
                        <a:cs typeface="Tahoma" panose="020B0604030504040204" pitchFamily="34" charset="0"/>
                      </a:rPr>
                      <m:t>).</m:t>
                    </m:r>
                  </m:oMath>
                </a14:m>
                <a:endParaRPr lang="en-US" sz="620" dirty="0">
                  <a:latin typeface="Tahoma" panose="020B0604030504040204" pitchFamily="34" charset="0"/>
                  <a:ea typeface="Tahoma" panose="020B0604030504040204" pitchFamily="34" charset="0"/>
                  <a:cs typeface="Tahoma" panose="020B0604030504040204" pitchFamily="34" charset="0"/>
                </a:endParaRPr>
              </a:p>
              <a:p>
                <a:pPr marL="1200150" lvl="2" indent="-285750">
                  <a:buFont typeface="Wingdings" panose="05000000000000000000" pitchFamily="2" charset="2"/>
                  <a:buChar char="Ø"/>
                </a:pPr>
                <a:r>
                  <a:rPr lang="en-US" sz="620" b="1" dirty="0">
                    <a:latin typeface="Tahoma" panose="020B0604030504040204" pitchFamily="34" charset="0"/>
                    <a:ea typeface="Tahoma" panose="020B0604030504040204" pitchFamily="34" charset="0"/>
                    <a:cs typeface="Tahoma" panose="020B0604030504040204" pitchFamily="34" charset="0"/>
                  </a:rPr>
                  <a:t>Other:</a:t>
                </a:r>
                <a:r>
                  <a:rPr lang="en-US" sz="620" dirty="0">
                    <a:latin typeface="Tahoma" panose="020B0604030504040204" pitchFamily="34" charset="0"/>
                    <a:ea typeface="Tahoma" panose="020B0604030504040204" pitchFamily="34" charset="0"/>
                    <a:cs typeface="Tahoma" panose="020B0604030504040204" pitchFamily="34" charset="0"/>
                  </a:rPr>
                  <a:t> can represent mass </a:t>
                </a:r>
              </a:p>
              <a:p>
                <a:pPr lvl="1"/>
                <a:endParaRPr lang="en-US" sz="1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A4F6586A-F372-4603-B39E-02599DF42AEB}"/>
                  </a:ext>
                </a:extLst>
              </p:cNvPr>
              <p:cNvSpPr txBox="1">
                <a:spLocks noRot="1" noChangeAspect="1" noMove="1" noResize="1" noEditPoints="1" noAdjustHandles="1" noChangeArrowheads="1" noChangeShapeType="1" noTextEdit="1"/>
              </p:cNvSpPr>
              <p:nvPr/>
            </p:nvSpPr>
            <p:spPr>
              <a:xfrm>
                <a:off x="2000250" y="391061"/>
                <a:ext cx="2607754" cy="3013133"/>
              </a:xfrm>
              <a:prstGeom prst="rect">
                <a:avLst/>
              </a:prstGeom>
              <a:blipFill>
                <a:blip r:embed="rId6"/>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CD908FB-A844-43CA-97DE-BC8C712E6B3D}"/>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43056" y="1973061"/>
            <a:ext cx="1545752" cy="107886"/>
          </a:xfrm>
          <a:prstGeom prst="rect">
            <a:avLst/>
          </a:prstGeom>
        </p:spPr>
      </p:pic>
      <p:pic>
        <p:nvPicPr>
          <p:cNvPr id="21" name="Picture 20">
            <a:extLst>
              <a:ext uri="{FF2B5EF4-FFF2-40B4-BE49-F238E27FC236}">
                <a16:creationId xmlns:a16="http://schemas.microsoft.com/office/drawing/2014/main" id="{5B871FD3-C68B-4907-935A-71A74EBBC61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72808" y="2116471"/>
            <a:ext cx="886248" cy="208457"/>
          </a:xfrm>
          <a:prstGeom prst="rect">
            <a:avLst/>
          </a:prstGeom>
        </p:spPr>
      </p:pic>
      <p:pic>
        <p:nvPicPr>
          <p:cNvPr id="24" name="Picture 23" descr="Diagram&#10;&#10;Description automatically generated">
            <a:extLst>
              <a:ext uri="{FF2B5EF4-FFF2-40B4-BE49-F238E27FC236}">
                <a16:creationId xmlns:a16="http://schemas.microsoft.com/office/drawing/2014/main" id="{3412331B-BDF9-4AA1-A040-BC1563B7F55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842" y="390550"/>
            <a:ext cx="2000237" cy="661949"/>
          </a:xfrm>
          <a:prstGeom prst="rect">
            <a:avLst/>
          </a:prstGeom>
        </p:spPr>
      </p:pic>
      <p:pic>
        <p:nvPicPr>
          <p:cNvPr id="10244" name="Picture 4" descr="How to Calculate Line Integrals: 15 Steps - wikiHow">
            <a:extLst>
              <a:ext uri="{FF2B5EF4-FFF2-40B4-BE49-F238E27FC236}">
                <a16:creationId xmlns:a16="http://schemas.microsoft.com/office/drawing/2014/main" id="{BC27DD22-101B-49FC-ABD8-9902521DB8A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8528" y="1101974"/>
            <a:ext cx="1114808" cy="76700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Line Integrals over Parametrized Curves">
            <a:extLst>
              <a:ext uri="{FF2B5EF4-FFF2-40B4-BE49-F238E27FC236}">
                <a16:creationId xmlns:a16="http://schemas.microsoft.com/office/drawing/2014/main" id="{706D6053-6DD7-45DF-B100-A4C47664D4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1843" y="2579016"/>
            <a:ext cx="956405" cy="7075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C8B4BAE6-105C-4769-A378-251D58B6966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56180" y="2293107"/>
            <a:ext cx="507733" cy="207848"/>
          </a:xfrm>
          <a:prstGeom prst="rect">
            <a:avLst/>
          </a:prstGeom>
        </p:spPr>
      </p:pic>
    </p:spTree>
    <p:extLst>
      <p:ext uri="{BB962C8B-B14F-4D97-AF65-F5344CB8AC3E}">
        <p14:creationId xmlns:p14="http://schemas.microsoft.com/office/powerpoint/2010/main" val="2525875402"/>
      </p:ext>
    </p:extLst>
  </p:cSld>
  <p:clrMapOvr>
    <a:masterClrMapping/>
  </p:clrMapOvr>
  <p:transition>
    <p:cut/>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Vector Line Integrals (Summary)</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178</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4F6586A-F372-4603-B39E-02599DF42AEB}"/>
                  </a:ext>
                </a:extLst>
              </p:cNvPr>
              <p:cNvSpPr txBox="1"/>
              <p:nvPr/>
            </p:nvSpPr>
            <p:spPr>
              <a:xfrm>
                <a:off x="2216430" y="355520"/>
                <a:ext cx="2336226" cy="3123932"/>
              </a:xfrm>
              <a:prstGeom prst="rect">
                <a:avLst/>
              </a:prstGeom>
              <a:noFill/>
            </p:spPr>
            <p:txBody>
              <a:bodyPr wrap="square" rtlCol="0">
                <a:spAutoFit/>
              </a:bodyPr>
              <a:lstStyle/>
              <a:p>
                <a:pPr marL="285750" indent="-285750">
                  <a:buFont typeface="Arial" panose="020B0604020202020204" pitchFamily="34" charset="0"/>
                  <a:buChar char="•"/>
                </a:pPr>
                <a:r>
                  <a:rPr lang="en-US" sz="850" b="1" i="0" u="none" strike="noStrike" baseline="0" dirty="0">
                    <a:latin typeface="Tahoma" panose="020B0604030504040204" pitchFamily="34" charset="0"/>
                    <a:ea typeface="Tahoma" panose="020B0604030504040204" pitchFamily="34" charset="0"/>
                    <a:cs typeface="Tahoma" panose="020B0604030504040204" pitchFamily="34" charset="0"/>
                  </a:rPr>
                  <a:t>Vector line integrals </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involve integrating over the tangential component </a:t>
                </a:r>
                <a14:m>
                  <m:oMath xmlns:m="http://schemas.openxmlformats.org/officeDocument/2006/math">
                    <m:r>
                      <m:rPr>
                        <m:sty m:val="p"/>
                      </m:rPr>
                      <a:rPr lang="en-US" sz="850" i="1" dirty="0">
                        <a:latin typeface="Cambria Math" panose="02040503050406030204" pitchFamily="18" charset="0"/>
                        <a:ea typeface="Tahoma" panose="020B0604030504040204" pitchFamily="34" charset="0"/>
                        <a:cs typeface="Tahoma" panose="020B0604030504040204" pitchFamily="34" charset="0"/>
                      </a:rPr>
                      <m:t>F</m:t>
                    </m:r>
                    <m:r>
                      <a:rPr lang="en-US" sz="850" b="0" i="1" u="none" strike="noStrike" baseline="0" dirty="0" smtClean="0">
                        <a:latin typeface="Cambria Math" panose="02040503050406030204" pitchFamily="18" charset="0"/>
                        <a:ea typeface="Tahoma" panose="020B0604030504040204" pitchFamily="34" charset="0"/>
                        <a:cs typeface="Tahoma" panose="020B0604030504040204" pitchFamily="34" charset="0"/>
                      </a:rPr>
                      <m:t> ⋅ </m:t>
                    </m:r>
                    <m:r>
                      <a:rPr lang="en-US" sz="850" b="0" i="1" u="none" strike="noStrike" baseline="0" dirty="0" smtClean="0">
                        <a:latin typeface="Cambria Math" panose="02040503050406030204" pitchFamily="18" charset="0"/>
                        <a:ea typeface="Tahoma" panose="020B0604030504040204" pitchFamily="34" charset="0"/>
                        <a:cs typeface="Tahoma" panose="020B0604030504040204" pitchFamily="34" charset="0"/>
                      </a:rPr>
                      <m:t>𝑇</m:t>
                    </m:r>
                    <m:r>
                      <a:rPr lang="en-US" sz="850" b="0" i="1" u="none" strike="noStrike" baseline="0" dirty="0" smtClean="0">
                        <a:latin typeface="Cambria Math" panose="02040503050406030204" pitchFamily="18" charset="0"/>
                        <a:ea typeface="Tahoma" panose="020B0604030504040204" pitchFamily="34" charset="0"/>
                        <a:cs typeface="Tahoma" panose="020B0604030504040204" pitchFamily="34" charset="0"/>
                      </a:rPr>
                      <m:t> </m:t>
                    </m:r>
                  </m:oMath>
                </a14:m>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along the curve </a:t>
                </a:r>
                <a14:m>
                  <m:oMath xmlns:m="http://schemas.openxmlformats.org/officeDocument/2006/math">
                    <m:r>
                      <a:rPr lang="en-US" sz="850" b="0" i="1" u="none" strike="noStrike" baseline="0" dirty="0" smtClean="0">
                        <a:latin typeface="Cambria Math" panose="02040503050406030204" pitchFamily="18" charset="0"/>
                        <a:ea typeface="Tahoma" panose="020B0604030504040204" pitchFamily="34" charset="0"/>
                        <a:cs typeface="Tahoma" panose="020B0604030504040204" pitchFamily="34" charset="0"/>
                      </a:rPr>
                      <m:t>𝐶</m:t>
                    </m:r>
                  </m:oMath>
                </a14:m>
                <a:endParaRPr lang="en-US" sz="85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We must parameterize our vector field and position vector accordingly</a:t>
                </a:r>
              </a:p>
              <a:p>
                <a:pPr marL="742950" lvl="1" indent="-2857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Involves a dot product with the vector field to the tangent vector </a:t>
                </a:r>
                <a14:m>
                  <m:oMath xmlns:m="http://schemas.openxmlformats.org/officeDocument/2006/math">
                    <m:sSup>
                      <m:sSupPr>
                        <m:ctrlPr>
                          <a:rPr lang="en-US" sz="850" b="0" i="1" smtClean="0">
                            <a:latin typeface="Cambria Math" panose="02040503050406030204" pitchFamily="18" charset="0"/>
                            <a:ea typeface="Tahoma" panose="020B0604030504040204" pitchFamily="34" charset="0"/>
                            <a:cs typeface="Tahoma" panose="020B0604030504040204" pitchFamily="34" charset="0"/>
                          </a:rPr>
                        </m:ctrlPr>
                      </m:sSupPr>
                      <m:e>
                        <m:r>
                          <a:rPr lang="en-US" sz="850" b="0" i="1" smtClean="0">
                            <a:latin typeface="Cambria Math" panose="02040503050406030204" pitchFamily="18" charset="0"/>
                            <a:ea typeface="Tahoma" panose="020B0604030504040204" pitchFamily="34" charset="0"/>
                            <a:cs typeface="Tahoma" panose="020B0604030504040204" pitchFamily="34" charset="0"/>
                          </a:rPr>
                          <m:t>𝑟</m:t>
                        </m:r>
                      </m:e>
                      <m:sup>
                        <m:r>
                          <a:rPr lang="en-US" sz="850" b="0" i="1" smtClean="0">
                            <a:latin typeface="Cambria Math" panose="02040503050406030204" pitchFamily="18" charset="0"/>
                            <a:ea typeface="Tahoma" panose="020B0604030504040204" pitchFamily="34" charset="0"/>
                            <a:cs typeface="Tahoma" panose="020B0604030504040204" pitchFamily="34" charset="0"/>
                          </a:rPr>
                          <m:t>′</m:t>
                        </m:r>
                      </m:sup>
                    </m:sSup>
                    <m:d>
                      <m:dPr>
                        <m:ctrlPr>
                          <a:rPr lang="en-US" sz="850" b="0" i="1" smtClean="0">
                            <a:latin typeface="Cambria Math" panose="02040503050406030204" pitchFamily="18" charset="0"/>
                            <a:ea typeface="Tahoma" panose="020B0604030504040204" pitchFamily="34" charset="0"/>
                            <a:cs typeface="Tahoma" panose="020B0604030504040204" pitchFamily="34" charset="0"/>
                          </a:rPr>
                        </m:ctrlPr>
                      </m:dPr>
                      <m:e>
                        <m:r>
                          <a:rPr lang="en-US" sz="850" b="0" i="1" smtClean="0">
                            <a:latin typeface="Cambria Math" panose="02040503050406030204" pitchFamily="18" charset="0"/>
                            <a:ea typeface="Tahoma" panose="020B0604030504040204" pitchFamily="34" charset="0"/>
                            <a:cs typeface="Tahoma" panose="020B0604030504040204" pitchFamily="34" charset="0"/>
                          </a:rPr>
                          <m:t>𝑡</m:t>
                        </m:r>
                      </m:e>
                    </m:d>
                  </m:oMath>
                </a14:m>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due to integrating</a:t>
                </a:r>
                <a:r>
                  <a:rPr lang="en-US" sz="850" b="0" i="0" u="none" strike="noStrike" dirty="0">
                    <a:latin typeface="Tahoma" panose="020B0604030504040204" pitchFamily="34" charset="0"/>
                    <a:ea typeface="Tahoma" panose="020B0604030504040204" pitchFamily="34" charset="0"/>
                    <a:cs typeface="Tahoma" panose="020B0604030504040204" pitchFamily="34" charset="0"/>
                  </a:rPr>
                  <a:t> over</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tangential component</a:t>
                </a:r>
              </a:p>
              <a:p>
                <a:pPr marL="285750" indent="-285750">
                  <a:buFont typeface="Arial" panose="020B0604020202020204" pitchFamily="34" charset="0"/>
                  <a:buChar char="•"/>
                </a:pP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It can be thought of as a measure of </a:t>
                </a:r>
                <a:r>
                  <a:rPr lang="en-US" sz="850" b="1" i="0" u="none" strike="noStrike" baseline="0" dirty="0">
                    <a:latin typeface="Tahoma" panose="020B0604030504040204" pitchFamily="34" charset="0"/>
                    <a:ea typeface="Tahoma" panose="020B0604030504040204" pitchFamily="34" charset="0"/>
                    <a:cs typeface="Tahoma" panose="020B0604030504040204" pitchFamily="34" charset="0"/>
                  </a:rPr>
                  <a:t>overall alignment </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between the oriented curve and the vector field</a:t>
                </a:r>
              </a:p>
              <a:p>
                <a:pPr marL="285750" indent="-285750">
                  <a:buFont typeface="Arial" panose="020B0604020202020204" pitchFamily="34" charset="0"/>
                  <a:buChar char="•"/>
                </a:pP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It represents the </a:t>
                </a:r>
                <a:r>
                  <a:rPr lang="en-US" sz="850" b="1" i="0" u="none" strike="noStrike" baseline="0" dirty="0">
                    <a:latin typeface="Tahoma" panose="020B0604030504040204" pitchFamily="34" charset="0"/>
                    <a:ea typeface="Tahoma" panose="020B0604030504040204" pitchFamily="34" charset="0"/>
                    <a:cs typeface="Tahoma" panose="020B0604030504040204" pitchFamily="34" charset="0"/>
                  </a:rPr>
                  <a:t>work</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it takes to move a particle in the presence of a force </a:t>
                </a:r>
                <a:r>
                  <a:rPr lang="en-US" sz="850" b="1" i="0" u="none" strike="noStrike" baseline="0" dirty="0">
                    <a:latin typeface="Tahoma" panose="020B0604030504040204" pitchFamily="34" charset="0"/>
                    <a:ea typeface="Tahoma" panose="020B0604030504040204" pitchFamily="34" charset="0"/>
                    <a:cs typeface="Tahoma" panose="020B0604030504040204" pitchFamily="34" charset="0"/>
                  </a:rPr>
                  <a:t>F </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along the path, where motion </a:t>
                </a:r>
                <a:r>
                  <a:rPr lang="en-US" sz="850" b="0" i="0" u="sng" strike="noStrike" baseline="0" dirty="0">
                    <a:latin typeface="Tahoma" panose="020B0604030504040204" pitchFamily="34" charset="0"/>
                    <a:ea typeface="Tahoma" panose="020B0604030504040204" pitchFamily="34" charset="0"/>
                    <a:cs typeface="Tahoma" panose="020B0604030504040204" pitchFamily="34" charset="0"/>
                  </a:rPr>
                  <a:t>with</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the field counts as </a:t>
                </a:r>
                <a:r>
                  <a:rPr lang="en-US" sz="850" b="0" i="0" u="sng" strike="noStrike" baseline="0" dirty="0">
                    <a:latin typeface="Tahoma" panose="020B0604030504040204" pitchFamily="34" charset="0"/>
                    <a:ea typeface="Tahoma" panose="020B0604030504040204" pitchFamily="34" charset="0"/>
                    <a:cs typeface="Tahoma" panose="020B0604030504040204" pitchFamily="34" charset="0"/>
                  </a:rPr>
                  <a:t>positive</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and </a:t>
                </a:r>
                <a:r>
                  <a:rPr lang="en-US" sz="850" b="0" i="0" u="sng" strike="noStrike" baseline="0" dirty="0">
                    <a:latin typeface="Tahoma" panose="020B0604030504040204" pitchFamily="34" charset="0"/>
                    <a:ea typeface="Tahoma" panose="020B0604030504040204" pitchFamily="34" charset="0"/>
                    <a:cs typeface="Tahoma" panose="020B0604030504040204" pitchFamily="34" charset="0"/>
                  </a:rPr>
                  <a:t>against</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the field as </a:t>
                </a:r>
                <a:r>
                  <a:rPr lang="en-US" sz="850" b="0" i="0" u="sng" strike="noStrike" baseline="0" dirty="0">
                    <a:latin typeface="Tahoma" panose="020B0604030504040204" pitchFamily="34" charset="0"/>
                    <a:ea typeface="Tahoma" panose="020B0604030504040204" pitchFamily="34" charset="0"/>
                    <a:cs typeface="Tahoma" panose="020B0604030504040204" pitchFamily="34" charset="0"/>
                  </a:rPr>
                  <a:t>negative</a:t>
                </a:r>
              </a:p>
              <a:p>
                <a:pPr marL="285750" indent="-285750">
                  <a:buFont typeface="Arial" panose="020B0604020202020204" pitchFamily="34" charset="0"/>
                  <a:buChar char="•"/>
                </a:pPr>
                <a:r>
                  <a:rPr lang="en-US" sz="850" b="1" dirty="0">
                    <a:latin typeface="Tahoma" panose="020B0604030504040204" pitchFamily="34" charset="0"/>
                    <a:ea typeface="Tahoma" panose="020B0604030504040204" pitchFamily="34" charset="0"/>
                    <a:cs typeface="Tahoma" panose="020B0604030504040204" pitchFamily="34" charset="0"/>
                  </a:rPr>
                  <a:t>V</a:t>
                </a:r>
                <a:r>
                  <a:rPr lang="en-US" sz="850" b="1" i="0" u="none" strike="noStrike" baseline="0" dirty="0">
                    <a:latin typeface="Tahoma" panose="020B0604030504040204" pitchFamily="34" charset="0"/>
                    <a:ea typeface="Tahoma" panose="020B0604030504040204" pitchFamily="34" charset="0"/>
                    <a:cs typeface="Tahoma" panose="020B0604030504040204" pitchFamily="34" charset="0"/>
                  </a:rPr>
                  <a:t>ector line integrals</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depend on the </a:t>
                </a:r>
                <a:r>
                  <a:rPr lang="en-US" sz="850" b="0" i="1" u="none" strike="noStrike" baseline="0" dirty="0">
                    <a:latin typeface="Tahoma" panose="020B0604030504040204" pitchFamily="34" charset="0"/>
                    <a:ea typeface="Tahoma" panose="020B0604030504040204" pitchFamily="34" charset="0"/>
                    <a:cs typeface="Tahoma" panose="020B0604030504040204" pitchFamily="34" charset="0"/>
                  </a:rPr>
                  <a:t>direction </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along the curve (i.e., orientation)</a:t>
                </a:r>
                <a:endParaRPr lang="en-US" sz="850" u="sng" dirty="0">
                  <a:latin typeface="Tahoma" panose="020B0604030504040204" pitchFamily="34" charset="0"/>
                  <a:ea typeface="Tahoma" panose="020B0604030504040204" pitchFamily="34" charset="0"/>
                  <a:cs typeface="Tahoma" panose="020B0604030504040204" pitchFamily="34" charset="0"/>
                </a:endParaRPr>
              </a:p>
              <a:p>
                <a:pPr lvl="1"/>
                <a:endParaRPr lang="en-US" sz="1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A4F6586A-F372-4603-B39E-02599DF42AEB}"/>
                  </a:ext>
                </a:extLst>
              </p:cNvPr>
              <p:cNvSpPr txBox="1">
                <a:spLocks noRot="1" noChangeAspect="1" noMove="1" noResize="1" noEditPoints="1" noAdjustHandles="1" noChangeArrowheads="1" noChangeShapeType="1" noTextEdit="1"/>
              </p:cNvSpPr>
              <p:nvPr/>
            </p:nvSpPr>
            <p:spPr>
              <a:xfrm>
                <a:off x="2216430" y="355520"/>
                <a:ext cx="2336226" cy="3123932"/>
              </a:xfrm>
              <a:prstGeom prst="rect">
                <a:avLst/>
              </a:prstGeom>
              <a:blipFill>
                <a:blip r:embed="rId4"/>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F0032B53-8A42-425D-BD64-88336BACAC0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818" y="1952065"/>
            <a:ext cx="1298286" cy="235276"/>
          </a:xfrm>
          <a:prstGeom prst="rect">
            <a:avLst/>
          </a:prstGeom>
        </p:spPr>
      </p:pic>
      <p:pic>
        <p:nvPicPr>
          <p:cNvPr id="9218" name="Picture 2" descr="Introduction to a line integral of a vector field - Math Insight">
            <a:extLst>
              <a:ext uri="{FF2B5EF4-FFF2-40B4-BE49-F238E27FC236}">
                <a16:creationId xmlns:a16="http://schemas.microsoft.com/office/drawing/2014/main" id="{A22A030C-5411-4697-8DC5-49E96A036C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315" y="456351"/>
            <a:ext cx="1489293" cy="148929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Flux and Circulation Line Integrals FLC">
            <a:extLst>
              <a:ext uri="{FF2B5EF4-FFF2-40B4-BE49-F238E27FC236}">
                <a16:creationId xmlns:a16="http://schemas.microsoft.com/office/drawing/2014/main" id="{C01F12D6-76AA-435C-9848-58CB4778CB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7595" y="2231490"/>
            <a:ext cx="1151636" cy="1083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821097"/>
      </p:ext>
    </p:extLst>
  </p:cSld>
  <p:clrMapOvr>
    <a:masterClrMapping/>
  </p:clrMapOvr>
  <p:transition>
    <p:cut/>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Flux Line Integrals (Summary)</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179</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4F6586A-F372-4603-B39E-02599DF42AEB}"/>
                  </a:ext>
                </a:extLst>
              </p:cNvPr>
              <p:cNvSpPr txBox="1"/>
              <p:nvPr/>
            </p:nvSpPr>
            <p:spPr>
              <a:xfrm>
                <a:off x="2000251" y="399527"/>
                <a:ext cx="2609850" cy="2031325"/>
              </a:xfrm>
              <a:prstGeom prst="rect">
                <a:avLst/>
              </a:prstGeom>
              <a:noFill/>
            </p:spPr>
            <p:txBody>
              <a:bodyPr wrap="square" rtlCol="0">
                <a:spAutoFit/>
              </a:bodyPr>
              <a:lstStyle/>
              <a:p>
                <a:pPr marL="285750" indent="-285750">
                  <a:buFont typeface="Arial" panose="020B0604020202020204" pitchFamily="34" charset="0"/>
                  <a:buChar char="•"/>
                </a:pPr>
                <a:r>
                  <a:rPr lang="en-US" sz="700" b="1" i="0" u="none" strike="noStrike" baseline="0" dirty="0">
                    <a:latin typeface="Tahoma" panose="020B0604030504040204" pitchFamily="34" charset="0"/>
                    <a:ea typeface="Tahoma" panose="020B0604030504040204" pitchFamily="34" charset="0"/>
                    <a:cs typeface="Tahoma" panose="020B0604030504040204" pitchFamily="34" charset="0"/>
                  </a:rPr>
                  <a:t>Flux</a:t>
                </a:r>
                <a:r>
                  <a:rPr lang="en-US" sz="700" b="0" i="0" u="none" strike="noStrike" baseline="0" dirty="0">
                    <a:latin typeface="Tahoma" panose="020B0604030504040204" pitchFamily="34" charset="0"/>
                    <a:ea typeface="Tahoma" panose="020B0604030504040204" pitchFamily="34" charset="0"/>
                    <a:cs typeface="Tahoma" panose="020B0604030504040204" pitchFamily="34" charset="0"/>
                  </a:rPr>
                  <a:t> can be considered the amount of </a:t>
                </a:r>
                <a:r>
                  <a:rPr lang="en-US" sz="700" b="1" i="0" u="none" strike="noStrike" baseline="0" dirty="0">
                    <a:latin typeface="Tahoma" panose="020B0604030504040204" pitchFamily="34" charset="0"/>
                    <a:ea typeface="Tahoma" panose="020B0604030504040204" pitchFamily="34" charset="0"/>
                    <a:cs typeface="Tahoma" panose="020B0604030504040204" pitchFamily="34" charset="0"/>
                  </a:rPr>
                  <a:t>'stuff' </a:t>
                </a:r>
                <a:r>
                  <a:rPr lang="en-US" sz="700" b="0" i="0" u="none" strike="noStrike" baseline="0" dirty="0">
                    <a:latin typeface="Tahoma" panose="020B0604030504040204" pitchFamily="34" charset="0"/>
                    <a:ea typeface="Tahoma" panose="020B0604030504040204" pitchFamily="34" charset="0"/>
                    <a:cs typeface="Tahoma" panose="020B0604030504040204" pitchFamily="34" charset="0"/>
                  </a:rPr>
                  <a:t>from the vector field that goes through the curve</a:t>
                </a:r>
              </a:p>
              <a:p>
                <a:pPr marL="285750" indent="-285750">
                  <a:buFont typeface="Arial" panose="020B0604020202020204" pitchFamily="34" charset="0"/>
                  <a:buChar char="•"/>
                </a:pPr>
                <a:r>
                  <a:rPr lang="en-US" sz="700" b="1" dirty="0">
                    <a:latin typeface="Tahoma" panose="020B0604030504040204" pitchFamily="34" charset="0"/>
                    <a:ea typeface="Tahoma" panose="020B0604030504040204" pitchFamily="34" charset="0"/>
                    <a:cs typeface="Tahoma" panose="020B0604030504040204" pitchFamily="34" charset="0"/>
                  </a:rPr>
                  <a:t>Flux will depend on certain factors: </a:t>
                </a:r>
                <a:r>
                  <a:rPr lang="en-US" sz="700" dirty="0">
                    <a:latin typeface="Tahoma" panose="020B0604030504040204" pitchFamily="34" charset="0"/>
                    <a:ea typeface="Tahoma" panose="020B0604030504040204" pitchFamily="34" charset="0"/>
                    <a:cs typeface="Tahoma" panose="020B0604030504040204" pitchFamily="34" charset="0"/>
                  </a:rPr>
                  <a:t>scenario, clockwise/counterclockwise orientation, inward/outward flux, upward/downward orientation</a:t>
                </a:r>
                <a:endParaRPr lang="en-US" sz="70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700" b="1" dirty="0">
                    <a:latin typeface="Tahoma" panose="020B0604030504040204" pitchFamily="34" charset="0"/>
                    <a:ea typeface="Tahoma" panose="020B0604030504040204" pitchFamily="34" charset="0"/>
                    <a:cs typeface="Tahoma" panose="020B0604030504040204" pitchFamily="34" charset="0"/>
                  </a:rPr>
                  <a:t>Flux line integrals </a:t>
                </a:r>
                <a:r>
                  <a:rPr lang="en-US" sz="700" dirty="0">
                    <a:latin typeface="Tahoma" panose="020B0604030504040204" pitchFamily="34" charset="0"/>
                    <a:ea typeface="Tahoma" panose="020B0604030504040204" pitchFamily="34" charset="0"/>
                    <a:cs typeface="Tahoma" panose="020B0604030504040204" pitchFamily="34" charset="0"/>
                  </a:rPr>
                  <a:t>are integrals over the </a:t>
                </a:r>
                <a:r>
                  <a:rPr lang="en-US" sz="700" u="sng" dirty="0">
                    <a:latin typeface="Tahoma" panose="020B0604030504040204" pitchFamily="34" charset="0"/>
                    <a:ea typeface="Tahoma" panose="020B0604030504040204" pitchFamily="34" charset="0"/>
                    <a:cs typeface="Tahoma" panose="020B0604030504040204" pitchFamily="34" charset="0"/>
                  </a:rPr>
                  <a:t>normal component</a:t>
                </a:r>
                <a:r>
                  <a:rPr lang="en-US" sz="70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700" i="1" dirty="0" smtClean="0">
                        <a:latin typeface="Cambria Math" panose="02040503050406030204" pitchFamily="18" charset="0"/>
                        <a:ea typeface="Tahoma" panose="020B0604030504040204" pitchFamily="34" charset="0"/>
                        <a:cs typeface="Tahoma" panose="020B0604030504040204" pitchFamily="34" charset="0"/>
                      </a:rPr>
                      <m:t>𝐹</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𝑛</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oMath>
                </a14:m>
                <a:r>
                  <a:rPr lang="en-US" sz="700" dirty="0">
                    <a:latin typeface="Tahoma" panose="020B0604030504040204" pitchFamily="34" charset="0"/>
                    <a:ea typeface="Tahoma" panose="020B0604030504040204" pitchFamily="34" charset="0"/>
                    <a:cs typeface="Tahoma" panose="020B0604030504040204" pitchFamily="34" charset="0"/>
                  </a:rPr>
                  <a:t>of a vector field</a:t>
                </a:r>
              </a:p>
              <a:p>
                <a:pPr marL="742950" lvl="1" indent="-285750">
                  <a:buFont typeface="Arial" panose="020B0604020202020204" pitchFamily="34" charset="0"/>
                  <a:buChar char="•"/>
                </a:pPr>
                <a:r>
                  <a:rPr lang="en-US" sz="700" dirty="0">
                    <a:latin typeface="Tahoma" panose="020B0604030504040204" pitchFamily="34" charset="0"/>
                    <a:ea typeface="Tahoma" panose="020B0604030504040204" pitchFamily="34" charset="0"/>
                    <a:cs typeface="Tahoma" panose="020B0604030504040204" pitchFamily="34" charset="0"/>
                  </a:rPr>
                  <a:t>Must define normal component correctly so that it is normal to the tangent vector </a:t>
                </a:r>
                <a14:m>
                  <m:oMath xmlns:m="http://schemas.openxmlformats.org/officeDocument/2006/math">
                    <m:sSup>
                      <m:sSupPr>
                        <m:ctrlPr>
                          <a:rPr lang="en-US" sz="700" b="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700" i="1" dirty="0" smtClean="0">
                            <a:latin typeface="Cambria Math" panose="02040503050406030204" pitchFamily="18" charset="0"/>
                            <a:ea typeface="Tahoma" panose="020B0604030504040204" pitchFamily="34" charset="0"/>
                            <a:cs typeface="Tahoma" panose="020B0604030504040204" pitchFamily="34" charset="0"/>
                          </a:rPr>
                          <m:t>𝑟</m:t>
                        </m:r>
                      </m:e>
                      <m:sup>
                        <m:r>
                          <a:rPr lang="en-US" sz="700" b="0" i="1" dirty="0" smtClean="0">
                            <a:latin typeface="Cambria Math" panose="02040503050406030204" pitchFamily="18" charset="0"/>
                            <a:ea typeface="Tahoma" panose="020B0604030504040204" pitchFamily="34" charset="0"/>
                            <a:cs typeface="Tahoma" panose="020B0604030504040204" pitchFamily="34" charset="0"/>
                          </a:rPr>
                          <m:t>′</m:t>
                        </m:r>
                      </m:sup>
                    </m:sSup>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𝑡</m:t>
                        </m:r>
                      </m:e>
                    </m:d>
                    <m:r>
                      <a:rPr lang="fr-FR" sz="700" i="1" dirty="0">
                        <a:latin typeface="Cambria Math" panose="02040503050406030204" pitchFamily="18" charset="0"/>
                        <a:ea typeface="Tahoma" panose="020B0604030504040204" pitchFamily="34" charset="0"/>
                        <a:cs typeface="Tahoma" panose="020B0604030504040204" pitchFamily="34" charset="0"/>
                      </a:rPr>
                      <m:t>=</m:t>
                    </m:r>
                    <m:r>
                      <a:rPr lang="fr-FR" sz="700" i="1" dirty="0" smtClean="0">
                        <a:latin typeface="Cambria Math" panose="02040503050406030204" pitchFamily="18" charset="0"/>
                        <a:ea typeface="Tahoma" panose="020B0604030504040204" pitchFamily="34" charset="0"/>
                        <a:cs typeface="Tahoma" panose="020B0604030504040204" pitchFamily="34" charset="0"/>
                      </a:rPr>
                      <m:t>⟨</m:t>
                    </m:r>
                    <m:sSup>
                      <m:sSupPr>
                        <m:ctrlPr>
                          <a:rPr lang="en-US" sz="700" b="0" i="1" dirty="0" smtClean="0">
                            <a:latin typeface="Cambria Math" panose="02040503050406030204" pitchFamily="18" charset="0"/>
                            <a:ea typeface="Tahoma" panose="020B0604030504040204" pitchFamily="34" charset="0"/>
                            <a:cs typeface="Tahoma" panose="020B0604030504040204" pitchFamily="34" charset="0"/>
                          </a:rPr>
                        </m:ctrlPr>
                      </m:sSupPr>
                      <m:e>
                        <m:r>
                          <a:rPr lang="fr-FR" sz="700" i="1" dirty="0">
                            <a:latin typeface="Cambria Math" panose="02040503050406030204" pitchFamily="18" charset="0"/>
                            <a:ea typeface="Tahoma" panose="020B0604030504040204" pitchFamily="34" charset="0"/>
                            <a:cs typeface="Tahoma" panose="020B0604030504040204" pitchFamily="34" charset="0"/>
                          </a:rPr>
                          <m:t>𝑥</m:t>
                        </m:r>
                      </m:e>
                      <m:sup>
                        <m:r>
                          <a:rPr lang="en-US" sz="700" b="0" i="1" dirty="0" smtClean="0">
                            <a:latin typeface="Cambria Math" panose="02040503050406030204" pitchFamily="18" charset="0"/>
                            <a:ea typeface="Tahoma" panose="020B0604030504040204" pitchFamily="34" charset="0"/>
                            <a:cs typeface="Tahoma" panose="020B0604030504040204" pitchFamily="34" charset="0"/>
                          </a:rPr>
                          <m:t>′</m:t>
                        </m:r>
                      </m:sup>
                    </m:sSup>
                    <m:d>
                      <m:dPr>
                        <m:ctrlPr>
                          <a:rPr lang="fr-FR" sz="700" i="1" dirty="0">
                            <a:latin typeface="Cambria Math" panose="02040503050406030204" pitchFamily="18" charset="0"/>
                            <a:ea typeface="Tahoma" panose="020B0604030504040204" pitchFamily="34" charset="0"/>
                            <a:cs typeface="Tahoma" panose="020B0604030504040204" pitchFamily="34" charset="0"/>
                          </a:rPr>
                        </m:ctrlPr>
                      </m:dPr>
                      <m:e>
                        <m:r>
                          <a:rPr lang="fr-FR" sz="700" i="1" dirty="0">
                            <a:latin typeface="Cambria Math" panose="02040503050406030204" pitchFamily="18" charset="0"/>
                            <a:ea typeface="Tahoma" panose="020B0604030504040204" pitchFamily="34" charset="0"/>
                            <a:cs typeface="Tahoma" panose="020B0604030504040204" pitchFamily="34" charset="0"/>
                          </a:rPr>
                          <m:t>𝑡</m:t>
                        </m:r>
                      </m:e>
                    </m:d>
                    <m:r>
                      <a:rPr lang="fr-FR" sz="700" i="1" dirty="0">
                        <a:latin typeface="Cambria Math" panose="02040503050406030204" pitchFamily="18" charset="0"/>
                        <a:ea typeface="Tahoma" panose="020B0604030504040204" pitchFamily="34" charset="0"/>
                        <a:cs typeface="Tahoma" panose="020B0604030504040204" pitchFamily="34" charset="0"/>
                      </a:rPr>
                      <m:t>, </m:t>
                    </m:r>
                    <m:sSup>
                      <m:sSupPr>
                        <m:ctrlPr>
                          <a:rPr lang="en-US" sz="700" b="0" i="1" dirty="0" smtClean="0">
                            <a:latin typeface="Cambria Math" panose="02040503050406030204" pitchFamily="18" charset="0"/>
                            <a:ea typeface="Tahoma" panose="020B0604030504040204" pitchFamily="34" charset="0"/>
                            <a:cs typeface="Tahoma" panose="020B0604030504040204" pitchFamily="34" charset="0"/>
                          </a:rPr>
                        </m:ctrlPr>
                      </m:sSupPr>
                      <m:e>
                        <m:r>
                          <a:rPr lang="fr-FR" sz="700" i="1" dirty="0">
                            <a:latin typeface="Cambria Math" panose="02040503050406030204" pitchFamily="18" charset="0"/>
                            <a:ea typeface="Tahoma" panose="020B0604030504040204" pitchFamily="34" charset="0"/>
                            <a:cs typeface="Tahoma" panose="020B0604030504040204" pitchFamily="34" charset="0"/>
                          </a:rPr>
                          <m:t>𝑦</m:t>
                        </m:r>
                      </m:e>
                      <m:sup>
                        <m:r>
                          <a:rPr lang="en-US" sz="700" b="0" i="1" dirty="0" smtClean="0">
                            <a:latin typeface="Cambria Math" panose="02040503050406030204" pitchFamily="18" charset="0"/>
                            <a:ea typeface="Tahoma" panose="020B0604030504040204" pitchFamily="34" charset="0"/>
                            <a:cs typeface="Tahoma" panose="020B0604030504040204" pitchFamily="34" charset="0"/>
                          </a:rPr>
                          <m:t>′</m:t>
                        </m:r>
                      </m:sup>
                    </m:sSup>
                    <m:d>
                      <m:dPr>
                        <m:ctrlPr>
                          <a:rPr lang="fr-FR" sz="700" i="1" dirty="0">
                            <a:latin typeface="Cambria Math" panose="02040503050406030204" pitchFamily="18" charset="0"/>
                            <a:ea typeface="Tahoma" panose="020B0604030504040204" pitchFamily="34" charset="0"/>
                            <a:cs typeface="Tahoma" panose="020B0604030504040204" pitchFamily="34" charset="0"/>
                          </a:rPr>
                        </m:ctrlPr>
                      </m:dPr>
                      <m:e>
                        <m:r>
                          <a:rPr lang="fr-FR" sz="700" i="1" dirty="0">
                            <a:latin typeface="Cambria Math" panose="02040503050406030204" pitchFamily="18" charset="0"/>
                            <a:ea typeface="Tahoma" panose="020B0604030504040204" pitchFamily="34" charset="0"/>
                            <a:cs typeface="Tahoma" panose="020B0604030504040204" pitchFamily="34" charset="0"/>
                          </a:rPr>
                          <m:t>𝑡</m:t>
                        </m:r>
                      </m:e>
                    </m:d>
                    <m:r>
                      <a:rPr lang="fr-FR" sz="700" i="1" dirty="0" smtClean="0">
                        <a:latin typeface="Cambria Math" panose="02040503050406030204" pitchFamily="18" charset="0"/>
                        <a:ea typeface="Tahoma" panose="020B0604030504040204" pitchFamily="34" charset="0"/>
                        <a:cs typeface="Tahoma" panose="020B0604030504040204" pitchFamily="34" charset="0"/>
                      </a:rPr>
                      <m:t>⟩</m:t>
                    </m:r>
                  </m:oMath>
                </a14:m>
                <a:endParaRPr lang="en-US" sz="7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700" b="1" u="sng" dirty="0">
                    <a:latin typeface="Tahoma" panose="020B0604030504040204" pitchFamily="34" charset="0"/>
                    <a:ea typeface="Tahoma" panose="020B0604030504040204" pitchFamily="34" charset="0"/>
                    <a:cs typeface="Tahoma" panose="020B0604030504040204" pitchFamily="34" charset="0"/>
                  </a:rPr>
                  <a:t>Two Possible Options:</a:t>
                </a:r>
              </a:p>
              <a:p>
                <a:pPr marL="1200150" lvl="2" indent="-285750">
                  <a:buFont typeface="Arial" panose="020B0604020202020204" pitchFamily="34" charset="0"/>
                  <a:buChar char="•"/>
                </a:pPr>
                <a14:m>
                  <m:oMath xmlns:m="http://schemas.openxmlformats.org/officeDocument/2006/math">
                    <m:r>
                      <a:rPr lang="en-US" sz="700" i="1" dirty="0" smtClean="0">
                        <a:latin typeface="Cambria Math" panose="02040503050406030204" pitchFamily="18" charset="0"/>
                        <a:ea typeface="Tahoma" panose="020B0604030504040204" pitchFamily="34" charset="0"/>
                        <a:cs typeface="Tahoma" panose="020B0604030504040204" pitchFamily="34" charset="0"/>
                      </a:rPr>
                      <m:t>𝑁</m:t>
                    </m:r>
                    <m:r>
                      <a:rPr lang="en-US" sz="700" b="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𝑡</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sSup>
                      <m:sSup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700" i="1" dirty="0" smtClean="0">
                            <a:latin typeface="Cambria Math" panose="02040503050406030204" pitchFamily="18" charset="0"/>
                            <a:ea typeface="Tahoma" panose="020B0604030504040204" pitchFamily="34" charset="0"/>
                            <a:cs typeface="Tahoma" panose="020B0604030504040204" pitchFamily="34" charset="0"/>
                          </a:rPr>
                          <m:t>𝑦</m:t>
                        </m:r>
                      </m:e>
                      <m:sup>
                        <m:r>
                          <a:rPr lang="en-US" sz="700" b="0" i="1" dirty="0" smtClean="0">
                            <a:latin typeface="Cambria Math" panose="02040503050406030204" pitchFamily="18" charset="0"/>
                            <a:ea typeface="Tahoma" panose="020B0604030504040204" pitchFamily="34" charset="0"/>
                            <a:cs typeface="Tahoma" panose="020B0604030504040204" pitchFamily="34" charset="0"/>
                          </a:rPr>
                          <m:t>′</m:t>
                        </m:r>
                      </m:sup>
                    </m:sSup>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𝑡</m:t>
                        </m:r>
                      </m:e>
                    </m:d>
                    <m:r>
                      <a:rPr lang="en-US" sz="700" i="1" dirty="0" smtClean="0">
                        <a:latin typeface="Cambria Math" panose="02040503050406030204" pitchFamily="18" charset="0"/>
                        <a:ea typeface="Tahoma" panose="020B0604030504040204" pitchFamily="34" charset="0"/>
                        <a:cs typeface="Tahoma" panose="020B0604030504040204" pitchFamily="34" charset="0"/>
                      </a:rPr>
                      <m:t>,−</m:t>
                    </m:r>
                    <m:sSup>
                      <m:sSup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700" i="1" dirty="0" smtClean="0">
                            <a:latin typeface="Cambria Math" panose="02040503050406030204" pitchFamily="18" charset="0"/>
                            <a:ea typeface="Tahoma" panose="020B0604030504040204" pitchFamily="34" charset="0"/>
                            <a:cs typeface="Tahoma" panose="020B0604030504040204" pitchFamily="34" charset="0"/>
                          </a:rPr>
                          <m:t>𝑥</m:t>
                        </m:r>
                      </m:e>
                      <m:sup>
                        <m:r>
                          <a:rPr lang="en-US" sz="700" b="0" i="1" dirty="0" smtClean="0">
                            <a:latin typeface="Cambria Math" panose="02040503050406030204" pitchFamily="18" charset="0"/>
                            <a:ea typeface="Tahoma" panose="020B0604030504040204" pitchFamily="34" charset="0"/>
                            <a:cs typeface="Tahoma" panose="020B0604030504040204" pitchFamily="34" charset="0"/>
                          </a:rPr>
                          <m:t>′</m:t>
                        </m:r>
                      </m:sup>
                    </m:sSup>
                    <m:d>
                      <m:dPr>
                        <m:ctrlPr>
                          <a:rPr lang="en-US" sz="7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𝑡</m:t>
                        </m:r>
                      </m:e>
                    </m:d>
                    <m:r>
                      <a:rPr lang="en-US" sz="700" i="1" dirty="0" smtClean="0">
                        <a:latin typeface="Cambria Math" panose="02040503050406030204" pitchFamily="18" charset="0"/>
                        <a:ea typeface="Tahoma" panose="020B0604030504040204" pitchFamily="34" charset="0"/>
                        <a:cs typeface="Tahoma" panose="020B0604030504040204" pitchFamily="34" charset="0"/>
                      </a:rPr>
                      <m:t>⟩ </m:t>
                    </m:r>
                  </m:oMath>
                </a14:m>
                <a:endParaRPr lang="en-US" sz="700" dirty="0">
                  <a:latin typeface="Tahoma" panose="020B0604030504040204" pitchFamily="34" charset="0"/>
                  <a:ea typeface="Tahoma" panose="020B0604030504040204" pitchFamily="34" charset="0"/>
                  <a:cs typeface="Tahoma" panose="020B0604030504040204" pitchFamily="34" charset="0"/>
                </a:endParaRPr>
              </a:p>
              <a:p>
                <a:pPr marL="1200150" lvl="2" indent="-285750">
                  <a:buFont typeface="Arial" panose="020B0604020202020204" pitchFamily="34" charset="0"/>
                  <a:buChar char="•"/>
                </a:pPr>
                <a14:m>
                  <m:oMath xmlns:m="http://schemas.openxmlformats.org/officeDocument/2006/math">
                    <m:r>
                      <a:rPr lang="en-US" sz="700" i="1" dirty="0" smtClean="0">
                        <a:latin typeface="Cambria Math" panose="02040503050406030204" pitchFamily="18" charset="0"/>
                        <a:ea typeface="Tahoma" panose="020B0604030504040204" pitchFamily="34" charset="0"/>
                        <a:cs typeface="Tahoma" panose="020B0604030504040204" pitchFamily="34" charset="0"/>
                      </a:rPr>
                      <m:t>𝑁</m:t>
                    </m:r>
                    <m:r>
                      <a:rPr lang="en-US" sz="700" b="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𝑡</m:t>
                    </m:r>
                    <m:r>
                      <a:rPr lang="en-US" sz="700" i="1" dirty="0" smtClean="0">
                        <a:latin typeface="Cambria Math" panose="02040503050406030204" pitchFamily="18" charset="0"/>
                        <a:ea typeface="Tahoma" panose="020B0604030504040204" pitchFamily="34" charset="0"/>
                        <a:cs typeface="Tahoma" panose="020B0604030504040204" pitchFamily="34" charset="0"/>
                      </a:rPr>
                      <m:t>)=⟨−</m:t>
                    </m:r>
                    <m:sSup>
                      <m:sSup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700" i="1" dirty="0" smtClean="0">
                            <a:latin typeface="Cambria Math" panose="02040503050406030204" pitchFamily="18" charset="0"/>
                            <a:ea typeface="Tahoma" panose="020B0604030504040204" pitchFamily="34" charset="0"/>
                            <a:cs typeface="Tahoma" panose="020B0604030504040204" pitchFamily="34" charset="0"/>
                          </a:rPr>
                          <m:t>𝑦</m:t>
                        </m:r>
                      </m:e>
                      <m:sup>
                        <m:r>
                          <a:rPr lang="en-US" sz="700" b="0" i="1" dirty="0" smtClean="0">
                            <a:latin typeface="Cambria Math" panose="02040503050406030204" pitchFamily="18" charset="0"/>
                            <a:ea typeface="Tahoma" panose="020B0604030504040204" pitchFamily="34" charset="0"/>
                            <a:cs typeface="Tahoma" panose="020B0604030504040204" pitchFamily="34" charset="0"/>
                          </a:rPr>
                          <m:t>′</m:t>
                        </m:r>
                      </m:sup>
                    </m:sSup>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𝑡</m:t>
                        </m:r>
                      </m:e>
                    </m:d>
                    <m:r>
                      <a:rPr lang="en-US" sz="700" i="1" dirty="0" smtClean="0">
                        <a:latin typeface="Cambria Math" panose="02040503050406030204" pitchFamily="18" charset="0"/>
                        <a:ea typeface="Tahoma" panose="020B0604030504040204" pitchFamily="34" charset="0"/>
                        <a:cs typeface="Tahoma" panose="020B0604030504040204" pitchFamily="34" charset="0"/>
                      </a:rPr>
                      <m:t>,</m:t>
                    </m:r>
                    <m:sSup>
                      <m:sSup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700" i="1" dirty="0" smtClean="0">
                            <a:latin typeface="Cambria Math" panose="02040503050406030204" pitchFamily="18" charset="0"/>
                            <a:ea typeface="Tahoma" panose="020B0604030504040204" pitchFamily="34" charset="0"/>
                            <a:cs typeface="Tahoma" panose="020B0604030504040204" pitchFamily="34" charset="0"/>
                          </a:rPr>
                          <m:t>𝑥</m:t>
                        </m:r>
                      </m:e>
                      <m:sup>
                        <m:r>
                          <a:rPr lang="en-US" sz="700" b="0" i="1" dirty="0" smtClean="0">
                            <a:latin typeface="Cambria Math" panose="02040503050406030204" pitchFamily="18" charset="0"/>
                            <a:ea typeface="Tahoma" panose="020B0604030504040204" pitchFamily="34" charset="0"/>
                            <a:cs typeface="Tahoma" panose="020B0604030504040204" pitchFamily="34" charset="0"/>
                          </a:rPr>
                          <m:t>′</m:t>
                        </m:r>
                      </m:sup>
                    </m:sSup>
                    <m:d>
                      <m:dPr>
                        <m:ctrlPr>
                          <a:rPr lang="en-US" sz="70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𝑡</m:t>
                        </m:r>
                      </m:e>
                    </m:d>
                    <m:r>
                      <a:rPr lang="en-US" sz="700" i="1" dirty="0" smtClean="0">
                        <a:latin typeface="Cambria Math" panose="02040503050406030204" pitchFamily="18" charset="0"/>
                        <a:ea typeface="Tahoma" panose="020B0604030504040204" pitchFamily="34" charset="0"/>
                        <a:cs typeface="Tahoma" panose="020B0604030504040204" pitchFamily="34" charset="0"/>
                      </a:rPr>
                      <m:t>⟩</m:t>
                    </m:r>
                  </m:oMath>
                </a14:m>
                <a:endParaRPr lang="en-US" sz="700" dirty="0">
                  <a:latin typeface="Tahoma" panose="020B0604030504040204" pitchFamily="34" charset="0"/>
                  <a:ea typeface="Tahoma" panose="020B0604030504040204" pitchFamily="34" charset="0"/>
                  <a:cs typeface="Tahoma" panose="020B0604030504040204" pitchFamily="34" charset="0"/>
                </a:endParaRPr>
              </a:p>
              <a:p>
                <a:pPr marL="1657350" lvl="3" indent="-285750">
                  <a:buFont typeface="Arial" panose="020B0604020202020204" pitchFamily="34" charset="0"/>
                  <a:buChar char="•"/>
                </a:pPr>
                <a:r>
                  <a:rPr lang="en-US" sz="700" b="1" dirty="0">
                    <a:latin typeface="Tahoma" panose="020B0604030504040204" pitchFamily="34" charset="0"/>
                    <a:ea typeface="Tahoma" panose="020B0604030504040204" pitchFamily="34" charset="0"/>
                    <a:cs typeface="Tahoma" panose="020B0604030504040204" pitchFamily="34" charset="0"/>
                  </a:rPr>
                  <a:t>Idea:</a:t>
                </a:r>
                <a:r>
                  <a:rPr lang="en-US" sz="700" dirty="0">
                    <a:latin typeface="Tahoma" panose="020B0604030504040204" pitchFamily="34" charset="0"/>
                    <a:ea typeface="Tahoma" panose="020B0604030504040204" pitchFamily="34" charset="0"/>
                    <a:cs typeface="Tahoma" panose="020B0604030504040204" pitchFamily="34" charset="0"/>
                  </a:rPr>
                  <a:t> rotate vector </a:t>
                </a:r>
                <a14:m>
                  <m:oMath xmlns:m="http://schemas.openxmlformats.org/officeDocument/2006/math">
                    <m:sSup>
                      <m:sSup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sSupPr>
                      <m:e>
                        <m:r>
                          <a:rPr lang="en-US" sz="700" i="1" dirty="0" smtClean="0">
                            <a:latin typeface="Cambria Math" panose="02040503050406030204" pitchFamily="18" charset="0"/>
                            <a:ea typeface="Tahoma" panose="020B0604030504040204" pitchFamily="34" charset="0"/>
                            <a:cs typeface="Tahoma" panose="020B0604030504040204" pitchFamily="34" charset="0"/>
                          </a:rPr>
                          <m:t>90</m:t>
                        </m:r>
                      </m:e>
                      <m:sup>
                        <m:r>
                          <a:rPr lang="en-US" sz="700" b="0" i="1" dirty="0" smtClean="0">
                            <a:latin typeface="Cambria Math" panose="02040503050406030204" pitchFamily="18" charset="0"/>
                            <a:ea typeface="Tahoma" panose="020B0604030504040204" pitchFamily="34" charset="0"/>
                            <a:cs typeface="Tahoma" panose="020B0604030504040204" pitchFamily="34" charset="0"/>
                          </a:rPr>
                          <m:t>∘</m:t>
                        </m:r>
                      </m:sup>
                    </m:sSup>
                    <m:r>
                      <a:rPr lang="en-US" sz="700" i="1" dirty="0" smtClean="0">
                        <a:latin typeface="Cambria Math" panose="02040503050406030204" pitchFamily="18" charset="0"/>
                        <a:ea typeface="Tahoma" panose="020B0604030504040204" pitchFamily="34" charset="0"/>
                        <a:cs typeface="Tahoma" panose="020B0604030504040204" pitchFamily="34" charset="0"/>
                      </a:rPr>
                      <m:t> </m:t>
                    </m:r>
                  </m:oMath>
                </a14:m>
                <a:r>
                  <a:rPr lang="en-US" sz="700" dirty="0">
                    <a:latin typeface="Tahoma" panose="020B0604030504040204" pitchFamily="34" charset="0"/>
                    <a:ea typeface="Tahoma" panose="020B0604030504040204" pitchFamily="34" charset="0"/>
                    <a:cs typeface="Tahoma" panose="020B0604030504040204" pitchFamily="34" charset="0"/>
                  </a:rPr>
                  <a:t>so that dot product with tangent vector is zero</a:t>
                </a:r>
              </a:p>
            </p:txBody>
          </p:sp>
        </mc:Choice>
        <mc:Fallback xmlns="">
          <p:sp>
            <p:nvSpPr>
              <p:cNvPr id="14" name="TextBox 13">
                <a:extLst>
                  <a:ext uri="{FF2B5EF4-FFF2-40B4-BE49-F238E27FC236}">
                    <a16:creationId xmlns:a16="http://schemas.microsoft.com/office/drawing/2014/main" id="{A4F6586A-F372-4603-B39E-02599DF42AEB}"/>
                  </a:ext>
                </a:extLst>
              </p:cNvPr>
              <p:cNvSpPr txBox="1">
                <a:spLocks noRot="1" noChangeAspect="1" noMove="1" noResize="1" noEditPoints="1" noAdjustHandles="1" noChangeArrowheads="1" noChangeShapeType="1" noTextEdit="1"/>
              </p:cNvSpPr>
              <p:nvPr/>
            </p:nvSpPr>
            <p:spPr>
              <a:xfrm>
                <a:off x="2000251" y="399527"/>
                <a:ext cx="2609850" cy="2031325"/>
              </a:xfrm>
              <a:prstGeom prst="rect">
                <a:avLst/>
              </a:prstGeom>
              <a:blipFill>
                <a:blip r:embed="rId5"/>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13FC9452-BCE9-4574-99A5-62B5DF8E4AA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82674" y="2472787"/>
            <a:ext cx="3242667" cy="776533"/>
          </a:xfrm>
          <a:prstGeom prst="rect">
            <a:avLst/>
          </a:prstGeom>
        </p:spPr>
      </p:pic>
      <p:pic>
        <p:nvPicPr>
          <p:cNvPr id="20" name="Picture 19">
            <a:extLst>
              <a:ext uri="{FF2B5EF4-FFF2-40B4-BE49-F238E27FC236}">
                <a16:creationId xmlns:a16="http://schemas.microsoft.com/office/drawing/2014/main" id="{CE659CC4-4387-402F-AA79-961445BF89B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5300" y="2150450"/>
            <a:ext cx="1617829" cy="176457"/>
          </a:xfrm>
          <a:prstGeom prst="rect">
            <a:avLst/>
          </a:prstGeom>
        </p:spPr>
      </p:pic>
      <p:pic>
        <p:nvPicPr>
          <p:cNvPr id="23" name="Picture 22">
            <a:extLst>
              <a:ext uri="{FF2B5EF4-FFF2-40B4-BE49-F238E27FC236}">
                <a16:creationId xmlns:a16="http://schemas.microsoft.com/office/drawing/2014/main" id="{F7D81D6E-AB7E-4D9D-A9A8-FA85F3F41DAD}"/>
              </a:ext>
            </a:extLst>
          </p:cNvPr>
          <p:cNvPicPr>
            <a:picLocks noChangeAspect="1"/>
          </p:cNvPicPr>
          <p:nvPr/>
        </p:nvPicPr>
        <p:blipFill>
          <a:blip r:embed="rId8"/>
          <a:stretch>
            <a:fillRect/>
          </a:stretch>
        </p:blipFill>
        <p:spPr>
          <a:xfrm>
            <a:off x="209396" y="1460380"/>
            <a:ext cx="1300163" cy="739573"/>
          </a:xfrm>
          <a:prstGeom prst="rect">
            <a:avLst/>
          </a:prstGeom>
        </p:spPr>
      </p:pic>
      <p:pic>
        <p:nvPicPr>
          <p:cNvPr id="25" name="Picture 24">
            <a:extLst>
              <a:ext uri="{FF2B5EF4-FFF2-40B4-BE49-F238E27FC236}">
                <a16:creationId xmlns:a16="http://schemas.microsoft.com/office/drawing/2014/main" id="{7EFE5E5D-87C8-4C94-9D9A-EFF5BB55EAD2}"/>
              </a:ext>
            </a:extLst>
          </p:cNvPr>
          <p:cNvPicPr>
            <a:picLocks noChangeAspect="1"/>
          </p:cNvPicPr>
          <p:nvPr/>
        </p:nvPicPr>
        <p:blipFill>
          <a:blip r:embed="rId9"/>
          <a:stretch>
            <a:fillRect/>
          </a:stretch>
        </p:blipFill>
        <p:spPr>
          <a:xfrm>
            <a:off x="209395" y="402793"/>
            <a:ext cx="1300163" cy="559248"/>
          </a:xfrm>
          <a:prstGeom prst="rect">
            <a:avLst/>
          </a:prstGeom>
        </p:spPr>
      </p:pic>
      <p:pic>
        <p:nvPicPr>
          <p:cNvPr id="27" name="Picture 26">
            <a:extLst>
              <a:ext uri="{FF2B5EF4-FFF2-40B4-BE49-F238E27FC236}">
                <a16:creationId xmlns:a16="http://schemas.microsoft.com/office/drawing/2014/main" id="{6991FF78-4E69-4171-BC92-95084B639AC7}"/>
              </a:ext>
            </a:extLst>
          </p:cNvPr>
          <p:cNvPicPr>
            <a:picLocks noChangeAspect="1"/>
          </p:cNvPicPr>
          <p:nvPr/>
        </p:nvPicPr>
        <p:blipFill>
          <a:blip r:embed="rId10"/>
          <a:stretch>
            <a:fillRect/>
          </a:stretch>
        </p:blipFill>
        <p:spPr>
          <a:xfrm>
            <a:off x="560872" y="942494"/>
            <a:ext cx="597212" cy="560217"/>
          </a:xfrm>
          <a:prstGeom prst="rect">
            <a:avLst/>
          </a:prstGeom>
        </p:spPr>
      </p:pic>
    </p:spTree>
    <p:extLst>
      <p:ext uri="{BB962C8B-B14F-4D97-AF65-F5344CB8AC3E}">
        <p14:creationId xmlns:p14="http://schemas.microsoft.com/office/powerpoint/2010/main" val="2896938089"/>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299" y="39215"/>
            <a:ext cx="1877915" cy="232756"/>
          </a:xfrm>
          <a:prstGeom prst="rect">
            <a:avLst/>
          </a:prstGeom>
        </p:spPr>
        <p:txBody>
          <a:bodyPr vert="horz" wrap="square" lIns="0" tIns="17145" rIns="0" bIns="0" rtlCol="0">
            <a:spAutoFit/>
          </a:bodyPr>
          <a:lstStyle/>
          <a:p>
            <a:pPr marL="12700">
              <a:lnSpc>
                <a:spcPct val="100000"/>
              </a:lnSpc>
              <a:spcBef>
                <a:spcPts val="135"/>
              </a:spcBef>
            </a:pPr>
            <a:r>
              <a:rPr lang="en-US" sz="1400" spc="-40" dirty="0">
                <a:solidFill>
                  <a:srgbClr val="FFFFFF"/>
                </a:solidFill>
                <a:latin typeface="Tahoma"/>
                <a:cs typeface="Tahoma"/>
              </a:rPr>
              <a:t>2-Sheet Hyperboloids: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rId3" action="ppaction://hlinksldjump"/>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18</a:t>
            </a:fld>
            <a:r>
              <a:rPr spc="-55" dirty="0"/>
              <a:t> </a:t>
            </a:r>
            <a:r>
              <a:rPr spc="35" dirty="0"/>
              <a:t>/</a:t>
            </a:r>
            <a:endParaRPr spc="-55" dirty="0"/>
          </a:p>
        </p:txBody>
      </p:sp>
      <p:pic>
        <p:nvPicPr>
          <p:cNvPr id="4098" name="Picture 2" descr="This graph has a standard 3D coordinate system.  The positive z-axis is straight up, the positive x-axis moves off to the left and slightly downward and positive y-axis move off the right and slightly downward.  This is a graph that has two cup shaped objects.  One starting on the positive z-axis and opening upward and another one starting on the negative z-axis and opening downward.">
            <a:extLst>
              <a:ext uri="{FF2B5EF4-FFF2-40B4-BE49-F238E27FC236}">
                <a16:creationId xmlns:a16="http://schemas.microsoft.com/office/drawing/2014/main" id="{CFF907A6-AF31-4C79-AD6B-FAE59EE1E2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88164"/>
            <a:ext cx="1769781" cy="21669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01DAEA4-BC55-1EB4-B255-EFB061FA8E14}"/>
              </a:ext>
            </a:extLst>
          </p:cNvPr>
          <p:cNvPicPr>
            <a:picLocks noChangeAspect="1"/>
          </p:cNvPicPr>
          <p:nvPr/>
        </p:nvPicPr>
        <p:blipFill>
          <a:blip r:embed="rId5"/>
          <a:stretch>
            <a:fillRect/>
          </a:stretch>
        </p:blipFill>
        <p:spPr>
          <a:xfrm>
            <a:off x="1656014" y="841011"/>
            <a:ext cx="2831875" cy="2048012"/>
          </a:xfrm>
          <a:prstGeom prst="rect">
            <a:avLst/>
          </a:prstGeom>
        </p:spPr>
      </p:pic>
    </p:spTree>
    <p:extLst>
      <p:ext uri="{BB962C8B-B14F-4D97-AF65-F5344CB8AC3E}">
        <p14:creationId xmlns:p14="http://schemas.microsoft.com/office/powerpoint/2010/main" val="3443691450"/>
      </p:ext>
    </p:extLst>
  </p:cSld>
  <p:clrMapOvr>
    <a:masterClrMapping/>
  </p:clrMapOvr>
  <p:transition>
    <p:cut/>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Scalar Line Integral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180</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083B9BCF-7C87-48B1-9D7B-12DFD0BDE5E0}"/>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75055" y="417623"/>
            <a:ext cx="4057905" cy="259810"/>
          </a:xfrm>
          <a:prstGeom prst="rect">
            <a:avLst/>
          </a:prstGeom>
        </p:spPr>
      </p:pic>
      <p:pic>
        <p:nvPicPr>
          <p:cNvPr id="2050" name="Picture 2">
            <a:extLst>
              <a:ext uri="{FF2B5EF4-FFF2-40B4-BE49-F238E27FC236}">
                <a16:creationId xmlns:a16="http://schemas.microsoft.com/office/drawing/2014/main" id="{12EDCB70-7D50-4F82-A31A-C59662A928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6616" y="815975"/>
            <a:ext cx="1134781" cy="189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443080"/>
      </p:ext>
    </p:extLst>
  </p:cSld>
  <p:clrMapOvr>
    <a:masterClrMapping/>
  </p:clrMapOvr>
  <p:transition>
    <p:cut/>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Scalar Line Integral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181</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083B9BCF-7C87-48B1-9D7B-12DFD0BDE5E0}"/>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75055" y="417623"/>
            <a:ext cx="4057905" cy="259810"/>
          </a:xfrm>
          <a:prstGeom prst="rect">
            <a:avLst/>
          </a:prstGeom>
        </p:spPr>
      </p:pic>
      <p:pic>
        <p:nvPicPr>
          <p:cNvPr id="2050" name="Picture 2">
            <a:extLst>
              <a:ext uri="{FF2B5EF4-FFF2-40B4-BE49-F238E27FC236}">
                <a16:creationId xmlns:a16="http://schemas.microsoft.com/office/drawing/2014/main" id="{12EDCB70-7D50-4F82-A31A-C59662A9280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46" y="2176139"/>
            <a:ext cx="691286" cy="115355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59A7FFB-9757-49E0-8057-90B299243D5F}"/>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76555" y="906879"/>
            <a:ext cx="3391238" cy="131810"/>
          </a:xfrm>
          <a:prstGeom prst="rect">
            <a:avLst/>
          </a:prstGeom>
        </p:spPr>
      </p:pic>
      <p:pic>
        <p:nvPicPr>
          <p:cNvPr id="18" name="Picture 17">
            <a:extLst>
              <a:ext uri="{FF2B5EF4-FFF2-40B4-BE49-F238E27FC236}">
                <a16:creationId xmlns:a16="http://schemas.microsoft.com/office/drawing/2014/main" id="{8EB7110B-9B95-445C-AA3E-BC2BE441DE78}"/>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3270" y="744918"/>
            <a:ext cx="1409524" cy="94476"/>
          </a:xfrm>
          <a:prstGeom prst="rect">
            <a:avLst/>
          </a:prstGeom>
        </p:spPr>
      </p:pic>
      <p:pic>
        <p:nvPicPr>
          <p:cNvPr id="20" name="Picture 19">
            <a:extLst>
              <a:ext uri="{FF2B5EF4-FFF2-40B4-BE49-F238E27FC236}">
                <a16:creationId xmlns:a16="http://schemas.microsoft.com/office/drawing/2014/main" id="{6FBF0C1C-519D-4846-8567-816E5D5A4EA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76555" y="1096951"/>
            <a:ext cx="3364571" cy="227810"/>
          </a:xfrm>
          <a:prstGeom prst="rect">
            <a:avLst/>
          </a:prstGeom>
        </p:spPr>
      </p:pic>
      <p:pic>
        <p:nvPicPr>
          <p:cNvPr id="22" name="Picture 21">
            <a:extLst>
              <a:ext uri="{FF2B5EF4-FFF2-40B4-BE49-F238E27FC236}">
                <a16:creationId xmlns:a16="http://schemas.microsoft.com/office/drawing/2014/main" id="{F68BD7B7-6A34-475F-86F7-AC82C6358C69}"/>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3270" y="1565615"/>
            <a:ext cx="3205333" cy="161524"/>
          </a:xfrm>
          <a:prstGeom prst="rect">
            <a:avLst/>
          </a:prstGeom>
        </p:spPr>
      </p:pic>
      <p:pic>
        <p:nvPicPr>
          <p:cNvPr id="24" name="Picture 23">
            <a:extLst>
              <a:ext uri="{FF2B5EF4-FFF2-40B4-BE49-F238E27FC236}">
                <a16:creationId xmlns:a16="http://schemas.microsoft.com/office/drawing/2014/main" id="{5FAE51FD-CA4F-4011-B76C-12F94CD1F35E}"/>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70459" y="1372407"/>
            <a:ext cx="1343238" cy="128000"/>
          </a:xfrm>
          <a:prstGeom prst="rect">
            <a:avLst/>
          </a:prstGeom>
        </p:spPr>
      </p:pic>
      <p:pic>
        <p:nvPicPr>
          <p:cNvPr id="26" name="Picture 25">
            <a:extLst>
              <a:ext uri="{FF2B5EF4-FFF2-40B4-BE49-F238E27FC236}">
                <a16:creationId xmlns:a16="http://schemas.microsoft.com/office/drawing/2014/main" id="{41EFFDD1-6A6F-4B06-B438-0359167CC76A}"/>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861133" y="1833781"/>
            <a:ext cx="3334095" cy="777905"/>
          </a:xfrm>
          <a:prstGeom prst="rect">
            <a:avLst/>
          </a:prstGeom>
        </p:spPr>
      </p:pic>
    </p:spTree>
    <p:extLst>
      <p:ext uri="{BB962C8B-B14F-4D97-AF65-F5344CB8AC3E}">
        <p14:creationId xmlns:p14="http://schemas.microsoft.com/office/powerpoint/2010/main" val="3014413149"/>
      </p:ext>
    </p:extLst>
  </p:cSld>
  <p:clrMapOvr>
    <a:masterClrMapping/>
  </p:clrMapOvr>
  <p:transition>
    <p:cut/>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Scalar Line Integral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182</a:t>
            </a:fld>
            <a:r>
              <a:rPr spc="-55" dirty="0"/>
              <a:t> </a:t>
            </a:r>
            <a:r>
              <a:rPr spc="35" dirty="0"/>
              <a:t>/</a:t>
            </a:r>
            <a:r>
              <a:rPr spc="-15" dirty="0"/>
              <a:t> </a:t>
            </a:r>
            <a:r>
              <a:rPr lang="en-US" spc="-55" dirty="0"/>
              <a:t>11</a:t>
            </a:r>
            <a:endParaRPr spc="-55" dirty="0"/>
          </a:p>
        </p:txBody>
      </p:sp>
      <p:pic>
        <p:nvPicPr>
          <p:cNvPr id="17" name="Picture 16">
            <a:extLst>
              <a:ext uri="{FF2B5EF4-FFF2-40B4-BE49-F238E27FC236}">
                <a16:creationId xmlns:a16="http://schemas.microsoft.com/office/drawing/2014/main" id="{EB3E5B2F-82DB-4188-AE93-35D0BBA53F0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5300" y="441780"/>
            <a:ext cx="3850362" cy="207848"/>
          </a:xfrm>
          <a:prstGeom prst="rect">
            <a:avLst/>
          </a:prstGeom>
        </p:spPr>
      </p:pic>
    </p:spTree>
    <p:extLst>
      <p:ext uri="{BB962C8B-B14F-4D97-AF65-F5344CB8AC3E}">
        <p14:creationId xmlns:p14="http://schemas.microsoft.com/office/powerpoint/2010/main" val="161829330"/>
      </p:ext>
    </p:extLst>
  </p:cSld>
  <p:clrMapOvr>
    <a:masterClrMapping/>
  </p:clrMapOvr>
  <p:transition>
    <p:cut/>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Scalar Line Integral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183</a:t>
            </a:fld>
            <a:r>
              <a:rPr spc="-55" dirty="0"/>
              <a:t> </a:t>
            </a:r>
            <a:r>
              <a:rPr spc="35" dirty="0"/>
              <a:t>/</a:t>
            </a:r>
            <a:r>
              <a:rPr spc="-15" dirty="0"/>
              <a:t> </a:t>
            </a:r>
            <a:r>
              <a:rPr lang="en-US" spc="-55" dirty="0"/>
              <a:t>11</a:t>
            </a:r>
            <a:endParaRPr spc="-55" dirty="0"/>
          </a:p>
        </p:txBody>
      </p:sp>
      <p:pic>
        <p:nvPicPr>
          <p:cNvPr id="17" name="Picture 16">
            <a:extLst>
              <a:ext uri="{FF2B5EF4-FFF2-40B4-BE49-F238E27FC236}">
                <a16:creationId xmlns:a16="http://schemas.microsoft.com/office/drawing/2014/main" id="{EB3E5B2F-82DB-4188-AE93-35D0BBA53F0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5300" y="441780"/>
            <a:ext cx="3850362" cy="207848"/>
          </a:xfrm>
          <a:prstGeom prst="rect">
            <a:avLst/>
          </a:prstGeom>
        </p:spPr>
      </p:pic>
      <p:pic>
        <p:nvPicPr>
          <p:cNvPr id="22" name="Picture 21">
            <a:extLst>
              <a:ext uri="{FF2B5EF4-FFF2-40B4-BE49-F238E27FC236}">
                <a16:creationId xmlns:a16="http://schemas.microsoft.com/office/drawing/2014/main" id="{4B9B21A0-DA50-455E-98E9-D275D32CC34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26522" y="990461"/>
            <a:ext cx="4354971" cy="1739657"/>
          </a:xfrm>
          <a:prstGeom prst="rect">
            <a:avLst/>
          </a:prstGeom>
        </p:spPr>
      </p:pic>
    </p:spTree>
    <p:extLst>
      <p:ext uri="{BB962C8B-B14F-4D97-AF65-F5344CB8AC3E}">
        <p14:creationId xmlns:p14="http://schemas.microsoft.com/office/powerpoint/2010/main" val="93767993"/>
      </p:ext>
    </p:extLst>
  </p:cSld>
  <p:clrMapOvr>
    <a:masterClrMapping/>
  </p:clrMapOvr>
  <p:transition>
    <p:cut/>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sp>
        <p:nvSpPr>
          <p:cNvPr id="5" name="object 5"/>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184</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CC1ADC96-2C81-473E-96CA-DD42B3FCDDA1}"/>
              </a:ext>
            </a:extLst>
          </p:cNvPr>
          <p:cNvPicPr>
            <a:picLocks noChangeAspect="1"/>
          </p:cNvPicPr>
          <p:nvPr/>
        </p:nvPicPr>
        <p:blipFill>
          <a:blip r:embed="rId4">
            <a:duotone>
              <a:schemeClr val="accent6">
                <a:shade val="45000"/>
                <a:satMod val="135000"/>
              </a:schemeClr>
              <a:prstClr val="white"/>
            </a:duotone>
          </a:blip>
          <a:stretch>
            <a:fillRect/>
          </a:stretch>
        </p:blipFill>
        <p:spPr>
          <a:xfrm>
            <a:off x="1194339" y="654144"/>
            <a:ext cx="2394495" cy="2628921"/>
          </a:xfrm>
          <a:prstGeom prst="rect">
            <a:avLst/>
          </a:prstGeom>
        </p:spPr>
      </p:pic>
      <p:pic>
        <p:nvPicPr>
          <p:cNvPr id="27" name="Picture 26">
            <a:extLst>
              <a:ext uri="{FF2B5EF4-FFF2-40B4-BE49-F238E27FC236}">
                <a16:creationId xmlns:a16="http://schemas.microsoft.com/office/drawing/2014/main" id="{D2344278-3A9D-4000-8B14-67781BFDB2C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6561" y="403603"/>
            <a:ext cx="3818667" cy="153143"/>
          </a:xfrm>
          <a:prstGeom prst="rect">
            <a:avLst/>
          </a:prstGeom>
        </p:spPr>
      </p:pic>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6" cstate="print">
              <a:duotone>
                <a:prstClr val="black"/>
                <a:schemeClr val="accent6">
                  <a:tint val="45000"/>
                  <a:satMod val="400000"/>
                </a:schemeClr>
              </a:duotone>
              <a:extLst>
                <a:ext uri="{BEBA8EAE-BF5A-486C-A8C5-ECC9F3942E4B}">
                  <a14:imgProps xmlns:a14="http://schemas.microsoft.com/office/drawing/2010/main">
                    <a14:imgLayer r:embed="rId7">
                      <a14:imgEffect>
                        <a14:artisticChalkSketch/>
                      </a14:imgEffect>
                    </a14:imgLayer>
                  </a14:imgProps>
                </a:ext>
              </a:extLst>
            </a:blip>
            <a:stretch>
              <a:fillRect/>
            </a:stretch>
          </a:blipFill>
        </p:spPr>
        <p:txBody>
          <a:bodyPr wrap="square" lIns="0" tIns="0" rIns="0" bIns="0" rtlCol="0"/>
          <a:lstStyle/>
          <a:p>
            <a:endParaRPr dirty="0"/>
          </a:p>
        </p:txBody>
      </p:sp>
      <p:pic>
        <p:nvPicPr>
          <p:cNvPr id="2" name="Picture 1">
            <a:extLst>
              <a:ext uri="{FF2B5EF4-FFF2-40B4-BE49-F238E27FC236}">
                <a16:creationId xmlns:a16="http://schemas.microsoft.com/office/drawing/2014/main" id="{B2ABE3A2-CDA5-44AE-A20B-D1F1C16287F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10103" y="581889"/>
            <a:ext cx="2787809" cy="128000"/>
          </a:xfrm>
          <a:prstGeom prst="rect">
            <a:avLst/>
          </a:prstGeom>
        </p:spPr>
      </p:pic>
    </p:spTree>
    <p:extLst>
      <p:ext uri="{BB962C8B-B14F-4D97-AF65-F5344CB8AC3E}">
        <p14:creationId xmlns:p14="http://schemas.microsoft.com/office/powerpoint/2010/main" val="575541707"/>
      </p:ext>
    </p:extLst>
  </p:cSld>
  <p:clrMapOvr>
    <a:masterClrMapping/>
  </p:clrMapOvr>
  <p:transition>
    <p:cut/>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185</a:t>
            </a:fld>
            <a:r>
              <a:rPr spc="-55" dirty="0"/>
              <a:t> </a:t>
            </a:r>
            <a:r>
              <a:rPr spc="35" dirty="0"/>
              <a:t>/</a:t>
            </a:r>
            <a:r>
              <a:rPr spc="-15" dirty="0"/>
              <a:t> </a:t>
            </a:r>
            <a:r>
              <a:rPr lang="en-US" spc="-55" dirty="0"/>
              <a:t>11</a:t>
            </a:r>
            <a:endParaRPr spc="-55" dirty="0"/>
          </a:p>
        </p:txBody>
      </p:sp>
      <p:pic>
        <p:nvPicPr>
          <p:cNvPr id="27" name="Picture 26">
            <a:extLst>
              <a:ext uri="{FF2B5EF4-FFF2-40B4-BE49-F238E27FC236}">
                <a16:creationId xmlns:a16="http://schemas.microsoft.com/office/drawing/2014/main" id="{D2344278-3A9D-4000-8B14-67781BFDB2C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76561" y="403603"/>
            <a:ext cx="3818667" cy="153143"/>
          </a:xfrm>
          <a:prstGeom prst="rect">
            <a:avLst/>
          </a:prstGeom>
        </p:spPr>
      </p:pic>
      <p:sp>
        <p:nvSpPr>
          <p:cNvPr id="14" name="object 5">
            <a:extLst>
              <a:ext uri="{FF2B5EF4-FFF2-40B4-BE49-F238E27FC236}">
                <a16:creationId xmlns:a16="http://schemas.microsoft.com/office/drawing/2014/main" id="{EFCD7FD8-5E2E-41C4-AC6A-B5A8318FC20E}"/>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(Solution)</a:t>
            </a:r>
          </a:p>
        </p:txBody>
      </p:sp>
      <p:sp>
        <p:nvSpPr>
          <p:cNvPr id="16" name="TextBox 15">
            <a:extLst>
              <a:ext uri="{FF2B5EF4-FFF2-40B4-BE49-F238E27FC236}">
                <a16:creationId xmlns:a16="http://schemas.microsoft.com/office/drawing/2014/main" id="{C8E347C6-0014-4854-AE7F-BE139E85F2DC}"/>
              </a:ext>
            </a:extLst>
          </p:cNvPr>
          <p:cNvSpPr txBox="1"/>
          <p:nvPr/>
        </p:nvSpPr>
        <p:spPr>
          <a:xfrm>
            <a:off x="73102" y="704308"/>
            <a:ext cx="2378192" cy="2454518"/>
          </a:xfrm>
          <a:prstGeom prst="rect">
            <a:avLst/>
          </a:prstGeom>
          <a:noFill/>
        </p:spPr>
        <p:txBody>
          <a:bodyPr wrap="square" rtlCol="0">
            <a:spAutoFit/>
          </a:bodyPr>
          <a:lstStyle/>
          <a:p>
            <a:r>
              <a:rPr lang="en-US" sz="850" b="1" dirty="0">
                <a:latin typeface="Tahoma" panose="020B0604030504040204" pitchFamily="34" charset="0"/>
                <a:ea typeface="Tahoma" panose="020B0604030504040204" pitchFamily="34" charset="0"/>
                <a:cs typeface="Tahoma" panose="020B0604030504040204" pitchFamily="34" charset="0"/>
              </a:rPr>
              <a:t>C1</a:t>
            </a:r>
            <a:r>
              <a:rPr lang="en-US" sz="850" b="1" i="0" dirty="0">
                <a:effectLst/>
                <a:latin typeface="Tahoma" panose="020B0604030504040204" pitchFamily="34" charset="0"/>
                <a:ea typeface="Tahoma" panose="020B0604030504040204" pitchFamily="34" charset="0"/>
                <a:cs typeface="Tahoma" panose="020B0604030504040204" pitchFamily="34" charset="0"/>
              </a:rPr>
              <a:t>→ </a:t>
            </a:r>
            <a:r>
              <a:rPr lang="en-US" sz="850" b="1" dirty="0">
                <a:latin typeface="Tahoma" panose="020B0604030504040204" pitchFamily="34" charset="0"/>
                <a:ea typeface="Tahoma" panose="020B0604030504040204" pitchFamily="34" charset="0"/>
                <a:cs typeface="Tahoma" panose="020B0604030504040204" pitchFamily="34" charset="0"/>
              </a:rPr>
              <a:t>negative (-)</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For C1 the vector field points "against" the curve for most of its length, and with larger magnitude, so the integral is negative.</a:t>
            </a:r>
          </a:p>
          <a:p>
            <a:r>
              <a:rPr lang="en-US" sz="850" b="1" dirty="0">
                <a:latin typeface="Tahoma" panose="020B0604030504040204" pitchFamily="34" charset="0"/>
                <a:ea typeface="Tahoma" panose="020B0604030504040204" pitchFamily="34" charset="0"/>
                <a:cs typeface="Tahoma" panose="020B0604030504040204" pitchFamily="34" charset="0"/>
              </a:rPr>
              <a:t>C2 </a:t>
            </a:r>
            <a:r>
              <a:rPr lang="en-US" sz="850" b="1" i="0" dirty="0">
                <a:effectLst/>
                <a:latin typeface="Tahoma" panose="020B0604030504040204" pitchFamily="34" charset="0"/>
                <a:ea typeface="Tahoma" panose="020B0604030504040204" pitchFamily="34" charset="0"/>
                <a:cs typeface="Tahoma" panose="020B0604030504040204" pitchFamily="34" charset="0"/>
              </a:rPr>
              <a:t>→</a:t>
            </a:r>
            <a:r>
              <a:rPr lang="en-US" sz="850" b="1" dirty="0">
                <a:latin typeface="Tahoma" panose="020B0604030504040204" pitchFamily="34" charset="0"/>
                <a:ea typeface="Tahoma" panose="020B0604030504040204" pitchFamily="34" charset="0"/>
                <a:cs typeface="Tahoma" panose="020B0604030504040204" pitchFamily="34" charset="0"/>
              </a:rPr>
              <a:t> positive (+)</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For C2 the vector field points with the curve for its entire length, so the integral is positive.</a:t>
            </a:r>
          </a:p>
          <a:p>
            <a:r>
              <a:rPr lang="en-US" sz="850" b="1" dirty="0">
                <a:latin typeface="Tahoma" panose="020B0604030504040204" pitchFamily="34" charset="0"/>
                <a:ea typeface="Tahoma" panose="020B0604030504040204" pitchFamily="34" charset="0"/>
                <a:cs typeface="Tahoma" panose="020B0604030504040204" pitchFamily="34" charset="0"/>
              </a:rPr>
              <a:t>Further Explanation:</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Try to imagine the curve as tiny arrow moving along the vector field. If same direction, then positive. If opposite direction, then negative. If perpendicular, then zero. </a:t>
            </a:r>
            <a:r>
              <a:rPr lang="en-US" sz="850" b="0" i="0" dirty="0">
                <a:effectLst/>
                <a:latin typeface="Tahoma" panose="020B0604030504040204" pitchFamily="34" charset="0"/>
                <a:ea typeface="Tahoma" panose="020B0604030504040204" pitchFamily="34" charset="0"/>
                <a:cs typeface="Tahoma" panose="020B0604030504040204" pitchFamily="34" charset="0"/>
              </a:rPr>
              <a:t>The more they are aligned (or oppose), the larger the weight of this positive or negative outcome.</a:t>
            </a:r>
          </a:p>
          <a:p>
            <a:pPr marL="171450" indent="-171450">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BA91004D-6F1A-4F1D-BC5F-77D441441EF0}"/>
              </a:ext>
            </a:extLst>
          </p:cNvPr>
          <p:cNvPicPr>
            <a:picLocks noChangeAspect="1"/>
          </p:cNvPicPr>
          <p:nvPr/>
        </p:nvPicPr>
        <p:blipFill>
          <a:blip r:embed="rId5">
            <a:duotone>
              <a:schemeClr val="accent6">
                <a:shade val="45000"/>
                <a:satMod val="135000"/>
              </a:schemeClr>
              <a:prstClr val="white"/>
            </a:duotone>
          </a:blip>
          <a:stretch>
            <a:fillRect/>
          </a:stretch>
        </p:blipFill>
        <p:spPr>
          <a:xfrm>
            <a:off x="2402440" y="672028"/>
            <a:ext cx="2207660" cy="2423794"/>
          </a:xfrm>
          <a:prstGeom prst="rect">
            <a:avLst/>
          </a:prstGeom>
        </p:spPr>
      </p:pic>
      <p:pic>
        <p:nvPicPr>
          <p:cNvPr id="4" name="Picture 3">
            <a:extLst>
              <a:ext uri="{FF2B5EF4-FFF2-40B4-BE49-F238E27FC236}">
                <a16:creationId xmlns:a16="http://schemas.microsoft.com/office/drawing/2014/main" id="{BCF17A09-DB5E-4D18-A069-51535860FF5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10103" y="581889"/>
            <a:ext cx="2787809" cy="128000"/>
          </a:xfrm>
          <a:prstGeom prst="rect">
            <a:avLst/>
          </a:prstGeom>
        </p:spPr>
      </p:pic>
      <p:sp>
        <p:nvSpPr>
          <p:cNvPr id="15" name="object 3 2">
            <a:extLst>
              <a:ext uri="{FF2B5EF4-FFF2-40B4-BE49-F238E27FC236}">
                <a16:creationId xmlns:a16="http://schemas.microsoft.com/office/drawing/2014/main" id="{40265028-E72A-495D-930F-7E9FBEDF26D7}"/>
              </a:ext>
            </a:extLst>
          </p:cNvPr>
          <p:cNvSpPr/>
          <p:nvPr/>
        </p:nvSpPr>
        <p:spPr>
          <a:xfrm>
            <a:off x="4233914" y="6399"/>
            <a:ext cx="374103" cy="365661"/>
          </a:xfrm>
          <a:prstGeom prst="rect">
            <a:avLst/>
          </a:prstGeom>
          <a:blipFill>
            <a:blip r:embed="rId7" cstate="print">
              <a:duotone>
                <a:prstClr val="black"/>
                <a:schemeClr val="accent6">
                  <a:tint val="45000"/>
                  <a:satMod val="400000"/>
                </a:schemeClr>
              </a:duotone>
              <a:extLst>
                <a:ext uri="{BEBA8EAE-BF5A-486C-A8C5-ECC9F3942E4B}">
                  <a14:imgProps xmlns:a14="http://schemas.microsoft.com/office/drawing/2010/main">
                    <a14:imgLayer r:embed="rId8">
                      <a14:imgEffect>
                        <a14:artisticChalkSketch/>
                      </a14:imgEffect>
                    </a14:imgLayer>
                  </a14:imgProps>
                </a:ext>
              </a:extLst>
            </a:blip>
            <a:stretch>
              <a:fillRect/>
            </a:stretch>
          </a:blipFill>
        </p:spPr>
        <p:txBody>
          <a:bodyPr wrap="square" lIns="0" tIns="0" rIns="0" bIns="0" rtlCol="0"/>
          <a:lstStyle/>
          <a:p>
            <a:endParaRPr dirty="0"/>
          </a:p>
        </p:txBody>
      </p:sp>
      <p:sp>
        <p:nvSpPr>
          <p:cNvPr id="2" name="TextBox 1">
            <a:extLst>
              <a:ext uri="{FF2B5EF4-FFF2-40B4-BE49-F238E27FC236}">
                <a16:creationId xmlns:a16="http://schemas.microsoft.com/office/drawing/2014/main" id="{92653270-8BE5-4771-AA3F-1593ECE47DE7}"/>
              </a:ext>
            </a:extLst>
          </p:cNvPr>
          <p:cNvSpPr txBox="1"/>
          <p:nvPr/>
        </p:nvSpPr>
        <p:spPr>
          <a:xfrm>
            <a:off x="80481" y="2964566"/>
            <a:ext cx="4255424" cy="415498"/>
          </a:xfrm>
          <a:prstGeom prst="rect">
            <a:avLst/>
          </a:prstGeom>
          <a:noFill/>
        </p:spPr>
        <p:txBody>
          <a:bodyPr wrap="square" rtlCol="0">
            <a:spAutoFit/>
          </a:bodyPr>
          <a:lstStyle/>
          <a:p>
            <a:r>
              <a:rPr lang="en-US" sz="700" b="1" dirty="0">
                <a:solidFill>
                  <a:srgbClr val="222222"/>
                </a:solidFill>
                <a:latin typeface="Tahoma" panose="020B0604030504040204" pitchFamily="34" charset="0"/>
                <a:ea typeface="Tahoma" panose="020B0604030504040204" pitchFamily="34" charset="0"/>
                <a:cs typeface="Tahoma" panose="020B0604030504040204" pitchFamily="34" charset="0"/>
              </a:rPr>
              <a:t>Positive work </a:t>
            </a:r>
            <a:r>
              <a:rPr lang="en-US" sz="700" dirty="0">
                <a:solidFill>
                  <a:srgbClr val="222222"/>
                </a:solidFill>
                <a:latin typeface="Tahoma" panose="020B0604030504040204" pitchFamily="34" charset="0"/>
                <a:ea typeface="Tahoma" panose="020B0604030504040204" pitchFamily="34" charset="0"/>
                <a:cs typeface="Tahoma" panose="020B0604030504040204" pitchFamily="34" charset="0"/>
              </a:rPr>
              <a:t>- </a:t>
            </a:r>
            <a:r>
              <a:rPr lang="en-US" sz="700" b="0" i="0" dirty="0">
                <a:solidFill>
                  <a:srgbClr val="222222"/>
                </a:solidFill>
                <a:effectLst/>
                <a:latin typeface="Tahoma" panose="020B0604030504040204" pitchFamily="34" charset="0"/>
                <a:ea typeface="Tahoma" panose="020B0604030504040204" pitchFamily="34" charset="0"/>
                <a:cs typeface="Tahoma" panose="020B0604030504040204" pitchFamily="34" charset="0"/>
              </a:rPr>
              <a:t>the </a:t>
            </a:r>
            <a:r>
              <a:rPr lang="en-US" sz="700" i="0" dirty="0">
                <a:solidFill>
                  <a:srgbClr val="222222"/>
                </a:solidFill>
                <a:effectLst/>
                <a:latin typeface="Tahoma" panose="020B0604030504040204" pitchFamily="34" charset="0"/>
                <a:ea typeface="Tahoma" panose="020B0604030504040204" pitchFamily="34" charset="0"/>
                <a:cs typeface="Tahoma" panose="020B0604030504040204" pitchFamily="34" charset="0"/>
              </a:rPr>
              <a:t>work done on an object is said to be positive work when force (vector field) and displacement (change in position) are in same direction – here try to imagine </a:t>
            </a:r>
            <a:r>
              <a:rPr lang="en-US" sz="700" b="0" i="0" dirty="0">
                <a:solidFill>
                  <a:srgbClr val="282829"/>
                </a:solidFill>
                <a:effectLst/>
                <a:latin typeface="Tahoma" panose="020B0604030504040204" pitchFamily="34" charset="0"/>
                <a:ea typeface="Tahoma" panose="020B0604030504040204" pitchFamily="34" charset="0"/>
                <a:cs typeface="Tahoma" panose="020B0604030504040204" pitchFamily="34" charset="0"/>
              </a:rPr>
              <a:t>the vector field as a giant river, where vectors specify the direction of the flowing water</a:t>
            </a:r>
            <a:endParaRPr lang="en-US" sz="7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48893665"/>
      </p:ext>
    </p:extLst>
  </p:cSld>
  <p:clrMapOvr>
    <a:masterClrMapping/>
  </p:clrMapOvr>
  <p:transition>
    <p:cut/>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Conservative Vector Fields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186</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A4F6586A-F372-4603-B39E-02599DF42AEB}"/>
              </a:ext>
            </a:extLst>
          </p:cNvPr>
          <p:cNvSpPr txBox="1"/>
          <p:nvPr/>
        </p:nvSpPr>
        <p:spPr>
          <a:xfrm>
            <a:off x="1675495" y="391061"/>
            <a:ext cx="2962476" cy="3023905"/>
          </a:xfrm>
          <a:prstGeom prst="rect">
            <a:avLst/>
          </a:prstGeom>
          <a:noFill/>
        </p:spPr>
        <p:txBody>
          <a:bodyPr wrap="square" rtlCol="0">
            <a:spAutoFit/>
          </a:bodyPr>
          <a:lstStyle/>
          <a:p>
            <a:pPr marL="285750" indent="-28575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A vector field </a:t>
            </a:r>
            <a:r>
              <a:rPr lang="en-US" sz="950" b="1" dirty="0">
                <a:latin typeface="Tahoma" panose="020B0604030504040204" pitchFamily="34" charset="0"/>
                <a:ea typeface="Tahoma" panose="020B0604030504040204" pitchFamily="34" charset="0"/>
                <a:cs typeface="Tahoma" panose="020B0604030504040204" pitchFamily="34" charset="0"/>
              </a:rPr>
              <a:t>‘F’</a:t>
            </a:r>
            <a:r>
              <a:rPr lang="en-US" sz="950" dirty="0">
                <a:latin typeface="Tahoma" panose="020B0604030504040204" pitchFamily="34" charset="0"/>
                <a:ea typeface="Tahoma" panose="020B0604030504040204" pitchFamily="34" charset="0"/>
                <a:cs typeface="Tahoma" panose="020B0604030504040204" pitchFamily="34" charset="0"/>
              </a:rPr>
              <a:t> is conservative </a:t>
            </a:r>
            <a:r>
              <a:rPr lang="en-US" sz="950" u="sng" dirty="0" err="1">
                <a:latin typeface="Tahoma" panose="020B0604030504040204" pitchFamily="34" charset="0"/>
                <a:ea typeface="Tahoma" panose="020B0604030504040204" pitchFamily="34" charset="0"/>
                <a:cs typeface="Tahoma" panose="020B0604030504040204" pitchFamily="34" charset="0"/>
              </a:rPr>
              <a:t>iff</a:t>
            </a:r>
            <a:r>
              <a:rPr lang="en-US" sz="950" dirty="0">
                <a:latin typeface="Tahoma" panose="020B0604030504040204" pitchFamily="34" charset="0"/>
                <a:ea typeface="Tahoma" panose="020B0604030504040204" pitchFamily="34" charset="0"/>
                <a:cs typeface="Tahoma" panose="020B0604030504040204" pitchFamily="34" charset="0"/>
              </a:rPr>
              <a:t> </a:t>
            </a:r>
            <a:r>
              <a:rPr lang="en-US" sz="950" b="1" dirty="0">
                <a:latin typeface="Tahoma" panose="020B0604030504040204" pitchFamily="34" charset="0"/>
                <a:ea typeface="Tahoma" panose="020B0604030504040204" pitchFamily="34" charset="0"/>
                <a:cs typeface="Tahoma" panose="020B0604030504040204" pitchFamily="34" charset="0"/>
              </a:rPr>
              <a:t>F = </a:t>
            </a:r>
            <a:r>
              <a:rPr lang="en-US" sz="950" b="1" i="0" dirty="0">
                <a:effectLst/>
                <a:latin typeface="Tahoma" panose="020B0604030504040204" pitchFamily="34" charset="0"/>
                <a:ea typeface="Tahoma" panose="020B0604030504040204" pitchFamily="34" charset="0"/>
                <a:cs typeface="Tahoma" panose="020B0604030504040204" pitchFamily="34" charset="0"/>
              </a:rPr>
              <a:t>𝛁f </a:t>
            </a:r>
            <a:r>
              <a:rPr lang="en-US" sz="950" i="0" dirty="0">
                <a:effectLst/>
                <a:latin typeface="Tahoma" panose="020B0604030504040204" pitchFamily="34" charset="0"/>
                <a:ea typeface="Tahoma" panose="020B0604030504040204" pitchFamily="34" charset="0"/>
                <a:cs typeface="Tahoma" panose="020B0604030504040204" pitchFamily="34" charset="0"/>
              </a:rPr>
              <a:t>for some function ‘ </a:t>
            </a:r>
            <a:r>
              <a:rPr lang="en-US" sz="950" b="1" i="0" dirty="0">
                <a:effectLst/>
                <a:latin typeface="Tahoma" panose="020B0604030504040204" pitchFamily="34" charset="0"/>
                <a:ea typeface="Tahoma" panose="020B0604030504040204" pitchFamily="34" charset="0"/>
                <a:cs typeface="Tahoma" panose="020B0604030504040204" pitchFamily="34" charset="0"/>
              </a:rPr>
              <a:t>f </a:t>
            </a:r>
            <a:r>
              <a:rPr lang="en-US" sz="950" i="0" dirty="0">
                <a:effectLst/>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sz="950" i="0" dirty="0">
                <a:effectLst/>
                <a:latin typeface="Tahoma" panose="020B0604030504040204" pitchFamily="34" charset="0"/>
                <a:ea typeface="Tahoma" panose="020B0604030504040204" pitchFamily="34" charset="0"/>
                <a:cs typeface="Tahoma" panose="020B0604030504040204" pitchFamily="34" charset="0"/>
              </a:rPr>
              <a:t>‘ </a:t>
            </a:r>
            <a:r>
              <a:rPr lang="en-US" sz="950" b="1" i="0" dirty="0">
                <a:effectLst/>
                <a:latin typeface="Tahoma" panose="020B0604030504040204" pitchFamily="34" charset="0"/>
                <a:ea typeface="Tahoma" panose="020B0604030504040204" pitchFamily="34" charset="0"/>
                <a:cs typeface="Tahoma" panose="020B0604030504040204" pitchFamily="34" charset="0"/>
              </a:rPr>
              <a:t>f </a:t>
            </a:r>
            <a:r>
              <a:rPr lang="en-US" sz="950" i="0" dirty="0">
                <a:effectLst/>
                <a:latin typeface="Tahoma" panose="020B0604030504040204" pitchFamily="34" charset="0"/>
                <a:ea typeface="Tahoma" panose="020B0604030504040204" pitchFamily="34" charset="0"/>
                <a:cs typeface="Tahoma" panose="020B0604030504040204" pitchFamily="34" charset="0"/>
              </a:rPr>
              <a:t>’, the function, is the antiderivative of </a:t>
            </a:r>
            <a:r>
              <a:rPr lang="en-US" sz="950" b="1" i="0" dirty="0">
                <a:effectLst/>
                <a:latin typeface="Tahoma" panose="020B0604030504040204" pitchFamily="34" charset="0"/>
                <a:ea typeface="Tahoma" panose="020B0604030504040204" pitchFamily="34" charset="0"/>
                <a:cs typeface="Tahoma" panose="020B0604030504040204" pitchFamily="34" charset="0"/>
              </a:rPr>
              <a:t>𝛁f,</a:t>
            </a:r>
            <a:r>
              <a:rPr lang="en-US" sz="950" i="0" dirty="0">
                <a:effectLst/>
                <a:latin typeface="Tahoma" panose="020B0604030504040204" pitchFamily="34" charset="0"/>
                <a:ea typeface="Tahoma" panose="020B0604030504040204" pitchFamily="34" charset="0"/>
                <a:cs typeface="Tahoma" panose="020B0604030504040204" pitchFamily="34" charset="0"/>
              </a:rPr>
              <a:t> the gradient of the function</a:t>
            </a:r>
          </a:p>
          <a:p>
            <a:pPr marL="285750" indent="-285750">
              <a:buFont typeface="Arial" panose="020B0604020202020204" pitchFamily="34" charset="0"/>
              <a:buChar char="•"/>
            </a:pPr>
            <a:r>
              <a:rPr lang="en-US" sz="950" b="0" i="0" u="none" strike="noStrike" baseline="0" dirty="0">
                <a:latin typeface="Tahoma" panose="020B0604030504040204" pitchFamily="34" charset="0"/>
                <a:ea typeface="Tahoma" panose="020B0604030504040204" pitchFamily="34" charset="0"/>
                <a:cs typeface="Tahoma" panose="020B0604030504040204" pitchFamily="34" charset="0"/>
              </a:rPr>
              <a:t>A field is conservative if and only if it’s a gradient field</a:t>
            </a:r>
          </a:p>
          <a:p>
            <a:pPr marL="285750"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The curl of a gradient vector is zero </a:t>
            </a:r>
            <a:r>
              <a:rPr lang="en-US" sz="950" b="1" i="0" dirty="0">
                <a:effectLst/>
                <a:latin typeface="Tahoma" panose="020B0604030504040204" pitchFamily="34" charset="0"/>
                <a:ea typeface="Tahoma" panose="020B0604030504040204" pitchFamily="34" charset="0"/>
                <a:cs typeface="Tahoma" panose="020B0604030504040204" pitchFamily="34" charset="0"/>
              </a:rPr>
              <a:t>𝛁 x 𝛁f = 0</a:t>
            </a:r>
            <a:endParaRPr lang="en-US" sz="950" b="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950" b="0" i="0" u="none" strike="noStrike" baseline="0" dirty="0">
                <a:latin typeface="Tahoma" panose="020B0604030504040204" pitchFamily="34" charset="0"/>
                <a:ea typeface="Tahoma" panose="020B0604030504040204" pitchFamily="34" charset="0"/>
                <a:cs typeface="Tahoma" panose="020B0604030504040204" pitchFamily="34" charset="0"/>
              </a:rPr>
              <a:t>Any conservative field is </a:t>
            </a:r>
            <a:r>
              <a:rPr lang="en-US" sz="950" b="0" i="1" u="none" strike="noStrike" baseline="0" dirty="0">
                <a:latin typeface="Tahoma" panose="020B0604030504040204" pitchFamily="34" charset="0"/>
                <a:ea typeface="Tahoma" panose="020B0604030504040204" pitchFamily="34" charset="0"/>
                <a:cs typeface="Tahoma" panose="020B0604030504040204" pitchFamily="34" charset="0"/>
              </a:rPr>
              <a:t>irrotational</a:t>
            </a:r>
            <a:endParaRPr lang="en-US" sz="950" i="1"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950" b="0" i="0" u="none" strike="noStrike" baseline="0" dirty="0">
                <a:latin typeface="Tahoma" panose="020B0604030504040204" pitchFamily="34" charset="0"/>
                <a:ea typeface="Tahoma" panose="020B0604030504040204" pitchFamily="34" charset="0"/>
                <a:cs typeface="Tahoma" panose="020B0604030504040204" pitchFamily="34" charset="0"/>
              </a:rPr>
              <a:t>Any </a:t>
            </a:r>
            <a:r>
              <a:rPr lang="en-US" sz="950" b="1" i="0" u="none" strike="noStrike" baseline="0" dirty="0">
                <a:latin typeface="Tahoma" panose="020B0604030504040204" pitchFamily="34" charset="0"/>
                <a:ea typeface="Tahoma" panose="020B0604030504040204" pitchFamily="34" charset="0"/>
                <a:cs typeface="Tahoma" panose="020B0604030504040204" pitchFamily="34" charset="0"/>
              </a:rPr>
              <a:t>irrotational field</a:t>
            </a:r>
            <a:r>
              <a:rPr lang="en-US" sz="950" dirty="0">
                <a:latin typeface="Tahoma" panose="020B0604030504040204" pitchFamily="34" charset="0"/>
                <a:ea typeface="Tahoma" panose="020B0604030504040204" pitchFamily="34" charset="0"/>
                <a:cs typeface="Tahoma" panose="020B0604030504040204" pitchFamily="34" charset="0"/>
              </a:rPr>
              <a:t>, </a:t>
            </a:r>
            <a:r>
              <a:rPr lang="en-US" sz="950" b="0" i="0" u="none" strike="noStrike" baseline="0" dirty="0">
                <a:latin typeface="Tahoma" panose="020B0604030504040204" pitchFamily="34" charset="0"/>
                <a:ea typeface="Tahoma" panose="020B0604030504040204" pitchFamily="34" charset="0"/>
                <a:cs typeface="Tahoma" panose="020B0604030504040204" pitchFamily="34" charset="0"/>
              </a:rPr>
              <a:t>which is differentiable on a domain </a:t>
            </a:r>
            <a:r>
              <a:rPr lang="en-US" sz="950" b="0" i="0" u="sng" strike="noStrike" baseline="0" dirty="0">
                <a:latin typeface="Tahoma" panose="020B0604030504040204" pitchFamily="34" charset="0"/>
                <a:ea typeface="Tahoma" panose="020B0604030504040204" pitchFamily="34" charset="0"/>
                <a:cs typeface="Tahoma" panose="020B0604030504040204" pitchFamily="34" charset="0"/>
              </a:rPr>
              <a:t>with no holes</a:t>
            </a:r>
            <a:r>
              <a:rPr lang="en-US" sz="950" b="0" i="0" u="none" strike="noStrike" baseline="0" dirty="0">
                <a:latin typeface="Tahoma" panose="020B0604030504040204" pitchFamily="34" charset="0"/>
                <a:ea typeface="Tahoma" panose="020B0604030504040204" pitchFamily="34" charset="0"/>
                <a:cs typeface="Tahoma" panose="020B0604030504040204" pitchFamily="34" charset="0"/>
              </a:rPr>
              <a:t>, is conservative</a:t>
            </a:r>
          </a:p>
          <a:p>
            <a:pPr marL="285750" indent="-2857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a:p>
            <a:endParaRPr lang="en-US" sz="95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B</a:t>
            </a:r>
            <a:r>
              <a:rPr lang="en-US" sz="950" b="0" i="0" u="none" strike="noStrike" baseline="0" dirty="0">
                <a:latin typeface="Tahoma" panose="020B0604030504040204" pitchFamily="34" charset="0"/>
                <a:ea typeface="Tahoma" panose="020B0604030504040204" pitchFamily="34" charset="0"/>
                <a:cs typeface="Tahoma" panose="020B0604030504040204" pitchFamily="34" charset="0"/>
              </a:rPr>
              <a:t> is </a:t>
            </a:r>
            <a:r>
              <a:rPr lang="en-US" sz="950" b="0" i="1" u="none" strike="noStrike" baseline="0" dirty="0">
                <a:latin typeface="Tahoma" panose="020B0604030504040204" pitchFamily="34" charset="0"/>
                <a:ea typeface="Tahoma" panose="020B0604030504040204" pitchFamily="34" charset="0"/>
                <a:cs typeface="Tahoma" panose="020B0604030504040204" pitchFamily="34" charset="0"/>
              </a:rPr>
              <a:t>irrotational</a:t>
            </a:r>
            <a:r>
              <a:rPr lang="en-US" sz="950" b="0" i="0" u="none" strike="noStrike" baseline="0" dirty="0">
                <a:latin typeface="Tahoma" panose="020B0604030504040204" pitchFamily="34" charset="0"/>
                <a:ea typeface="Tahoma" panose="020B0604030504040204" pitchFamily="34" charset="0"/>
                <a:cs typeface="Tahoma" panose="020B0604030504040204" pitchFamily="34" charset="0"/>
              </a:rPr>
              <a:t>  but not conservative (note the hole at the origin); the curl allows us to understand how a field or a fluid behaves, but take </a:t>
            </a:r>
            <a:r>
              <a:rPr lang="en-US" sz="950" b="0" i="0" dirty="0">
                <a:effectLst/>
                <a:latin typeface="Tahoma" panose="020B0604030504040204" pitchFamily="34" charset="0"/>
                <a:ea typeface="Tahoma" panose="020B0604030504040204" pitchFamily="34" charset="0"/>
                <a:cs typeface="Tahoma" panose="020B0604030504040204" pitchFamily="34" charset="0"/>
              </a:rPr>
              <a:t>intuition for "rotation" carefully, as shown by the vortex field</a:t>
            </a:r>
            <a:endParaRPr lang="en-US" sz="95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b="1" dirty="0">
              <a:latin typeface="Tahoma" panose="020B0604030504040204" pitchFamily="34" charset="0"/>
              <a:ea typeface="Tahoma" panose="020B0604030504040204" pitchFamily="34" charset="0"/>
              <a:cs typeface="Tahoma" panose="020B0604030504040204" pitchFamily="34" charset="0"/>
            </a:endParaRPr>
          </a:p>
        </p:txBody>
      </p:sp>
      <p:pic>
        <p:nvPicPr>
          <p:cNvPr id="16" name="Picture 15">
            <a:extLst>
              <a:ext uri="{FF2B5EF4-FFF2-40B4-BE49-F238E27FC236}">
                <a16:creationId xmlns:a16="http://schemas.microsoft.com/office/drawing/2014/main" id="{C0B6092E-3F1E-4B24-9DEA-E5F1C3F8357E}"/>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984187" y="1981960"/>
            <a:ext cx="1075048" cy="307048"/>
          </a:xfrm>
          <a:prstGeom prst="rect">
            <a:avLst/>
          </a:prstGeom>
        </p:spPr>
      </p:pic>
      <p:pic>
        <p:nvPicPr>
          <p:cNvPr id="20" name="Picture 19">
            <a:extLst>
              <a:ext uri="{FF2B5EF4-FFF2-40B4-BE49-F238E27FC236}">
                <a16:creationId xmlns:a16="http://schemas.microsoft.com/office/drawing/2014/main" id="{123C0FF5-8AB9-4AD6-A210-EC0A93E32D6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685639" y="2074531"/>
            <a:ext cx="207238" cy="121905"/>
          </a:xfrm>
          <a:prstGeom prst="rect">
            <a:avLst/>
          </a:prstGeom>
        </p:spPr>
      </p:pic>
      <p:pic>
        <p:nvPicPr>
          <p:cNvPr id="15" name="Picture 14">
            <a:extLst>
              <a:ext uri="{FF2B5EF4-FFF2-40B4-BE49-F238E27FC236}">
                <a16:creationId xmlns:a16="http://schemas.microsoft.com/office/drawing/2014/main" id="{5138A500-4E09-426B-A79C-8A5D258FABC0}"/>
              </a:ext>
            </a:extLst>
          </p:cNvPr>
          <p:cNvPicPr>
            <a:picLocks noChangeAspect="1"/>
          </p:cNvPicPr>
          <p:nvPr/>
        </p:nvPicPr>
        <p:blipFill>
          <a:blip r:embed="rId10"/>
          <a:stretch>
            <a:fillRect/>
          </a:stretch>
        </p:blipFill>
        <p:spPr>
          <a:xfrm>
            <a:off x="17058" y="1695992"/>
            <a:ext cx="1688186" cy="1656030"/>
          </a:xfrm>
          <a:prstGeom prst="rect">
            <a:avLst/>
          </a:prstGeom>
        </p:spPr>
      </p:pic>
      <p:pic>
        <p:nvPicPr>
          <p:cNvPr id="21" name="Picture 20">
            <a:extLst>
              <a:ext uri="{FF2B5EF4-FFF2-40B4-BE49-F238E27FC236}">
                <a16:creationId xmlns:a16="http://schemas.microsoft.com/office/drawing/2014/main" id="{9B660CE7-9B1E-452C-B111-370B5E9F61A2}"/>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47650" y="2013579"/>
            <a:ext cx="72381" cy="121905"/>
          </a:xfrm>
          <a:prstGeom prst="rect">
            <a:avLst/>
          </a:prstGeom>
        </p:spPr>
      </p:pic>
      <p:pic>
        <p:nvPicPr>
          <p:cNvPr id="1026" name="Picture 2" descr="Divergence and Curl – Calculus Volume 3">
            <a:extLst>
              <a:ext uri="{FF2B5EF4-FFF2-40B4-BE49-F238E27FC236}">
                <a16:creationId xmlns:a16="http://schemas.microsoft.com/office/drawing/2014/main" id="{E6657875-A204-4432-B99B-D03252519A0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808" y="409836"/>
            <a:ext cx="1615204" cy="136319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4322C66-C2D1-4622-AB05-9DD6A124312C}"/>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44199" y="1539546"/>
            <a:ext cx="633905" cy="131810"/>
          </a:xfrm>
          <a:prstGeom prst="rect">
            <a:avLst/>
          </a:prstGeom>
        </p:spPr>
      </p:pic>
      <p:pic>
        <p:nvPicPr>
          <p:cNvPr id="26" name="Picture 25">
            <a:extLst>
              <a:ext uri="{FF2B5EF4-FFF2-40B4-BE49-F238E27FC236}">
                <a16:creationId xmlns:a16="http://schemas.microsoft.com/office/drawing/2014/main" id="{AE51E833-433D-44FB-A9FA-F03042808D3D}"/>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980352" y="2957944"/>
            <a:ext cx="572952" cy="300190"/>
          </a:xfrm>
          <a:prstGeom prst="rect">
            <a:avLst/>
          </a:prstGeom>
        </p:spPr>
      </p:pic>
    </p:spTree>
    <p:extLst>
      <p:ext uri="{BB962C8B-B14F-4D97-AF65-F5344CB8AC3E}">
        <p14:creationId xmlns:p14="http://schemas.microsoft.com/office/powerpoint/2010/main" val="1847373126"/>
      </p:ext>
    </p:extLst>
  </p:cSld>
  <p:clrMapOvr>
    <a:masterClrMapping/>
  </p:clrMapOvr>
  <p:transition>
    <p:cut/>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3" cstate="print"/>
              <a:stretch>
                <a:fillRect/>
              </a:stretch>
            </a:blipFill>
          </p:spPr>
          <p:txBody>
            <a:bodyPr wrap="square" lIns="0" tIns="0" rIns="0" bIns="0" rtlCol="0"/>
            <a:lstStyle/>
            <a:p>
              <a:endParaRPr/>
            </a:p>
          </p:txBody>
        </p:sp>
      </p:grpSp>
      <p:sp>
        <p:nvSpPr>
          <p:cNvPr id="5" name="object 5"/>
          <p:cNvSpPr txBox="1"/>
          <p:nvPr/>
        </p:nvSpPr>
        <p:spPr>
          <a:xfrm>
            <a:off x="95300" y="39215"/>
            <a:ext cx="3510014"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Line Integrals on Conservative Vector Fields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187</a:t>
            </a:fld>
            <a:r>
              <a:rPr spc="-55" dirty="0"/>
              <a:t> </a:t>
            </a:r>
            <a:r>
              <a:rPr spc="35" dirty="0"/>
              <a:t>/</a:t>
            </a:r>
            <a:r>
              <a:rPr spc="-15" dirty="0"/>
              <a:t> </a:t>
            </a:r>
            <a:r>
              <a:rPr lang="en-US" spc="-55" dirty="0"/>
              <a:t>11</a:t>
            </a:r>
            <a:endParaRPr spc="-55" dirty="0"/>
          </a:p>
        </p:txBody>
      </p:sp>
      <p:sp>
        <p:nvSpPr>
          <p:cNvPr id="15" name="TextBox 14">
            <a:extLst>
              <a:ext uri="{FF2B5EF4-FFF2-40B4-BE49-F238E27FC236}">
                <a16:creationId xmlns:a16="http://schemas.microsoft.com/office/drawing/2014/main" id="{7A9C3CF3-81FE-417A-9705-6CABAE89267F}"/>
              </a:ext>
            </a:extLst>
          </p:cNvPr>
          <p:cNvSpPr txBox="1"/>
          <p:nvPr/>
        </p:nvSpPr>
        <p:spPr>
          <a:xfrm>
            <a:off x="2346329" y="391061"/>
            <a:ext cx="2218513" cy="2554545"/>
          </a:xfrm>
          <a:prstGeom prst="rect">
            <a:avLst/>
          </a:prstGeom>
          <a:noFill/>
        </p:spPr>
        <p:txBody>
          <a:bodyPr wrap="square" rtlCol="0">
            <a:spAutoFit/>
          </a:bodyPr>
          <a:lstStyle/>
          <a:p>
            <a:pPr marL="171450" indent="-171450" algn="l">
              <a:buFont typeface="Arial" panose="020B0604020202020204" pitchFamily="34" charset="0"/>
              <a:buChar char="•"/>
            </a:pP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Line integrals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are not, in general, path independent. This means that for some vector fields </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F</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 the integral may be different along two different curves connecting the same pair of points</a:t>
            </a:r>
          </a:p>
          <a:p>
            <a:pPr marL="171450" indent="-171450" algn="l">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For </a:t>
            </a:r>
            <a:r>
              <a:rPr lang="en-US" sz="1000" b="1" dirty="0">
                <a:latin typeface="Tahoma" panose="020B0604030504040204" pitchFamily="34" charset="0"/>
                <a:ea typeface="Tahoma" panose="020B0604030504040204" pitchFamily="34" charset="0"/>
                <a:cs typeface="Tahoma" panose="020B0604030504040204" pitchFamily="34" charset="0"/>
              </a:rPr>
              <a:t>conservative vector fields </a:t>
            </a:r>
            <a:r>
              <a:rPr lang="en-US" sz="1000" dirty="0">
                <a:latin typeface="Tahoma" panose="020B0604030504040204" pitchFamily="34" charset="0"/>
                <a:ea typeface="Tahoma" panose="020B0604030504040204" pitchFamily="34" charset="0"/>
                <a:cs typeface="Tahoma" panose="020B0604030504040204" pitchFamily="34" charset="0"/>
              </a:rPr>
              <a:t>we do not need to define a </a:t>
            </a:r>
            <a:r>
              <a:rPr lang="en-US" sz="1000" i="1" dirty="0">
                <a:latin typeface="Tahoma" panose="020B0604030504040204" pitchFamily="34" charset="0"/>
                <a:ea typeface="Tahoma" panose="020B0604030504040204" pitchFamily="34" charset="0"/>
                <a:cs typeface="Tahoma" panose="020B0604030504040204" pitchFamily="34" charset="0"/>
              </a:rPr>
              <a:t>curve </a:t>
            </a:r>
            <a:r>
              <a:rPr lang="en-US" sz="1000" dirty="0">
                <a:latin typeface="Tahoma" panose="020B0604030504040204" pitchFamily="34" charset="0"/>
                <a:ea typeface="Tahoma" panose="020B0604030504040204" pitchFamily="34" charset="0"/>
                <a:cs typeface="Tahoma" panose="020B0604030504040204" pitchFamily="34" charset="0"/>
              </a:rPr>
              <a:t>‘C’</a:t>
            </a:r>
          </a:p>
          <a:p>
            <a:pPr marL="171450" indent="-171450" algn="l">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If it is a conservative vector field, the </a:t>
            </a:r>
            <a:r>
              <a:rPr lang="en-US" sz="1000" b="1" dirty="0">
                <a:latin typeface="Tahoma" panose="020B0604030504040204" pitchFamily="34" charset="0"/>
                <a:ea typeface="Tahoma" panose="020B0604030504040204" pitchFamily="34" charset="0"/>
                <a:cs typeface="Tahoma" panose="020B0604030504040204" pitchFamily="34" charset="0"/>
              </a:rPr>
              <a:t>line integral </a:t>
            </a:r>
            <a:r>
              <a:rPr lang="en-US" sz="1000" dirty="0">
                <a:latin typeface="Tahoma" panose="020B0604030504040204" pitchFamily="34" charset="0"/>
                <a:ea typeface="Tahoma" panose="020B0604030504040204" pitchFamily="34" charset="0"/>
                <a:cs typeface="Tahoma" panose="020B0604030504040204" pitchFamily="34" charset="0"/>
              </a:rPr>
              <a:t>is </a:t>
            </a:r>
            <a:r>
              <a:rPr lang="en-US" sz="1000" u="sng" dirty="0">
                <a:latin typeface="Tahoma" panose="020B0604030504040204" pitchFamily="34" charset="0"/>
                <a:ea typeface="Tahoma" panose="020B0604030504040204" pitchFamily="34" charset="0"/>
                <a:cs typeface="Tahoma" panose="020B0604030504040204" pitchFamily="34" charset="0"/>
              </a:rPr>
              <a:t>independent of path</a:t>
            </a:r>
            <a:r>
              <a:rPr lang="en-US" sz="1000" dirty="0">
                <a:latin typeface="Tahoma" panose="020B0604030504040204" pitchFamily="34" charset="0"/>
                <a:ea typeface="Tahoma" panose="020B0604030504040204" pitchFamily="34" charset="0"/>
                <a:cs typeface="Tahoma" panose="020B0604030504040204" pitchFamily="34" charset="0"/>
              </a:rPr>
              <a:t> so the line integral will be the same no matter what </a:t>
            </a:r>
            <a:r>
              <a:rPr lang="en-US" sz="1000" i="1" dirty="0">
                <a:latin typeface="Tahoma" panose="020B0604030504040204" pitchFamily="34" charset="0"/>
                <a:ea typeface="Tahoma" panose="020B0604030504040204" pitchFamily="34" charset="0"/>
                <a:cs typeface="Tahoma" panose="020B0604030504040204" pitchFamily="34" charset="0"/>
              </a:rPr>
              <a:t>curve</a:t>
            </a:r>
            <a:r>
              <a:rPr lang="en-US" sz="1000" dirty="0">
                <a:latin typeface="Tahoma" panose="020B0604030504040204" pitchFamily="34" charset="0"/>
                <a:ea typeface="Tahoma" panose="020B0604030504040204" pitchFamily="34" charset="0"/>
                <a:cs typeface="Tahoma" panose="020B0604030504040204" pitchFamily="34" charset="0"/>
              </a:rPr>
              <a:t> we choose </a:t>
            </a:r>
            <a:r>
              <a:rPr lang="en-US" sz="1000" u="sng" dirty="0">
                <a:latin typeface="Tahoma" panose="020B0604030504040204" pitchFamily="34" charset="0"/>
                <a:ea typeface="Tahoma" panose="020B0604030504040204" pitchFamily="34" charset="0"/>
                <a:cs typeface="Tahoma" panose="020B0604030504040204" pitchFamily="34" charset="0"/>
              </a:rPr>
              <a:t>as the endpoints stay the same</a:t>
            </a:r>
          </a:p>
        </p:txBody>
      </p:sp>
      <p:pic>
        <p:nvPicPr>
          <p:cNvPr id="17" name="Picture 16">
            <a:extLst>
              <a:ext uri="{FF2B5EF4-FFF2-40B4-BE49-F238E27FC236}">
                <a16:creationId xmlns:a16="http://schemas.microsoft.com/office/drawing/2014/main" id="{D42989CD-CC4A-460B-99DD-AAB5C3DDB6F4}"/>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219771" y="597246"/>
            <a:ext cx="1718857" cy="293333"/>
          </a:xfrm>
          <a:prstGeom prst="rect">
            <a:avLst/>
          </a:prstGeom>
        </p:spPr>
      </p:pic>
      <p:sp>
        <p:nvSpPr>
          <p:cNvPr id="18" name="TextBox 17">
            <a:extLst>
              <a:ext uri="{FF2B5EF4-FFF2-40B4-BE49-F238E27FC236}">
                <a16:creationId xmlns:a16="http://schemas.microsoft.com/office/drawing/2014/main" id="{3E027CF0-6C5C-469D-B6F1-394C07CCB38B}"/>
              </a:ext>
            </a:extLst>
          </p:cNvPr>
          <p:cNvSpPr txBox="1"/>
          <p:nvPr/>
        </p:nvSpPr>
        <p:spPr>
          <a:xfrm>
            <a:off x="338428" y="384040"/>
            <a:ext cx="1600200" cy="230832"/>
          </a:xfrm>
          <a:prstGeom prst="rect">
            <a:avLst/>
          </a:prstGeom>
          <a:noFill/>
        </p:spPr>
        <p:txBody>
          <a:bodyPr wrap="square" rtlCol="0">
            <a:spAutoFit/>
          </a:bodyPr>
          <a:lstStyle/>
          <a:p>
            <a:r>
              <a:rPr lang="en-US" sz="900" b="1" u="sng" dirty="0">
                <a:latin typeface="Tahoma" panose="020B0604030504040204" pitchFamily="34" charset="0"/>
                <a:ea typeface="Tahoma" panose="020B0604030504040204" pitchFamily="34" charset="0"/>
                <a:cs typeface="Tahoma" panose="020B0604030504040204" pitchFamily="34" charset="0"/>
              </a:rPr>
              <a:t>Vector Line Integrals:</a:t>
            </a:r>
          </a:p>
        </p:txBody>
      </p:sp>
      <p:pic>
        <p:nvPicPr>
          <p:cNvPr id="20" name="Picture 19">
            <a:extLst>
              <a:ext uri="{FF2B5EF4-FFF2-40B4-BE49-F238E27FC236}">
                <a16:creationId xmlns:a16="http://schemas.microsoft.com/office/drawing/2014/main" id="{53BD4E47-3C10-4BAA-AD1D-2690A28B0C8B}"/>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19771" y="1158585"/>
            <a:ext cx="1208381" cy="288000"/>
          </a:xfrm>
          <a:prstGeom prst="rect">
            <a:avLst/>
          </a:prstGeom>
        </p:spPr>
      </p:pic>
      <p:pic>
        <p:nvPicPr>
          <p:cNvPr id="22" name="Picture 21">
            <a:extLst>
              <a:ext uri="{FF2B5EF4-FFF2-40B4-BE49-F238E27FC236}">
                <a16:creationId xmlns:a16="http://schemas.microsoft.com/office/drawing/2014/main" id="{0F785746-78F3-4EE8-A128-94220EF3EC42}"/>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676533" y="1513545"/>
            <a:ext cx="1376762" cy="292571"/>
          </a:xfrm>
          <a:prstGeom prst="rect">
            <a:avLst/>
          </a:prstGeom>
        </p:spPr>
      </p:pic>
      <p:pic>
        <p:nvPicPr>
          <p:cNvPr id="24" name="Picture 23">
            <a:extLst>
              <a:ext uri="{FF2B5EF4-FFF2-40B4-BE49-F238E27FC236}">
                <a16:creationId xmlns:a16="http://schemas.microsoft.com/office/drawing/2014/main" id="{9DC940C8-A100-4ED8-956D-242B2E262C5E}"/>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676533" y="1893803"/>
            <a:ext cx="959238" cy="292571"/>
          </a:xfrm>
          <a:prstGeom prst="rect">
            <a:avLst/>
          </a:prstGeom>
        </p:spPr>
      </p:pic>
      <p:pic>
        <p:nvPicPr>
          <p:cNvPr id="26" name="Picture 25">
            <a:extLst>
              <a:ext uri="{FF2B5EF4-FFF2-40B4-BE49-F238E27FC236}">
                <a16:creationId xmlns:a16="http://schemas.microsoft.com/office/drawing/2014/main" id="{5187053B-806B-4395-8B6E-6381CEAD55CB}"/>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676533" y="2340644"/>
            <a:ext cx="1078095" cy="134095"/>
          </a:xfrm>
          <a:prstGeom prst="rect">
            <a:avLst/>
          </a:prstGeom>
        </p:spPr>
      </p:pic>
      <p:pic>
        <p:nvPicPr>
          <p:cNvPr id="28" name="Picture 27">
            <a:extLst>
              <a:ext uri="{FF2B5EF4-FFF2-40B4-BE49-F238E27FC236}">
                <a16:creationId xmlns:a16="http://schemas.microsoft.com/office/drawing/2014/main" id="{1C355303-2817-4158-9B21-015681D3C439}"/>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670437" y="2641403"/>
            <a:ext cx="817524" cy="134095"/>
          </a:xfrm>
          <a:prstGeom prst="rect">
            <a:avLst/>
          </a:prstGeom>
        </p:spPr>
      </p:pic>
      <p:sp>
        <p:nvSpPr>
          <p:cNvPr id="30" name="TextBox 29">
            <a:extLst>
              <a:ext uri="{FF2B5EF4-FFF2-40B4-BE49-F238E27FC236}">
                <a16:creationId xmlns:a16="http://schemas.microsoft.com/office/drawing/2014/main" id="{0777EC2B-5F6F-4875-8E84-BBC66DBF78D0}"/>
              </a:ext>
            </a:extLst>
          </p:cNvPr>
          <p:cNvSpPr txBox="1"/>
          <p:nvPr/>
        </p:nvSpPr>
        <p:spPr>
          <a:xfrm>
            <a:off x="1550" y="910030"/>
            <a:ext cx="2472095" cy="230832"/>
          </a:xfrm>
          <a:prstGeom prst="rect">
            <a:avLst/>
          </a:prstGeom>
          <a:noFill/>
        </p:spPr>
        <p:txBody>
          <a:bodyPr wrap="square" rtlCol="0">
            <a:spAutoFit/>
          </a:bodyPr>
          <a:lstStyle/>
          <a:p>
            <a:r>
              <a:rPr lang="en-US" sz="900" b="1" u="sng" dirty="0">
                <a:latin typeface="Tahoma" panose="020B0604030504040204" pitchFamily="34" charset="0"/>
                <a:ea typeface="Tahoma" panose="020B0604030504040204" pitchFamily="34" charset="0"/>
                <a:cs typeface="Tahoma" panose="020B0604030504040204" pitchFamily="34" charset="0"/>
              </a:rPr>
              <a:t>Conservative Vector Line Integrals:</a:t>
            </a:r>
          </a:p>
        </p:txBody>
      </p:sp>
      <p:pic>
        <p:nvPicPr>
          <p:cNvPr id="38" name="Picture 37">
            <a:extLst>
              <a:ext uri="{FF2B5EF4-FFF2-40B4-BE49-F238E27FC236}">
                <a16:creationId xmlns:a16="http://schemas.microsoft.com/office/drawing/2014/main" id="{2EFAE8CF-D67A-4C78-8069-044FAC694BEF}"/>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1546288" y="1270002"/>
            <a:ext cx="659047" cy="134095"/>
          </a:xfrm>
          <a:prstGeom prst="rect">
            <a:avLst/>
          </a:prstGeom>
        </p:spPr>
      </p:pic>
      <p:pic>
        <p:nvPicPr>
          <p:cNvPr id="42" name="Picture 41">
            <a:extLst>
              <a:ext uri="{FF2B5EF4-FFF2-40B4-BE49-F238E27FC236}">
                <a16:creationId xmlns:a16="http://schemas.microsoft.com/office/drawing/2014/main" id="{55E4AEBD-61AF-4D85-A058-66C061A013CB}"/>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1854519" y="2347881"/>
            <a:ext cx="307810" cy="119619"/>
          </a:xfrm>
          <a:prstGeom prst="rect">
            <a:avLst/>
          </a:prstGeom>
        </p:spPr>
      </p:pic>
      <p:pic>
        <p:nvPicPr>
          <p:cNvPr id="19" name="Picture 18">
            <a:extLst>
              <a:ext uri="{FF2B5EF4-FFF2-40B4-BE49-F238E27FC236}">
                <a16:creationId xmlns:a16="http://schemas.microsoft.com/office/drawing/2014/main" id="{27EB5D14-83DD-4407-97EB-428F8E618759}"/>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1726833" y="1989886"/>
            <a:ext cx="244572" cy="119619"/>
          </a:xfrm>
          <a:prstGeom prst="rect">
            <a:avLst/>
          </a:prstGeom>
        </p:spPr>
      </p:pic>
      <p:pic>
        <p:nvPicPr>
          <p:cNvPr id="44" name="Picture 43">
            <a:extLst>
              <a:ext uri="{FF2B5EF4-FFF2-40B4-BE49-F238E27FC236}">
                <a16:creationId xmlns:a16="http://schemas.microsoft.com/office/drawing/2014/main" id="{91550E1A-B5B2-4985-A028-E7241E8B9AF8}"/>
              </a:ext>
            </a:extLst>
          </p:cNvPr>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41028" y="3236224"/>
            <a:ext cx="745600" cy="66133"/>
          </a:xfrm>
          <a:prstGeom prst="rect">
            <a:avLst/>
          </a:prstGeom>
        </p:spPr>
      </p:pic>
      <p:pic>
        <p:nvPicPr>
          <p:cNvPr id="41" name="Picture 40">
            <a:extLst>
              <a:ext uri="{FF2B5EF4-FFF2-40B4-BE49-F238E27FC236}">
                <a16:creationId xmlns:a16="http://schemas.microsoft.com/office/drawing/2014/main" id="{4A802089-A93F-4E1B-B415-75C01AB316AD}"/>
              </a:ext>
            </a:extLst>
          </p:cNvPr>
          <p:cNvPicPr>
            <a:picLocks noChangeAspect="1"/>
          </p:cNvPicPr>
          <p:nvPr>
            <p:custDataLst>
              <p:tags r:id="rId11"/>
            </p:custDataLst>
          </p:nvPr>
        </p:nvPicPr>
        <p:blipFill>
          <a:blip r:embed="rId24" cstate="print">
            <a:extLst>
              <a:ext uri="{28A0092B-C50C-407E-A947-70E740481C1C}">
                <a14:useLocalDpi xmlns:a14="http://schemas.microsoft.com/office/drawing/2010/main" val="0"/>
              </a:ext>
            </a:extLst>
          </a:blip>
          <a:stretch>
            <a:fillRect/>
          </a:stretch>
        </p:blipFill>
        <p:spPr>
          <a:xfrm>
            <a:off x="853561" y="3233433"/>
            <a:ext cx="1802134" cy="66133"/>
          </a:xfrm>
          <a:prstGeom prst="rect">
            <a:avLst/>
          </a:prstGeom>
        </p:spPr>
      </p:pic>
    </p:spTree>
    <p:extLst>
      <p:ext uri="{BB962C8B-B14F-4D97-AF65-F5344CB8AC3E}">
        <p14:creationId xmlns:p14="http://schemas.microsoft.com/office/powerpoint/2010/main" val="1412959784"/>
      </p:ext>
    </p:extLst>
  </p:cSld>
  <p:clrMapOvr>
    <a:masterClrMapping/>
  </p:clrMapOvr>
  <p:transition>
    <p:cut/>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8"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Implications of FTC for Line Integrals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188</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A4F6586A-F372-4603-B39E-02599DF42AEB}"/>
              </a:ext>
            </a:extLst>
          </p:cNvPr>
          <p:cNvSpPr txBox="1"/>
          <p:nvPr/>
        </p:nvSpPr>
        <p:spPr>
          <a:xfrm>
            <a:off x="2215941" y="250801"/>
            <a:ext cx="2450288" cy="3154710"/>
          </a:xfrm>
          <a:prstGeom prst="rect">
            <a:avLst/>
          </a:prstGeom>
          <a:noFill/>
        </p:spPr>
        <p:txBody>
          <a:bodyPr wrap="square" rtlCol="0">
            <a:spAutoFit/>
          </a:bodyPr>
          <a:lstStyle/>
          <a:p>
            <a:pPr marL="285750" indent="-285750">
              <a:buFont typeface="Arial" panose="020B0604020202020204" pitchFamily="34" charset="0"/>
              <a:buChar char="•"/>
            </a:pPr>
            <a:endParaRPr lang="en-US" sz="105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050" i="1" dirty="0">
                <a:latin typeface="Tahoma" panose="020B0604030504040204" pitchFamily="34" charset="0"/>
                <a:ea typeface="Tahoma" panose="020B0604030504040204" pitchFamily="34" charset="0"/>
                <a:cs typeface="Tahoma" panose="020B0604030504040204" pitchFamily="34" charset="0"/>
              </a:rPr>
              <a:t>L</a:t>
            </a:r>
            <a:r>
              <a:rPr lang="en-US" sz="1050" b="0" i="1" u="none" strike="noStrike" baseline="0" dirty="0">
                <a:latin typeface="Tahoma" panose="020B0604030504040204" pitchFamily="34" charset="0"/>
                <a:ea typeface="Tahoma" panose="020B0604030504040204" pitchFamily="34" charset="0"/>
                <a:cs typeface="Tahoma" panose="020B0604030504040204" pitchFamily="34" charset="0"/>
              </a:rPr>
              <a:t>ine integrals </a:t>
            </a:r>
            <a:r>
              <a:rPr lang="en-US" sz="1050" b="0" i="0" u="none" strike="noStrike" baseline="0" dirty="0">
                <a:latin typeface="Tahoma" panose="020B0604030504040204" pitchFamily="34" charset="0"/>
                <a:ea typeface="Tahoma" panose="020B0604030504040204" pitchFamily="34" charset="0"/>
                <a:cs typeface="Tahoma" panose="020B0604030504040204" pitchFamily="34" charset="0"/>
              </a:rPr>
              <a:t>for </a:t>
            </a:r>
            <a:r>
              <a:rPr lang="en-US" sz="1050" b="0" i="0" u="sng" strike="noStrike" baseline="0" dirty="0">
                <a:latin typeface="Tahoma" panose="020B0604030504040204" pitchFamily="34" charset="0"/>
                <a:ea typeface="Tahoma" panose="020B0604030504040204" pitchFamily="34" charset="0"/>
                <a:cs typeface="Tahoma" panose="020B0604030504040204" pitchFamily="34" charset="0"/>
              </a:rPr>
              <a:t>gradient fields </a:t>
            </a:r>
            <a:r>
              <a:rPr lang="en-US" sz="1050" b="0" i="0" u="none" strike="noStrike" baseline="0" dirty="0">
                <a:latin typeface="Tahoma" panose="020B0604030504040204" pitchFamily="34" charset="0"/>
                <a:ea typeface="Tahoma" panose="020B0604030504040204" pitchFamily="34" charset="0"/>
                <a:cs typeface="Tahoma" panose="020B0604030504040204" pitchFamily="34" charset="0"/>
              </a:rPr>
              <a:t>are </a:t>
            </a:r>
            <a:r>
              <a:rPr lang="en-US" sz="1050" b="0" u="sng" strike="noStrike" baseline="0" dirty="0">
                <a:latin typeface="Tahoma" panose="020B0604030504040204" pitchFamily="34" charset="0"/>
                <a:ea typeface="Tahoma" panose="020B0604030504040204" pitchFamily="34" charset="0"/>
                <a:cs typeface="Tahoma" panose="020B0604030504040204" pitchFamily="34" charset="0"/>
              </a:rPr>
              <a:t>path independen</a:t>
            </a:r>
            <a:r>
              <a:rPr lang="en-US" sz="1050" u="sng" dirty="0">
                <a:latin typeface="Tahoma" panose="020B0604030504040204" pitchFamily="34" charset="0"/>
                <a:ea typeface="Tahoma" panose="020B0604030504040204" pitchFamily="34" charset="0"/>
                <a:cs typeface="Tahoma" panose="020B0604030504040204" pitchFamily="34" charset="0"/>
              </a:rPr>
              <a:t>t</a:t>
            </a:r>
          </a:p>
          <a:p>
            <a:pPr marL="285750" indent="-285750">
              <a:buFont typeface="Arial" panose="020B0604020202020204" pitchFamily="34" charset="0"/>
              <a:buChar char="•"/>
            </a:pPr>
            <a:r>
              <a:rPr lang="en-US" sz="1050" i="1" dirty="0">
                <a:latin typeface="Tahoma" panose="020B0604030504040204" pitchFamily="34" charset="0"/>
                <a:ea typeface="Tahoma" panose="020B0604030504040204" pitchFamily="34" charset="0"/>
                <a:cs typeface="Tahoma" panose="020B0604030504040204" pitchFamily="34" charset="0"/>
              </a:rPr>
              <a:t>L</a:t>
            </a:r>
            <a:r>
              <a:rPr lang="en-US" sz="1050" b="0" i="1" u="none" strike="noStrike" baseline="0" dirty="0">
                <a:latin typeface="Tahoma" panose="020B0604030504040204" pitchFamily="34" charset="0"/>
                <a:ea typeface="Tahoma" panose="020B0604030504040204" pitchFamily="34" charset="0"/>
                <a:cs typeface="Tahoma" panose="020B0604030504040204" pitchFamily="34" charset="0"/>
              </a:rPr>
              <a:t>ine integrals </a:t>
            </a:r>
            <a:r>
              <a:rPr lang="en-US" sz="1050" b="0" i="0" u="none" strike="noStrike" baseline="0" dirty="0">
                <a:latin typeface="Tahoma" panose="020B0604030504040204" pitchFamily="34" charset="0"/>
                <a:ea typeface="Tahoma" panose="020B0604030504040204" pitchFamily="34" charset="0"/>
                <a:cs typeface="Tahoma" panose="020B0604030504040204" pitchFamily="34" charset="0"/>
              </a:rPr>
              <a:t>of </a:t>
            </a:r>
            <a:r>
              <a:rPr lang="en-US" sz="1050" b="0" i="0" u="sng" strike="noStrike" baseline="0" dirty="0">
                <a:latin typeface="Tahoma" panose="020B0604030504040204" pitchFamily="34" charset="0"/>
                <a:ea typeface="Tahoma" panose="020B0604030504040204" pitchFamily="34" charset="0"/>
                <a:cs typeface="Tahoma" panose="020B0604030504040204" pitchFamily="34" charset="0"/>
              </a:rPr>
              <a:t>gradient fields </a:t>
            </a:r>
            <a:r>
              <a:rPr lang="en-US" sz="1050" b="0" i="0" u="none" strike="noStrike" baseline="0" dirty="0">
                <a:latin typeface="Tahoma" panose="020B0604030504040204" pitchFamily="34" charset="0"/>
                <a:ea typeface="Tahoma" panose="020B0604030504040204" pitchFamily="34" charset="0"/>
                <a:cs typeface="Tahoma" panose="020B0604030504040204" pitchFamily="34" charset="0"/>
              </a:rPr>
              <a:t>around </a:t>
            </a:r>
            <a:r>
              <a:rPr lang="en-US" sz="1050" b="1" i="0" u="none" strike="noStrike" baseline="0" dirty="0">
                <a:latin typeface="Tahoma" panose="020B0604030504040204" pitchFamily="34" charset="0"/>
                <a:ea typeface="Tahoma" panose="020B0604030504040204" pitchFamily="34" charset="0"/>
                <a:cs typeface="Tahoma" panose="020B0604030504040204" pitchFamily="34" charset="0"/>
              </a:rPr>
              <a:t>closed curves </a:t>
            </a:r>
            <a:r>
              <a:rPr lang="en-US" sz="1050" b="0" i="0" u="none" strike="noStrike" baseline="0" dirty="0">
                <a:latin typeface="Tahoma" panose="020B0604030504040204" pitchFamily="34" charset="0"/>
                <a:ea typeface="Tahoma" panose="020B0604030504040204" pitchFamily="34" charset="0"/>
                <a:cs typeface="Tahoma" panose="020B0604030504040204" pitchFamily="34" charset="0"/>
              </a:rPr>
              <a:t>are </a:t>
            </a:r>
            <a:r>
              <a:rPr lang="en-US" sz="1050" b="0" i="1" strike="noStrike" baseline="0" dirty="0">
                <a:latin typeface="Tahoma" panose="020B0604030504040204" pitchFamily="34" charset="0"/>
                <a:ea typeface="Tahoma" panose="020B0604030504040204" pitchFamily="34" charset="0"/>
                <a:cs typeface="Tahoma" panose="020B0604030504040204" pitchFamily="34" charset="0"/>
              </a:rPr>
              <a:t>zero </a:t>
            </a:r>
            <a:r>
              <a:rPr lang="en-US" sz="1050" strike="noStrike" baseline="0" dirty="0">
                <a:latin typeface="Tahoma" panose="020B0604030504040204" pitchFamily="34" charset="0"/>
                <a:ea typeface="Tahoma" panose="020B0604030504040204" pitchFamily="34" charset="0"/>
                <a:cs typeface="Tahoma" panose="020B0604030504040204" pitchFamily="34" charset="0"/>
              </a:rPr>
              <a:t>   </a:t>
            </a:r>
            <a:r>
              <a:rPr lang="en-US" sz="1050" b="1" i="0" dirty="0">
                <a:effectLst/>
                <a:latin typeface="Tahoma" panose="020B0604030504040204" pitchFamily="34" charset="0"/>
                <a:ea typeface="Tahoma" panose="020B0604030504040204" pitchFamily="34" charset="0"/>
                <a:cs typeface="Tahoma" panose="020B0604030504040204" pitchFamily="34" charset="0"/>
              </a:rPr>
              <a:t>∮</a:t>
            </a:r>
            <a:r>
              <a:rPr lang="en-US" sz="1050" b="1" i="0" dirty="0" err="1">
                <a:effectLst/>
                <a:latin typeface="Tahoma" panose="020B0604030504040204" pitchFamily="34" charset="0"/>
                <a:ea typeface="Tahoma" panose="020B0604030504040204" pitchFamily="34" charset="0"/>
                <a:cs typeface="Tahoma" panose="020B0604030504040204" pitchFamily="34" charset="0"/>
              </a:rPr>
              <a:t>F•dr</a:t>
            </a:r>
            <a:r>
              <a:rPr lang="en-US" sz="1050" b="1" i="0" dirty="0">
                <a:effectLst/>
                <a:latin typeface="Tahoma" panose="020B0604030504040204" pitchFamily="34" charset="0"/>
                <a:ea typeface="Tahoma" panose="020B0604030504040204" pitchFamily="34" charset="0"/>
                <a:cs typeface="Tahoma" panose="020B0604030504040204" pitchFamily="34" charset="0"/>
              </a:rPr>
              <a:t> </a:t>
            </a:r>
            <a:r>
              <a:rPr lang="en-US" sz="1050" b="0" i="0" dirty="0">
                <a:effectLst/>
                <a:latin typeface="Tahoma" panose="020B0604030504040204" pitchFamily="34" charset="0"/>
                <a:ea typeface="Tahoma" panose="020B0604030504040204" pitchFamily="34" charset="0"/>
                <a:cs typeface="Tahoma" panose="020B0604030504040204" pitchFamily="34" charset="0"/>
              </a:rPr>
              <a:t>= 0</a:t>
            </a:r>
            <a:endParaRPr lang="en-US" sz="1050" b="0" i="1"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050" dirty="0">
                <a:latin typeface="Tahoma" panose="020B0604030504040204" pitchFamily="34" charset="0"/>
                <a:ea typeface="Tahoma" panose="020B0604030504040204" pitchFamily="34" charset="0"/>
                <a:cs typeface="Tahoma" panose="020B0604030504040204" pitchFamily="34" charset="0"/>
              </a:rPr>
              <a:t>T</a:t>
            </a:r>
            <a:r>
              <a:rPr lang="en-US" sz="1050" b="0" i="0" u="none" strike="noStrike" baseline="0" dirty="0">
                <a:latin typeface="Tahoma" panose="020B0604030504040204" pitchFamily="34" charset="0"/>
                <a:ea typeface="Tahoma" panose="020B0604030504040204" pitchFamily="34" charset="0"/>
                <a:cs typeface="Tahoma" panose="020B0604030504040204" pitchFamily="34" charset="0"/>
              </a:rPr>
              <a:t>o evaluate a line integral </a:t>
            </a:r>
            <a:r>
              <a:rPr lang="en-US" sz="1050" b="1" i="0" dirty="0">
                <a:effectLst/>
                <a:latin typeface="Tahoma" panose="020B0604030504040204" pitchFamily="34" charset="0"/>
                <a:ea typeface="Tahoma" panose="020B0604030504040204" pitchFamily="34" charset="0"/>
                <a:cs typeface="Tahoma" panose="020B0604030504040204" pitchFamily="34" charset="0"/>
              </a:rPr>
              <a:t>∫</a:t>
            </a:r>
            <a:r>
              <a:rPr lang="en-US" sz="1050" b="1" dirty="0" err="1">
                <a:effectLst/>
                <a:latin typeface="Tahoma" panose="020B0604030504040204" pitchFamily="34" charset="0"/>
                <a:ea typeface="Tahoma" panose="020B0604030504040204" pitchFamily="34" charset="0"/>
                <a:cs typeface="Tahoma" panose="020B0604030504040204" pitchFamily="34" charset="0"/>
              </a:rPr>
              <a:t>F</a:t>
            </a:r>
            <a:r>
              <a:rPr lang="en-US" sz="1050" b="1" i="0" dirty="0" err="1">
                <a:effectLst/>
                <a:latin typeface="Tahoma" panose="020B0604030504040204" pitchFamily="34" charset="0"/>
                <a:ea typeface="Tahoma" panose="020B0604030504040204" pitchFamily="34" charset="0"/>
                <a:cs typeface="Tahoma" panose="020B0604030504040204" pitchFamily="34" charset="0"/>
              </a:rPr>
              <a:t>•dr</a:t>
            </a:r>
            <a:r>
              <a:rPr lang="en-US" sz="1050" b="1" i="0" dirty="0">
                <a:effectLst/>
                <a:latin typeface="Tahoma" panose="020B0604030504040204" pitchFamily="34" charset="0"/>
                <a:ea typeface="Tahoma" panose="020B0604030504040204" pitchFamily="34" charset="0"/>
                <a:cs typeface="Tahoma" panose="020B0604030504040204" pitchFamily="34" charset="0"/>
              </a:rPr>
              <a:t> </a:t>
            </a:r>
            <a:r>
              <a:rPr lang="en-US" sz="1050" b="0" i="0" u="none" strike="noStrike" baseline="0" dirty="0">
                <a:latin typeface="Tahoma" panose="020B0604030504040204" pitchFamily="34" charset="0"/>
                <a:ea typeface="Tahoma" panose="020B0604030504040204" pitchFamily="34" charset="0"/>
                <a:cs typeface="Tahoma" panose="020B0604030504040204" pitchFamily="34" charset="0"/>
              </a:rPr>
              <a:t>we can look for a function </a:t>
            </a:r>
            <a:r>
              <a:rPr lang="en-US" sz="1050" b="1" i="0" u="none" strike="noStrike" baseline="0" dirty="0">
                <a:latin typeface="Tahoma" panose="020B0604030504040204" pitchFamily="34" charset="0"/>
                <a:ea typeface="Tahoma" panose="020B0604030504040204" pitchFamily="34" charset="0"/>
                <a:cs typeface="Tahoma" panose="020B0604030504040204" pitchFamily="34" charset="0"/>
              </a:rPr>
              <a:t>f </a:t>
            </a:r>
            <a:r>
              <a:rPr lang="en-US" sz="1050" b="0" i="0" u="none" strike="noStrike" baseline="0" dirty="0">
                <a:latin typeface="Tahoma" panose="020B0604030504040204" pitchFamily="34" charset="0"/>
                <a:ea typeface="Tahoma" panose="020B0604030504040204" pitchFamily="34" charset="0"/>
                <a:cs typeface="Tahoma" panose="020B0604030504040204" pitchFamily="34" charset="0"/>
              </a:rPr>
              <a:t>whose gradient equals </a:t>
            </a:r>
            <a:r>
              <a:rPr lang="en-US" sz="1050" b="1" i="0" u="none" strike="noStrike" baseline="0" dirty="0">
                <a:latin typeface="Tahoma" panose="020B0604030504040204" pitchFamily="34" charset="0"/>
                <a:ea typeface="Tahoma" panose="020B0604030504040204" pitchFamily="34" charset="0"/>
                <a:cs typeface="Tahoma" panose="020B0604030504040204" pitchFamily="34" charset="0"/>
              </a:rPr>
              <a:t>F </a:t>
            </a:r>
            <a:r>
              <a:rPr lang="en-US" sz="1050" b="0" i="0" u="none" strike="noStrike" baseline="0" dirty="0">
                <a:latin typeface="Tahoma" panose="020B0604030504040204" pitchFamily="34" charset="0"/>
                <a:ea typeface="Tahoma" panose="020B0604030504040204" pitchFamily="34" charset="0"/>
                <a:cs typeface="Tahoma" panose="020B0604030504040204" pitchFamily="34" charset="0"/>
              </a:rPr>
              <a:t>and subtract its values at the endpoints (but this function might not exist – vortex field)</a:t>
            </a:r>
          </a:p>
          <a:p>
            <a:pPr marL="285750" indent="-285750">
              <a:buFont typeface="Arial" panose="020B0604020202020204" pitchFamily="34" charset="0"/>
              <a:buChar char="•"/>
            </a:pPr>
            <a:r>
              <a:rPr lang="en-US" sz="1050" dirty="0">
                <a:latin typeface="Tahoma" panose="020B0604030504040204" pitchFamily="34" charset="0"/>
                <a:ea typeface="Tahoma" panose="020B0604030504040204" pitchFamily="34" charset="0"/>
                <a:cs typeface="Tahoma" panose="020B0604030504040204" pitchFamily="34" charset="0"/>
              </a:rPr>
              <a:t>Thus, if </a:t>
            </a:r>
            <a:r>
              <a:rPr lang="en-US" sz="1050" b="0" i="1" u="none" strike="noStrike" baseline="0" dirty="0">
                <a:latin typeface="Tahoma" panose="020B0604030504040204" pitchFamily="34" charset="0"/>
                <a:ea typeface="Tahoma" panose="020B0604030504040204" pitchFamily="34" charset="0"/>
                <a:cs typeface="Tahoma" panose="020B0604030504040204" pitchFamily="34" charset="0"/>
              </a:rPr>
              <a:t>the line integral is independent of path</a:t>
            </a:r>
            <a:r>
              <a:rPr lang="en-US" sz="1050" dirty="0">
                <a:latin typeface="Tahoma" panose="020B0604030504040204" pitchFamily="34" charset="0"/>
                <a:ea typeface="Tahoma" panose="020B0604030504040204" pitchFamily="34" charset="0"/>
                <a:cs typeface="Tahoma" panose="020B0604030504040204" pitchFamily="34" charset="0"/>
              </a:rPr>
              <a:t> it </a:t>
            </a:r>
            <a:r>
              <a:rPr lang="en-US" sz="1050" b="0" i="0" u="none" strike="noStrike" baseline="0" dirty="0">
                <a:latin typeface="Tahoma" panose="020B0604030504040204" pitchFamily="34" charset="0"/>
                <a:ea typeface="Tahoma" panose="020B0604030504040204" pitchFamily="34" charset="0"/>
                <a:cs typeface="Tahoma" panose="020B0604030504040204" pitchFamily="34" charset="0"/>
              </a:rPr>
              <a:t>means that a parameterization of the path is not needed to evaluate line integrals of </a:t>
            </a:r>
            <a:r>
              <a:rPr lang="en-US" sz="1050" b="0" i="0" u="sng" strike="noStrike" baseline="0" dirty="0">
                <a:latin typeface="Tahoma" panose="020B0604030504040204" pitchFamily="34" charset="0"/>
                <a:ea typeface="Tahoma" panose="020B0604030504040204" pitchFamily="34" charset="0"/>
                <a:cs typeface="Tahoma" panose="020B0604030504040204" pitchFamily="34" charset="0"/>
              </a:rPr>
              <a:t>conservative fields</a:t>
            </a:r>
            <a:r>
              <a:rPr lang="en-US" sz="1050" b="0" i="0" u="none" strike="noStrike" baseline="0"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endParaRPr lang="en-US" sz="1000" b="1" dirty="0">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2F738E9C-7EE2-4129-B083-8FF4F078BEC2}"/>
              </a:ext>
            </a:extLst>
          </p:cNvPr>
          <p:cNvPicPr>
            <a:picLocks noChangeAspect="1"/>
          </p:cNvPicPr>
          <p:nvPr/>
        </p:nvPicPr>
        <p:blipFill>
          <a:blip r:embed="rId9"/>
          <a:stretch>
            <a:fillRect/>
          </a:stretch>
        </p:blipFill>
        <p:spPr>
          <a:xfrm>
            <a:off x="72330" y="378408"/>
            <a:ext cx="1934337" cy="1617548"/>
          </a:xfrm>
          <a:prstGeom prst="rect">
            <a:avLst/>
          </a:prstGeom>
        </p:spPr>
      </p:pic>
      <p:pic>
        <p:nvPicPr>
          <p:cNvPr id="16" name="Picture 2" descr="Line integrals as circulation - Math Insight">
            <a:extLst>
              <a:ext uri="{FF2B5EF4-FFF2-40B4-BE49-F238E27FC236}">
                <a16:creationId xmlns:a16="http://schemas.microsoft.com/office/drawing/2014/main" id="{D88C049A-1068-4446-9FB2-A5CA1FCE83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1929" y="1903845"/>
            <a:ext cx="1536065" cy="12588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61E96CF4-DA11-454E-903B-6312CD5D3C0C}"/>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509101" y="1148685"/>
            <a:ext cx="733715" cy="80457"/>
          </a:xfrm>
          <a:prstGeom prst="rect">
            <a:avLst/>
          </a:prstGeom>
        </p:spPr>
      </p:pic>
      <p:pic>
        <p:nvPicPr>
          <p:cNvPr id="23" name="Picture 22">
            <a:extLst>
              <a:ext uri="{FF2B5EF4-FFF2-40B4-BE49-F238E27FC236}">
                <a16:creationId xmlns:a16="http://schemas.microsoft.com/office/drawing/2014/main" id="{2E4F4931-7995-45BA-8465-A5C47B3B28E1}"/>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95300" y="853696"/>
            <a:ext cx="374400" cy="93714"/>
          </a:xfrm>
          <a:prstGeom prst="rect">
            <a:avLst/>
          </a:prstGeom>
        </p:spPr>
      </p:pic>
      <p:pic>
        <p:nvPicPr>
          <p:cNvPr id="29" name="Picture 28">
            <a:extLst>
              <a:ext uri="{FF2B5EF4-FFF2-40B4-BE49-F238E27FC236}">
                <a16:creationId xmlns:a16="http://schemas.microsoft.com/office/drawing/2014/main" id="{2B38D95B-BB6E-4CDF-BFCA-97D9E14B7B2C}"/>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2394" y="988454"/>
            <a:ext cx="429257" cy="95086"/>
          </a:xfrm>
          <a:prstGeom prst="rect">
            <a:avLst/>
          </a:prstGeom>
        </p:spPr>
      </p:pic>
      <p:pic>
        <p:nvPicPr>
          <p:cNvPr id="31" name="Picture 30">
            <a:extLst>
              <a:ext uri="{FF2B5EF4-FFF2-40B4-BE49-F238E27FC236}">
                <a16:creationId xmlns:a16="http://schemas.microsoft.com/office/drawing/2014/main" id="{23AB7081-A0ED-4951-A30A-46AE1EBD3975}"/>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663528" y="977051"/>
            <a:ext cx="331429" cy="155886"/>
          </a:xfrm>
          <a:prstGeom prst="rect">
            <a:avLst/>
          </a:prstGeom>
        </p:spPr>
      </p:pic>
      <p:pic>
        <p:nvPicPr>
          <p:cNvPr id="37" name="Picture 36">
            <a:extLst>
              <a:ext uri="{FF2B5EF4-FFF2-40B4-BE49-F238E27FC236}">
                <a16:creationId xmlns:a16="http://schemas.microsoft.com/office/drawing/2014/main" id="{49ABBDC6-7262-469D-8F00-2AD3202F8FE5}"/>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3403" y="2659543"/>
            <a:ext cx="652190" cy="252952"/>
          </a:xfrm>
          <a:prstGeom prst="rect">
            <a:avLst/>
          </a:prstGeom>
        </p:spPr>
      </p:pic>
      <p:pic>
        <p:nvPicPr>
          <p:cNvPr id="38" name="Picture 37">
            <a:extLst>
              <a:ext uri="{FF2B5EF4-FFF2-40B4-BE49-F238E27FC236}">
                <a16:creationId xmlns:a16="http://schemas.microsoft.com/office/drawing/2014/main" id="{E929BA20-EEC5-4696-8345-530FF5683F28}"/>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76257" y="2273714"/>
            <a:ext cx="572952" cy="300190"/>
          </a:xfrm>
          <a:prstGeom prst="rect">
            <a:avLst/>
          </a:prstGeom>
        </p:spPr>
      </p:pic>
    </p:spTree>
    <p:extLst>
      <p:ext uri="{BB962C8B-B14F-4D97-AF65-F5344CB8AC3E}">
        <p14:creationId xmlns:p14="http://schemas.microsoft.com/office/powerpoint/2010/main" val="3283055393"/>
      </p:ext>
    </p:extLst>
  </p:cSld>
  <p:clrMapOvr>
    <a:masterClrMapping/>
  </p:clrMapOvr>
  <p:transition>
    <p:cut/>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General Overview</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189</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A4F6586A-F372-4603-B39E-02599DF42AEB}"/>
              </a:ext>
            </a:extLst>
          </p:cNvPr>
          <p:cNvSpPr txBox="1"/>
          <p:nvPr/>
        </p:nvSpPr>
        <p:spPr>
          <a:xfrm>
            <a:off x="-256579" y="346263"/>
            <a:ext cx="4512704" cy="3585597"/>
          </a:xfrm>
          <a:prstGeom prst="rect">
            <a:avLst/>
          </a:prstGeom>
          <a:noFill/>
        </p:spPr>
        <p:txBody>
          <a:bodyPr wrap="square" rtlCol="0">
            <a:spAutoFit/>
          </a:bodyPr>
          <a:lstStyle/>
          <a:p>
            <a:r>
              <a:rPr lang="en-US" sz="900" i="0" strike="noStrike" baseline="0" dirty="0">
                <a:latin typeface="Tahoma" panose="020B0604030504040204" pitchFamily="34" charset="0"/>
                <a:ea typeface="Tahoma" panose="020B0604030504040204" pitchFamily="34" charset="0"/>
                <a:cs typeface="Tahoma" panose="020B0604030504040204" pitchFamily="34" charset="0"/>
              </a:rPr>
              <a:t>      </a:t>
            </a:r>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Strategy for Line Integrals over Conservative Vector Fields:</a:t>
            </a:r>
          </a:p>
          <a:p>
            <a:pPr marL="742950" lvl="1"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Show that ‘F’ is a conservative vector field</a:t>
            </a:r>
          </a:p>
          <a:p>
            <a:pPr lvl="2"/>
            <a:r>
              <a:rPr lang="en-US" sz="900" dirty="0">
                <a:latin typeface="Tahoma" panose="020B0604030504040204" pitchFamily="34" charset="0"/>
                <a:ea typeface="Tahoma" panose="020B0604030504040204" pitchFamily="34" charset="0"/>
                <a:cs typeface="Tahoma" panose="020B0604030504040204" pitchFamily="34" charset="0"/>
              </a:rPr>
              <a:t>  </a:t>
            </a:r>
          </a:p>
          <a:p>
            <a:pPr marL="1200150" lvl="2"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 </a:t>
            </a:r>
          </a:p>
          <a:p>
            <a:pPr marL="1200150" lvl="2" indent="-285750">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a:p>
            <a:pPr marL="1200150" lvl="2"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Start with your gradient</a:t>
            </a:r>
          </a:p>
          <a:p>
            <a:pPr marL="742950" lvl="1"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Take pieces and integrate</a:t>
            </a:r>
          </a:p>
          <a:p>
            <a:pPr marL="1200150" lvl="2"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Integrate one given component (say x) and then take a derivative </a:t>
            </a:r>
            <a:r>
              <a:rPr lang="en-US" sz="900" dirty="0" err="1">
                <a:latin typeface="Tahoma" panose="020B0604030504040204" pitchFamily="34" charset="0"/>
                <a:ea typeface="Tahoma" panose="020B0604030504040204" pitchFamily="34" charset="0"/>
                <a:cs typeface="Tahoma" panose="020B0604030504040204" pitchFamily="34" charset="0"/>
              </a:rPr>
              <a:t>w.r.t.</a:t>
            </a:r>
            <a:r>
              <a:rPr lang="en-US" sz="900" dirty="0">
                <a:latin typeface="Tahoma" panose="020B0604030504040204" pitchFamily="34" charset="0"/>
                <a:ea typeface="Tahoma" panose="020B0604030504040204" pitchFamily="34" charset="0"/>
                <a:cs typeface="Tahoma" panose="020B0604030504040204" pitchFamily="34" charset="0"/>
              </a:rPr>
              <a:t> the other component (say y)</a:t>
            </a:r>
          </a:p>
          <a:p>
            <a:pPr marL="1200150" lvl="2"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Set equal given component from the question to the derivative you have just taken w.r.t to (say y)</a:t>
            </a:r>
          </a:p>
          <a:p>
            <a:pPr marL="1200150" lvl="2"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Now simplify and integrate the derivative of the other component (say y) to help find the potential function</a:t>
            </a: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r>
              <a:rPr lang="en-US" sz="900" i="0" strike="noStrike" baseline="0" dirty="0">
                <a:latin typeface="Tahoma" panose="020B0604030504040204" pitchFamily="34" charset="0"/>
                <a:ea typeface="Tahoma" panose="020B0604030504040204" pitchFamily="34" charset="0"/>
                <a:cs typeface="Tahoma" panose="020B0604030504040204" pitchFamily="34" charset="0"/>
              </a:rPr>
              <a:t>      </a:t>
            </a:r>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Three </a:t>
            </a:r>
            <a:r>
              <a:rPr lang="en-US" sz="900" b="1" u="sng" dirty="0">
                <a:latin typeface="Tahoma" panose="020B0604030504040204" pitchFamily="34" charset="0"/>
                <a:ea typeface="Tahoma" panose="020B0604030504040204" pitchFamily="34" charset="0"/>
                <a:cs typeface="Tahoma" panose="020B0604030504040204" pitchFamily="34" charset="0"/>
              </a:rPr>
              <a:t>C</a:t>
            </a:r>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ategories of</a:t>
            </a:r>
            <a:r>
              <a:rPr lang="en-US" sz="900" b="1" u="sng" dirty="0">
                <a:latin typeface="Tahoma" panose="020B0604030504040204" pitchFamily="34" charset="0"/>
                <a:ea typeface="Tahoma" panose="020B0604030504040204" pitchFamily="34" charset="0"/>
                <a:cs typeface="Tahoma" panose="020B0604030504040204" pitchFamily="34" charset="0"/>
              </a:rPr>
              <a:t> L</a:t>
            </a:r>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ine I</a:t>
            </a:r>
            <a:r>
              <a:rPr lang="en-US" sz="900" b="1" u="sng" dirty="0">
                <a:latin typeface="Tahoma" panose="020B0604030504040204" pitchFamily="34" charset="0"/>
                <a:ea typeface="Tahoma" panose="020B0604030504040204" pitchFamily="34" charset="0"/>
                <a:cs typeface="Tahoma" panose="020B0604030504040204" pitchFamily="34" charset="0"/>
              </a:rPr>
              <a:t>ntegrals:</a:t>
            </a:r>
          </a:p>
          <a:p>
            <a:pPr marL="742950" lvl="1" indent="-285750">
              <a:buFont typeface="+mj-lt"/>
              <a:buAutoNum type="arabicPeriod"/>
            </a:pPr>
            <a:r>
              <a:rPr lang="en-US" sz="850" dirty="0">
                <a:latin typeface="Tahoma" panose="020B0604030504040204" pitchFamily="34" charset="0"/>
                <a:ea typeface="Tahoma" panose="020B0604030504040204" pitchFamily="34" charset="0"/>
                <a:cs typeface="Tahoma" panose="020B0604030504040204" pitchFamily="34" charset="0"/>
              </a:rPr>
              <a:t>Scalar Line Integrals (not over vector fields)</a:t>
            </a:r>
          </a:p>
          <a:p>
            <a:pPr marL="742950" lvl="1" indent="-285750">
              <a:buFont typeface="+mj-lt"/>
              <a:buAutoNum type="arabicPeriod"/>
            </a:pPr>
            <a:r>
              <a:rPr lang="en-US" sz="850" dirty="0">
                <a:latin typeface="Tahoma" panose="020B0604030504040204" pitchFamily="34" charset="0"/>
                <a:ea typeface="Tahoma" panose="020B0604030504040204" pitchFamily="34" charset="0"/>
                <a:cs typeface="Tahoma" panose="020B0604030504040204" pitchFamily="34" charset="0"/>
              </a:rPr>
              <a:t>Flux Line Integrals</a:t>
            </a:r>
          </a:p>
          <a:p>
            <a:pPr marL="742950" lvl="1" indent="-285750">
              <a:buFont typeface="+mj-lt"/>
              <a:buAutoNum type="arabicPeriod"/>
            </a:pPr>
            <a:r>
              <a:rPr lang="en-US" sz="850" dirty="0">
                <a:latin typeface="Tahoma" panose="020B0604030504040204" pitchFamily="34" charset="0"/>
                <a:ea typeface="Tahoma" panose="020B0604030504040204" pitchFamily="34" charset="0"/>
                <a:cs typeface="Tahoma" panose="020B0604030504040204" pitchFamily="34" charset="0"/>
              </a:rPr>
              <a:t>Line Integrals over Vector Fields</a:t>
            </a:r>
          </a:p>
          <a:p>
            <a:pPr marL="1085850" lvl="2"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Conservative Vector Fields</a:t>
            </a:r>
          </a:p>
          <a:p>
            <a:pPr marL="1085850" lvl="2"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Non-conservative Vector Fields</a:t>
            </a:r>
          </a:p>
          <a:p>
            <a:pPr marL="1085850" lvl="2"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Line integrals over vector fields where your travel connects (you stop and start at the same point)</a:t>
            </a:r>
          </a:p>
          <a:p>
            <a:pPr marL="1085850" lvl="2" indent="-171450">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endParaRPr lang="en-US" sz="100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b="1" dirty="0">
              <a:latin typeface="Tahoma" panose="020B0604030504040204" pitchFamily="34" charset="0"/>
              <a:ea typeface="Tahoma" panose="020B0604030504040204" pitchFamily="34" charset="0"/>
              <a:cs typeface="Tahoma" panose="020B0604030504040204" pitchFamily="34" charset="0"/>
            </a:endParaRPr>
          </a:p>
        </p:txBody>
      </p:sp>
      <p:pic>
        <p:nvPicPr>
          <p:cNvPr id="20" name="Picture 19">
            <a:extLst>
              <a:ext uri="{FF2B5EF4-FFF2-40B4-BE49-F238E27FC236}">
                <a16:creationId xmlns:a16="http://schemas.microsoft.com/office/drawing/2014/main" id="{DF452E65-36A5-462B-8D02-344C5911B0C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17072" y="788565"/>
            <a:ext cx="1797333" cy="144762"/>
          </a:xfrm>
          <a:prstGeom prst="rect">
            <a:avLst/>
          </a:prstGeom>
        </p:spPr>
      </p:pic>
      <p:pic>
        <p:nvPicPr>
          <p:cNvPr id="26" name="Picture 25">
            <a:extLst>
              <a:ext uri="{FF2B5EF4-FFF2-40B4-BE49-F238E27FC236}">
                <a16:creationId xmlns:a16="http://schemas.microsoft.com/office/drawing/2014/main" id="{489990AD-D910-4B93-8482-2DCD77057B5B}"/>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58342" y="702850"/>
            <a:ext cx="1141333" cy="316191"/>
          </a:xfrm>
          <a:prstGeom prst="rect">
            <a:avLst/>
          </a:prstGeom>
        </p:spPr>
      </p:pic>
      <p:pic>
        <p:nvPicPr>
          <p:cNvPr id="32" name="Picture 31">
            <a:extLst>
              <a:ext uri="{FF2B5EF4-FFF2-40B4-BE49-F238E27FC236}">
                <a16:creationId xmlns:a16="http://schemas.microsoft.com/office/drawing/2014/main" id="{C2F555F8-C43A-41FA-B043-0B7165F2339C}"/>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017072" y="1025225"/>
            <a:ext cx="1708952" cy="156190"/>
          </a:xfrm>
          <a:prstGeom prst="rect">
            <a:avLst/>
          </a:prstGeom>
        </p:spPr>
      </p:pic>
      <p:sp>
        <p:nvSpPr>
          <p:cNvPr id="16" name="TextBox 15">
            <a:extLst>
              <a:ext uri="{FF2B5EF4-FFF2-40B4-BE49-F238E27FC236}">
                <a16:creationId xmlns:a16="http://schemas.microsoft.com/office/drawing/2014/main" id="{6734D440-3E48-4B9F-BD27-801C6D851DB5}"/>
              </a:ext>
            </a:extLst>
          </p:cNvPr>
          <p:cNvSpPr txBox="1"/>
          <p:nvPr/>
        </p:nvSpPr>
        <p:spPr>
          <a:xfrm>
            <a:off x="3442918" y="2829663"/>
            <a:ext cx="941283" cy="169277"/>
          </a:xfrm>
          <a:prstGeom prst="rect">
            <a:avLst/>
          </a:prstGeom>
          <a:noFill/>
        </p:spPr>
        <p:txBody>
          <a:bodyPr wrap="none" rtlCol="0">
            <a:spAutoFit/>
          </a:bodyPr>
          <a:lstStyle/>
          <a:p>
            <a:r>
              <a:rPr lang="en-US" sz="500" b="1" dirty="0" err="1">
                <a:latin typeface="Tahoma" panose="020B0604030504040204" pitchFamily="34" charset="0"/>
                <a:ea typeface="Tahoma" panose="020B0604030504040204" pitchFamily="34" charset="0"/>
                <a:cs typeface="Tahoma" panose="020B0604030504040204" pitchFamily="34" charset="0"/>
              </a:rPr>
              <a:t>w.r.t.</a:t>
            </a:r>
            <a:r>
              <a:rPr lang="en-US" sz="500" b="1" dirty="0">
                <a:latin typeface="Tahoma" panose="020B0604030504040204" pitchFamily="34" charset="0"/>
                <a:ea typeface="Tahoma" panose="020B0604030504040204" pitchFamily="34" charset="0"/>
                <a:cs typeface="Tahoma" panose="020B0604030504040204" pitchFamily="34" charset="0"/>
              </a:rPr>
              <a:t> = with respect to</a:t>
            </a:r>
          </a:p>
        </p:txBody>
      </p:sp>
      <p:sp>
        <p:nvSpPr>
          <p:cNvPr id="17" name="TextBox 16">
            <a:extLst>
              <a:ext uri="{FF2B5EF4-FFF2-40B4-BE49-F238E27FC236}">
                <a16:creationId xmlns:a16="http://schemas.microsoft.com/office/drawing/2014/main" id="{0022644D-522C-4D88-ABDD-1B4B1DBCE414}"/>
              </a:ext>
            </a:extLst>
          </p:cNvPr>
          <p:cNvSpPr txBox="1"/>
          <p:nvPr/>
        </p:nvSpPr>
        <p:spPr>
          <a:xfrm>
            <a:off x="3442918" y="2737959"/>
            <a:ext cx="835485" cy="169277"/>
          </a:xfrm>
          <a:prstGeom prst="rect">
            <a:avLst/>
          </a:prstGeom>
          <a:noFill/>
        </p:spPr>
        <p:txBody>
          <a:bodyPr wrap="none" rtlCol="0">
            <a:spAutoFit/>
          </a:bodyPr>
          <a:lstStyle/>
          <a:p>
            <a:r>
              <a:rPr lang="en-US" sz="500" b="1" dirty="0">
                <a:latin typeface="Tahoma" panose="020B0604030504040204" pitchFamily="34" charset="0"/>
                <a:ea typeface="Tahoma" panose="020B0604030504040204" pitchFamily="34" charset="0"/>
                <a:cs typeface="Tahoma" panose="020B0604030504040204" pitchFamily="34" charset="0"/>
              </a:rPr>
              <a:t>comp = component</a:t>
            </a:r>
          </a:p>
        </p:txBody>
      </p:sp>
      <p:sp>
        <p:nvSpPr>
          <p:cNvPr id="18" name="TextBox 17">
            <a:extLst>
              <a:ext uri="{FF2B5EF4-FFF2-40B4-BE49-F238E27FC236}">
                <a16:creationId xmlns:a16="http://schemas.microsoft.com/office/drawing/2014/main" id="{7AC12020-0E58-422D-9CAB-A8F285B7BB09}"/>
              </a:ext>
            </a:extLst>
          </p:cNvPr>
          <p:cNvSpPr txBox="1"/>
          <p:nvPr/>
        </p:nvSpPr>
        <p:spPr>
          <a:xfrm>
            <a:off x="3904281" y="851184"/>
            <a:ext cx="755335" cy="153888"/>
          </a:xfrm>
          <a:prstGeom prst="rect">
            <a:avLst/>
          </a:prstGeom>
          <a:noFill/>
        </p:spPr>
        <p:txBody>
          <a:bodyPr wrap="none" rtlCol="0">
            <a:spAutoFit/>
          </a:bodyPr>
          <a:lstStyle/>
          <a:p>
            <a:r>
              <a:rPr lang="en-US" sz="400" b="1" dirty="0">
                <a:latin typeface="Tahoma" panose="020B0604030504040204" pitchFamily="34" charset="0"/>
                <a:ea typeface="Tahoma" panose="020B0604030504040204" pitchFamily="34" charset="0"/>
                <a:cs typeface="Tahoma" panose="020B0604030504040204" pitchFamily="34" charset="0"/>
              </a:rPr>
              <a:t>(Equal Mixed Partials)</a:t>
            </a:r>
          </a:p>
        </p:txBody>
      </p:sp>
      <p:sp>
        <p:nvSpPr>
          <p:cNvPr id="19" name="TextBox 18">
            <a:extLst>
              <a:ext uri="{FF2B5EF4-FFF2-40B4-BE49-F238E27FC236}">
                <a16:creationId xmlns:a16="http://schemas.microsoft.com/office/drawing/2014/main" id="{936D5984-A252-4785-A295-DDC8EADF554F}"/>
              </a:ext>
            </a:extLst>
          </p:cNvPr>
          <p:cNvSpPr txBox="1"/>
          <p:nvPr/>
        </p:nvSpPr>
        <p:spPr>
          <a:xfrm>
            <a:off x="2667568" y="1027527"/>
            <a:ext cx="1332107" cy="153888"/>
          </a:xfrm>
          <a:prstGeom prst="rect">
            <a:avLst/>
          </a:prstGeom>
          <a:noFill/>
        </p:spPr>
        <p:txBody>
          <a:bodyPr wrap="square" rtlCol="0">
            <a:spAutoFit/>
          </a:bodyPr>
          <a:lstStyle/>
          <a:p>
            <a:r>
              <a:rPr lang="en-US" sz="400" b="1" dirty="0">
                <a:latin typeface="Tahoma" panose="020B0604030504040204" pitchFamily="34" charset="0"/>
                <a:ea typeface="Tahoma" panose="020B0604030504040204" pitchFamily="34" charset="0"/>
                <a:cs typeface="Tahoma" panose="020B0604030504040204" pitchFamily="34" charset="0"/>
              </a:rPr>
              <a:t>(satisfies property of gradient </a:t>
            </a:r>
            <a:r>
              <a:rPr lang="en-US" sz="400" b="1" i="0" dirty="0">
                <a:effectLst/>
                <a:latin typeface="Tahoma" panose="020B0604030504040204" pitchFamily="34" charset="0"/>
                <a:ea typeface="Tahoma" panose="020B0604030504040204" pitchFamily="34" charset="0"/>
                <a:cs typeface="Tahoma" panose="020B0604030504040204" pitchFamily="34" charset="0"/>
              </a:rPr>
              <a:t>𝛁 x 𝛁f = 0</a:t>
            </a:r>
            <a:r>
              <a:rPr lang="en-US" sz="400" b="1"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4017299668"/>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299" y="39215"/>
            <a:ext cx="1877915" cy="232756"/>
          </a:xfrm>
          <a:prstGeom prst="rect">
            <a:avLst/>
          </a:prstGeom>
        </p:spPr>
        <p:txBody>
          <a:bodyPr vert="horz" wrap="square" lIns="0" tIns="17145" rIns="0" bIns="0" rtlCol="0">
            <a:spAutoFit/>
          </a:bodyPr>
          <a:lstStyle/>
          <a:p>
            <a:pPr marL="12700">
              <a:lnSpc>
                <a:spcPct val="100000"/>
              </a:lnSpc>
              <a:spcBef>
                <a:spcPts val="135"/>
              </a:spcBef>
            </a:pPr>
            <a:r>
              <a:rPr lang="en-US" sz="1400" spc="-40" dirty="0">
                <a:solidFill>
                  <a:srgbClr val="FFFFFF"/>
                </a:solidFill>
                <a:latin typeface="Tahoma"/>
                <a:cs typeface="Tahoma"/>
              </a:rPr>
              <a:t>Cone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rId4" action="ppaction://hlinksldjump"/>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19</a:t>
            </a:fld>
            <a:r>
              <a:rPr spc="-55" dirty="0"/>
              <a:t> </a:t>
            </a:r>
            <a:r>
              <a:rPr spc="35" dirty="0"/>
              <a:t>/</a:t>
            </a:r>
            <a:endParaRPr spc="-55" dirty="0"/>
          </a:p>
        </p:txBody>
      </p:sp>
      <p:pic>
        <p:nvPicPr>
          <p:cNvPr id="18" name="Picture 17">
            <a:extLst>
              <a:ext uri="{FF2B5EF4-FFF2-40B4-BE49-F238E27FC236}">
                <a16:creationId xmlns:a16="http://schemas.microsoft.com/office/drawing/2014/main" id="{F5E9C0D1-6C2F-4C4F-90FF-AFDD1E33CBFD}"/>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052030" y="877533"/>
            <a:ext cx="2424533" cy="1934400"/>
          </a:xfrm>
          <a:prstGeom prst="rect">
            <a:avLst/>
          </a:prstGeom>
        </p:spPr>
      </p:pic>
      <p:pic>
        <p:nvPicPr>
          <p:cNvPr id="5122" name="Picture 2" descr="This graph has a standard 3D coordinate system.  The positive z-axis is straight up, the positive x-axis moves off to the left and slightly downward and positive y-axis move off the right and slightly downward.  The graph of the looks pretty much like an hour glass that comes down to a point where the one opening upwards and the cone opening downwards meet at the origin.  It is centered on the z-axis.">
            <a:extLst>
              <a:ext uri="{FF2B5EF4-FFF2-40B4-BE49-F238E27FC236}">
                <a16:creationId xmlns:a16="http://schemas.microsoft.com/office/drawing/2014/main" id="{18350F57-72E8-4965-9248-C391600E3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27" y="858931"/>
            <a:ext cx="1863869"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967811"/>
      </p:ext>
    </p:extLst>
  </p:cSld>
  <p:clrMapOvr>
    <a:masterClrMapping/>
  </p:clrMapOvr>
  <p:transition>
    <p:cut/>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0"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190</a:t>
            </a:fld>
            <a:r>
              <a:rPr spc="-55" dirty="0"/>
              <a:t> </a:t>
            </a:r>
            <a:r>
              <a:rPr spc="35" dirty="0"/>
              <a:t>/</a:t>
            </a:r>
            <a:r>
              <a:rPr spc="-15" dirty="0"/>
              <a:t> </a:t>
            </a:r>
            <a:r>
              <a:rPr lang="en-US" spc="-55" dirty="0"/>
              <a:t>11</a:t>
            </a:r>
            <a:endParaRPr spc="-55" dirty="0"/>
          </a:p>
        </p:txBody>
      </p:sp>
      <p:sp>
        <p:nvSpPr>
          <p:cNvPr id="16" name="object 5">
            <a:extLst>
              <a:ext uri="{FF2B5EF4-FFF2-40B4-BE49-F238E27FC236}">
                <a16:creationId xmlns:a16="http://schemas.microsoft.com/office/drawing/2014/main" id="{61B3343E-D25A-47DC-92E7-6F28CAB04BE6}"/>
              </a:ext>
            </a:extLst>
          </p:cNvPr>
          <p:cNvSpPr txBox="1"/>
          <p:nvPr/>
        </p:nvSpPr>
        <p:spPr>
          <a:xfrm>
            <a:off x="95300" y="39215"/>
            <a:ext cx="3725462"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General Overview (cont.)</a:t>
            </a:r>
            <a:endParaRPr lang="en-US" sz="1400" dirty="0">
              <a:latin typeface="Tahoma"/>
              <a:cs typeface="Tahoma"/>
            </a:endParaRPr>
          </a:p>
        </p:txBody>
      </p:sp>
      <p:pic>
        <p:nvPicPr>
          <p:cNvPr id="18" name="Picture 17">
            <a:extLst>
              <a:ext uri="{FF2B5EF4-FFF2-40B4-BE49-F238E27FC236}">
                <a16:creationId xmlns:a16="http://schemas.microsoft.com/office/drawing/2014/main" id="{8136F2B7-3FBC-4CD2-BA17-1525A15EF719}"/>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2838450" y="465811"/>
            <a:ext cx="1280762" cy="144762"/>
          </a:xfrm>
          <a:prstGeom prst="rect">
            <a:avLst/>
          </a:prstGeom>
        </p:spPr>
      </p:pic>
      <p:pic>
        <p:nvPicPr>
          <p:cNvPr id="76" name="Picture 75">
            <a:extLst>
              <a:ext uri="{FF2B5EF4-FFF2-40B4-BE49-F238E27FC236}">
                <a16:creationId xmlns:a16="http://schemas.microsoft.com/office/drawing/2014/main" id="{4A57D061-B3A7-4F5B-B96D-89132B2490BF}"/>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95300" y="610573"/>
            <a:ext cx="1103999" cy="94476"/>
          </a:xfrm>
          <a:prstGeom prst="rect">
            <a:avLst/>
          </a:prstGeom>
        </p:spPr>
      </p:pic>
      <p:pic>
        <p:nvPicPr>
          <p:cNvPr id="35" name="Picture 34">
            <a:extLst>
              <a:ext uri="{FF2B5EF4-FFF2-40B4-BE49-F238E27FC236}">
                <a16:creationId xmlns:a16="http://schemas.microsoft.com/office/drawing/2014/main" id="{EFE3A41F-C1CC-433F-BF99-64053CF6F981}"/>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77774" y="457906"/>
            <a:ext cx="2675048" cy="128000"/>
          </a:xfrm>
          <a:prstGeom prst="rect">
            <a:avLst/>
          </a:prstGeom>
        </p:spPr>
      </p:pic>
      <p:pic>
        <p:nvPicPr>
          <p:cNvPr id="24" name="Picture 23">
            <a:extLst>
              <a:ext uri="{FF2B5EF4-FFF2-40B4-BE49-F238E27FC236}">
                <a16:creationId xmlns:a16="http://schemas.microsoft.com/office/drawing/2014/main" id="{5084BCE2-6C3F-4B3F-98CB-E7126AA963B1}"/>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498498" y="750291"/>
            <a:ext cx="1141333" cy="316191"/>
          </a:xfrm>
          <a:prstGeom prst="rect">
            <a:avLst/>
          </a:prstGeom>
        </p:spPr>
      </p:pic>
      <p:pic>
        <p:nvPicPr>
          <p:cNvPr id="26" name="Picture 25">
            <a:extLst>
              <a:ext uri="{FF2B5EF4-FFF2-40B4-BE49-F238E27FC236}">
                <a16:creationId xmlns:a16="http://schemas.microsoft.com/office/drawing/2014/main" id="{BD6751C6-0A0F-48B4-BC30-B1449A4FC998}"/>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95300" y="1054885"/>
            <a:ext cx="1913905" cy="208762"/>
          </a:xfrm>
          <a:prstGeom prst="rect">
            <a:avLst/>
          </a:prstGeom>
        </p:spPr>
      </p:pic>
      <p:pic>
        <p:nvPicPr>
          <p:cNvPr id="78" name="Picture 77">
            <a:extLst>
              <a:ext uri="{FF2B5EF4-FFF2-40B4-BE49-F238E27FC236}">
                <a16:creationId xmlns:a16="http://schemas.microsoft.com/office/drawing/2014/main" id="{CDACFF13-7AC3-454F-B7B8-A04369832B26}"/>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95300" y="1276365"/>
            <a:ext cx="2164571" cy="125714"/>
          </a:xfrm>
          <a:prstGeom prst="rect">
            <a:avLst/>
          </a:prstGeom>
        </p:spPr>
      </p:pic>
      <p:pic>
        <p:nvPicPr>
          <p:cNvPr id="50" name="Picture 49">
            <a:extLst>
              <a:ext uri="{FF2B5EF4-FFF2-40B4-BE49-F238E27FC236}">
                <a16:creationId xmlns:a16="http://schemas.microsoft.com/office/drawing/2014/main" id="{A07DAF6B-92B5-45EC-850C-C6F487D71287}"/>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77774" y="1393754"/>
            <a:ext cx="3569525" cy="274285"/>
          </a:xfrm>
          <a:prstGeom prst="rect">
            <a:avLst/>
          </a:prstGeom>
        </p:spPr>
      </p:pic>
      <p:pic>
        <p:nvPicPr>
          <p:cNvPr id="52" name="Picture 51">
            <a:extLst>
              <a:ext uri="{FF2B5EF4-FFF2-40B4-BE49-F238E27FC236}">
                <a16:creationId xmlns:a16="http://schemas.microsoft.com/office/drawing/2014/main" id="{FFD30509-468C-4622-9454-93A70F3686D9}"/>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95300" y="1667011"/>
            <a:ext cx="1356952" cy="144762"/>
          </a:xfrm>
          <a:prstGeom prst="rect">
            <a:avLst/>
          </a:prstGeom>
        </p:spPr>
      </p:pic>
      <p:pic>
        <p:nvPicPr>
          <p:cNvPr id="106" name="Picture 105">
            <a:extLst>
              <a:ext uri="{FF2B5EF4-FFF2-40B4-BE49-F238E27FC236}">
                <a16:creationId xmlns:a16="http://schemas.microsoft.com/office/drawing/2014/main" id="{6D9A39DF-DE7A-43DF-A3D7-85736AD9010B}"/>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1801705" y="1683341"/>
            <a:ext cx="1806477" cy="134857"/>
          </a:xfrm>
          <a:prstGeom prst="rect">
            <a:avLst/>
          </a:prstGeom>
        </p:spPr>
      </p:pic>
      <p:pic>
        <p:nvPicPr>
          <p:cNvPr id="62" name="Picture 61">
            <a:extLst>
              <a:ext uri="{FF2B5EF4-FFF2-40B4-BE49-F238E27FC236}">
                <a16:creationId xmlns:a16="http://schemas.microsoft.com/office/drawing/2014/main" id="{92F9A17F-FB2B-46B7-80F6-B3C7C94C75D7}"/>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95300" y="1864957"/>
            <a:ext cx="4091432" cy="144762"/>
          </a:xfrm>
          <a:prstGeom prst="rect">
            <a:avLst/>
          </a:prstGeom>
        </p:spPr>
      </p:pic>
      <p:pic>
        <p:nvPicPr>
          <p:cNvPr id="58" name="Picture 57">
            <a:extLst>
              <a:ext uri="{FF2B5EF4-FFF2-40B4-BE49-F238E27FC236}">
                <a16:creationId xmlns:a16="http://schemas.microsoft.com/office/drawing/2014/main" id="{F33EB51D-CF59-40A4-82E4-4128ED4C7230}"/>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77775" y="2011997"/>
            <a:ext cx="4066286" cy="306286"/>
          </a:xfrm>
          <a:prstGeom prst="rect">
            <a:avLst/>
          </a:prstGeom>
        </p:spPr>
      </p:pic>
      <p:pic>
        <p:nvPicPr>
          <p:cNvPr id="90" name="Picture 89">
            <a:extLst>
              <a:ext uri="{FF2B5EF4-FFF2-40B4-BE49-F238E27FC236}">
                <a16:creationId xmlns:a16="http://schemas.microsoft.com/office/drawing/2014/main" id="{1B938ECC-D06A-4ECA-A0E8-B158B5742320}"/>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101167" y="2321253"/>
            <a:ext cx="1299810" cy="125714"/>
          </a:xfrm>
          <a:prstGeom prst="rect">
            <a:avLst/>
          </a:prstGeom>
        </p:spPr>
      </p:pic>
      <p:pic>
        <p:nvPicPr>
          <p:cNvPr id="54" name="Picture 53">
            <a:extLst>
              <a:ext uri="{FF2B5EF4-FFF2-40B4-BE49-F238E27FC236}">
                <a16:creationId xmlns:a16="http://schemas.microsoft.com/office/drawing/2014/main" id="{0DEC3D89-1676-4CCF-8BF4-F81E7796A37D}"/>
              </a:ext>
            </a:extLst>
          </p:cNvPr>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77776" y="2445841"/>
            <a:ext cx="3599237" cy="252952"/>
          </a:xfrm>
          <a:prstGeom prst="rect">
            <a:avLst/>
          </a:prstGeom>
        </p:spPr>
      </p:pic>
      <p:pic>
        <p:nvPicPr>
          <p:cNvPr id="74" name="Picture 73">
            <a:extLst>
              <a:ext uri="{FF2B5EF4-FFF2-40B4-BE49-F238E27FC236}">
                <a16:creationId xmlns:a16="http://schemas.microsoft.com/office/drawing/2014/main" id="{6A4CCBD6-620A-42EB-8CE6-A9C500CB1005}"/>
              </a:ext>
            </a:extLst>
          </p:cNvPr>
          <p:cNvPicPr>
            <a:picLocks noChangeAspect="1"/>
          </p:cNvPicPr>
          <p:nvPr>
            <p:custDataLst>
              <p:tags r:id="rId14"/>
            </p:custDataLst>
          </p:nvPr>
        </p:nvPicPr>
        <p:blipFill>
          <a:blip r:embed="rId34" cstate="print">
            <a:extLst>
              <a:ext uri="{28A0092B-C50C-407E-A947-70E740481C1C}">
                <a14:useLocalDpi xmlns:a14="http://schemas.microsoft.com/office/drawing/2010/main" val="0"/>
              </a:ext>
            </a:extLst>
          </a:blip>
          <a:stretch>
            <a:fillRect/>
          </a:stretch>
        </p:blipFill>
        <p:spPr>
          <a:xfrm>
            <a:off x="96973" y="2703683"/>
            <a:ext cx="1542858" cy="94476"/>
          </a:xfrm>
          <a:prstGeom prst="rect">
            <a:avLst/>
          </a:prstGeom>
        </p:spPr>
      </p:pic>
      <p:pic>
        <p:nvPicPr>
          <p:cNvPr id="33" name="Picture 32">
            <a:extLst>
              <a:ext uri="{FF2B5EF4-FFF2-40B4-BE49-F238E27FC236}">
                <a16:creationId xmlns:a16="http://schemas.microsoft.com/office/drawing/2014/main" id="{6858A6BC-9DEC-45A1-B716-9BA8C40B938A}"/>
              </a:ext>
            </a:extLst>
          </p:cNvPr>
          <p:cNvPicPr>
            <a:picLocks noChangeAspect="1"/>
          </p:cNvPicPr>
          <p:nvPr>
            <p:custDataLst>
              <p:tags r:id="rId15"/>
            </p:custDataLst>
          </p:nvPr>
        </p:nvPicPr>
        <p:blipFill>
          <a:blip r:embed="rId35" cstate="print">
            <a:extLst>
              <a:ext uri="{28A0092B-C50C-407E-A947-70E740481C1C}">
                <a14:useLocalDpi xmlns:a14="http://schemas.microsoft.com/office/drawing/2010/main" val="0"/>
              </a:ext>
            </a:extLst>
          </a:blip>
          <a:stretch>
            <a:fillRect/>
          </a:stretch>
        </p:blipFill>
        <p:spPr>
          <a:xfrm>
            <a:off x="94907" y="2864254"/>
            <a:ext cx="2856379" cy="124952"/>
          </a:xfrm>
          <a:prstGeom prst="rect">
            <a:avLst/>
          </a:prstGeom>
        </p:spPr>
      </p:pic>
      <p:pic>
        <p:nvPicPr>
          <p:cNvPr id="96" name="Picture 95">
            <a:extLst>
              <a:ext uri="{FF2B5EF4-FFF2-40B4-BE49-F238E27FC236}">
                <a16:creationId xmlns:a16="http://schemas.microsoft.com/office/drawing/2014/main" id="{E6A30580-3820-4AD0-83D6-58E54D6060F3}"/>
              </a:ext>
            </a:extLst>
          </p:cNvPr>
          <p:cNvPicPr>
            <a:picLocks noChangeAspect="1"/>
          </p:cNvPicPr>
          <p:nvPr>
            <p:custDataLst>
              <p:tags r:id="rId16"/>
            </p:custDataLst>
          </p:nvPr>
        </p:nvPicPr>
        <p:blipFill>
          <a:blip r:embed="rId36" cstate="print">
            <a:extLst>
              <a:ext uri="{28A0092B-C50C-407E-A947-70E740481C1C}">
                <a14:useLocalDpi xmlns:a14="http://schemas.microsoft.com/office/drawing/2010/main" val="0"/>
              </a:ext>
            </a:extLst>
          </a:blip>
          <a:stretch>
            <a:fillRect/>
          </a:stretch>
        </p:blipFill>
        <p:spPr>
          <a:xfrm>
            <a:off x="1570597" y="1714801"/>
            <a:ext cx="89905" cy="89905"/>
          </a:xfrm>
          <a:prstGeom prst="rect">
            <a:avLst/>
          </a:prstGeom>
        </p:spPr>
      </p:pic>
      <p:pic>
        <p:nvPicPr>
          <p:cNvPr id="29" name="Picture 28">
            <a:extLst>
              <a:ext uri="{FF2B5EF4-FFF2-40B4-BE49-F238E27FC236}">
                <a16:creationId xmlns:a16="http://schemas.microsoft.com/office/drawing/2014/main" id="{799F1C3B-039A-4647-92C6-44B0918234AE}"/>
              </a:ext>
            </a:extLst>
          </p:cNvPr>
          <p:cNvPicPr>
            <a:picLocks noChangeAspect="1"/>
          </p:cNvPicPr>
          <p:nvPr>
            <p:custDataLst>
              <p:tags r:id="rId17"/>
            </p:custDataLst>
          </p:nvPr>
        </p:nvPicPr>
        <p:blipFill>
          <a:blip r:embed="rId37" cstate="print">
            <a:extLst>
              <a:ext uri="{28A0092B-C50C-407E-A947-70E740481C1C}">
                <a14:useLocalDpi xmlns:a14="http://schemas.microsoft.com/office/drawing/2010/main" val="0"/>
              </a:ext>
            </a:extLst>
          </a:blip>
          <a:stretch>
            <a:fillRect/>
          </a:stretch>
        </p:blipFill>
        <p:spPr>
          <a:xfrm>
            <a:off x="35055" y="3010410"/>
            <a:ext cx="4421334" cy="137905"/>
          </a:xfrm>
          <a:prstGeom prst="rect">
            <a:avLst/>
          </a:prstGeom>
        </p:spPr>
      </p:pic>
      <p:pic>
        <p:nvPicPr>
          <p:cNvPr id="48" name="Picture 47">
            <a:extLst>
              <a:ext uri="{FF2B5EF4-FFF2-40B4-BE49-F238E27FC236}">
                <a16:creationId xmlns:a16="http://schemas.microsoft.com/office/drawing/2014/main" id="{3EAED8AE-1F40-4071-846E-1679BF3D54C6}"/>
              </a:ext>
            </a:extLst>
          </p:cNvPr>
          <p:cNvPicPr>
            <a:picLocks noChangeAspect="1"/>
          </p:cNvPicPr>
          <p:nvPr>
            <p:custDataLst>
              <p:tags r:id="rId18"/>
            </p:custDataLst>
          </p:nvPr>
        </p:nvPicPr>
        <p:blipFill>
          <a:blip r:embed="rId38" cstate="print">
            <a:extLst>
              <a:ext uri="{28A0092B-C50C-407E-A947-70E740481C1C}">
                <a14:useLocalDpi xmlns:a14="http://schemas.microsoft.com/office/drawing/2010/main" val="0"/>
              </a:ext>
            </a:extLst>
          </a:blip>
          <a:stretch>
            <a:fillRect/>
          </a:stretch>
        </p:blipFill>
        <p:spPr>
          <a:xfrm>
            <a:off x="35056" y="3154148"/>
            <a:ext cx="4162287" cy="137905"/>
          </a:xfrm>
          <a:prstGeom prst="rect">
            <a:avLst/>
          </a:prstGeom>
        </p:spPr>
      </p:pic>
    </p:spTree>
    <p:extLst>
      <p:ext uri="{BB962C8B-B14F-4D97-AF65-F5344CB8AC3E}">
        <p14:creationId xmlns:p14="http://schemas.microsoft.com/office/powerpoint/2010/main" val="487066093"/>
      </p:ext>
    </p:extLst>
  </p:cSld>
  <p:clrMapOvr>
    <a:masterClrMapping/>
  </p:clrMapOvr>
  <p:transition>
    <p:cut/>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Line Integral over </a:t>
            </a:r>
            <a:r>
              <a:rPr lang="en-US" sz="1400" spc="-50" dirty="0" err="1">
                <a:solidFill>
                  <a:srgbClr val="FFFFFF"/>
                </a:solidFill>
                <a:latin typeface="Tahoma"/>
                <a:cs typeface="Tahoma"/>
              </a:rPr>
              <a:t>Conserv</a:t>
            </a:r>
            <a:r>
              <a:rPr lang="en-US" sz="1400" spc="-50" dirty="0">
                <a:solidFill>
                  <a:srgbClr val="FFFFFF"/>
                </a:solidFill>
                <a:latin typeface="Tahoma"/>
                <a:cs typeface="Tahoma"/>
              </a:rPr>
              <a:t>. Vector Field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191</a:t>
            </a:fld>
            <a:r>
              <a:rPr spc="-55" dirty="0"/>
              <a:t> </a:t>
            </a:r>
            <a:r>
              <a:rPr spc="35" dirty="0"/>
              <a:t>/</a:t>
            </a:r>
            <a:r>
              <a:rPr spc="-15" dirty="0"/>
              <a:t> </a:t>
            </a:r>
            <a:r>
              <a:rPr lang="en-US" spc="-55" dirty="0"/>
              <a:t>11</a:t>
            </a:r>
            <a:endParaRPr spc="-55" dirty="0"/>
          </a:p>
        </p:txBody>
      </p:sp>
      <p:pic>
        <p:nvPicPr>
          <p:cNvPr id="81" name="Picture 80">
            <a:extLst>
              <a:ext uri="{FF2B5EF4-FFF2-40B4-BE49-F238E27FC236}">
                <a16:creationId xmlns:a16="http://schemas.microsoft.com/office/drawing/2014/main" id="{1C0EE8AA-180D-48F3-8D08-A8D2E8CEDA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35396" y="409220"/>
            <a:ext cx="3917714" cy="147048"/>
          </a:xfrm>
          <a:prstGeom prst="rect">
            <a:avLst/>
          </a:prstGeom>
        </p:spPr>
      </p:pic>
    </p:spTree>
    <p:extLst>
      <p:ext uri="{BB962C8B-B14F-4D97-AF65-F5344CB8AC3E}">
        <p14:creationId xmlns:p14="http://schemas.microsoft.com/office/powerpoint/2010/main" val="1801005299"/>
      </p:ext>
    </p:extLst>
  </p:cSld>
  <p:clrMapOvr>
    <a:masterClrMapping/>
  </p:clrMapOvr>
  <p:transition>
    <p:cut/>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2" cstate="print"/>
              <a:stretch>
                <a:fillRect/>
              </a:stretch>
            </a:blipFill>
          </p:spPr>
          <p:txBody>
            <a:bodyPr wrap="square" lIns="0" tIns="0" rIns="0" bIns="0" rtlCol="0"/>
            <a:lstStyle/>
            <a:p>
              <a:endParaRPr/>
            </a:p>
          </p:txBody>
        </p:sp>
      </p:grpSp>
      <p:sp>
        <p:nvSpPr>
          <p:cNvPr id="5" name="object 5"/>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Line Integral over </a:t>
            </a:r>
            <a:r>
              <a:rPr lang="en-US" sz="1400" spc="-50" dirty="0" err="1">
                <a:solidFill>
                  <a:srgbClr val="FFFFFF"/>
                </a:solidFill>
                <a:latin typeface="Tahoma"/>
                <a:cs typeface="Tahoma"/>
              </a:rPr>
              <a:t>Conserv</a:t>
            </a:r>
            <a:r>
              <a:rPr lang="en-US" sz="1400" spc="-50" dirty="0">
                <a:solidFill>
                  <a:srgbClr val="FFFFFF"/>
                </a:solidFill>
                <a:latin typeface="Tahoma"/>
                <a:cs typeface="Tahoma"/>
              </a:rPr>
              <a:t>. Vector Field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192</a:t>
            </a:fld>
            <a:r>
              <a:rPr spc="-55" dirty="0"/>
              <a:t> </a:t>
            </a:r>
            <a:r>
              <a:rPr spc="35" dirty="0"/>
              <a:t>/</a:t>
            </a:r>
            <a:r>
              <a:rPr spc="-15" dirty="0"/>
              <a:t> </a:t>
            </a:r>
            <a:r>
              <a:rPr lang="en-US" spc="-55" dirty="0"/>
              <a:t>11</a:t>
            </a:r>
            <a:endParaRPr spc="-55" dirty="0"/>
          </a:p>
        </p:txBody>
      </p:sp>
      <p:pic>
        <p:nvPicPr>
          <p:cNvPr id="81" name="Picture 80">
            <a:extLst>
              <a:ext uri="{FF2B5EF4-FFF2-40B4-BE49-F238E27FC236}">
                <a16:creationId xmlns:a16="http://schemas.microsoft.com/office/drawing/2014/main" id="{1C0EE8AA-180D-48F3-8D08-A8D2E8CEDAE8}"/>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435396" y="409220"/>
            <a:ext cx="3917714" cy="147048"/>
          </a:xfrm>
          <a:prstGeom prst="rect">
            <a:avLst/>
          </a:prstGeom>
        </p:spPr>
      </p:pic>
      <p:pic>
        <p:nvPicPr>
          <p:cNvPr id="19" name="Picture 18">
            <a:extLst>
              <a:ext uri="{FF2B5EF4-FFF2-40B4-BE49-F238E27FC236}">
                <a16:creationId xmlns:a16="http://schemas.microsoft.com/office/drawing/2014/main" id="{C33E92B0-FD69-4C52-961A-7DCE33832741}"/>
              </a:ext>
            </a:extLst>
          </p:cNvPr>
          <p:cNvPicPr>
            <a:picLocks noChangeAspect="1"/>
          </p:cNvPicPr>
          <p:nvPr>
            <p:custDataLst>
              <p:tags r:id="rId2"/>
            </p:custDataLst>
          </p:nvPr>
        </p:nvPicPr>
        <p:blipFill>
          <a:blip r:embed="rId24" cstate="print">
            <a:extLst>
              <a:ext uri="{28A0092B-C50C-407E-A947-70E740481C1C}">
                <a14:useLocalDpi xmlns:a14="http://schemas.microsoft.com/office/drawing/2010/main" val="0"/>
              </a:ext>
            </a:extLst>
          </a:blip>
          <a:stretch>
            <a:fillRect/>
          </a:stretch>
        </p:blipFill>
        <p:spPr>
          <a:xfrm>
            <a:off x="821017" y="729448"/>
            <a:ext cx="864761" cy="300190"/>
          </a:xfrm>
          <a:prstGeom prst="rect">
            <a:avLst/>
          </a:prstGeom>
        </p:spPr>
      </p:pic>
      <p:pic>
        <p:nvPicPr>
          <p:cNvPr id="85" name="Picture 84">
            <a:extLst>
              <a:ext uri="{FF2B5EF4-FFF2-40B4-BE49-F238E27FC236}">
                <a16:creationId xmlns:a16="http://schemas.microsoft.com/office/drawing/2014/main" id="{E848BF3E-DB13-4119-AC84-8A4CD9A9BE64}"/>
              </a:ext>
            </a:extLst>
          </p:cNvPr>
          <p:cNvPicPr>
            <a:picLocks noChangeAspect="1"/>
          </p:cNvPicPr>
          <p:nvPr>
            <p:custDataLst>
              <p:tags r:id="rId3"/>
            </p:custDataLst>
          </p:nvPr>
        </p:nvPicPr>
        <p:blipFill>
          <a:blip r:embed="rId25" cstate="print">
            <a:extLst>
              <a:ext uri="{28A0092B-C50C-407E-A947-70E740481C1C}">
                <a14:useLocalDpi xmlns:a14="http://schemas.microsoft.com/office/drawing/2010/main" val="0"/>
              </a:ext>
            </a:extLst>
          </a:blip>
          <a:stretch>
            <a:fillRect/>
          </a:stretch>
        </p:blipFill>
        <p:spPr>
          <a:xfrm>
            <a:off x="89557" y="603937"/>
            <a:ext cx="1103999" cy="94476"/>
          </a:xfrm>
          <a:prstGeom prst="rect">
            <a:avLst/>
          </a:prstGeom>
        </p:spPr>
      </p:pic>
      <p:pic>
        <p:nvPicPr>
          <p:cNvPr id="23" name="Picture 22">
            <a:extLst>
              <a:ext uri="{FF2B5EF4-FFF2-40B4-BE49-F238E27FC236}">
                <a16:creationId xmlns:a16="http://schemas.microsoft.com/office/drawing/2014/main" id="{50DD0FB4-853F-4598-890B-54ED48FFFCF4}"/>
              </a:ext>
            </a:extLst>
          </p:cNvPr>
          <p:cNvPicPr>
            <a:picLocks noChangeAspect="1"/>
          </p:cNvPicPr>
          <p:nvPr>
            <p:custDataLst>
              <p:tags r:id="rId4"/>
            </p:custDataLst>
          </p:nvPr>
        </p:nvPicPr>
        <p:blipFill>
          <a:blip r:embed="rId26" cstate="print">
            <a:extLst>
              <a:ext uri="{28A0092B-C50C-407E-A947-70E740481C1C}">
                <a14:useLocalDpi xmlns:a14="http://schemas.microsoft.com/office/drawing/2010/main" val="0"/>
              </a:ext>
            </a:extLst>
          </a:blip>
          <a:stretch>
            <a:fillRect/>
          </a:stretch>
        </p:blipFill>
        <p:spPr>
          <a:xfrm>
            <a:off x="1766404" y="819352"/>
            <a:ext cx="746667" cy="120381"/>
          </a:xfrm>
          <a:prstGeom prst="rect">
            <a:avLst/>
          </a:prstGeom>
        </p:spPr>
      </p:pic>
      <p:pic>
        <p:nvPicPr>
          <p:cNvPr id="25" name="Picture 24">
            <a:extLst>
              <a:ext uri="{FF2B5EF4-FFF2-40B4-BE49-F238E27FC236}">
                <a16:creationId xmlns:a16="http://schemas.microsoft.com/office/drawing/2014/main" id="{EEC706C9-D35C-49B5-A600-5F44E52A9258}"/>
              </a:ext>
            </a:extLst>
          </p:cNvPr>
          <p:cNvPicPr>
            <a:picLocks noChangeAspect="1"/>
          </p:cNvPicPr>
          <p:nvPr>
            <p:custDataLst>
              <p:tags r:id="rId5"/>
            </p:custDataLst>
          </p:nvPr>
        </p:nvPicPr>
        <p:blipFill>
          <a:blip r:embed="rId27" cstate="print">
            <a:extLst>
              <a:ext uri="{28A0092B-C50C-407E-A947-70E740481C1C}">
                <a14:useLocalDpi xmlns:a14="http://schemas.microsoft.com/office/drawing/2010/main" val="0"/>
              </a:ext>
            </a:extLst>
          </a:blip>
          <a:stretch>
            <a:fillRect/>
          </a:stretch>
        </p:blipFill>
        <p:spPr>
          <a:xfrm>
            <a:off x="63385" y="815426"/>
            <a:ext cx="659810" cy="131810"/>
          </a:xfrm>
          <a:prstGeom prst="rect">
            <a:avLst/>
          </a:prstGeom>
        </p:spPr>
      </p:pic>
      <p:pic>
        <p:nvPicPr>
          <p:cNvPr id="29" name="Picture 28">
            <a:extLst>
              <a:ext uri="{FF2B5EF4-FFF2-40B4-BE49-F238E27FC236}">
                <a16:creationId xmlns:a16="http://schemas.microsoft.com/office/drawing/2014/main" id="{A512FFD9-EB1F-456E-8213-900B771BD22F}"/>
              </a:ext>
            </a:extLst>
          </p:cNvPr>
          <p:cNvPicPr>
            <a:picLocks noChangeAspect="1"/>
          </p:cNvPicPr>
          <p:nvPr>
            <p:custDataLst>
              <p:tags r:id="rId6"/>
            </p:custDataLst>
          </p:nvPr>
        </p:nvPicPr>
        <p:blipFill>
          <a:blip r:embed="rId28" cstate="print">
            <a:extLst>
              <a:ext uri="{28A0092B-C50C-407E-A947-70E740481C1C}">
                <a14:useLocalDpi xmlns:a14="http://schemas.microsoft.com/office/drawing/2010/main" val="0"/>
              </a:ext>
            </a:extLst>
          </a:blip>
          <a:stretch>
            <a:fillRect/>
          </a:stretch>
        </p:blipFill>
        <p:spPr>
          <a:xfrm>
            <a:off x="2598515" y="775161"/>
            <a:ext cx="1951239" cy="208762"/>
          </a:xfrm>
          <a:prstGeom prst="rect">
            <a:avLst/>
          </a:prstGeom>
        </p:spPr>
      </p:pic>
      <p:pic>
        <p:nvPicPr>
          <p:cNvPr id="87" name="Picture 86">
            <a:extLst>
              <a:ext uri="{FF2B5EF4-FFF2-40B4-BE49-F238E27FC236}">
                <a16:creationId xmlns:a16="http://schemas.microsoft.com/office/drawing/2014/main" id="{AF0C6A1B-3A8C-4574-BEC8-2C91E9521BFD}"/>
              </a:ext>
            </a:extLst>
          </p:cNvPr>
          <p:cNvPicPr>
            <a:picLocks noChangeAspect="1"/>
          </p:cNvPicPr>
          <p:nvPr>
            <p:custDataLst>
              <p:tags r:id="rId7"/>
            </p:custDataLst>
          </p:nvPr>
        </p:nvPicPr>
        <p:blipFill>
          <a:blip r:embed="rId29" cstate="print">
            <a:extLst>
              <a:ext uri="{28A0092B-C50C-407E-A947-70E740481C1C}">
                <a14:useLocalDpi xmlns:a14="http://schemas.microsoft.com/office/drawing/2010/main" val="0"/>
              </a:ext>
            </a:extLst>
          </a:blip>
          <a:stretch>
            <a:fillRect/>
          </a:stretch>
        </p:blipFill>
        <p:spPr>
          <a:xfrm>
            <a:off x="90887" y="1006970"/>
            <a:ext cx="918858" cy="137905"/>
          </a:xfrm>
          <a:prstGeom prst="rect">
            <a:avLst/>
          </a:prstGeom>
        </p:spPr>
      </p:pic>
      <p:pic>
        <p:nvPicPr>
          <p:cNvPr id="35" name="Picture 34">
            <a:extLst>
              <a:ext uri="{FF2B5EF4-FFF2-40B4-BE49-F238E27FC236}">
                <a16:creationId xmlns:a16="http://schemas.microsoft.com/office/drawing/2014/main" id="{8E8F4EBF-0882-42ED-A766-9C033EA1D1FC}"/>
              </a:ext>
            </a:extLst>
          </p:cNvPr>
          <p:cNvPicPr>
            <a:picLocks noChangeAspect="1"/>
          </p:cNvPicPr>
          <p:nvPr>
            <p:custDataLst>
              <p:tags r:id="rId8"/>
            </p:custDataLst>
          </p:nvPr>
        </p:nvPicPr>
        <p:blipFill>
          <a:blip r:embed="rId30" cstate="print">
            <a:extLst>
              <a:ext uri="{28A0092B-C50C-407E-A947-70E740481C1C}">
                <a14:useLocalDpi xmlns:a14="http://schemas.microsoft.com/office/drawing/2010/main" val="0"/>
              </a:ext>
            </a:extLst>
          </a:blip>
          <a:stretch>
            <a:fillRect/>
          </a:stretch>
        </p:blipFill>
        <p:spPr>
          <a:xfrm>
            <a:off x="63385" y="1152893"/>
            <a:ext cx="1984762" cy="268190"/>
          </a:xfrm>
          <a:prstGeom prst="rect">
            <a:avLst/>
          </a:prstGeom>
        </p:spPr>
      </p:pic>
      <p:pic>
        <p:nvPicPr>
          <p:cNvPr id="89" name="Picture 88">
            <a:extLst>
              <a:ext uri="{FF2B5EF4-FFF2-40B4-BE49-F238E27FC236}">
                <a16:creationId xmlns:a16="http://schemas.microsoft.com/office/drawing/2014/main" id="{AA87E725-3B29-4379-B0A2-5DC0C9AF360D}"/>
              </a:ext>
            </a:extLst>
          </p:cNvPr>
          <p:cNvPicPr>
            <a:picLocks noChangeAspect="1"/>
          </p:cNvPicPr>
          <p:nvPr>
            <p:custDataLst>
              <p:tags r:id="rId9"/>
            </p:custDataLst>
          </p:nvPr>
        </p:nvPicPr>
        <p:blipFill>
          <a:blip r:embed="rId31" cstate="print">
            <a:extLst>
              <a:ext uri="{28A0092B-C50C-407E-A947-70E740481C1C}">
                <a14:useLocalDpi xmlns:a14="http://schemas.microsoft.com/office/drawing/2010/main" val="0"/>
              </a:ext>
            </a:extLst>
          </a:blip>
          <a:stretch>
            <a:fillRect/>
          </a:stretch>
        </p:blipFill>
        <p:spPr>
          <a:xfrm>
            <a:off x="63385" y="1419524"/>
            <a:ext cx="4091430" cy="144762"/>
          </a:xfrm>
          <a:prstGeom prst="rect">
            <a:avLst/>
          </a:prstGeom>
        </p:spPr>
      </p:pic>
      <p:pic>
        <p:nvPicPr>
          <p:cNvPr id="47" name="Picture 46">
            <a:extLst>
              <a:ext uri="{FF2B5EF4-FFF2-40B4-BE49-F238E27FC236}">
                <a16:creationId xmlns:a16="http://schemas.microsoft.com/office/drawing/2014/main" id="{4F7DA644-95BC-4453-ABA6-D6D3F057AD8E}"/>
              </a:ext>
            </a:extLst>
          </p:cNvPr>
          <p:cNvPicPr>
            <a:picLocks noChangeAspect="1"/>
          </p:cNvPicPr>
          <p:nvPr>
            <p:custDataLst>
              <p:tags r:id="rId10"/>
            </p:custDataLst>
          </p:nvPr>
        </p:nvPicPr>
        <p:blipFill>
          <a:blip r:embed="rId32" cstate="print">
            <a:extLst>
              <a:ext uri="{28A0092B-C50C-407E-A947-70E740481C1C}">
                <a14:useLocalDpi xmlns:a14="http://schemas.microsoft.com/office/drawing/2010/main" val="0"/>
              </a:ext>
            </a:extLst>
          </a:blip>
          <a:stretch>
            <a:fillRect/>
          </a:stretch>
        </p:blipFill>
        <p:spPr>
          <a:xfrm>
            <a:off x="84073" y="1583845"/>
            <a:ext cx="1619047" cy="306286"/>
          </a:xfrm>
          <a:prstGeom prst="rect">
            <a:avLst/>
          </a:prstGeom>
        </p:spPr>
      </p:pic>
      <p:pic>
        <p:nvPicPr>
          <p:cNvPr id="55" name="Picture 54">
            <a:extLst>
              <a:ext uri="{FF2B5EF4-FFF2-40B4-BE49-F238E27FC236}">
                <a16:creationId xmlns:a16="http://schemas.microsoft.com/office/drawing/2014/main" id="{30E044AB-6234-4519-A16B-D0E977D028F1}"/>
              </a:ext>
            </a:extLst>
          </p:cNvPr>
          <p:cNvPicPr>
            <a:picLocks noChangeAspect="1"/>
          </p:cNvPicPr>
          <p:nvPr>
            <p:custDataLst>
              <p:tags r:id="rId11"/>
            </p:custDataLst>
          </p:nvPr>
        </p:nvPicPr>
        <p:blipFill>
          <a:blip r:embed="rId33" cstate="print">
            <a:extLst>
              <a:ext uri="{28A0092B-C50C-407E-A947-70E740481C1C}">
                <a14:useLocalDpi xmlns:a14="http://schemas.microsoft.com/office/drawing/2010/main" val="0"/>
              </a:ext>
            </a:extLst>
          </a:blip>
          <a:stretch>
            <a:fillRect/>
          </a:stretch>
        </p:blipFill>
        <p:spPr>
          <a:xfrm>
            <a:off x="1789642" y="1660035"/>
            <a:ext cx="1446857" cy="153905"/>
          </a:xfrm>
          <a:prstGeom prst="rect">
            <a:avLst/>
          </a:prstGeom>
        </p:spPr>
      </p:pic>
      <p:pic>
        <p:nvPicPr>
          <p:cNvPr id="53" name="Picture 52">
            <a:extLst>
              <a:ext uri="{FF2B5EF4-FFF2-40B4-BE49-F238E27FC236}">
                <a16:creationId xmlns:a16="http://schemas.microsoft.com/office/drawing/2014/main" id="{A38D3A75-E4B6-4976-96BD-E1ACC8055D07}"/>
              </a:ext>
            </a:extLst>
          </p:cNvPr>
          <p:cNvPicPr>
            <a:picLocks noChangeAspect="1"/>
          </p:cNvPicPr>
          <p:nvPr>
            <p:custDataLst>
              <p:tags r:id="rId12"/>
            </p:custDataLst>
          </p:nvPr>
        </p:nvPicPr>
        <p:blipFill>
          <a:blip r:embed="rId34" cstate="print">
            <a:extLst>
              <a:ext uri="{28A0092B-C50C-407E-A947-70E740481C1C}">
                <a14:useLocalDpi xmlns:a14="http://schemas.microsoft.com/office/drawing/2010/main" val="0"/>
              </a:ext>
            </a:extLst>
          </a:blip>
          <a:stretch>
            <a:fillRect/>
          </a:stretch>
        </p:blipFill>
        <p:spPr>
          <a:xfrm>
            <a:off x="50469" y="2017708"/>
            <a:ext cx="1219809" cy="252952"/>
          </a:xfrm>
          <a:prstGeom prst="rect">
            <a:avLst/>
          </a:prstGeom>
        </p:spPr>
      </p:pic>
      <p:pic>
        <p:nvPicPr>
          <p:cNvPr id="65" name="Picture 64">
            <a:extLst>
              <a:ext uri="{FF2B5EF4-FFF2-40B4-BE49-F238E27FC236}">
                <a16:creationId xmlns:a16="http://schemas.microsoft.com/office/drawing/2014/main" id="{A1DDACE1-603D-43D6-86DF-179A5DBDFAAE}"/>
              </a:ext>
            </a:extLst>
          </p:cNvPr>
          <p:cNvPicPr>
            <a:picLocks noChangeAspect="1"/>
          </p:cNvPicPr>
          <p:nvPr>
            <p:custDataLst>
              <p:tags r:id="rId13"/>
            </p:custDataLst>
          </p:nvPr>
        </p:nvPicPr>
        <p:blipFill>
          <a:blip r:embed="rId35" cstate="print">
            <a:extLst>
              <a:ext uri="{28A0092B-C50C-407E-A947-70E740481C1C}">
                <a14:useLocalDpi xmlns:a14="http://schemas.microsoft.com/office/drawing/2010/main" val="0"/>
              </a:ext>
            </a:extLst>
          </a:blip>
          <a:stretch>
            <a:fillRect/>
          </a:stretch>
        </p:blipFill>
        <p:spPr>
          <a:xfrm>
            <a:off x="3315467" y="1668091"/>
            <a:ext cx="517333" cy="144000"/>
          </a:xfrm>
          <a:prstGeom prst="rect">
            <a:avLst/>
          </a:prstGeom>
        </p:spPr>
      </p:pic>
      <p:pic>
        <p:nvPicPr>
          <p:cNvPr id="91" name="Picture 90">
            <a:extLst>
              <a:ext uri="{FF2B5EF4-FFF2-40B4-BE49-F238E27FC236}">
                <a16:creationId xmlns:a16="http://schemas.microsoft.com/office/drawing/2014/main" id="{E8914CBE-C93E-4AF5-8307-1E795E5E4402}"/>
              </a:ext>
            </a:extLst>
          </p:cNvPr>
          <p:cNvPicPr>
            <a:picLocks noChangeAspect="1"/>
          </p:cNvPicPr>
          <p:nvPr>
            <p:custDataLst>
              <p:tags r:id="rId14"/>
            </p:custDataLst>
          </p:nvPr>
        </p:nvPicPr>
        <p:blipFill>
          <a:blip r:embed="rId36" cstate="print">
            <a:extLst>
              <a:ext uri="{28A0092B-C50C-407E-A947-70E740481C1C}">
                <a14:useLocalDpi xmlns:a14="http://schemas.microsoft.com/office/drawing/2010/main" val="0"/>
              </a:ext>
            </a:extLst>
          </a:blip>
          <a:stretch>
            <a:fillRect/>
          </a:stretch>
        </p:blipFill>
        <p:spPr>
          <a:xfrm>
            <a:off x="63385" y="1897796"/>
            <a:ext cx="1299810" cy="125714"/>
          </a:xfrm>
          <a:prstGeom prst="rect">
            <a:avLst/>
          </a:prstGeom>
        </p:spPr>
      </p:pic>
      <p:pic>
        <p:nvPicPr>
          <p:cNvPr id="93" name="Picture 92">
            <a:extLst>
              <a:ext uri="{FF2B5EF4-FFF2-40B4-BE49-F238E27FC236}">
                <a16:creationId xmlns:a16="http://schemas.microsoft.com/office/drawing/2014/main" id="{6972074E-E01E-45C4-A936-F2290CA78BF4}"/>
              </a:ext>
            </a:extLst>
          </p:cNvPr>
          <p:cNvPicPr>
            <a:picLocks noChangeAspect="1"/>
          </p:cNvPicPr>
          <p:nvPr>
            <p:custDataLst>
              <p:tags r:id="rId15"/>
            </p:custDataLst>
          </p:nvPr>
        </p:nvPicPr>
        <p:blipFill>
          <a:blip r:embed="rId37" cstate="print">
            <a:extLst>
              <a:ext uri="{28A0092B-C50C-407E-A947-70E740481C1C}">
                <a14:useLocalDpi xmlns:a14="http://schemas.microsoft.com/office/drawing/2010/main" val="0"/>
              </a:ext>
            </a:extLst>
          </a:blip>
          <a:stretch>
            <a:fillRect/>
          </a:stretch>
        </p:blipFill>
        <p:spPr>
          <a:xfrm>
            <a:off x="59234" y="2282294"/>
            <a:ext cx="1056762" cy="94476"/>
          </a:xfrm>
          <a:prstGeom prst="rect">
            <a:avLst/>
          </a:prstGeom>
        </p:spPr>
      </p:pic>
      <p:pic>
        <p:nvPicPr>
          <p:cNvPr id="69" name="Picture 68">
            <a:extLst>
              <a:ext uri="{FF2B5EF4-FFF2-40B4-BE49-F238E27FC236}">
                <a16:creationId xmlns:a16="http://schemas.microsoft.com/office/drawing/2014/main" id="{06634CDF-7F08-4AC1-BD87-D920B547285A}"/>
              </a:ext>
            </a:extLst>
          </p:cNvPr>
          <p:cNvPicPr>
            <a:picLocks noChangeAspect="1"/>
          </p:cNvPicPr>
          <p:nvPr>
            <p:custDataLst>
              <p:tags r:id="rId16"/>
            </p:custDataLst>
          </p:nvPr>
        </p:nvPicPr>
        <p:blipFill>
          <a:blip r:embed="rId38" cstate="print">
            <a:extLst>
              <a:ext uri="{28A0092B-C50C-407E-A947-70E740481C1C}">
                <a14:useLocalDpi xmlns:a14="http://schemas.microsoft.com/office/drawing/2010/main" val="0"/>
              </a:ext>
            </a:extLst>
          </a:blip>
          <a:stretch>
            <a:fillRect/>
          </a:stretch>
        </p:blipFill>
        <p:spPr>
          <a:xfrm>
            <a:off x="50469" y="2401261"/>
            <a:ext cx="2078476" cy="260571"/>
          </a:xfrm>
          <a:prstGeom prst="rect">
            <a:avLst/>
          </a:prstGeom>
        </p:spPr>
      </p:pic>
      <p:pic>
        <p:nvPicPr>
          <p:cNvPr id="99" name="Picture 98">
            <a:extLst>
              <a:ext uri="{FF2B5EF4-FFF2-40B4-BE49-F238E27FC236}">
                <a16:creationId xmlns:a16="http://schemas.microsoft.com/office/drawing/2014/main" id="{9ECD92DC-7C0E-4350-8562-7D39B324B34D}"/>
              </a:ext>
            </a:extLst>
          </p:cNvPr>
          <p:cNvPicPr>
            <a:picLocks noChangeAspect="1"/>
          </p:cNvPicPr>
          <p:nvPr>
            <p:custDataLst>
              <p:tags r:id="rId17"/>
            </p:custDataLst>
          </p:nvPr>
        </p:nvPicPr>
        <p:blipFill>
          <a:blip r:embed="rId39" cstate="print">
            <a:extLst>
              <a:ext uri="{28A0092B-C50C-407E-A947-70E740481C1C}">
                <a14:useLocalDpi xmlns:a14="http://schemas.microsoft.com/office/drawing/2010/main" val="0"/>
              </a:ext>
            </a:extLst>
          </a:blip>
          <a:stretch>
            <a:fillRect/>
          </a:stretch>
        </p:blipFill>
        <p:spPr>
          <a:xfrm>
            <a:off x="50469" y="2796478"/>
            <a:ext cx="1676952" cy="259810"/>
          </a:xfrm>
          <a:prstGeom prst="rect">
            <a:avLst/>
          </a:prstGeom>
        </p:spPr>
      </p:pic>
      <p:pic>
        <p:nvPicPr>
          <p:cNvPr id="95" name="Picture 94">
            <a:extLst>
              <a:ext uri="{FF2B5EF4-FFF2-40B4-BE49-F238E27FC236}">
                <a16:creationId xmlns:a16="http://schemas.microsoft.com/office/drawing/2014/main" id="{2338ABA9-B5D7-48DE-AA82-DB39BB8652A0}"/>
              </a:ext>
            </a:extLst>
          </p:cNvPr>
          <p:cNvPicPr>
            <a:picLocks noChangeAspect="1"/>
          </p:cNvPicPr>
          <p:nvPr>
            <p:custDataLst>
              <p:tags r:id="rId18"/>
            </p:custDataLst>
          </p:nvPr>
        </p:nvPicPr>
        <p:blipFill>
          <a:blip r:embed="rId40" cstate="print">
            <a:extLst>
              <a:ext uri="{28A0092B-C50C-407E-A947-70E740481C1C}">
                <a14:useLocalDpi xmlns:a14="http://schemas.microsoft.com/office/drawing/2010/main" val="0"/>
              </a:ext>
            </a:extLst>
          </a:blip>
          <a:stretch>
            <a:fillRect/>
          </a:stretch>
        </p:blipFill>
        <p:spPr>
          <a:xfrm>
            <a:off x="62189" y="2672052"/>
            <a:ext cx="553905" cy="120381"/>
          </a:xfrm>
          <a:prstGeom prst="rect">
            <a:avLst/>
          </a:prstGeom>
        </p:spPr>
      </p:pic>
      <p:pic>
        <p:nvPicPr>
          <p:cNvPr id="111" name="Picture 110">
            <a:extLst>
              <a:ext uri="{FF2B5EF4-FFF2-40B4-BE49-F238E27FC236}">
                <a16:creationId xmlns:a16="http://schemas.microsoft.com/office/drawing/2014/main" id="{A678CC37-0EF4-4CF3-938C-F78F8C0AB89A}"/>
              </a:ext>
            </a:extLst>
          </p:cNvPr>
          <p:cNvPicPr>
            <a:picLocks noChangeAspect="1"/>
          </p:cNvPicPr>
          <p:nvPr>
            <p:custDataLst>
              <p:tags r:id="rId19"/>
            </p:custDataLst>
          </p:nvPr>
        </p:nvPicPr>
        <p:blipFill>
          <a:blip r:embed="rId41" cstate="print">
            <a:extLst>
              <a:ext uri="{28A0092B-C50C-407E-A947-70E740481C1C}">
                <a14:useLocalDpi xmlns:a14="http://schemas.microsoft.com/office/drawing/2010/main" val="0"/>
              </a:ext>
            </a:extLst>
          </a:blip>
          <a:stretch>
            <a:fillRect/>
          </a:stretch>
        </p:blipFill>
        <p:spPr>
          <a:xfrm>
            <a:off x="1766404" y="2754376"/>
            <a:ext cx="1410285" cy="413713"/>
          </a:xfrm>
          <a:prstGeom prst="rect">
            <a:avLst/>
          </a:prstGeom>
        </p:spPr>
      </p:pic>
      <p:pic>
        <p:nvPicPr>
          <p:cNvPr id="97" name="Picture 96">
            <a:extLst>
              <a:ext uri="{FF2B5EF4-FFF2-40B4-BE49-F238E27FC236}">
                <a16:creationId xmlns:a16="http://schemas.microsoft.com/office/drawing/2014/main" id="{D6239828-A068-48E3-9393-271738F7DDFC}"/>
              </a:ext>
            </a:extLst>
          </p:cNvPr>
          <p:cNvPicPr>
            <a:picLocks noChangeAspect="1"/>
          </p:cNvPicPr>
          <p:nvPr>
            <p:custDataLst>
              <p:tags r:id="rId20"/>
            </p:custDataLst>
          </p:nvPr>
        </p:nvPicPr>
        <p:blipFill>
          <a:blip r:embed="rId42" cstate="print">
            <a:extLst>
              <a:ext uri="{28A0092B-C50C-407E-A947-70E740481C1C}">
                <a14:useLocalDpi xmlns:a14="http://schemas.microsoft.com/office/drawing/2010/main" val="0"/>
              </a:ext>
            </a:extLst>
          </a:blip>
          <a:stretch>
            <a:fillRect/>
          </a:stretch>
        </p:blipFill>
        <p:spPr>
          <a:xfrm>
            <a:off x="59234" y="3197972"/>
            <a:ext cx="2839619" cy="128000"/>
          </a:xfrm>
          <a:prstGeom prst="rect">
            <a:avLst/>
          </a:prstGeom>
        </p:spPr>
      </p:pic>
    </p:spTree>
    <p:extLst>
      <p:ext uri="{BB962C8B-B14F-4D97-AF65-F5344CB8AC3E}">
        <p14:creationId xmlns:p14="http://schemas.microsoft.com/office/powerpoint/2010/main" val="1087316066"/>
      </p:ext>
    </p:extLst>
  </p:cSld>
  <p:clrMapOvr>
    <a:masterClrMapping/>
  </p:clrMapOvr>
  <p:transition>
    <p:cut/>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Line Integral over </a:t>
            </a:r>
            <a:r>
              <a:rPr lang="en-US" sz="1400" spc="-50" dirty="0" err="1">
                <a:solidFill>
                  <a:srgbClr val="FFFFFF"/>
                </a:solidFill>
                <a:latin typeface="Tahoma"/>
                <a:cs typeface="Tahoma"/>
              </a:rPr>
              <a:t>Conserv</a:t>
            </a:r>
            <a:r>
              <a:rPr lang="en-US" sz="1400" spc="-50" dirty="0">
                <a:solidFill>
                  <a:srgbClr val="FFFFFF"/>
                </a:solidFill>
                <a:latin typeface="Tahoma"/>
                <a:cs typeface="Tahoma"/>
              </a:rPr>
              <a:t>. Vector Field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193</a:t>
            </a:fld>
            <a:r>
              <a:rPr spc="-55" dirty="0"/>
              <a:t> </a:t>
            </a:r>
            <a:r>
              <a:rPr spc="35" dirty="0"/>
              <a:t>/</a:t>
            </a:r>
            <a:r>
              <a:rPr spc="-15" dirty="0"/>
              <a:t> </a:t>
            </a:r>
            <a:r>
              <a:rPr lang="en-US" spc="-55" dirty="0"/>
              <a:t>11</a:t>
            </a:r>
            <a:endParaRPr spc="-55" dirty="0"/>
          </a:p>
        </p:txBody>
      </p:sp>
      <p:pic>
        <p:nvPicPr>
          <p:cNvPr id="63" name="Picture 62">
            <a:extLst>
              <a:ext uri="{FF2B5EF4-FFF2-40B4-BE49-F238E27FC236}">
                <a16:creationId xmlns:a16="http://schemas.microsoft.com/office/drawing/2014/main" id="{85BBFFAA-ED9D-48B9-B0A5-494F33E2E98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00351" y="417623"/>
            <a:ext cx="4131810" cy="156953"/>
          </a:xfrm>
          <a:prstGeom prst="rect">
            <a:avLst/>
          </a:prstGeom>
        </p:spPr>
      </p:pic>
    </p:spTree>
    <p:extLst>
      <p:ext uri="{BB962C8B-B14F-4D97-AF65-F5344CB8AC3E}">
        <p14:creationId xmlns:p14="http://schemas.microsoft.com/office/powerpoint/2010/main" val="1284593200"/>
      </p:ext>
    </p:extLst>
  </p:cSld>
  <p:clrMapOvr>
    <a:masterClrMapping/>
  </p:clrMapOvr>
  <p:transition>
    <p:cut/>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2" cstate="print"/>
              <a:stretch>
                <a:fillRect/>
              </a:stretch>
            </a:blipFill>
          </p:spPr>
          <p:txBody>
            <a:bodyPr wrap="square" lIns="0" tIns="0" rIns="0" bIns="0" rtlCol="0"/>
            <a:lstStyle/>
            <a:p>
              <a:endParaRPr/>
            </a:p>
          </p:txBody>
        </p:sp>
      </p:grpSp>
      <p:sp>
        <p:nvSpPr>
          <p:cNvPr id="5" name="object 5"/>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Line Integral over </a:t>
            </a:r>
            <a:r>
              <a:rPr lang="en-US" sz="1400" spc="-50" dirty="0" err="1">
                <a:solidFill>
                  <a:srgbClr val="FFFFFF"/>
                </a:solidFill>
                <a:latin typeface="Tahoma"/>
                <a:cs typeface="Tahoma"/>
              </a:rPr>
              <a:t>Conserv</a:t>
            </a:r>
            <a:r>
              <a:rPr lang="en-US" sz="1400" spc="-50" dirty="0">
                <a:solidFill>
                  <a:srgbClr val="FFFFFF"/>
                </a:solidFill>
                <a:latin typeface="Tahoma"/>
                <a:cs typeface="Tahoma"/>
              </a:rPr>
              <a:t>. Vector Field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194</a:t>
            </a:fld>
            <a:r>
              <a:rPr spc="-55" dirty="0"/>
              <a:t> </a:t>
            </a:r>
            <a:r>
              <a:rPr spc="35" dirty="0"/>
              <a:t>/</a:t>
            </a:r>
            <a:r>
              <a:rPr spc="-15" dirty="0"/>
              <a:t> </a:t>
            </a:r>
            <a:r>
              <a:rPr lang="en-US" spc="-55" dirty="0"/>
              <a:t>11</a:t>
            </a:r>
            <a:endParaRPr spc="-55" dirty="0"/>
          </a:p>
        </p:txBody>
      </p:sp>
      <p:pic>
        <p:nvPicPr>
          <p:cNvPr id="63" name="Picture 62">
            <a:extLst>
              <a:ext uri="{FF2B5EF4-FFF2-40B4-BE49-F238E27FC236}">
                <a16:creationId xmlns:a16="http://schemas.microsoft.com/office/drawing/2014/main" id="{85BBFFAA-ED9D-48B9-B0A5-494F33E2E986}"/>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300351" y="417623"/>
            <a:ext cx="4131810" cy="156953"/>
          </a:xfrm>
          <a:prstGeom prst="rect">
            <a:avLst/>
          </a:prstGeom>
        </p:spPr>
      </p:pic>
      <p:pic>
        <p:nvPicPr>
          <p:cNvPr id="14" name="Picture 13">
            <a:extLst>
              <a:ext uri="{FF2B5EF4-FFF2-40B4-BE49-F238E27FC236}">
                <a16:creationId xmlns:a16="http://schemas.microsoft.com/office/drawing/2014/main" id="{3F114913-14C9-4B49-B43A-89A251279759}"/>
              </a:ext>
            </a:extLst>
          </p:cNvPr>
          <p:cNvPicPr>
            <a:picLocks noChangeAspect="1"/>
          </p:cNvPicPr>
          <p:nvPr>
            <p:custDataLst>
              <p:tags r:id="rId2"/>
            </p:custDataLst>
          </p:nvPr>
        </p:nvPicPr>
        <p:blipFill>
          <a:blip r:embed="rId24" cstate="print">
            <a:extLst>
              <a:ext uri="{28A0092B-C50C-407E-A947-70E740481C1C}">
                <a14:useLocalDpi xmlns:a14="http://schemas.microsoft.com/office/drawing/2010/main" val="0"/>
              </a:ext>
            </a:extLst>
          </a:blip>
          <a:stretch>
            <a:fillRect/>
          </a:stretch>
        </p:blipFill>
        <p:spPr>
          <a:xfrm>
            <a:off x="89557" y="603937"/>
            <a:ext cx="1103999" cy="94476"/>
          </a:xfrm>
          <a:prstGeom prst="rect">
            <a:avLst/>
          </a:prstGeom>
        </p:spPr>
      </p:pic>
      <p:pic>
        <p:nvPicPr>
          <p:cNvPr id="16" name="Picture 15">
            <a:extLst>
              <a:ext uri="{FF2B5EF4-FFF2-40B4-BE49-F238E27FC236}">
                <a16:creationId xmlns:a16="http://schemas.microsoft.com/office/drawing/2014/main" id="{70404115-5AAF-4610-8A46-F54385C00949}"/>
              </a:ext>
            </a:extLst>
          </p:cNvPr>
          <p:cNvPicPr>
            <a:picLocks noChangeAspect="1"/>
          </p:cNvPicPr>
          <p:nvPr>
            <p:custDataLst>
              <p:tags r:id="rId3"/>
            </p:custDataLst>
          </p:nvPr>
        </p:nvPicPr>
        <p:blipFill>
          <a:blip r:embed="rId25" cstate="print">
            <a:extLst>
              <a:ext uri="{28A0092B-C50C-407E-A947-70E740481C1C}">
                <a14:useLocalDpi xmlns:a14="http://schemas.microsoft.com/office/drawing/2010/main" val="0"/>
              </a:ext>
            </a:extLst>
          </a:blip>
          <a:stretch>
            <a:fillRect/>
          </a:stretch>
        </p:blipFill>
        <p:spPr>
          <a:xfrm>
            <a:off x="90887" y="1006970"/>
            <a:ext cx="918858" cy="137905"/>
          </a:xfrm>
          <a:prstGeom prst="rect">
            <a:avLst/>
          </a:prstGeom>
        </p:spPr>
      </p:pic>
      <p:pic>
        <p:nvPicPr>
          <p:cNvPr id="18" name="Picture 17">
            <a:extLst>
              <a:ext uri="{FF2B5EF4-FFF2-40B4-BE49-F238E27FC236}">
                <a16:creationId xmlns:a16="http://schemas.microsoft.com/office/drawing/2014/main" id="{AE5DBA19-E960-4955-A57D-CD7420F90BB7}"/>
              </a:ext>
            </a:extLst>
          </p:cNvPr>
          <p:cNvPicPr>
            <a:picLocks noChangeAspect="1"/>
          </p:cNvPicPr>
          <p:nvPr>
            <p:custDataLst>
              <p:tags r:id="rId4"/>
            </p:custDataLst>
          </p:nvPr>
        </p:nvPicPr>
        <p:blipFill>
          <a:blip r:embed="rId26" cstate="print">
            <a:extLst>
              <a:ext uri="{28A0092B-C50C-407E-A947-70E740481C1C}">
                <a14:useLocalDpi xmlns:a14="http://schemas.microsoft.com/office/drawing/2010/main" val="0"/>
              </a:ext>
            </a:extLst>
          </a:blip>
          <a:stretch>
            <a:fillRect/>
          </a:stretch>
        </p:blipFill>
        <p:spPr>
          <a:xfrm>
            <a:off x="63385" y="1419524"/>
            <a:ext cx="4091430" cy="144762"/>
          </a:xfrm>
          <a:prstGeom prst="rect">
            <a:avLst/>
          </a:prstGeom>
        </p:spPr>
      </p:pic>
      <p:pic>
        <p:nvPicPr>
          <p:cNvPr id="20" name="Picture 19">
            <a:extLst>
              <a:ext uri="{FF2B5EF4-FFF2-40B4-BE49-F238E27FC236}">
                <a16:creationId xmlns:a16="http://schemas.microsoft.com/office/drawing/2014/main" id="{C0BDE28B-8B3C-49F8-A27F-54941E00771D}"/>
              </a:ext>
            </a:extLst>
          </p:cNvPr>
          <p:cNvPicPr>
            <a:picLocks noChangeAspect="1"/>
          </p:cNvPicPr>
          <p:nvPr>
            <p:custDataLst>
              <p:tags r:id="rId5"/>
            </p:custDataLst>
          </p:nvPr>
        </p:nvPicPr>
        <p:blipFill>
          <a:blip r:embed="rId27" cstate="print">
            <a:extLst>
              <a:ext uri="{28A0092B-C50C-407E-A947-70E740481C1C}">
                <a14:useLocalDpi xmlns:a14="http://schemas.microsoft.com/office/drawing/2010/main" val="0"/>
              </a:ext>
            </a:extLst>
          </a:blip>
          <a:stretch>
            <a:fillRect/>
          </a:stretch>
        </p:blipFill>
        <p:spPr>
          <a:xfrm>
            <a:off x="63385" y="1897796"/>
            <a:ext cx="1299810" cy="125714"/>
          </a:xfrm>
          <a:prstGeom prst="rect">
            <a:avLst/>
          </a:prstGeom>
        </p:spPr>
      </p:pic>
      <p:pic>
        <p:nvPicPr>
          <p:cNvPr id="22" name="Picture 21">
            <a:extLst>
              <a:ext uri="{FF2B5EF4-FFF2-40B4-BE49-F238E27FC236}">
                <a16:creationId xmlns:a16="http://schemas.microsoft.com/office/drawing/2014/main" id="{1453F329-F7AF-4472-ADCE-E33828CB6DAA}"/>
              </a:ext>
            </a:extLst>
          </p:cNvPr>
          <p:cNvPicPr>
            <a:picLocks noChangeAspect="1"/>
          </p:cNvPicPr>
          <p:nvPr>
            <p:custDataLst>
              <p:tags r:id="rId6"/>
            </p:custDataLst>
          </p:nvPr>
        </p:nvPicPr>
        <p:blipFill>
          <a:blip r:embed="rId28" cstate="print">
            <a:extLst>
              <a:ext uri="{28A0092B-C50C-407E-A947-70E740481C1C}">
                <a14:useLocalDpi xmlns:a14="http://schemas.microsoft.com/office/drawing/2010/main" val="0"/>
              </a:ext>
            </a:extLst>
          </a:blip>
          <a:stretch>
            <a:fillRect/>
          </a:stretch>
        </p:blipFill>
        <p:spPr>
          <a:xfrm>
            <a:off x="59234" y="2282294"/>
            <a:ext cx="1056762" cy="94476"/>
          </a:xfrm>
          <a:prstGeom prst="rect">
            <a:avLst/>
          </a:prstGeom>
        </p:spPr>
      </p:pic>
      <p:pic>
        <p:nvPicPr>
          <p:cNvPr id="24" name="Picture 23">
            <a:extLst>
              <a:ext uri="{FF2B5EF4-FFF2-40B4-BE49-F238E27FC236}">
                <a16:creationId xmlns:a16="http://schemas.microsoft.com/office/drawing/2014/main" id="{71FE79F7-BD01-4F7B-9B92-AFE364DDB36F}"/>
              </a:ext>
            </a:extLst>
          </p:cNvPr>
          <p:cNvPicPr>
            <a:picLocks noChangeAspect="1"/>
          </p:cNvPicPr>
          <p:nvPr>
            <p:custDataLst>
              <p:tags r:id="rId7"/>
            </p:custDataLst>
          </p:nvPr>
        </p:nvPicPr>
        <p:blipFill>
          <a:blip r:embed="rId29" cstate="print">
            <a:extLst>
              <a:ext uri="{28A0092B-C50C-407E-A947-70E740481C1C}">
                <a14:useLocalDpi xmlns:a14="http://schemas.microsoft.com/office/drawing/2010/main" val="0"/>
              </a:ext>
            </a:extLst>
          </a:blip>
          <a:stretch>
            <a:fillRect/>
          </a:stretch>
        </p:blipFill>
        <p:spPr>
          <a:xfrm>
            <a:off x="62189" y="2672052"/>
            <a:ext cx="553905" cy="120381"/>
          </a:xfrm>
          <a:prstGeom prst="rect">
            <a:avLst/>
          </a:prstGeom>
        </p:spPr>
      </p:pic>
      <p:pic>
        <p:nvPicPr>
          <p:cNvPr id="26" name="Picture 25">
            <a:extLst>
              <a:ext uri="{FF2B5EF4-FFF2-40B4-BE49-F238E27FC236}">
                <a16:creationId xmlns:a16="http://schemas.microsoft.com/office/drawing/2014/main" id="{FE47B6F2-4A05-48C4-9B72-2F0361DAC68A}"/>
              </a:ext>
            </a:extLst>
          </p:cNvPr>
          <p:cNvPicPr>
            <a:picLocks noChangeAspect="1"/>
          </p:cNvPicPr>
          <p:nvPr>
            <p:custDataLst>
              <p:tags r:id="rId8"/>
            </p:custDataLst>
          </p:nvPr>
        </p:nvPicPr>
        <p:blipFill>
          <a:blip r:embed="rId30" cstate="print">
            <a:extLst>
              <a:ext uri="{28A0092B-C50C-407E-A947-70E740481C1C}">
                <a14:useLocalDpi xmlns:a14="http://schemas.microsoft.com/office/drawing/2010/main" val="0"/>
              </a:ext>
            </a:extLst>
          </a:blip>
          <a:stretch>
            <a:fillRect/>
          </a:stretch>
        </p:blipFill>
        <p:spPr>
          <a:xfrm>
            <a:off x="54185" y="3161189"/>
            <a:ext cx="2839619" cy="128000"/>
          </a:xfrm>
          <a:prstGeom prst="rect">
            <a:avLst/>
          </a:prstGeom>
        </p:spPr>
      </p:pic>
      <p:pic>
        <p:nvPicPr>
          <p:cNvPr id="28" name="Picture 27">
            <a:extLst>
              <a:ext uri="{FF2B5EF4-FFF2-40B4-BE49-F238E27FC236}">
                <a16:creationId xmlns:a16="http://schemas.microsoft.com/office/drawing/2014/main" id="{4A5E899B-8E1E-40B9-AD1A-28CDD68EDCED}"/>
              </a:ext>
            </a:extLst>
          </p:cNvPr>
          <p:cNvPicPr>
            <a:picLocks noChangeAspect="1"/>
          </p:cNvPicPr>
          <p:nvPr>
            <p:custDataLst>
              <p:tags r:id="rId9"/>
            </p:custDataLst>
          </p:nvPr>
        </p:nvPicPr>
        <p:blipFill>
          <a:blip r:embed="rId31" cstate="print">
            <a:extLst>
              <a:ext uri="{28A0092B-C50C-407E-A947-70E740481C1C}">
                <a14:useLocalDpi xmlns:a14="http://schemas.microsoft.com/office/drawing/2010/main" val="0"/>
              </a:ext>
            </a:extLst>
          </a:blip>
          <a:stretch>
            <a:fillRect/>
          </a:stretch>
        </p:blipFill>
        <p:spPr>
          <a:xfrm>
            <a:off x="63385" y="815426"/>
            <a:ext cx="659810" cy="131810"/>
          </a:xfrm>
          <a:prstGeom prst="rect">
            <a:avLst/>
          </a:prstGeom>
        </p:spPr>
      </p:pic>
      <p:pic>
        <p:nvPicPr>
          <p:cNvPr id="30" name="Picture 29">
            <a:extLst>
              <a:ext uri="{FF2B5EF4-FFF2-40B4-BE49-F238E27FC236}">
                <a16:creationId xmlns:a16="http://schemas.microsoft.com/office/drawing/2014/main" id="{21F6FEFC-2639-44EA-9F8F-E4640BA554F1}"/>
              </a:ext>
            </a:extLst>
          </p:cNvPr>
          <p:cNvPicPr>
            <a:picLocks noChangeAspect="1"/>
          </p:cNvPicPr>
          <p:nvPr>
            <p:custDataLst>
              <p:tags r:id="rId10"/>
            </p:custDataLst>
          </p:nvPr>
        </p:nvPicPr>
        <p:blipFill>
          <a:blip r:embed="rId32" cstate="print">
            <a:extLst>
              <a:ext uri="{28A0092B-C50C-407E-A947-70E740481C1C}">
                <a14:useLocalDpi xmlns:a14="http://schemas.microsoft.com/office/drawing/2010/main" val="0"/>
              </a:ext>
            </a:extLst>
          </a:blip>
          <a:stretch>
            <a:fillRect/>
          </a:stretch>
        </p:blipFill>
        <p:spPr>
          <a:xfrm>
            <a:off x="821017" y="729448"/>
            <a:ext cx="864761" cy="300190"/>
          </a:xfrm>
          <a:prstGeom prst="rect">
            <a:avLst/>
          </a:prstGeom>
        </p:spPr>
      </p:pic>
      <p:pic>
        <p:nvPicPr>
          <p:cNvPr id="32" name="Picture 31">
            <a:extLst>
              <a:ext uri="{FF2B5EF4-FFF2-40B4-BE49-F238E27FC236}">
                <a16:creationId xmlns:a16="http://schemas.microsoft.com/office/drawing/2014/main" id="{873842B5-F91E-42C8-B188-8A370C0DCAAE}"/>
              </a:ext>
            </a:extLst>
          </p:cNvPr>
          <p:cNvPicPr>
            <a:picLocks noChangeAspect="1"/>
          </p:cNvPicPr>
          <p:nvPr>
            <p:custDataLst>
              <p:tags r:id="rId11"/>
            </p:custDataLst>
          </p:nvPr>
        </p:nvPicPr>
        <p:blipFill>
          <a:blip r:embed="rId33" cstate="print">
            <a:extLst>
              <a:ext uri="{28A0092B-C50C-407E-A947-70E740481C1C}">
                <a14:useLocalDpi xmlns:a14="http://schemas.microsoft.com/office/drawing/2010/main" val="0"/>
              </a:ext>
            </a:extLst>
          </a:blip>
          <a:stretch>
            <a:fillRect/>
          </a:stretch>
        </p:blipFill>
        <p:spPr>
          <a:xfrm>
            <a:off x="2214852" y="744843"/>
            <a:ext cx="1951239" cy="208762"/>
          </a:xfrm>
          <a:prstGeom prst="rect">
            <a:avLst/>
          </a:prstGeom>
        </p:spPr>
      </p:pic>
      <p:pic>
        <p:nvPicPr>
          <p:cNvPr id="35" name="Picture 34">
            <a:extLst>
              <a:ext uri="{FF2B5EF4-FFF2-40B4-BE49-F238E27FC236}">
                <a16:creationId xmlns:a16="http://schemas.microsoft.com/office/drawing/2014/main" id="{9C2A22C6-0059-4B47-A298-17F4DD7A45C9}"/>
              </a:ext>
            </a:extLst>
          </p:cNvPr>
          <p:cNvPicPr>
            <a:picLocks noChangeAspect="1"/>
          </p:cNvPicPr>
          <p:nvPr>
            <p:custDataLst>
              <p:tags r:id="rId12"/>
            </p:custDataLst>
          </p:nvPr>
        </p:nvPicPr>
        <p:blipFill>
          <a:blip r:embed="rId34" cstate="print">
            <a:extLst>
              <a:ext uri="{28A0092B-C50C-407E-A947-70E740481C1C}">
                <a14:useLocalDpi xmlns:a14="http://schemas.microsoft.com/office/drawing/2010/main" val="0"/>
              </a:ext>
            </a:extLst>
          </a:blip>
          <a:stretch>
            <a:fillRect/>
          </a:stretch>
        </p:blipFill>
        <p:spPr>
          <a:xfrm>
            <a:off x="1783600" y="718177"/>
            <a:ext cx="345905" cy="262095"/>
          </a:xfrm>
          <a:prstGeom prst="rect">
            <a:avLst/>
          </a:prstGeom>
        </p:spPr>
      </p:pic>
      <p:pic>
        <p:nvPicPr>
          <p:cNvPr id="39" name="Picture 38">
            <a:extLst>
              <a:ext uri="{FF2B5EF4-FFF2-40B4-BE49-F238E27FC236}">
                <a16:creationId xmlns:a16="http://schemas.microsoft.com/office/drawing/2014/main" id="{84E9D05A-A00E-4C8B-B475-A3ECFF311C67}"/>
              </a:ext>
            </a:extLst>
          </p:cNvPr>
          <p:cNvPicPr>
            <a:picLocks noChangeAspect="1"/>
          </p:cNvPicPr>
          <p:nvPr>
            <p:custDataLst>
              <p:tags r:id="rId13"/>
            </p:custDataLst>
          </p:nvPr>
        </p:nvPicPr>
        <p:blipFill>
          <a:blip r:embed="rId35" cstate="print">
            <a:extLst>
              <a:ext uri="{28A0092B-C50C-407E-A947-70E740481C1C}">
                <a14:useLocalDpi xmlns:a14="http://schemas.microsoft.com/office/drawing/2010/main" val="0"/>
              </a:ext>
            </a:extLst>
          </a:blip>
          <a:stretch>
            <a:fillRect/>
          </a:stretch>
        </p:blipFill>
        <p:spPr>
          <a:xfrm>
            <a:off x="80413" y="1151410"/>
            <a:ext cx="2688761" cy="268190"/>
          </a:xfrm>
          <a:prstGeom prst="rect">
            <a:avLst/>
          </a:prstGeom>
        </p:spPr>
      </p:pic>
      <p:pic>
        <p:nvPicPr>
          <p:cNvPr id="55" name="Picture 54">
            <a:extLst>
              <a:ext uri="{FF2B5EF4-FFF2-40B4-BE49-F238E27FC236}">
                <a16:creationId xmlns:a16="http://schemas.microsoft.com/office/drawing/2014/main" id="{7C759F9F-0714-4CC6-BC9A-85CFBDCD397B}"/>
              </a:ext>
            </a:extLst>
          </p:cNvPr>
          <p:cNvPicPr>
            <a:picLocks noChangeAspect="1"/>
          </p:cNvPicPr>
          <p:nvPr>
            <p:custDataLst>
              <p:tags r:id="rId14"/>
            </p:custDataLst>
          </p:nvPr>
        </p:nvPicPr>
        <p:blipFill>
          <a:blip r:embed="rId36" cstate="print">
            <a:extLst>
              <a:ext uri="{28A0092B-C50C-407E-A947-70E740481C1C}">
                <a14:useLocalDpi xmlns:a14="http://schemas.microsoft.com/office/drawing/2010/main" val="0"/>
              </a:ext>
            </a:extLst>
          </a:blip>
          <a:stretch>
            <a:fillRect/>
          </a:stretch>
        </p:blipFill>
        <p:spPr>
          <a:xfrm>
            <a:off x="1725113" y="1655694"/>
            <a:ext cx="1564953" cy="153905"/>
          </a:xfrm>
          <a:prstGeom prst="rect">
            <a:avLst/>
          </a:prstGeom>
        </p:spPr>
      </p:pic>
      <p:pic>
        <p:nvPicPr>
          <p:cNvPr id="49" name="Picture 48">
            <a:extLst>
              <a:ext uri="{FF2B5EF4-FFF2-40B4-BE49-F238E27FC236}">
                <a16:creationId xmlns:a16="http://schemas.microsoft.com/office/drawing/2014/main" id="{38AC2697-E4CE-4817-A0CA-C252A132F3E4}"/>
              </a:ext>
            </a:extLst>
          </p:cNvPr>
          <p:cNvPicPr>
            <a:picLocks noChangeAspect="1"/>
          </p:cNvPicPr>
          <p:nvPr>
            <p:custDataLst>
              <p:tags r:id="rId15"/>
            </p:custDataLst>
          </p:nvPr>
        </p:nvPicPr>
        <p:blipFill>
          <a:blip r:embed="rId37" cstate="print">
            <a:extLst>
              <a:ext uri="{28A0092B-C50C-407E-A947-70E740481C1C}">
                <a14:useLocalDpi xmlns:a14="http://schemas.microsoft.com/office/drawing/2010/main" val="0"/>
              </a:ext>
            </a:extLst>
          </a:blip>
          <a:stretch>
            <a:fillRect/>
          </a:stretch>
        </p:blipFill>
        <p:spPr>
          <a:xfrm>
            <a:off x="84073" y="1583845"/>
            <a:ext cx="1538285" cy="306286"/>
          </a:xfrm>
          <a:prstGeom prst="rect">
            <a:avLst/>
          </a:prstGeom>
        </p:spPr>
      </p:pic>
      <p:pic>
        <p:nvPicPr>
          <p:cNvPr id="51" name="Picture 50">
            <a:extLst>
              <a:ext uri="{FF2B5EF4-FFF2-40B4-BE49-F238E27FC236}">
                <a16:creationId xmlns:a16="http://schemas.microsoft.com/office/drawing/2014/main" id="{9BDA03A5-D2EC-4496-938B-E3C9D73DE653}"/>
              </a:ext>
            </a:extLst>
          </p:cNvPr>
          <p:cNvPicPr>
            <a:picLocks noChangeAspect="1"/>
          </p:cNvPicPr>
          <p:nvPr>
            <p:custDataLst>
              <p:tags r:id="rId16"/>
            </p:custDataLst>
          </p:nvPr>
        </p:nvPicPr>
        <p:blipFill>
          <a:blip r:embed="rId38" cstate="print">
            <a:extLst>
              <a:ext uri="{28A0092B-C50C-407E-A947-70E740481C1C}">
                <a14:useLocalDpi xmlns:a14="http://schemas.microsoft.com/office/drawing/2010/main" val="0"/>
              </a:ext>
            </a:extLst>
          </a:blip>
          <a:stretch>
            <a:fillRect/>
          </a:stretch>
        </p:blipFill>
        <p:spPr>
          <a:xfrm>
            <a:off x="81258" y="2005108"/>
            <a:ext cx="1408762" cy="268190"/>
          </a:xfrm>
          <a:prstGeom prst="rect">
            <a:avLst/>
          </a:prstGeom>
        </p:spPr>
      </p:pic>
      <p:pic>
        <p:nvPicPr>
          <p:cNvPr id="53" name="Picture 52">
            <a:extLst>
              <a:ext uri="{FF2B5EF4-FFF2-40B4-BE49-F238E27FC236}">
                <a16:creationId xmlns:a16="http://schemas.microsoft.com/office/drawing/2014/main" id="{3FD8BBB1-06AC-4568-AB57-9BF4F15D0E71}"/>
              </a:ext>
            </a:extLst>
          </p:cNvPr>
          <p:cNvPicPr>
            <a:picLocks noChangeAspect="1"/>
          </p:cNvPicPr>
          <p:nvPr>
            <p:custDataLst>
              <p:tags r:id="rId17"/>
            </p:custDataLst>
          </p:nvPr>
        </p:nvPicPr>
        <p:blipFill>
          <a:blip r:embed="rId39" cstate="print">
            <a:extLst>
              <a:ext uri="{28A0092B-C50C-407E-A947-70E740481C1C}">
                <a14:useLocalDpi xmlns:a14="http://schemas.microsoft.com/office/drawing/2010/main" val="0"/>
              </a:ext>
            </a:extLst>
          </a:blip>
          <a:stretch>
            <a:fillRect/>
          </a:stretch>
        </p:blipFill>
        <p:spPr>
          <a:xfrm>
            <a:off x="3360665" y="1657544"/>
            <a:ext cx="568381" cy="153905"/>
          </a:xfrm>
          <a:prstGeom prst="rect">
            <a:avLst/>
          </a:prstGeom>
        </p:spPr>
      </p:pic>
      <p:pic>
        <p:nvPicPr>
          <p:cNvPr id="61" name="Picture 60">
            <a:extLst>
              <a:ext uri="{FF2B5EF4-FFF2-40B4-BE49-F238E27FC236}">
                <a16:creationId xmlns:a16="http://schemas.microsoft.com/office/drawing/2014/main" id="{8F9A6400-5F03-4A61-AF83-5C0315757FD6}"/>
              </a:ext>
            </a:extLst>
          </p:cNvPr>
          <p:cNvPicPr>
            <a:picLocks noChangeAspect="1"/>
          </p:cNvPicPr>
          <p:nvPr>
            <p:custDataLst>
              <p:tags r:id="rId18"/>
            </p:custDataLst>
          </p:nvPr>
        </p:nvPicPr>
        <p:blipFill>
          <a:blip r:embed="rId40" cstate="print">
            <a:extLst>
              <a:ext uri="{28A0092B-C50C-407E-A947-70E740481C1C}">
                <a14:useLocalDpi xmlns:a14="http://schemas.microsoft.com/office/drawing/2010/main" val="0"/>
              </a:ext>
            </a:extLst>
          </a:blip>
          <a:stretch>
            <a:fillRect/>
          </a:stretch>
        </p:blipFill>
        <p:spPr>
          <a:xfrm>
            <a:off x="59234" y="2392982"/>
            <a:ext cx="3194666" cy="262857"/>
          </a:xfrm>
          <a:prstGeom prst="rect">
            <a:avLst/>
          </a:prstGeom>
        </p:spPr>
      </p:pic>
      <p:pic>
        <p:nvPicPr>
          <p:cNvPr id="62" name="Picture 61">
            <a:extLst>
              <a:ext uri="{FF2B5EF4-FFF2-40B4-BE49-F238E27FC236}">
                <a16:creationId xmlns:a16="http://schemas.microsoft.com/office/drawing/2014/main" id="{63001BE9-8E78-425C-A5B8-CA724D5A03C2}"/>
              </a:ext>
            </a:extLst>
          </p:cNvPr>
          <p:cNvPicPr>
            <a:picLocks noChangeAspect="1"/>
          </p:cNvPicPr>
          <p:nvPr>
            <p:custDataLst>
              <p:tags r:id="rId19"/>
            </p:custDataLst>
          </p:nvPr>
        </p:nvPicPr>
        <p:blipFill>
          <a:blip r:embed="rId41" cstate="print">
            <a:extLst>
              <a:ext uri="{28A0092B-C50C-407E-A947-70E740481C1C}">
                <a14:useLocalDpi xmlns:a14="http://schemas.microsoft.com/office/drawing/2010/main" val="0"/>
              </a:ext>
            </a:extLst>
          </a:blip>
          <a:stretch>
            <a:fillRect/>
          </a:stretch>
        </p:blipFill>
        <p:spPr>
          <a:xfrm>
            <a:off x="50469" y="2796478"/>
            <a:ext cx="1676952" cy="259810"/>
          </a:xfrm>
          <a:prstGeom prst="rect">
            <a:avLst/>
          </a:prstGeom>
        </p:spPr>
      </p:pic>
      <p:pic>
        <p:nvPicPr>
          <p:cNvPr id="68" name="Picture 67">
            <a:extLst>
              <a:ext uri="{FF2B5EF4-FFF2-40B4-BE49-F238E27FC236}">
                <a16:creationId xmlns:a16="http://schemas.microsoft.com/office/drawing/2014/main" id="{59B6CB60-2990-47D3-90AB-570D6743F210}"/>
              </a:ext>
            </a:extLst>
          </p:cNvPr>
          <p:cNvPicPr>
            <a:picLocks noChangeAspect="1"/>
          </p:cNvPicPr>
          <p:nvPr>
            <p:custDataLst>
              <p:tags r:id="rId20"/>
            </p:custDataLst>
          </p:nvPr>
        </p:nvPicPr>
        <p:blipFill>
          <a:blip r:embed="rId42" cstate="print">
            <a:extLst>
              <a:ext uri="{28A0092B-C50C-407E-A947-70E740481C1C}">
                <a14:useLocalDpi xmlns:a14="http://schemas.microsoft.com/office/drawing/2010/main" val="0"/>
              </a:ext>
            </a:extLst>
          </a:blip>
          <a:stretch>
            <a:fillRect/>
          </a:stretch>
        </p:blipFill>
        <p:spPr>
          <a:xfrm>
            <a:off x="1808871" y="2768511"/>
            <a:ext cx="1516191" cy="286476"/>
          </a:xfrm>
          <a:prstGeom prst="rect">
            <a:avLst/>
          </a:prstGeom>
        </p:spPr>
      </p:pic>
    </p:spTree>
    <p:extLst>
      <p:ext uri="{BB962C8B-B14F-4D97-AF65-F5344CB8AC3E}">
        <p14:creationId xmlns:p14="http://schemas.microsoft.com/office/powerpoint/2010/main" val="439970629"/>
      </p:ext>
    </p:extLst>
  </p:cSld>
  <p:clrMapOvr>
    <a:masterClrMapping/>
  </p:clrMapOvr>
  <p:transition>
    <p:cut/>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Line Integral over </a:t>
            </a:r>
            <a:r>
              <a:rPr lang="en-US" sz="1400" spc="-50" dirty="0" err="1">
                <a:solidFill>
                  <a:srgbClr val="FFFFFF"/>
                </a:solidFill>
                <a:latin typeface="Tahoma"/>
                <a:cs typeface="Tahoma"/>
              </a:rPr>
              <a:t>Conserv</a:t>
            </a:r>
            <a:r>
              <a:rPr lang="en-US" sz="1400" spc="-50" dirty="0">
                <a:solidFill>
                  <a:srgbClr val="FFFFFF"/>
                </a:solidFill>
                <a:latin typeface="Tahoma"/>
                <a:cs typeface="Tahoma"/>
              </a:rPr>
              <a:t>. Vector Field (example 3)</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195</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7354B158-B414-48AC-9C4C-970A8A46600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9924" y="402610"/>
            <a:ext cx="3028572" cy="147048"/>
          </a:xfrm>
          <a:prstGeom prst="rect">
            <a:avLst/>
          </a:prstGeom>
        </p:spPr>
      </p:pic>
      <p:pic>
        <p:nvPicPr>
          <p:cNvPr id="24" name="Picture 23">
            <a:extLst>
              <a:ext uri="{FF2B5EF4-FFF2-40B4-BE49-F238E27FC236}">
                <a16:creationId xmlns:a16="http://schemas.microsoft.com/office/drawing/2014/main" id="{66D8BF29-40E3-453F-8BCE-81CB6137610B}"/>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145127" y="417623"/>
            <a:ext cx="1389714" cy="131810"/>
          </a:xfrm>
          <a:prstGeom prst="rect">
            <a:avLst/>
          </a:prstGeom>
        </p:spPr>
      </p:pic>
    </p:spTree>
    <p:extLst>
      <p:ext uri="{BB962C8B-B14F-4D97-AF65-F5344CB8AC3E}">
        <p14:creationId xmlns:p14="http://schemas.microsoft.com/office/powerpoint/2010/main" val="1177064051"/>
      </p:ext>
    </p:extLst>
  </p:cSld>
  <p:clrMapOvr>
    <a:masterClrMapping/>
  </p:clrMapOvr>
  <p:transition>
    <p:cut/>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0" cstate="print"/>
              <a:stretch>
                <a:fillRect/>
              </a:stretch>
            </a:blipFill>
          </p:spPr>
          <p:txBody>
            <a:bodyPr wrap="square" lIns="0" tIns="0" rIns="0" bIns="0" rtlCol="0"/>
            <a:lstStyle/>
            <a:p>
              <a:endParaRPr/>
            </a:p>
          </p:txBody>
        </p:sp>
      </p:grpSp>
      <p:sp>
        <p:nvSpPr>
          <p:cNvPr id="5" name="object 5"/>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Line Integral over </a:t>
            </a:r>
            <a:r>
              <a:rPr lang="en-US" sz="1400" spc="-50" dirty="0" err="1">
                <a:solidFill>
                  <a:srgbClr val="FFFFFF"/>
                </a:solidFill>
                <a:latin typeface="Tahoma"/>
                <a:cs typeface="Tahoma"/>
              </a:rPr>
              <a:t>Conserv</a:t>
            </a:r>
            <a:r>
              <a:rPr lang="en-US" sz="1400" spc="-50" dirty="0">
                <a:solidFill>
                  <a:srgbClr val="FFFFFF"/>
                </a:solidFill>
                <a:latin typeface="Tahoma"/>
                <a:cs typeface="Tahoma"/>
              </a:rPr>
              <a:t>. Vector Field (example 3)</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196</a:t>
            </a:fld>
            <a:r>
              <a:rPr spc="-55" dirty="0"/>
              <a:t> </a:t>
            </a:r>
            <a:r>
              <a:rPr spc="35" dirty="0"/>
              <a:t>/</a:t>
            </a:r>
            <a:r>
              <a:rPr spc="-15" dirty="0"/>
              <a:t> </a:t>
            </a:r>
            <a:r>
              <a:rPr lang="en-US" spc="-55" dirty="0"/>
              <a:t>11</a:t>
            </a:r>
            <a:endParaRPr spc="-55" dirty="0"/>
          </a:p>
        </p:txBody>
      </p:sp>
      <p:pic>
        <p:nvPicPr>
          <p:cNvPr id="24" name="Picture 23">
            <a:extLst>
              <a:ext uri="{FF2B5EF4-FFF2-40B4-BE49-F238E27FC236}">
                <a16:creationId xmlns:a16="http://schemas.microsoft.com/office/drawing/2014/main" id="{66D8BF29-40E3-453F-8BCE-81CB6137610B}"/>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3145127" y="427401"/>
            <a:ext cx="1389714" cy="131810"/>
          </a:xfrm>
          <a:prstGeom prst="rect">
            <a:avLst/>
          </a:prstGeom>
        </p:spPr>
      </p:pic>
      <p:pic>
        <p:nvPicPr>
          <p:cNvPr id="14" name="Picture 13">
            <a:extLst>
              <a:ext uri="{FF2B5EF4-FFF2-40B4-BE49-F238E27FC236}">
                <a16:creationId xmlns:a16="http://schemas.microsoft.com/office/drawing/2014/main" id="{F92D4A8C-477C-4AA2-8527-4FF32E0B46B9}"/>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39924" y="604904"/>
            <a:ext cx="1103999" cy="94476"/>
          </a:xfrm>
          <a:prstGeom prst="rect">
            <a:avLst/>
          </a:prstGeom>
        </p:spPr>
      </p:pic>
      <p:pic>
        <p:nvPicPr>
          <p:cNvPr id="17" name="Picture 16">
            <a:extLst>
              <a:ext uri="{FF2B5EF4-FFF2-40B4-BE49-F238E27FC236}">
                <a16:creationId xmlns:a16="http://schemas.microsoft.com/office/drawing/2014/main" id="{EC8A3488-922A-40C0-98B3-29BA8886DDBE}"/>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768032" y="763308"/>
            <a:ext cx="1356190" cy="464000"/>
          </a:xfrm>
          <a:prstGeom prst="rect">
            <a:avLst/>
          </a:prstGeom>
        </p:spPr>
      </p:pic>
      <p:pic>
        <p:nvPicPr>
          <p:cNvPr id="45" name="Picture 44">
            <a:extLst>
              <a:ext uri="{FF2B5EF4-FFF2-40B4-BE49-F238E27FC236}">
                <a16:creationId xmlns:a16="http://schemas.microsoft.com/office/drawing/2014/main" id="{60E7315C-3F7F-449C-882A-3E1F32377C10}"/>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148696" y="1507543"/>
            <a:ext cx="1201524" cy="152381"/>
          </a:xfrm>
          <a:prstGeom prst="rect">
            <a:avLst/>
          </a:prstGeom>
        </p:spPr>
      </p:pic>
      <p:pic>
        <p:nvPicPr>
          <p:cNvPr id="25" name="Picture 24">
            <a:extLst>
              <a:ext uri="{FF2B5EF4-FFF2-40B4-BE49-F238E27FC236}">
                <a16:creationId xmlns:a16="http://schemas.microsoft.com/office/drawing/2014/main" id="{8B583CBC-8D12-4A01-ADDC-18F0D7EA8B93}"/>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148696" y="921077"/>
            <a:ext cx="530286" cy="131810"/>
          </a:xfrm>
          <a:prstGeom prst="rect">
            <a:avLst/>
          </a:prstGeom>
        </p:spPr>
      </p:pic>
      <p:pic>
        <p:nvPicPr>
          <p:cNvPr id="31" name="Picture 30">
            <a:extLst>
              <a:ext uri="{FF2B5EF4-FFF2-40B4-BE49-F238E27FC236}">
                <a16:creationId xmlns:a16="http://schemas.microsoft.com/office/drawing/2014/main" id="{8E064F83-91BB-43CD-AA79-52139D100C25}"/>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2247190" y="763308"/>
            <a:ext cx="1649524" cy="476190"/>
          </a:xfrm>
          <a:prstGeom prst="rect">
            <a:avLst/>
          </a:prstGeom>
        </p:spPr>
      </p:pic>
      <p:pic>
        <p:nvPicPr>
          <p:cNvPr id="73" name="Picture 72">
            <a:extLst>
              <a:ext uri="{FF2B5EF4-FFF2-40B4-BE49-F238E27FC236}">
                <a16:creationId xmlns:a16="http://schemas.microsoft.com/office/drawing/2014/main" id="{FBC49185-C626-44E6-A6E4-110DE74465BE}"/>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1114636" y="1276646"/>
            <a:ext cx="2607999" cy="153905"/>
          </a:xfrm>
          <a:prstGeom prst="rect">
            <a:avLst/>
          </a:prstGeom>
        </p:spPr>
      </p:pic>
      <p:pic>
        <p:nvPicPr>
          <p:cNvPr id="37" name="Picture 36">
            <a:extLst>
              <a:ext uri="{FF2B5EF4-FFF2-40B4-BE49-F238E27FC236}">
                <a16:creationId xmlns:a16="http://schemas.microsoft.com/office/drawing/2014/main" id="{6A8A2797-A733-43C1-89A4-430AA63F75EE}"/>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1242142" y="595755"/>
            <a:ext cx="1817143" cy="131810"/>
          </a:xfrm>
          <a:prstGeom prst="rect">
            <a:avLst/>
          </a:prstGeom>
        </p:spPr>
      </p:pic>
      <p:pic>
        <p:nvPicPr>
          <p:cNvPr id="41" name="Picture 40">
            <a:extLst>
              <a:ext uri="{FF2B5EF4-FFF2-40B4-BE49-F238E27FC236}">
                <a16:creationId xmlns:a16="http://schemas.microsoft.com/office/drawing/2014/main" id="{C3029E29-8CB5-445A-A1DF-9C1D6DD69A6B}"/>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1446127" y="1492487"/>
            <a:ext cx="2137906" cy="208762"/>
          </a:xfrm>
          <a:prstGeom prst="rect">
            <a:avLst/>
          </a:prstGeom>
        </p:spPr>
      </p:pic>
      <p:pic>
        <p:nvPicPr>
          <p:cNvPr id="47" name="Picture 46">
            <a:extLst>
              <a:ext uri="{FF2B5EF4-FFF2-40B4-BE49-F238E27FC236}">
                <a16:creationId xmlns:a16="http://schemas.microsoft.com/office/drawing/2014/main" id="{EFD30791-BA74-4E1E-8873-98667C46D9A7}"/>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56978" y="1749378"/>
            <a:ext cx="918858" cy="137905"/>
          </a:xfrm>
          <a:prstGeom prst="rect">
            <a:avLst/>
          </a:prstGeom>
        </p:spPr>
      </p:pic>
      <p:pic>
        <p:nvPicPr>
          <p:cNvPr id="49" name="Picture 48">
            <a:extLst>
              <a:ext uri="{FF2B5EF4-FFF2-40B4-BE49-F238E27FC236}">
                <a16:creationId xmlns:a16="http://schemas.microsoft.com/office/drawing/2014/main" id="{F3E93E79-6D8D-4B2B-9469-936134264DEC}"/>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57101" y="1931686"/>
            <a:ext cx="2230095" cy="252952"/>
          </a:xfrm>
          <a:prstGeom prst="rect">
            <a:avLst/>
          </a:prstGeom>
        </p:spPr>
      </p:pic>
      <p:pic>
        <p:nvPicPr>
          <p:cNvPr id="55" name="Picture 54">
            <a:extLst>
              <a:ext uri="{FF2B5EF4-FFF2-40B4-BE49-F238E27FC236}">
                <a16:creationId xmlns:a16="http://schemas.microsoft.com/office/drawing/2014/main" id="{2181BC74-0324-449F-8764-DAE6D276436A}"/>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68809" y="2244773"/>
            <a:ext cx="4163811" cy="144762"/>
          </a:xfrm>
          <a:prstGeom prst="rect">
            <a:avLst/>
          </a:prstGeom>
        </p:spPr>
      </p:pic>
      <p:pic>
        <p:nvPicPr>
          <p:cNvPr id="59" name="Picture 58">
            <a:extLst>
              <a:ext uri="{FF2B5EF4-FFF2-40B4-BE49-F238E27FC236}">
                <a16:creationId xmlns:a16="http://schemas.microsoft.com/office/drawing/2014/main" id="{3DB1F985-77E5-40BA-B580-31B89E22905A}"/>
              </a:ext>
            </a:extLst>
          </p:cNvPr>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81936" y="2452414"/>
            <a:ext cx="1372191" cy="300952"/>
          </a:xfrm>
          <a:prstGeom prst="rect">
            <a:avLst/>
          </a:prstGeom>
        </p:spPr>
      </p:pic>
      <p:pic>
        <p:nvPicPr>
          <p:cNvPr id="65" name="Picture 64">
            <a:extLst>
              <a:ext uri="{FF2B5EF4-FFF2-40B4-BE49-F238E27FC236}">
                <a16:creationId xmlns:a16="http://schemas.microsoft.com/office/drawing/2014/main" id="{327FCDC6-80C6-421C-9E64-CA916C3CA9B7}"/>
              </a:ext>
            </a:extLst>
          </p:cNvPr>
          <p:cNvPicPr>
            <a:picLocks noChangeAspect="1"/>
          </p:cNvPicPr>
          <p:nvPr>
            <p:custDataLst>
              <p:tags r:id="rId14"/>
            </p:custDataLst>
          </p:nvPr>
        </p:nvPicPr>
        <p:blipFill>
          <a:blip r:embed="rId34" cstate="print">
            <a:extLst>
              <a:ext uri="{28A0092B-C50C-407E-A947-70E740481C1C}">
                <a14:useLocalDpi xmlns:a14="http://schemas.microsoft.com/office/drawing/2010/main" val="0"/>
              </a:ext>
            </a:extLst>
          </a:blip>
          <a:stretch>
            <a:fillRect/>
          </a:stretch>
        </p:blipFill>
        <p:spPr>
          <a:xfrm>
            <a:off x="1535976" y="2456678"/>
            <a:ext cx="1818667" cy="300190"/>
          </a:xfrm>
          <a:prstGeom prst="rect">
            <a:avLst/>
          </a:prstGeom>
        </p:spPr>
      </p:pic>
      <p:pic>
        <p:nvPicPr>
          <p:cNvPr id="67" name="Picture 66">
            <a:extLst>
              <a:ext uri="{FF2B5EF4-FFF2-40B4-BE49-F238E27FC236}">
                <a16:creationId xmlns:a16="http://schemas.microsoft.com/office/drawing/2014/main" id="{96ACFE05-0D6A-408D-A4E3-110242B22B91}"/>
              </a:ext>
            </a:extLst>
          </p:cNvPr>
          <p:cNvPicPr>
            <a:picLocks noChangeAspect="1"/>
          </p:cNvPicPr>
          <p:nvPr>
            <p:custDataLst>
              <p:tags r:id="rId15"/>
            </p:custDataLst>
          </p:nvPr>
        </p:nvPicPr>
        <p:blipFill>
          <a:blip r:embed="rId35" cstate="print">
            <a:extLst>
              <a:ext uri="{28A0092B-C50C-407E-A947-70E740481C1C}">
                <a14:useLocalDpi xmlns:a14="http://schemas.microsoft.com/office/drawing/2010/main" val="0"/>
              </a:ext>
            </a:extLst>
          </a:blip>
          <a:stretch>
            <a:fillRect/>
          </a:stretch>
        </p:blipFill>
        <p:spPr>
          <a:xfrm>
            <a:off x="3454063" y="2467684"/>
            <a:ext cx="428952" cy="300190"/>
          </a:xfrm>
          <a:prstGeom prst="rect">
            <a:avLst/>
          </a:prstGeom>
        </p:spPr>
      </p:pic>
      <p:pic>
        <p:nvPicPr>
          <p:cNvPr id="69" name="Picture 68">
            <a:extLst>
              <a:ext uri="{FF2B5EF4-FFF2-40B4-BE49-F238E27FC236}">
                <a16:creationId xmlns:a16="http://schemas.microsoft.com/office/drawing/2014/main" id="{9193E82A-0F97-4640-B535-F6BF080F3E14}"/>
              </a:ext>
            </a:extLst>
          </p:cNvPr>
          <p:cNvPicPr>
            <a:picLocks noChangeAspect="1"/>
          </p:cNvPicPr>
          <p:nvPr>
            <p:custDataLst>
              <p:tags r:id="rId16"/>
            </p:custDataLst>
          </p:nvPr>
        </p:nvPicPr>
        <p:blipFill>
          <a:blip r:embed="rId36" cstate="print">
            <a:extLst>
              <a:ext uri="{28A0092B-C50C-407E-A947-70E740481C1C}">
                <a14:useLocalDpi xmlns:a14="http://schemas.microsoft.com/office/drawing/2010/main" val="0"/>
              </a:ext>
            </a:extLst>
          </a:blip>
          <a:stretch>
            <a:fillRect/>
          </a:stretch>
        </p:blipFill>
        <p:spPr>
          <a:xfrm>
            <a:off x="77307" y="2840985"/>
            <a:ext cx="1299810" cy="125714"/>
          </a:xfrm>
          <a:prstGeom prst="rect">
            <a:avLst/>
          </a:prstGeom>
        </p:spPr>
      </p:pic>
      <p:pic>
        <p:nvPicPr>
          <p:cNvPr id="71" name="Picture 70">
            <a:extLst>
              <a:ext uri="{FF2B5EF4-FFF2-40B4-BE49-F238E27FC236}">
                <a16:creationId xmlns:a16="http://schemas.microsoft.com/office/drawing/2014/main" id="{76A6EC40-1BAF-4F14-8CB4-D8B29B6FBD72}"/>
              </a:ext>
            </a:extLst>
          </p:cNvPr>
          <p:cNvPicPr>
            <a:picLocks noChangeAspect="1"/>
          </p:cNvPicPr>
          <p:nvPr>
            <p:custDataLst>
              <p:tags r:id="rId17"/>
            </p:custDataLst>
          </p:nvPr>
        </p:nvPicPr>
        <p:blipFill>
          <a:blip r:embed="rId37" cstate="print">
            <a:extLst>
              <a:ext uri="{28A0092B-C50C-407E-A947-70E740481C1C}">
                <a14:useLocalDpi xmlns:a14="http://schemas.microsoft.com/office/drawing/2010/main" val="0"/>
              </a:ext>
            </a:extLst>
          </a:blip>
          <a:stretch>
            <a:fillRect/>
          </a:stretch>
        </p:blipFill>
        <p:spPr>
          <a:xfrm>
            <a:off x="64106" y="2973118"/>
            <a:ext cx="1648000" cy="252952"/>
          </a:xfrm>
          <a:prstGeom prst="rect">
            <a:avLst/>
          </a:prstGeom>
        </p:spPr>
      </p:pic>
      <p:pic>
        <p:nvPicPr>
          <p:cNvPr id="15" name="Picture 14">
            <a:extLst>
              <a:ext uri="{FF2B5EF4-FFF2-40B4-BE49-F238E27FC236}">
                <a16:creationId xmlns:a16="http://schemas.microsoft.com/office/drawing/2014/main" id="{5EA42093-EC0B-40C4-A58C-B0E7F6D608EA}"/>
              </a:ext>
            </a:extLst>
          </p:cNvPr>
          <p:cNvPicPr>
            <a:picLocks noChangeAspect="1"/>
          </p:cNvPicPr>
          <p:nvPr>
            <p:custDataLst>
              <p:tags r:id="rId18"/>
            </p:custDataLst>
          </p:nvPr>
        </p:nvPicPr>
        <p:blipFill>
          <a:blip r:embed="rId38" cstate="print">
            <a:extLst>
              <a:ext uri="{28A0092B-C50C-407E-A947-70E740481C1C}">
                <a14:useLocalDpi xmlns:a14="http://schemas.microsoft.com/office/drawing/2010/main" val="0"/>
              </a:ext>
            </a:extLst>
          </a:blip>
          <a:stretch>
            <a:fillRect/>
          </a:stretch>
        </p:blipFill>
        <p:spPr>
          <a:xfrm>
            <a:off x="39924" y="402610"/>
            <a:ext cx="3028572" cy="147048"/>
          </a:xfrm>
          <a:prstGeom prst="rect">
            <a:avLst/>
          </a:prstGeom>
        </p:spPr>
      </p:pic>
    </p:spTree>
    <p:extLst>
      <p:ext uri="{BB962C8B-B14F-4D97-AF65-F5344CB8AC3E}">
        <p14:creationId xmlns:p14="http://schemas.microsoft.com/office/powerpoint/2010/main" val="2537734173"/>
      </p:ext>
    </p:extLst>
  </p:cSld>
  <p:clrMapOvr>
    <a:masterClrMapping/>
  </p:clrMapOvr>
  <p:transition>
    <p:cut/>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0" cstate="print"/>
              <a:stretch>
                <a:fillRect/>
              </a:stretch>
            </a:blipFill>
          </p:spPr>
          <p:txBody>
            <a:bodyPr wrap="square" lIns="0" tIns="0" rIns="0" bIns="0" rtlCol="0"/>
            <a:lstStyle/>
            <a:p>
              <a:endParaRPr/>
            </a:p>
          </p:txBody>
        </p:sp>
      </p:grpSp>
      <p:sp>
        <p:nvSpPr>
          <p:cNvPr id="5" name="object 5"/>
          <p:cNvSpPr txBox="1"/>
          <p:nvPr/>
        </p:nvSpPr>
        <p:spPr>
          <a:xfrm>
            <a:off x="23966" y="46404"/>
            <a:ext cx="4343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Line Integral over </a:t>
            </a:r>
            <a:r>
              <a:rPr lang="en-US" sz="1400" spc="-50" dirty="0" err="1">
                <a:solidFill>
                  <a:srgbClr val="FFFFFF"/>
                </a:solidFill>
                <a:latin typeface="Tahoma"/>
                <a:cs typeface="Tahoma"/>
              </a:rPr>
              <a:t>Conserv</a:t>
            </a:r>
            <a:r>
              <a:rPr lang="en-US" sz="1400" spc="-50" dirty="0">
                <a:solidFill>
                  <a:srgbClr val="FFFFFF"/>
                </a:solidFill>
                <a:latin typeface="Tahoma"/>
                <a:cs typeface="Tahoma"/>
              </a:rPr>
              <a:t>. Vector Field (example 3,cont.)</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10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197</a:t>
            </a:fld>
            <a:r>
              <a:rPr spc="-55" dirty="0"/>
              <a:t> </a:t>
            </a:r>
            <a:r>
              <a:rPr spc="35" dirty="0"/>
              <a:t>/</a:t>
            </a:r>
            <a:r>
              <a:rPr spc="-15" dirty="0"/>
              <a:t> </a:t>
            </a:r>
            <a:r>
              <a:rPr lang="en-US" spc="-55" dirty="0"/>
              <a:t>11</a:t>
            </a:r>
            <a:endParaRPr spc="-55" dirty="0"/>
          </a:p>
        </p:txBody>
      </p:sp>
      <p:pic>
        <p:nvPicPr>
          <p:cNvPr id="24" name="Picture 23">
            <a:extLst>
              <a:ext uri="{FF2B5EF4-FFF2-40B4-BE49-F238E27FC236}">
                <a16:creationId xmlns:a16="http://schemas.microsoft.com/office/drawing/2014/main" id="{66D8BF29-40E3-453F-8BCE-81CB6137610B}"/>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3145127" y="410229"/>
            <a:ext cx="1389714" cy="131810"/>
          </a:xfrm>
          <a:prstGeom prst="rect">
            <a:avLst/>
          </a:prstGeom>
        </p:spPr>
      </p:pic>
      <p:pic>
        <p:nvPicPr>
          <p:cNvPr id="17" name="Picture 16">
            <a:extLst>
              <a:ext uri="{FF2B5EF4-FFF2-40B4-BE49-F238E27FC236}">
                <a16:creationId xmlns:a16="http://schemas.microsoft.com/office/drawing/2014/main" id="{70DABE95-75DA-4DDE-881F-2CE5874EC907}"/>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36572" y="589868"/>
            <a:ext cx="1724191" cy="131809"/>
          </a:xfrm>
          <a:prstGeom prst="rect">
            <a:avLst/>
          </a:prstGeom>
        </p:spPr>
      </p:pic>
      <p:pic>
        <p:nvPicPr>
          <p:cNvPr id="23" name="Picture 22">
            <a:extLst>
              <a:ext uri="{FF2B5EF4-FFF2-40B4-BE49-F238E27FC236}">
                <a16:creationId xmlns:a16="http://schemas.microsoft.com/office/drawing/2014/main" id="{276B424C-9AF0-4065-A1C9-41B4A67FADC6}"/>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1501991" y="777047"/>
            <a:ext cx="2771048" cy="153905"/>
          </a:xfrm>
          <a:prstGeom prst="rect">
            <a:avLst/>
          </a:prstGeom>
        </p:spPr>
      </p:pic>
      <p:pic>
        <p:nvPicPr>
          <p:cNvPr id="29" name="Picture 28">
            <a:extLst>
              <a:ext uri="{FF2B5EF4-FFF2-40B4-BE49-F238E27FC236}">
                <a16:creationId xmlns:a16="http://schemas.microsoft.com/office/drawing/2014/main" id="{389FCE0E-CE00-4A91-A78A-E7A9453499C9}"/>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81505" y="777048"/>
            <a:ext cx="1380572" cy="153905"/>
          </a:xfrm>
          <a:prstGeom prst="rect">
            <a:avLst/>
          </a:prstGeom>
        </p:spPr>
      </p:pic>
      <p:pic>
        <p:nvPicPr>
          <p:cNvPr id="33" name="Picture 32">
            <a:extLst>
              <a:ext uri="{FF2B5EF4-FFF2-40B4-BE49-F238E27FC236}">
                <a16:creationId xmlns:a16="http://schemas.microsoft.com/office/drawing/2014/main" id="{E3F4F2E4-8A8C-41ED-B8C2-2B655B7770DB}"/>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36572" y="1021198"/>
            <a:ext cx="3263239" cy="144762"/>
          </a:xfrm>
          <a:prstGeom prst="rect">
            <a:avLst/>
          </a:prstGeom>
        </p:spPr>
      </p:pic>
      <p:pic>
        <p:nvPicPr>
          <p:cNvPr id="39" name="Picture 38">
            <a:extLst>
              <a:ext uri="{FF2B5EF4-FFF2-40B4-BE49-F238E27FC236}">
                <a16:creationId xmlns:a16="http://schemas.microsoft.com/office/drawing/2014/main" id="{F200A8FD-D63C-47F5-825F-067C7D7A7425}"/>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91962" y="1210362"/>
            <a:ext cx="1219810" cy="267429"/>
          </a:xfrm>
          <a:prstGeom prst="rect">
            <a:avLst/>
          </a:prstGeom>
        </p:spPr>
      </p:pic>
      <p:pic>
        <p:nvPicPr>
          <p:cNvPr id="45" name="Picture 44">
            <a:extLst>
              <a:ext uri="{FF2B5EF4-FFF2-40B4-BE49-F238E27FC236}">
                <a16:creationId xmlns:a16="http://schemas.microsoft.com/office/drawing/2014/main" id="{3AEDAC9F-DA4B-4DF1-8358-5462CE0763B1}"/>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1407206" y="1272075"/>
            <a:ext cx="1255619" cy="144000"/>
          </a:xfrm>
          <a:prstGeom prst="rect">
            <a:avLst/>
          </a:prstGeom>
        </p:spPr>
      </p:pic>
      <p:pic>
        <p:nvPicPr>
          <p:cNvPr id="50" name="Picture 49">
            <a:extLst>
              <a:ext uri="{FF2B5EF4-FFF2-40B4-BE49-F238E27FC236}">
                <a16:creationId xmlns:a16="http://schemas.microsoft.com/office/drawing/2014/main" id="{E0CF4903-6D1D-4DB3-B0A6-F6C3E18B81F0}"/>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2758259" y="1274361"/>
            <a:ext cx="503619" cy="141714"/>
          </a:xfrm>
          <a:prstGeom prst="rect">
            <a:avLst/>
          </a:prstGeom>
        </p:spPr>
      </p:pic>
      <p:pic>
        <p:nvPicPr>
          <p:cNvPr id="56" name="Picture 55">
            <a:extLst>
              <a:ext uri="{FF2B5EF4-FFF2-40B4-BE49-F238E27FC236}">
                <a16:creationId xmlns:a16="http://schemas.microsoft.com/office/drawing/2014/main" id="{BC9F0028-A964-4732-851B-63C3A03737D2}"/>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42599" y="1540242"/>
            <a:ext cx="1292953" cy="124952"/>
          </a:xfrm>
          <a:prstGeom prst="rect">
            <a:avLst/>
          </a:prstGeom>
        </p:spPr>
      </p:pic>
      <p:pic>
        <p:nvPicPr>
          <p:cNvPr id="65" name="Picture 64">
            <a:extLst>
              <a:ext uri="{FF2B5EF4-FFF2-40B4-BE49-F238E27FC236}">
                <a16:creationId xmlns:a16="http://schemas.microsoft.com/office/drawing/2014/main" id="{B50E587F-42FE-46B1-AB11-42F223205C46}"/>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39924" y="1684691"/>
            <a:ext cx="1190856" cy="252952"/>
          </a:xfrm>
          <a:prstGeom prst="rect">
            <a:avLst/>
          </a:prstGeom>
        </p:spPr>
      </p:pic>
      <p:pic>
        <p:nvPicPr>
          <p:cNvPr id="67" name="Picture 66">
            <a:extLst>
              <a:ext uri="{FF2B5EF4-FFF2-40B4-BE49-F238E27FC236}">
                <a16:creationId xmlns:a16="http://schemas.microsoft.com/office/drawing/2014/main" id="{736EA7C1-601C-4D50-8C26-F830A7CC22C7}"/>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36572" y="1976638"/>
            <a:ext cx="1056762" cy="94476"/>
          </a:xfrm>
          <a:prstGeom prst="rect">
            <a:avLst/>
          </a:prstGeom>
        </p:spPr>
      </p:pic>
      <p:pic>
        <p:nvPicPr>
          <p:cNvPr id="75" name="Picture 74">
            <a:extLst>
              <a:ext uri="{FF2B5EF4-FFF2-40B4-BE49-F238E27FC236}">
                <a16:creationId xmlns:a16="http://schemas.microsoft.com/office/drawing/2014/main" id="{2EB8FAFD-5BE1-4872-82FA-554889D11F50}"/>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54101" y="2134490"/>
            <a:ext cx="2815239" cy="153905"/>
          </a:xfrm>
          <a:prstGeom prst="rect">
            <a:avLst/>
          </a:prstGeom>
        </p:spPr>
      </p:pic>
      <p:pic>
        <p:nvPicPr>
          <p:cNvPr id="77" name="Picture 76">
            <a:extLst>
              <a:ext uri="{FF2B5EF4-FFF2-40B4-BE49-F238E27FC236}">
                <a16:creationId xmlns:a16="http://schemas.microsoft.com/office/drawing/2014/main" id="{49876783-0E47-40D5-AC0A-35495841CE18}"/>
              </a:ext>
            </a:extLst>
          </p:cNvPr>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37338" y="2351771"/>
            <a:ext cx="553905" cy="120381"/>
          </a:xfrm>
          <a:prstGeom prst="rect">
            <a:avLst/>
          </a:prstGeom>
        </p:spPr>
      </p:pic>
      <p:pic>
        <p:nvPicPr>
          <p:cNvPr id="85" name="Picture 84">
            <a:extLst>
              <a:ext uri="{FF2B5EF4-FFF2-40B4-BE49-F238E27FC236}">
                <a16:creationId xmlns:a16="http://schemas.microsoft.com/office/drawing/2014/main" id="{D1CF7F1F-9528-41F9-9736-AEE20F2C2566}"/>
              </a:ext>
            </a:extLst>
          </p:cNvPr>
          <p:cNvPicPr>
            <a:picLocks noChangeAspect="1"/>
          </p:cNvPicPr>
          <p:nvPr>
            <p:custDataLst>
              <p:tags r:id="rId14"/>
            </p:custDataLst>
          </p:nvPr>
        </p:nvPicPr>
        <p:blipFill>
          <a:blip r:embed="rId34" cstate="print">
            <a:extLst>
              <a:ext uri="{28A0092B-C50C-407E-A947-70E740481C1C}">
                <a14:useLocalDpi xmlns:a14="http://schemas.microsoft.com/office/drawing/2010/main" val="0"/>
              </a:ext>
            </a:extLst>
          </a:blip>
          <a:stretch>
            <a:fillRect/>
          </a:stretch>
        </p:blipFill>
        <p:spPr>
          <a:xfrm>
            <a:off x="54101" y="2458058"/>
            <a:ext cx="3599238" cy="259810"/>
          </a:xfrm>
          <a:prstGeom prst="rect">
            <a:avLst/>
          </a:prstGeom>
        </p:spPr>
      </p:pic>
      <p:pic>
        <p:nvPicPr>
          <p:cNvPr id="89" name="Picture 88">
            <a:extLst>
              <a:ext uri="{FF2B5EF4-FFF2-40B4-BE49-F238E27FC236}">
                <a16:creationId xmlns:a16="http://schemas.microsoft.com/office/drawing/2014/main" id="{4878EEB1-6841-45C5-9C75-292445F57A30}"/>
              </a:ext>
            </a:extLst>
          </p:cNvPr>
          <p:cNvPicPr>
            <a:picLocks noChangeAspect="1"/>
          </p:cNvPicPr>
          <p:nvPr>
            <p:custDataLst>
              <p:tags r:id="rId15"/>
            </p:custDataLst>
          </p:nvPr>
        </p:nvPicPr>
        <p:blipFill>
          <a:blip r:embed="rId35" cstate="print">
            <a:extLst>
              <a:ext uri="{28A0092B-C50C-407E-A947-70E740481C1C}">
                <a14:useLocalDpi xmlns:a14="http://schemas.microsoft.com/office/drawing/2010/main" val="0"/>
              </a:ext>
            </a:extLst>
          </a:blip>
          <a:stretch>
            <a:fillRect/>
          </a:stretch>
        </p:blipFill>
        <p:spPr>
          <a:xfrm>
            <a:off x="42062" y="2750974"/>
            <a:ext cx="4150095" cy="208762"/>
          </a:xfrm>
          <a:prstGeom prst="rect">
            <a:avLst/>
          </a:prstGeom>
        </p:spPr>
      </p:pic>
      <p:pic>
        <p:nvPicPr>
          <p:cNvPr id="93" name="Picture 92">
            <a:extLst>
              <a:ext uri="{FF2B5EF4-FFF2-40B4-BE49-F238E27FC236}">
                <a16:creationId xmlns:a16="http://schemas.microsoft.com/office/drawing/2014/main" id="{7DC1A7E3-329F-484C-9F7F-2314C89EF06A}"/>
              </a:ext>
            </a:extLst>
          </p:cNvPr>
          <p:cNvPicPr>
            <a:picLocks noChangeAspect="1"/>
          </p:cNvPicPr>
          <p:nvPr>
            <p:custDataLst>
              <p:tags r:id="rId16"/>
            </p:custDataLst>
          </p:nvPr>
        </p:nvPicPr>
        <p:blipFill>
          <a:blip r:embed="rId36" cstate="print">
            <a:extLst>
              <a:ext uri="{28A0092B-C50C-407E-A947-70E740481C1C}">
                <a14:useLocalDpi xmlns:a14="http://schemas.microsoft.com/office/drawing/2010/main" val="0"/>
              </a:ext>
            </a:extLst>
          </a:blip>
          <a:stretch>
            <a:fillRect/>
          </a:stretch>
        </p:blipFill>
        <p:spPr>
          <a:xfrm>
            <a:off x="54101" y="2964174"/>
            <a:ext cx="3875047" cy="128000"/>
          </a:xfrm>
          <a:prstGeom prst="rect">
            <a:avLst/>
          </a:prstGeom>
        </p:spPr>
      </p:pic>
      <p:pic>
        <p:nvPicPr>
          <p:cNvPr id="95" name="Picture 94">
            <a:extLst>
              <a:ext uri="{FF2B5EF4-FFF2-40B4-BE49-F238E27FC236}">
                <a16:creationId xmlns:a16="http://schemas.microsoft.com/office/drawing/2014/main" id="{BDDF4577-3C23-4311-8106-6D7FB91B40DC}"/>
              </a:ext>
            </a:extLst>
          </p:cNvPr>
          <p:cNvPicPr>
            <a:picLocks noChangeAspect="1"/>
          </p:cNvPicPr>
          <p:nvPr>
            <p:custDataLst>
              <p:tags r:id="rId17"/>
            </p:custDataLst>
          </p:nvPr>
        </p:nvPicPr>
        <p:blipFill>
          <a:blip r:embed="rId37" cstate="print">
            <a:extLst>
              <a:ext uri="{28A0092B-C50C-407E-A947-70E740481C1C}">
                <a14:useLocalDpi xmlns:a14="http://schemas.microsoft.com/office/drawing/2010/main" val="0"/>
              </a:ext>
            </a:extLst>
          </a:blip>
          <a:stretch>
            <a:fillRect/>
          </a:stretch>
        </p:blipFill>
        <p:spPr>
          <a:xfrm>
            <a:off x="47256" y="3149689"/>
            <a:ext cx="2839619" cy="128000"/>
          </a:xfrm>
          <a:prstGeom prst="rect">
            <a:avLst/>
          </a:prstGeom>
        </p:spPr>
      </p:pic>
      <p:pic>
        <p:nvPicPr>
          <p:cNvPr id="14" name="Picture 13">
            <a:extLst>
              <a:ext uri="{FF2B5EF4-FFF2-40B4-BE49-F238E27FC236}">
                <a16:creationId xmlns:a16="http://schemas.microsoft.com/office/drawing/2014/main" id="{329B4D0E-2302-49C2-BCE3-F68AED5197BF}"/>
              </a:ext>
            </a:extLst>
          </p:cNvPr>
          <p:cNvPicPr>
            <a:picLocks noChangeAspect="1"/>
          </p:cNvPicPr>
          <p:nvPr>
            <p:custDataLst>
              <p:tags r:id="rId18"/>
            </p:custDataLst>
          </p:nvPr>
        </p:nvPicPr>
        <p:blipFill>
          <a:blip r:embed="rId38" cstate="print">
            <a:extLst>
              <a:ext uri="{28A0092B-C50C-407E-A947-70E740481C1C}">
                <a14:useLocalDpi xmlns:a14="http://schemas.microsoft.com/office/drawing/2010/main" val="0"/>
              </a:ext>
            </a:extLst>
          </a:blip>
          <a:stretch>
            <a:fillRect/>
          </a:stretch>
        </p:blipFill>
        <p:spPr>
          <a:xfrm>
            <a:off x="39924" y="402610"/>
            <a:ext cx="3028572" cy="147048"/>
          </a:xfrm>
          <a:prstGeom prst="rect">
            <a:avLst/>
          </a:prstGeom>
        </p:spPr>
      </p:pic>
    </p:spTree>
    <p:extLst>
      <p:ext uri="{BB962C8B-B14F-4D97-AF65-F5344CB8AC3E}">
        <p14:creationId xmlns:p14="http://schemas.microsoft.com/office/powerpoint/2010/main" val="3285172536"/>
      </p:ext>
    </p:extLst>
  </p:cSld>
  <p:clrMapOvr>
    <a:masterClrMapping/>
  </p:clrMapOvr>
  <p:transition>
    <p:cut/>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198</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4" cstate="print">
              <a:duotone>
                <a:prstClr val="black"/>
                <a:schemeClr val="accent6">
                  <a:tint val="45000"/>
                  <a:satMod val="400000"/>
                </a:schemeClr>
              </a:duotone>
              <a:extLst>
                <a:ext uri="{BEBA8EAE-BF5A-486C-A8C5-ECC9F3942E4B}">
                  <a14:imgProps xmlns:a14="http://schemas.microsoft.com/office/drawing/2010/main">
                    <a14:imgLayer r:embed="rId5">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3E8387F-A5AD-2730-6CE4-412854C4E51B}"/>
              </a:ext>
            </a:extLst>
          </p:cNvPr>
          <p:cNvPicPr>
            <a:picLocks noChangeAspect="1"/>
          </p:cNvPicPr>
          <p:nvPr/>
        </p:nvPicPr>
        <p:blipFill>
          <a:blip r:embed="rId6"/>
          <a:stretch>
            <a:fillRect/>
          </a:stretch>
        </p:blipFill>
        <p:spPr>
          <a:xfrm>
            <a:off x="1061394" y="587505"/>
            <a:ext cx="2485227" cy="2078218"/>
          </a:xfrm>
          <a:prstGeom prst="rect">
            <a:avLst/>
          </a:prstGeom>
        </p:spPr>
      </p:pic>
      <p:pic>
        <p:nvPicPr>
          <p:cNvPr id="29" name="Picture 28" descr="\documentclass{article}&#10;\usepackage{amsmath}&#10;\pagestyle{empty}&#10;\begin{document}&#10;&#10;Let $g(x, y, z)= x^2 \ln y+y z^2 $, and let $C$ be the curve shown in the image.&#10;&#10;&#10;\end{document}" title="IguanaTex Bitmap Display">
            <a:extLst>
              <a:ext uri="{FF2B5EF4-FFF2-40B4-BE49-F238E27FC236}">
                <a16:creationId xmlns:a16="http://schemas.microsoft.com/office/drawing/2014/main" id="{B032D46B-0D97-E204-5568-8BE90769818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90294" y="448899"/>
            <a:ext cx="4027428" cy="136381"/>
          </a:xfrm>
          <a:prstGeom prst="rect">
            <a:avLst/>
          </a:prstGeom>
        </p:spPr>
      </p:pic>
      <p:pic>
        <p:nvPicPr>
          <p:cNvPr id="34" name="Picture 33" descr="\documentclass{article}&#10;\usepackage{amsmath}&#10;\pagestyle{empty}&#10;\begin{document}&#10;&#10;&#10;Calculate $\int_C \nabla \mathrm{g} \cdot \mathrm{dr}$.&#10;&#10;\end{document}" title="IguanaTex Bitmap Display">
            <a:extLst>
              <a:ext uri="{FF2B5EF4-FFF2-40B4-BE49-F238E27FC236}">
                <a16:creationId xmlns:a16="http://schemas.microsoft.com/office/drawing/2014/main" id="{8E7B5319-1347-9892-533F-FBB426A8D72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748579" y="2530438"/>
            <a:ext cx="1126857" cy="148571"/>
          </a:xfrm>
          <a:prstGeom prst="rect">
            <a:avLst/>
          </a:prstGeom>
        </p:spPr>
      </p:pic>
      <p:sp>
        <p:nvSpPr>
          <p:cNvPr id="35" name="TextBox 34">
            <a:extLst>
              <a:ext uri="{FF2B5EF4-FFF2-40B4-BE49-F238E27FC236}">
                <a16:creationId xmlns:a16="http://schemas.microsoft.com/office/drawing/2014/main" id="{7A12F608-3065-6445-E567-E777C4A3D9F5}"/>
              </a:ext>
            </a:extLst>
          </p:cNvPr>
          <p:cNvSpPr txBox="1"/>
          <p:nvPr/>
        </p:nvSpPr>
        <p:spPr>
          <a:xfrm>
            <a:off x="1695450" y="2665723"/>
            <a:ext cx="2045512" cy="646331"/>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0</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1</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2</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3</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4</a:t>
            </a:r>
          </a:p>
        </p:txBody>
      </p:sp>
    </p:spTree>
    <p:extLst>
      <p:ext uri="{BB962C8B-B14F-4D97-AF65-F5344CB8AC3E}">
        <p14:creationId xmlns:p14="http://schemas.microsoft.com/office/powerpoint/2010/main" val="3434705340"/>
      </p:ext>
    </p:extLst>
  </p:cSld>
  <p:clrMapOvr>
    <a:masterClrMapping/>
  </p:clrMapOvr>
  <p:transition>
    <p:cut/>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199</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10" cstate="print">
              <a:duotone>
                <a:prstClr val="black"/>
                <a:schemeClr val="accent6">
                  <a:tint val="45000"/>
                  <a:satMod val="400000"/>
                </a:schemeClr>
              </a:duotone>
              <a:extLst>
                <a:ext uri="{BEBA8EAE-BF5A-486C-A8C5-ECC9F3942E4B}">
                  <a14:imgProps xmlns:a14="http://schemas.microsoft.com/office/drawing/2010/main">
                    <a14:imgLayer r:embed="rId11">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documentclass{article}&#10;\usepackage{amsmath}&#10;\usepackage{mathpazo}&#10;\pagestyle{empty}&#10;\begin{document}&#10;&#10;&#10;$$&#10;=g(0,1,1)-g(1,1,1)&#10;$$&#10;&#10;\end{document}" title="IguanaTex Bitmap Display">
            <a:extLst>
              <a:ext uri="{FF2B5EF4-FFF2-40B4-BE49-F238E27FC236}">
                <a16:creationId xmlns:a16="http://schemas.microsoft.com/office/drawing/2014/main" id="{AB890F34-7ED7-85FE-AB99-5395AB4C31B6}"/>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80156" y="2355303"/>
            <a:ext cx="830755" cy="91440"/>
          </a:xfrm>
          <a:prstGeom prst="rect">
            <a:avLst/>
          </a:prstGeom>
        </p:spPr>
      </p:pic>
      <p:pic>
        <p:nvPicPr>
          <p:cNvPr id="28" name="Picture 27" descr="\documentclass{article}&#10;\usepackage{amsmath}&#10;\usepackage{mathpazo}&#10;\pagestyle{empty}&#10;\begin{document}&#10;&#10;&#10;$$&#10;\operatorname{curl} \vec{g}=\overrightarrow{0}&#10;$$&#10;&#10;\end{document}" title="IguanaTex Bitmap Display">
            <a:extLst>
              <a:ext uri="{FF2B5EF4-FFF2-40B4-BE49-F238E27FC236}">
                <a16:creationId xmlns:a16="http://schemas.microsoft.com/office/drawing/2014/main" id="{2D40BF9C-BD8E-A921-7861-61A836468803}"/>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00134" y="1560264"/>
            <a:ext cx="504716" cy="155104"/>
          </a:xfrm>
          <a:prstGeom prst="rect">
            <a:avLst/>
          </a:prstGeom>
        </p:spPr>
      </p:pic>
      <p:pic>
        <p:nvPicPr>
          <p:cNvPr id="31" name="Picture 30" descr="\documentclass{article}&#10;\usepackage{amsmath}&#10;\usepackage{mathpazo}&#10;\pagestyle{empty}&#10;\begin{document}&#10;&#10;&#10;$$&#10;\implies \vec{g}=\vec{\nabla} g&#10;$$&#10;&#10;\end{document}" title="IguanaTex Bitmap Display">
            <a:extLst>
              <a:ext uri="{FF2B5EF4-FFF2-40B4-BE49-F238E27FC236}">
                <a16:creationId xmlns:a16="http://schemas.microsoft.com/office/drawing/2014/main" id="{8C08261E-0D38-7F68-D848-2E58C0BA2ABC}"/>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80157" y="1805763"/>
            <a:ext cx="576645" cy="129808"/>
          </a:xfrm>
          <a:prstGeom prst="rect">
            <a:avLst/>
          </a:prstGeom>
        </p:spPr>
      </p:pic>
      <p:pic>
        <p:nvPicPr>
          <p:cNvPr id="33" name="Picture 32" descr="\documentclass{article}&#10;\usepackage{amsmath}&#10;\usepackage{mathpazo}&#10;\pagestyle{empty}&#10;\begin{document}&#10;&#10;&#10;$$&#10;\int_{C} \vec{\nabla} g \cdot d \vec{r}&#10;$$&#10;&#10;\end{document}" title="IguanaTex Bitmap Display">
            <a:extLst>
              <a:ext uri="{FF2B5EF4-FFF2-40B4-BE49-F238E27FC236}">
                <a16:creationId xmlns:a16="http://schemas.microsoft.com/office/drawing/2014/main" id="{34308303-706A-DA16-7598-F373606D11CE}"/>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7423" y="2014354"/>
            <a:ext cx="413395" cy="195247"/>
          </a:xfrm>
          <a:prstGeom prst="rect">
            <a:avLst/>
          </a:prstGeom>
        </p:spPr>
      </p:pic>
      <p:pic>
        <p:nvPicPr>
          <p:cNvPr id="19" name="Picture 18">
            <a:extLst>
              <a:ext uri="{FF2B5EF4-FFF2-40B4-BE49-F238E27FC236}">
                <a16:creationId xmlns:a16="http://schemas.microsoft.com/office/drawing/2014/main" id="{9E17ADD3-FA59-4889-9663-E8AC6EBB8B91}"/>
              </a:ext>
            </a:extLst>
          </p:cNvPr>
          <p:cNvPicPr>
            <a:picLocks noChangeAspect="1"/>
          </p:cNvPicPr>
          <p:nvPr/>
        </p:nvPicPr>
        <p:blipFill>
          <a:blip r:embed="rId16"/>
          <a:stretch>
            <a:fillRect/>
          </a:stretch>
        </p:blipFill>
        <p:spPr>
          <a:xfrm>
            <a:off x="1061394" y="587505"/>
            <a:ext cx="2485227" cy="2078218"/>
          </a:xfrm>
          <a:prstGeom prst="rect">
            <a:avLst/>
          </a:prstGeom>
        </p:spPr>
      </p:pic>
      <p:pic>
        <p:nvPicPr>
          <p:cNvPr id="20" name="Picture 19" descr="\documentclass{article}&#10;\usepackage{amsmath}&#10;\pagestyle{empty}&#10;\begin{document}&#10;&#10;Let $g(x, y, z)= x^2 \ln y+y z^2 $, and let $C$ be the curve shown in the image.&#10;&#10;&#10;\end{document}" title="IguanaTex Bitmap Display">
            <a:extLst>
              <a:ext uri="{FF2B5EF4-FFF2-40B4-BE49-F238E27FC236}">
                <a16:creationId xmlns:a16="http://schemas.microsoft.com/office/drawing/2014/main" id="{17BD7B7F-6E57-90DE-494A-DFE010E90E44}"/>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290294" y="448899"/>
            <a:ext cx="4027428" cy="136381"/>
          </a:xfrm>
          <a:prstGeom prst="rect">
            <a:avLst/>
          </a:prstGeom>
        </p:spPr>
      </p:pic>
      <p:pic>
        <p:nvPicPr>
          <p:cNvPr id="21" name="Picture 20" descr="\documentclass{article}&#10;\usepackage{amsmath}&#10;\pagestyle{empty}&#10;\begin{document}&#10;&#10;&#10;Calculate $\int_C \nabla \mathrm{g} \cdot \mathrm{dr}$.&#10;&#10;\end{document}" title="IguanaTex Bitmap Display">
            <a:extLst>
              <a:ext uri="{FF2B5EF4-FFF2-40B4-BE49-F238E27FC236}">
                <a16:creationId xmlns:a16="http://schemas.microsoft.com/office/drawing/2014/main" id="{FB25D5CE-2DB4-A421-D222-52202F149A0B}"/>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748579" y="2530438"/>
            <a:ext cx="1126857" cy="148571"/>
          </a:xfrm>
          <a:prstGeom prst="rect">
            <a:avLst/>
          </a:prstGeom>
        </p:spPr>
      </p:pic>
      <p:sp>
        <p:nvSpPr>
          <p:cNvPr id="23" name="TextBox 22">
            <a:extLst>
              <a:ext uri="{FF2B5EF4-FFF2-40B4-BE49-F238E27FC236}">
                <a16:creationId xmlns:a16="http://schemas.microsoft.com/office/drawing/2014/main" id="{C9246FBC-6894-4778-BE1F-A73EF0F37EB1}"/>
              </a:ext>
            </a:extLst>
          </p:cNvPr>
          <p:cNvSpPr txBox="1"/>
          <p:nvPr/>
        </p:nvSpPr>
        <p:spPr>
          <a:xfrm>
            <a:off x="1695450" y="2665723"/>
            <a:ext cx="2045512" cy="646331"/>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r>
              <a:rPr lang="en-US" sz="600" b="1" dirty="0">
                <a:solidFill>
                  <a:srgbClr val="FF0000"/>
                </a:solidFill>
                <a:latin typeface="Cambria" panose="02040503050406030204" pitchFamily="18" charset="0"/>
                <a:ea typeface="Cambria" panose="02040503050406030204" pitchFamily="18" charset="0"/>
                <a:cs typeface="Tahoma" panose="020B0604030504040204" pitchFamily="34" charset="0"/>
              </a:rPr>
              <a:t>0</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1</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2</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3</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4</a:t>
            </a:r>
          </a:p>
        </p:txBody>
      </p:sp>
      <p:pic>
        <p:nvPicPr>
          <p:cNvPr id="26" name="Picture 25" descr="\documentclass{article}&#10;\usepackage{amsmath}&#10;\pagestyle{empty}&#10;\begin{document}&#10;&#10;&#10;$$&#10;\overrightarrow{\mathbf{g}}(x, y, z)=\left\langle 2 x \ln y, \frac{x^2}{y}+z^2, 2 y z\right\rangle&#10;$$&#10;&#10;\end{document}" title="IguanaTex Bitmap Display">
            <a:extLst>
              <a:ext uri="{FF2B5EF4-FFF2-40B4-BE49-F238E27FC236}">
                <a16:creationId xmlns:a16="http://schemas.microsoft.com/office/drawing/2014/main" id="{4BBEDC59-6BB9-3DD3-6C4D-48FCEE58BF3C}"/>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83680" y="1294272"/>
            <a:ext cx="1435573" cy="226845"/>
          </a:xfrm>
          <a:prstGeom prst="rect">
            <a:avLst/>
          </a:prstGeom>
        </p:spPr>
      </p:pic>
      <p:pic>
        <p:nvPicPr>
          <p:cNvPr id="38" name="Picture 37" descr="\documentclass{article}&#10;\usepackage{amsmath}&#10;\usepackage{mathpazo}&#10;\pagestyle{empty}&#10;\begin{document}&#10;&#10;&#10;$$&#10;=1-1 = 0&#10;$$&#10;&#10;\end{document}" title="IguanaTex Bitmap Display">
            <a:extLst>
              <a:ext uri="{FF2B5EF4-FFF2-40B4-BE49-F238E27FC236}">
                <a16:creationId xmlns:a16="http://schemas.microsoft.com/office/drawing/2014/main" id="{1455FF49-ABA6-7904-F1B6-9E287F9199E8}"/>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231165" y="2542827"/>
            <a:ext cx="442654" cy="61306"/>
          </a:xfrm>
          <a:prstGeom prst="rect">
            <a:avLst/>
          </a:prstGeom>
        </p:spPr>
      </p:pic>
    </p:spTree>
    <p:extLst>
      <p:ext uri="{BB962C8B-B14F-4D97-AF65-F5344CB8AC3E}">
        <p14:creationId xmlns:p14="http://schemas.microsoft.com/office/powerpoint/2010/main" val="3577219600"/>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accent4">
              <a:lumMod val="7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accent4">
                <a:lumMod val="75000"/>
              </a:schemeClr>
            </a:solidFill>
          </p:spPr>
          <p:txBody>
            <a:bodyPr wrap="square" lIns="0" tIns="0" rIns="0" bIns="0" rtlCol="0"/>
            <a:lstStyle/>
            <a:p>
              <a:endParaRPr dirty="0"/>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chemeClr val="bg1"/>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chemeClr val="bg1"/>
              </a:solidFill>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a:t>
            </a:fld>
            <a:r>
              <a:rPr spc="-55" dirty="0"/>
              <a:t> </a:t>
            </a:r>
            <a:r>
              <a:rPr spc="35" dirty="0"/>
              <a:t>/</a:t>
            </a:r>
            <a:r>
              <a:rPr spc="-15" dirty="0"/>
              <a:t> </a:t>
            </a:r>
            <a:r>
              <a:rPr lang="en-US" spc="-55" dirty="0"/>
              <a:t>11</a:t>
            </a:r>
            <a:endParaRPr spc="-55"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Learning Objectives</a:t>
            </a:r>
          </a:p>
        </p:txBody>
      </p:sp>
      <p:sp>
        <p:nvSpPr>
          <p:cNvPr id="2" name="TextBox 1">
            <a:extLst>
              <a:ext uri="{FF2B5EF4-FFF2-40B4-BE49-F238E27FC236}">
                <a16:creationId xmlns:a16="http://schemas.microsoft.com/office/drawing/2014/main" id="{736A4C02-7761-4E8D-A8A6-5FF864C40862}"/>
              </a:ext>
            </a:extLst>
          </p:cNvPr>
          <p:cNvSpPr txBox="1"/>
          <p:nvPr/>
        </p:nvSpPr>
        <p:spPr>
          <a:xfrm>
            <a:off x="170408" y="329305"/>
            <a:ext cx="4267200" cy="1769715"/>
          </a:xfrm>
          <a:prstGeom prst="rect">
            <a:avLst/>
          </a:prstGeom>
          <a:noFill/>
        </p:spPr>
        <p:txBody>
          <a:bodyPr wrap="square" rtlCol="0">
            <a:spAutoFit/>
          </a:bodyPr>
          <a:lstStyle/>
          <a:p>
            <a:r>
              <a:rPr lang="en-US" sz="900" b="1" u="sng" dirty="0">
                <a:latin typeface="Tahoma" panose="020B0604030504040204" pitchFamily="34" charset="0"/>
                <a:ea typeface="Tahoma" panose="020B0604030504040204" pitchFamily="34" charset="0"/>
                <a:cs typeface="Tahoma" panose="020B0604030504040204" pitchFamily="34" charset="0"/>
              </a:rPr>
              <a:t>By the end of this lesson, learners should be able to:</a:t>
            </a:r>
          </a:p>
          <a:p>
            <a:pPr marL="285750"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[Place Holder]</a:t>
            </a:r>
          </a:p>
          <a:p>
            <a:pPr marL="285750"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[Place Holder]</a:t>
            </a:r>
          </a:p>
          <a:p>
            <a:pPr marL="285750"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[Place Holder]</a:t>
            </a:r>
          </a:p>
          <a:p>
            <a:pPr marL="285750"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[Place Holder]</a:t>
            </a:r>
          </a:p>
          <a:p>
            <a:pPr marL="285750"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[Place Holder]</a:t>
            </a:r>
          </a:p>
          <a:p>
            <a:pPr marL="285750"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[Place Holder]</a:t>
            </a:r>
          </a:p>
          <a:p>
            <a:pPr marL="285750"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[Place Holder]</a:t>
            </a:r>
          </a:p>
          <a:p>
            <a:pPr marL="285750"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[Place Holder]</a:t>
            </a:r>
          </a:p>
          <a:p>
            <a:pPr marL="285750" indent="-2857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[Place Holder]</a:t>
            </a:r>
          </a:p>
          <a:p>
            <a:pPr marL="285750" indent="-285750">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sp>
        <p:nvSpPr>
          <p:cNvPr id="16" name="object 8">
            <a:extLst>
              <a:ext uri="{FF2B5EF4-FFF2-40B4-BE49-F238E27FC236}">
                <a16:creationId xmlns:a16="http://schemas.microsoft.com/office/drawing/2014/main" id="{CADCF94A-173E-49EB-BD49-0FAABA7CD99A}"/>
              </a:ext>
            </a:extLst>
          </p:cNvPr>
          <p:cNvSpPr/>
          <p:nvPr/>
        </p:nvSpPr>
        <p:spPr>
          <a:xfrm>
            <a:off x="4238899" y="29792"/>
            <a:ext cx="301711" cy="301711"/>
          </a:xfrm>
          <a:prstGeom prst="rect">
            <a:avLst/>
          </a:prstGeom>
          <a:blipFill>
            <a:blip r:embed="rId2" cstate="print">
              <a:extLst>
                <a:ext uri="{BEBA8EAE-BF5A-486C-A8C5-ECC9F3942E4B}">
                  <a14:imgProps xmlns:a14="http://schemas.microsoft.com/office/drawing/2010/main">
                    <a14:imgLayer r:embed="rId3">
                      <a14:imgEffect>
                        <a14:saturation sat="0"/>
                      </a14:imgEffect>
                    </a14:imgLayer>
                  </a14:imgProps>
                </a:ext>
              </a:extLst>
            </a:blip>
            <a:stretch>
              <a:fillRect/>
            </a:stretch>
          </a:blipFill>
        </p:spPr>
        <p:txBody>
          <a:bodyPr wrap="square" lIns="0" tIns="0" rIns="0" bIns="0" rtlCol="0"/>
          <a:lstStyle/>
          <a:p>
            <a:endParaRPr dirty="0"/>
          </a:p>
        </p:txBody>
      </p:sp>
      <p:pic>
        <p:nvPicPr>
          <p:cNvPr id="2050" name="Picture 2" descr="Writing Measurable Learning Objectives - Teach Online">
            <a:extLst>
              <a:ext uri="{FF2B5EF4-FFF2-40B4-BE49-F238E27FC236}">
                <a16:creationId xmlns:a16="http://schemas.microsoft.com/office/drawing/2014/main" id="{8984DB4B-973B-42B8-9334-9EAA0334FF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4685" y="1723211"/>
            <a:ext cx="2201163" cy="1701005"/>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13">
            <a:extLst>
              <a:ext uri="{FF2B5EF4-FFF2-40B4-BE49-F238E27FC236}">
                <a16:creationId xmlns:a16="http://schemas.microsoft.com/office/drawing/2014/main" id="{B209A9A7-5722-E535-B035-943A785C1A53}"/>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8, 2021</a:t>
            </a:r>
            <a:endParaRPr spc="-55" dirty="0"/>
          </a:p>
        </p:txBody>
      </p:sp>
    </p:spTree>
    <p:extLst>
      <p:ext uri="{BB962C8B-B14F-4D97-AF65-F5344CB8AC3E}">
        <p14:creationId xmlns:p14="http://schemas.microsoft.com/office/powerpoint/2010/main" val="26886634"/>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299" y="39215"/>
            <a:ext cx="1877915" cy="232756"/>
          </a:xfrm>
          <a:prstGeom prst="rect">
            <a:avLst/>
          </a:prstGeom>
        </p:spPr>
        <p:txBody>
          <a:bodyPr vert="horz" wrap="square" lIns="0" tIns="17145" rIns="0" bIns="0" rtlCol="0">
            <a:spAutoFit/>
          </a:bodyPr>
          <a:lstStyle/>
          <a:p>
            <a:pPr marL="12700">
              <a:lnSpc>
                <a:spcPct val="100000"/>
              </a:lnSpc>
              <a:spcBef>
                <a:spcPts val="135"/>
              </a:spcBef>
            </a:pPr>
            <a:r>
              <a:rPr lang="en-US" sz="1400" spc="-40" dirty="0">
                <a:solidFill>
                  <a:srgbClr val="FFFFFF"/>
                </a:solidFill>
                <a:latin typeface="Tahoma"/>
                <a:cs typeface="Tahoma"/>
              </a:rPr>
              <a:t>Cylinder</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rId4" action="ppaction://hlinksldjump"/>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20</a:t>
            </a:fld>
            <a:r>
              <a:rPr spc="-55" dirty="0"/>
              <a:t> </a:t>
            </a:r>
            <a:r>
              <a:rPr spc="35" dirty="0"/>
              <a:t>/</a:t>
            </a:r>
            <a:endParaRPr spc="-55" dirty="0"/>
          </a:p>
        </p:txBody>
      </p:sp>
      <p:pic>
        <p:nvPicPr>
          <p:cNvPr id="17" name="Picture 16">
            <a:extLst>
              <a:ext uri="{FF2B5EF4-FFF2-40B4-BE49-F238E27FC236}">
                <a16:creationId xmlns:a16="http://schemas.microsoft.com/office/drawing/2014/main" id="{A1D3CA6D-A2B2-4BA5-AEC9-110E24EA7258}"/>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811152" y="635601"/>
            <a:ext cx="2521600" cy="960000"/>
          </a:xfrm>
          <a:prstGeom prst="rect">
            <a:avLst/>
          </a:prstGeom>
        </p:spPr>
      </p:pic>
      <p:pic>
        <p:nvPicPr>
          <p:cNvPr id="19" name="Picture 18">
            <a:extLst>
              <a:ext uri="{FF2B5EF4-FFF2-40B4-BE49-F238E27FC236}">
                <a16:creationId xmlns:a16="http://schemas.microsoft.com/office/drawing/2014/main" id="{A2C10F5C-4394-44C8-868F-36B85A019D64}"/>
              </a:ext>
            </a:extLst>
          </p:cNvPr>
          <p:cNvPicPr>
            <a:picLocks noChangeAspect="1"/>
          </p:cNvPicPr>
          <p:nvPr/>
        </p:nvPicPr>
        <p:blipFill>
          <a:blip r:embed="rId6"/>
          <a:stretch>
            <a:fillRect/>
          </a:stretch>
        </p:blipFill>
        <p:spPr>
          <a:xfrm>
            <a:off x="2158875" y="1595601"/>
            <a:ext cx="1826153" cy="1489017"/>
          </a:xfrm>
          <a:prstGeom prst="rect">
            <a:avLst/>
          </a:prstGeom>
        </p:spPr>
      </p:pic>
      <p:pic>
        <p:nvPicPr>
          <p:cNvPr id="8194" name="Picture 2" descr="This graph has a standard 3D coordinate system.  The positive z-axis is straight up, the positive x-axis moves off to the left and slightly downward and positive y-axis move off the right and slightly downward.  This is the graph of a cone centered on the z-axis.">
            <a:extLst>
              <a:ext uri="{FF2B5EF4-FFF2-40B4-BE49-F238E27FC236}">
                <a16:creationId xmlns:a16="http://schemas.microsoft.com/office/drawing/2014/main" id="{F88D36B3-9E70-49FA-A8E3-2BB6B5FB77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427" y="765969"/>
            <a:ext cx="1398233" cy="1928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357655"/>
      </p:ext>
    </p:extLst>
  </p:cSld>
  <p:clrMapOvr>
    <a:masterClrMapping/>
  </p:clrMapOvr>
  <p:transition>
    <p:cut/>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8"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General Overview</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200</a:t>
            </a:fld>
            <a:r>
              <a:rPr spc="-55" dirty="0"/>
              <a:t> </a:t>
            </a:r>
            <a:r>
              <a:rPr spc="35" dirty="0"/>
              <a:t>/</a:t>
            </a:r>
            <a:r>
              <a:rPr spc="-15" dirty="0"/>
              <a:t> </a:t>
            </a:r>
            <a:r>
              <a:rPr lang="en-US" spc="-55" dirty="0"/>
              <a:t>11</a:t>
            </a:r>
            <a:endParaRPr spc="-55" dirty="0"/>
          </a:p>
        </p:txBody>
      </p:sp>
      <p:sp>
        <p:nvSpPr>
          <p:cNvPr id="23" name="TextBox 22">
            <a:extLst>
              <a:ext uri="{FF2B5EF4-FFF2-40B4-BE49-F238E27FC236}">
                <a16:creationId xmlns:a16="http://schemas.microsoft.com/office/drawing/2014/main" id="{0C58DB9E-B2B2-4842-906E-E2A4C4DABB39}"/>
              </a:ext>
            </a:extLst>
          </p:cNvPr>
          <p:cNvSpPr txBox="1"/>
          <p:nvPr/>
        </p:nvSpPr>
        <p:spPr>
          <a:xfrm>
            <a:off x="0" y="366015"/>
            <a:ext cx="4512704" cy="3311676"/>
          </a:xfrm>
          <a:prstGeom prst="rect">
            <a:avLst/>
          </a:prstGeom>
          <a:noFill/>
        </p:spPr>
        <p:txBody>
          <a:bodyPr wrap="square" rtlCol="0">
            <a:spAutoFit/>
          </a:bodyPr>
          <a:lstStyle/>
          <a:p>
            <a:r>
              <a:rPr lang="en-US" sz="900" b="1" u="sng" dirty="0">
                <a:latin typeface="Tahoma" panose="020B0604030504040204" pitchFamily="34" charset="0"/>
                <a:ea typeface="Tahoma" panose="020B0604030504040204" pitchFamily="34" charset="0"/>
                <a:cs typeface="Tahoma" panose="020B0604030504040204" pitchFamily="34" charset="0"/>
              </a:rPr>
              <a:t>Curves vs. Surfaces:</a:t>
            </a:r>
          </a:p>
          <a:p>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dirty="0">
              <a:latin typeface="Tahoma" panose="020B0604030504040204" pitchFamily="34" charset="0"/>
              <a:ea typeface="Tahoma" panose="020B0604030504040204" pitchFamily="34" charset="0"/>
              <a:cs typeface="Tahoma" panose="020B0604030504040204" pitchFamily="34" charset="0"/>
            </a:endParaRPr>
          </a:p>
          <a:p>
            <a:pPr lvl="1"/>
            <a:endParaRPr lang="en-US" sz="900" dirty="0">
              <a:latin typeface="Tahoma" panose="020B0604030504040204" pitchFamily="34" charset="0"/>
              <a:ea typeface="Tahoma" panose="020B0604030504040204" pitchFamily="34" charset="0"/>
              <a:cs typeface="Tahoma" panose="020B0604030504040204" pitchFamily="34" charset="0"/>
            </a:endParaRPr>
          </a:p>
          <a:p>
            <a:pPr lvl="1"/>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lvl="1"/>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lvl="1"/>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Two </a:t>
            </a:r>
            <a:r>
              <a:rPr lang="en-US" sz="900" b="1" u="sng" dirty="0">
                <a:latin typeface="Tahoma" panose="020B0604030504040204" pitchFamily="34" charset="0"/>
                <a:ea typeface="Tahoma" panose="020B0604030504040204" pitchFamily="34" charset="0"/>
                <a:cs typeface="Tahoma" panose="020B0604030504040204" pitchFamily="34" charset="0"/>
              </a:rPr>
              <a:t>C</a:t>
            </a:r>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ategories of</a:t>
            </a:r>
            <a:r>
              <a:rPr lang="en-US" sz="900" b="1" u="sng" dirty="0">
                <a:latin typeface="Tahoma" panose="020B0604030504040204" pitchFamily="34" charset="0"/>
                <a:ea typeface="Tahoma" panose="020B0604030504040204" pitchFamily="34" charset="0"/>
                <a:cs typeface="Tahoma" panose="020B0604030504040204" pitchFamily="34" charset="0"/>
              </a:rPr>
              <a:t> Surface Integrals:</a:t>
            </a:r>
          </a:p>
          <a:p>
            <a:pPr marL="742950" lvl="1" indent="-285750">
              <a:buFont typeface="+mj-lt"/>
              <a:buAutoNum type="arabicPeriod"/>
            </a:pPr>
            <a:r>
              <a:rPr lang="en-US" sz="770" dirty="0">
                <a:latin typeface="Tahoma" panose="020B0604030504040204" pitchFamily="34" charset="0"/>
                <a:ea typeface="Tahoma" panose="020B0604030504040204" pitchFamily="34" charset="0"/>
                <a:cs typeface="Tahoma" panose="020B0604030504040204" pitchFamily="34" charset="0"/>
              </a:rPr>
              <a:t>Scalar Surface Integrals (not over vector fields)</a:t>
            </a:r>
          </a:p>
          <a:p>
            <a:pPr marL="1085850" lvl="2" indent="-171450">
              <a:buFont typeface="Wingdings" panose="05000000000000000000" pitchFamily="2" charset="2"/>
              <a:buChar char="Ø"/>
            </a:pPr>
            <a:r>
              <a:rPr lang="en-US" sz="770" dirty="0">
                <a:latin typeface="Tahoma" panose="020B0604030504040204" pitchFamily="34" charset="0"/>
                <a:ea typeface="Tahoma" panose="020B0604030504040204" pitchFamily="34" charset="0"/>
                <a:cs typeface="Tahoma" panose="020B0604030504040204" pitchFamily="34" charset="0"/>
              </a:rPr>
              <a:t>    Used to calculate surface area, total charge, or gravitational potential   </a:t>
            </a:r>
          </a:p>
          <a:p>
            <a:pPr marL="742950" lvl="1" indent="-285750">
              <a:buFont typeface="+mj-lt"/>
              <a:buAutoNum type="arabicPeriod"/>
            </a:pPr>
            <a:r>
              <a:rPr lang="en-US" sz="770" dirty="0">
                <a:latin typeface="Tahoma" panose="020B0604030504040204" pitchFamily="34" charset="0"/>
                <a:ea typeface="Tahoma" panose="020B0604030504040204" pitchFamily="34" charset="0"/>
                <a:cs typeface="Tahoma" panose="020B0604030504040204" pitchFamily="34" charset="0"/>
              </a:rPr>
              <a:t>Surface Integrals over vector fields</a:t>
            </a:r>
          </a:p>
          <a:p>
            <a:pPr marL="1200150" lvl="2" indent="-285750">
              <a:buFont typeface="Wingdings" panose="05000000000000000000" pitchFamily="2" charset="2"/>
              <a:buChar char="Ø"/>
            </a:pPr>
            <a:r>
              <a:rPr lang="en-US" sz="770" b="0" i="0" u="none" strike="noStrike" baseline="0" dirty="0">
                <a:latin typeface="Tahoma" panose="020B0604030504040204" pitchFamily="34" charset="0"/>
                <a:ea typeface="Tahoma" panose="020B0604030504040204" pitchFamily="34" charset="0"/>
                <a:cs typeface="Tahoma" panose="020B0604030504040204" pitchFamily="34" charset="0"/>
              </a:rPr>
              <a:t>Used to calculate flux (transport, heat, electric, or magnetic flux)</a:t>
            </a:r>
          </a:p>
          <a:p>
            <a:pPr lvl="2"/>
            <a:endParaRPr lang="en-US" sz="770" b="0" i="0" u="none" strike="noStrike" baseline="0" dirty="0">
              <a:latin typeface="Tahoma" panose="020B0604030504040204" pitchFamily="34" charset="0"/>
              <a:ea typeface="Tahoma" panose="020B0604030504040204" pitchFamily="34" charset="0"/>
              <a:cs typeface="Tahoma" panose="020B0604030504040204" pitchFamily="34" charset="0"/>
            </a:endParaRPr>
          </a:p>
          <a:p>
            <a:pPr lvl="2"/>
            <a:endParaRPr lang="en-US" sz="77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b="1"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7" name="Table 17">
            <a:extLst>
              <a:ext uri="{FF2B5EF4-FFF2-40B4-BE49-F238E27FC236}">
                <a16:creationId xmlns:a16="http://schemas.microsoft.com/office/drawing/2014/main" id="{4D5A6C95-94DA-4C23-90F9-E2B8200DC478}"/>
              </a:ext>
            </a:extLst>
          </p:cNvPr>
          <p:cNvGraphicFramePr>
            <a:graphicFrameLocks noGrp="1"/>
          </p:cNvGraphicFramePr>
          <p:nvPr/>
        </p:nvGraphicFramePr>
        <p:xfrm>
          <a:off x="729798" y="577413"/>
          <a:ext cx="3323578" cy="1949716"/>
        </p:xfrm>
        <a:graphic>
          <a:graphicData uri="http://schemas.openxmlformats.org/drawingml/2006/table">
            <a:tbl>
              <a:tblPr firstRow="1" bandRow="1">
                <a:effectLst>
                  <a:innerShdw blurRad="63500" dist="50800" dir="2700000">
                    <a:prstClr val="black">
                      <a:alpha val="50000"/>
                    </a:prstClr>
                  </a:innerShdw>
                </a:effectLst>
                <a:tableStyleId>{72833802-FEF1-4C79-8D5D-14CF1EAF98D9}</a:tableStyleId>
              </a:tblPr>
              <a:tblGrid>
                <a:gridCol w="1661789">
                  <a:extLst>
                    <a:ext uri="{9D8B030D-6E8A-4147-A177-3AD203B41FA5}">
                      <a16:colId xmlns:a16="http://schemas.microsoft.com/office/drawing/2014/main" val="2376028771"/>
                    </a:ext>
                  </a:extLst>
                </a:gridCol>
                <a:gridCol w="1661789">
                  <a:extLst>
                    <a:ext uri="{9D8B030D-6E8A-4147-A177-3AD203B41FA5}">
                      <a16:colId xmlns:a16="http://schemas.microsoft.com/office/drawing/2014/main" val="2059682542"/>
                    </a:ext>
                  </a:extLst>
                </a:gridCol>
              </a:tblGrid>
              <a:tr h="334276">
                <a:tc>
                  <a:txBody>
                    <a:bodyPr/>
                    <a:lstStyle/>
                    <a:p>
                      <a:pPr algn="ctr"/>
                      <a:r>
                        <a:rPr lang="en-US" dirty="0"/>
                        <a:t>Curves</a:t>
                      </a:r>
                    </a:p>
                  </a:txBody>
                  <a:tcPr>
                    <a:cell3D prstMaterial="dkEdge">
                      <a:bevel prst="relaxedInset"/>
                      <a:lightRig rig="flood" dir="t"/>
                    </a:cell3D>
                  </a:tcPr>
                </a:tc>
                <a:tc>
                  <a:txBody>
                    <a:bodyPr/>
                    <a:lstStyle/>
                    <a:p>
                      <a:pPr algn="ctr"/>
                      <a:r>
                        <a:rPr lang="en-US" dirty="0"/>
                        <a:t>Surfaces</a:t>
                      </a:r>
                    </a:p>
                  </a:txBody>
                  <a:tcPr>
                    <a:cell3D prstMaterial="dkEdge">
                      <a:bevel prst="relaxedInset"/>
                      <a:lightRig rig="flood" dir="t"/>
                    </a:cell3D>
                  </a:tcPr>
                </a:tc>
                <a:extLst>
                  <a:ext uri="{0D108BD9-81ED-4DB2-BD59-A6C34878D82A}">
                    <a16:rowId xmlns:a16="http://schemas.microsoft.com/office/drawing/2014/main" val="797842627"/>
                  </a:ext>
                </a:extLst>
              </a:tr>
              <a:tr h="334276">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Arc length</a:t>
                      </a:r>
                    </a:p>
                    <a:p>
                      <a:pPr algn="ctr"/>
                      <a:endPar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800" dirty="0">
                        <a:latin typeface="Tahoma" panose="020B0604030504040204" pitchFamily="34" charset="0"/>
                        <a:ea typeface="Tahoma" panose="020B0604030504040204" pitchFamily="34" charset="0"/>
                        <a:cs typeface="Tahoma" panose="020B0604030504040204" pitchFamily="34" charset="0"/>
                      </a:endParaRPr>
                    </a:p>
                  </a:txBody>
                  <a:tcPr>
                    <a:lnR w="19050" cap="flat" cmpd="sng" algn="ctr">
                      <a:solidFill>
                        <a:srgbClr val="8C1414"/>
                      </a:solidFill>
                      <a:prstDash val="solid"/>
                      <a:round/>
                      <a:headEnd type="none" w="med" len="med"/>
                      <a:tailEnd type="none" w="med" len="med"/>
                    </a:lnR>
                  </a:tcPr>
                </a:tc>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Surface area</a:t>
                      </a:r>
                      <a:endParaRPr lang="en-US" sz="800" dirty="0">
                        <a:latin typeface="Tahoma" panose="020B0604030504040204" pitchFamily="34" charset="0"/>
                        <a:ea typeface="Tahoma" panose="020B0604030504040204" pitchFamily="34" charset="0"/>
                        <a:cs typeface="Tahoma" panose="020B0604030504040204" pitchFamily="34" charset="0"/>
                      </a:endParaRPr>
                    </a:p>
                  </a:txBody>
                  <a:tcPr>
                    <a:lnL w="19050" cap="flat" cmpd="sng" algn="ctr">
                      <a:solidFill>
                        <a:srgbClr val="8C1414"/>
                      </a:solidFill>
                      <a:prstDash val="solid"/>
                      <a:round/>
                      <a:headEnd type="none" w="med" len="med"/>
                      <a:tailEnd type="none" w="med" len="med"/>
                    </a:lnL>
                  </a:tcPr>
                </a:tc>
                <a:extLst>
                  <a:ext uri="{0D108BD9-81ED-4DB2-BD59-A6C34878D82A}">
                    <a16:rowId xmlns:a16="http://schemas.microsoft.com/office/drawing/2014/main" val="3288195821"/>
                  </a:ext>
                </a:extLst>
              </a:tr>
              <a:tr h="334276">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Line Integrals</a:t>
                      </a:r>
                    </a:p>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(scalar vs. vector)</a:t>
                      </a:r>
                      <a:endParaRPr lang="en-US" sz="800" dirty="0">
                        <a:latin typeface="Tahoma" panose="020B0604030504040204" pitchFamily="34" charset="0"/>
                        <a:ea typeface="Tahoma" panose="020B0604030504040204" pitchFamily="34" charset="0"/>
                        <a:cs typeface="Tahoma" panose="020B0604030504040204" pitchFamily="34" charset="0"/>
                      </a:endParaRPr>
                    </a:p>
                  </a:txBody>
                  <a:tcPr>
                    <a:lnR w="19050" cap="flat" cmpd="sng" algn="ctr">
                      <a:solidFill>
                        <a:srgbClr val="8C1414"/>
                      </a:solidFill>
                      <a:prstDash val="solid"/>
                      <a:round/>
                      <a:headEnd type="none" w="med" len="med"/>
                      <a:tailEnd type="none" w="med" len="med"/>
                    </a:lnR>
                  </a:tcPr>
                </a:tc>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Surface Integrals</a:t>
                      </a:r>
                    </a:p>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(scalar vs. vector)</a:t>
                      </a:r>
                      <a:endParaRPr lang="en-US" sz="800" dirty="0">
                        <a:latin typeface="Tahoma" panose="020B0604030504040204" pitchFamily="34" charset="0"/>
                        <a:ea typeface="Tahoma" panose="020B0604030504040204" pitchFamily="34" charset="0"/>
                        <a:cs typeface="Tahoma" panose="020B0604030504040204" pitchFamily="34" charset="0"/>
                      </a:endParaRPr>
                    </a:p>
                  </a:txBody>
                  <a:tcPr>
                    <a:lnL w="19050" cap="flat" cmpd="sng" algn="ctr">
                      <a:solidFill>
                        <a:srgbClr val="8C1414"/>
                      </a:solidFill>
                      <a:prstDash val="solid"/>
                      <a:round/>
                      <a:headEnd type="none" w="med" len="med"/>
                      <a:tailEnd type="none" w="med" len="med"/>
                    </a:lnL>
                  </a:tcPr>
                </a:tc>
                <a:extLst>
                  <a:ext uri="{0D108BD9-81ED-4DB2-BD59-A6C34878D82A}">
                    <a16:rowId xmlns:a16="http://schemas.microsoft.com/office/drawing/2014/main" val="1167103486"/>
                  </a:ext>
                </a:extLst>
              </a:tr>
              <a:tr h="334276">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One-Parameter</a:t>
                      </a:r>
                    </a:p>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Description</a:t>
                      </a:r>
                    </a:p>
                    <a:p>
                      <a:pPr algn="ctr"/>
                      <a:endParaRPr lang="en-US" sz="800" dirty="0">
                        <a:latin typeface="Tahoma" panose="020B0604030504040204" pitchFamily="34" charset="0"/>
                        <a:ea typeface="Tahoma" panose="020B0604030504040204" pitchFamily="34" charset="0"/>
                        <a:cs typeface="Tahoma" panose="020B0604030504040204" pitchFamily="34" charset="0"/>
                      </a:endParaRPr>
                    </a:p>
                  </a:txBody>
                  <a:tcPr>
                    <a:lnR w="19050" cap="flat" cmpd="sng" algn="ctr">
                      <a:solidFill>
                        <a:srgbClr val="8C1414"/>
                      </a:solidFill>
                      <a:prstDash val="solid"/>
                      <a:round/>
                      <a:headEnd type="none" w="med" len="med"/>
                      <a:tailEnd type="none" w="med" len="med"/>
                    </a:lnR>
                  </a:tcPr>
                </a:tc>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Two-Parameter</a:t>
                      </a:r>
                    </a:p>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Description</a:t>
                      </a:r>
                      <a:endParaRPr lang="en-US" sz="800" dirty="0">
                        <a:latin typeface="Tahoma" panose="020B0604030504040204" pitchFamily="34" charset="0"/>
                        <a:ea typeface="Tahoma" panose="020B0604030504040204" pitchFamily="34" charset="0"/>
                        <a:cs typeface="Tahoma" panose="020B0604030504040204" pitchFamily="34" charset="0"/>
                      </a:endParaRPr>
                    </a:p>
                  </a:txBody>
                  <a:tcPr>
                    <a:lnL w="19050" cap="flat" cmpd="sng" algn="ctr">
                      <a:solidFill>
                        <a:srgbClr val="8C1414"/>
                      </a:solidFill>
                      <a:prstDash val="solid"/>
                      <a:round/>
                      <a:headEnd type="none" w="med" len="med"/>
                      <a:tailEnd type="none" w="med" len="med"/>
                    </a:lnL>
                  </a:tcPr>
                </a:tc>
                <a:extLst>
                  <a:ext uri="{0D108BD9-81ED-4DB2-BD59-A6C34878D82A}">
                    <a16:rowId xmlns:a16="http://schemas.microsoft.com/office/drawing/2014/main" val="2776095619"/>
                  </a:ext>
                </a:extLst>
              </a:tr>
              <a:tr h="334276">
                <a:tc>
                  <a:txBody>
                    <a:bodyPr/>
                    <a:lstStyle/>
                    <a:p>
                      <a:pPr algn="ctr"/>
                      <a:endParaRPr lang="en-US" sz="1000" dirty="0">
                        <a:latin typeface="Tahoma" panose="020B0604030504040204" pitchFamily="34" charset="0"/>
                        <a:ea typeface="Tahoma" panose="020B0604030504040204" pitchFamily="34" charset="0"/>
                        <a:cs typeface="Tahoma" panose="020B0604030504040204" pitchFamily="34" charset="0"/>
                      </a:endParaRPr>
                    </a:p>
                  </a:txBody>
                  <a:tcPr>
                    <a:lnR w="19050" cap="flat" cmpd="sng" algn="ctr">
                      <a:solidFill>
                        <a:srgbClr val="8C1414"/>
                      </a:solidFill>
                      <a:prstDash val="solid"/>
                      <a:round/>
                      <a:headEnd type="none" w="med" len="med"/>
                      <a:tailEnd type="none" w="med" len="med"/>
                    </a:lnR>
                  </a:tcPr>
                </a:tc>
                <a:tc>
                  <a:txBody>
                    <a:bodyPr/>
                    <a:lstStyle/>
                    <a:p>
                      <a:pPr algn="ctr"/>
                      <a:endParaRPr lang="en-US" sz="1000" dirty="0">
                        <a:latin typeface="Tahoma" panose="020B0604030504040204" pitchFamily="34" charset="0"/>
                        <a:ea typeface="Tahoma" panose="020B0604030504040204" pitchFamily="34" charset="0"/>
                        <a:cs typeface="Tahoma" panose="020B0604030504040204" pitchFamily="34" charset="0"/>
                      </a:endParaRPr>
                    </a:p>
                  </a:txBody>
                  <a:tcPr>
                    <a:lnL w="19050" cap="flat" cmpd="sng" algn="ctr">
                      <a:solidFill>
                        <a:srgbClr val="8C1414"/>
                      </a:solidFill>
                      <a:prstDash val="solid"/>
                      <a:round/>
                      <a:headEnd type="none" w="med" len="med"/>
                      <a:tailEnd type="none" w="med" len="med"/>
                    </a:lnL>
                  </a:tcPr>
                </a:tc>
                <a:extLst>
                  <a:ext uri="{0D108BD9-81ED-4DB2-BD59-A6C34878D82A}">
                    <a16:rowId xmlns:a16="http://schemas.microsoft.com/office/drawing/2014/main" val="1872938033"/>
                  </a:ext>
                </a:extLst>
              </a:tr>
            </a:tbl>
          </a:graphicData>
        </a:graphic>
      </p:graphicFrame>
      <p:pic>
        <p:nvPicPr>
          <p:cNvPr id="20" name="Picture 19">
            <a:extLst>
              <a:ext uri="{FF2B5EF4-FFF2-40B4-BE49-F238E27FC236}">
                <a16:creationId xmlns:a16="http://schemas.microsoft.com/office/drawing/2014/main" id="{D688F9F2-36BA-4606-8CD3-1E9E86FD2AC8}"/>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902684" y="2245810"/>
            <a:ext cx="1303162" cy="234667"/>
          </a:xfrm>
          <a:prstGeom prst="rect">
            <a:avLst/>
          </a:prstGeom>
        </p:spPr>
      </p:pic>
      <p:pic>
        <p:nvPicPr>
          <p:cNvPr id="22" name="Picture 21">
            <a:extLst>
              <a:ext uri="{FF2B5EF4-FFF2-40B4-BE49-F238E27FC236}">
                <a16:creationId xmlns:a16="http://schemas.microsoft.com/office/drawing/2014/main" id="{69F39163-0749-450F-873F-07A5E44DD717}"/>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649546" y="2272020"/>
            <a:ext cx="1134324" cy="208457"/>
          </a:xfrm>
          <a:prstGeom prst="rect">
            <a:avLst/>
          </a:prstGeom>
        </p:spPr>
      </p:pic>
      <p:pic>
        <p:nvPicPr>
          <p:cNvPr id="27" name="Picture 26">
            <a:extLst>
              <a:ext uri="{FF2B5EF4-FFF2-40B4-BE49-F238E27FC236}">
                <a16:creationId xmlns:a16="http://schemas.microsoft.com/office/drawing/2014/main" id="{792334E3-98AF-4931-8FFD-CA3D35C6C6A3}"/>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61160" y="2044490"/>
            <a:ext cx="986210" cy="107276"/>
          </a:xfrm>
          <a:prstGeom prst="rect">
            <a:avLst/>
          </a:prstGeom>
        </p:spPr>
      </p:pic>
      <p:pic>
        <p:nvPicPr>
          <p:cNvPr id="29" name="Picture 28">
            <a:extLst>
              <a:ext uri="{FF2B5EF4-FFF2-40B4-BE49-F238E27FC236}">
                <a16:creationId xmlns:a16="http://schemas.microsoft.com/office/drawing/2014/main" id="{19AC45B8-DACC-47AB-ADAA-111935EF25AA}"/>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180322" y="1130080"/>
            <a:ext cx="747886" cy="234057"/>
          </a:xfrm>
          <a:prstGeom prst="rect">
            <a:avLst/>
          </a:prstGeom>
        </p:spPr>
      </p:pic>
      <p:pic>
        <p:nvPicPr>
          <p:cNvPr id="31" name="Picture 30">
            <a:extLst>
              <a:ext uri="{FF2B5EF4-FFF2-40B4-BE49-F238E27FC236}">
                <a16:creationId xmlns:a16="http://schemas.microsoft.com/office/drawing/2014/main" id="{A268D98D-5AA3-469C-BBAB-4B62860E5BF4}"/>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531604" y="1143793"/>
            <a:ext cx="1370210" cy="206629"/>
          </a:xfrm>
          <a:prstGeom prst="rect">
            <a:avLst/>
          </a:prstGeom>
        </p:spPr>
      </p:pic>
      <p:pic>
        <p:nvPicPr>
          <p:cNvPr id="33" name="Picture 32">
            <a:extLst>
              <a:ext uri="{FF2B5EF4-FFF2-40B4-BE49-F238E27FC236}">
                <a16:creationId xmlns:a16="http://schemas.microsoft.com/office/drawing/2014/main" id="{6C06B4C3-DC39-40FF-B64A-A6183C92EA43}"/>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488023" y="2044490"/>
            <a:ext cx="1457371" cy="107276"/>
          </a:xfrm>
          <a:prstGeom prst="rect">
            <a:avLst/>
          </a:prstGeom>
        </p:spPr>
      </p:pic>
      <p:sp>
        <p:nvSpPr>
          <p:cNvPr id="34" name="TextBox 33">
            <a:extLst>
              <a:ext uri="{FF2B5EF4-FFF2-40B4-BE49-F238E27FC236}">
                <a16:creationId xmlns:a16="http://schemas.microsoft.com/office/drawing/2014/main" id="{38F85CFE-49FA-498C-BD98-4B268A487C78}"/>
              </a:ext>
            </a:extLst>
          </p:cNvPr>
          <p:cNvSpPr txBox="1"/>
          <p:nvPr/>
        </p:nvSpPr>
        <p:spPr>
          <a:xfrm>
            <a:off x="10402" y="3194835"/>
            <a:ext cx="2639143" cy="169277"/>
          </a:xfrm>
          <a:prstGeom prst="rect">
            <a:avLst/>
          </a:prstGeom>
          <a:noFill/>
        </p:spPr>
        <p:txBody>
          <a:bodyPr wrap="square" rtlCol="0">
            <a:spAutoFit/>
          </a:bodyPr>
          <a:lstStyle/>
          <a:p>
            <a:r>
              <a:rPr lang="en-US" sz="500" b="1" dirty="0">
                <a:latin typeface="Tahoma" panose="020B0604030504040204" pitchFamily="34" charset="0"/>
                <a:ea typeface="Tahoma" panose="020B0604030504040204" pitchFamily="34" charset="0"/>
                <a:cs typeface="Tahoma" panose="020B0604030504040204" pitchFamily="34" charset="0"/>
              </a:rPr>
              <a:t>Note: r(</a:t>
            </a:r>
            <a:r>
              <a:rPr lang="en-US" sz="500" b="1" dirty="0" err="1">
                <a:latin typeface="Tahoma" panose="020B0604030504040204" pitchFamily="34" charset="0"/>
                <a:ea typeface="Tahoma" panose="020B0604030504040204" pitchFamily="34" charset="0"/>
                <a:cs typeface="Tahoma" panose="020B0604030504040204" pitchFamily="34" charset="0"/>
              </a:rPr>
              <a:t>u,v</a:t>
            </a:r>
            <a:r>
              <a:rPr lang="en-US" sz="500" b="1" dirty="0">
                <a:latin typeface="Tahoma" panose="020B0604030504040204" pitchFamily="34" charset="0"/>
                <a:ea typeface="Tahoma" panose="020B0604030504040204" pitchFamily="34" charset="0"/>
                <a:cs typeface="Tahoma" panose="020B0604030504040204" pitchFamily="34" charset="0"/>
              </a:rPr>
              <a:t>) = G(</a:t>
            </a:r>
            <a:r>
              <a:rPr lang="en-US" sz="500" b="1" dirty="0" err="1">
                <a:latin typeface="Tahoma" panose="020B0604030504040204" pitchFamily="34" charset="0"/>
                <a:ea typeface="Tahoma" panose="020B0604030504040204" pitchFamily="34" charset="0"/>
                <a:cs typeface="Tahoma" panose="020B0604030504040204" pitchFamily="34" charset="0"/>
              </a:rPr>
              <a:t>u,v</a:t>
            </a:r>
            <a:r>
              <a:rPr lang="en-US" sz="500" b="1" dirty="0">
                <a:latin typeface="Tahoma" panose="020B0604030504040204" pitchFamily="34" charset="0"/>
                <a:ea typeface="Tahoma" panose="020B0604030504040204" pitchFamily="34" charset="0"/>
                <a:cs typeface="Tahoma" panose="020B0604030504040204" pitchFamily="34" charset="0"/>
              </a:rPr>
              <a:t>), where G(</a:t>
            </a:r>
            <a:r>
              <a:rPr lang="en-US" sz="500" b="1" dirty="0" err="1">
                <a:latin typeface="Tahoma" panose="020B0604030504040204" pitchFamily="34" charset="0"/>
                <a:ea typeface="Tahoma" panose="020B0604030504040204" pitchFamily="34" charset="0"/>
                <a:cs typeface="Tahoma" panose="020B0604030504040204" pitchFamily="34" charset="0"/>
              </a:rPr>
              <a:t>u,v</a:t>
            </a:r>
            <a:r>
              <a:rPr lang="en-US" sz="500" b="1" dirty="0">
                <a:latin typeface="Tahoma" panose="020B0604030504040204" pitchFamily="34" charset="0"/>
                <a:ea typeface="Tahoma" panose="020B0604030504040204" pitchFamily="34" charset="0"/>
                <a:cs typeface="Tahoma" panose="020B0604030504040204" pitchFamily="34" charset="0"/>
              </a:rPr>
              <a:t>) is the book’s notation</a:t>
            </a:r>
          </a:p>
        </p:txBody>
      </p:sp>
      <p:pic>
        <p:nvPicPr>
          <p:cNvPr id="1028" name="Picture 4" descr="Level surfaces">
            <a:extLst>
              <a:ext uri="{FF2B5EF4-FFF2-40B4-BE49-F238E27FC236}">
                <a16:creationId xmlns:a16="http://schemas.microsoft.com/office/drawing/2014/main" id="{31EEF65B-55BF-4575-93C9-ACCA0E66449A}"/>
              </a:ext>
            </a:extLst>
          </p:cNvPr>
          <p:cNvPicPr>
            <a:picLocks noChangeAspect="1" noChangeArrowheads="1"/>
          </p:cNvPicPr>
          <p:nvPr/>
        </p:nvPicPr>
        <p:blipFill>
          <a:blip r:embed="rId1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97931" y="612723"/>
            <a:ext cx="204679" cy="274079"/>
          </a:xfrm>
          <a:prstGeom prst="rect">
            <a:avLst/>
          </a:prstGeom>
          <a:noFill/>
          <a:ln w="12700">
            <a:solidFill>
              <a:srgbClr val="C05755"/>
            </a:solidFill>
          </a:ln>
          <a:extLst>
            <a:ext uri="{909E8E84-426E-40DD-AFC4-6F175D3DCCD1}">
              <a14:hiddenFill xmlns:a14="http://schemas.microsoft.com/office/drawing/2010/main">
                <a:solidFill>
                  <a:srgbClr val="FFFFFF"/>
                </a:solidFill>
              </a14:hiddenFill>
            </a:ext>
          </a:extLst>
        </p:spPr>
      </p:pic>
      <p:pic>
        <p:nvPicPr>
          <p:cNvPr id="1032" name="Picture 8" descr="Line and surface integrals: Solutions">
            <a:extLst>
              <a:ext uri="{FF2B5EF4-FFF2-40B4-BE49-F238E27FC236}">
                <a16:creationId xmlns:a16="http://schemas.microsoft.com/office/drawing/2014/main" id="{0A55A5F7-3F7F-47D8-80AF-CCC4D784CA6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71096" y="612723"/>
            <a:ext cx="204679" cy="276586"/>
          </a:xfrm>
          <a:prstGeom prst="rect">
            <a:avLst/>
          </a:prstGeom>
          <a:noFill/>
          <a:ln w="12700">
            <a:solidFill>
              <a:srgbClr val="BE53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576596"/>
      </p:ext>
    </p:extLst>
  </p:cSld>
  <p:clrMapOvr>
    <a:masterClrMapping/>
  </p:clrMapOvr>
  <p:transition>
    <p:cut/>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Parametric Surfaces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201</a:t>
            </a:fld>
            <a:r>
              <a:rPr spc="-55" dirty="0"/>
              <a:t> </a:t>
            </a:r>
            <a:r>
              <a:rPr spc="35" dirty="0"/>
              <a:t>/</a:t>
            </a:r>
            <a:r>
              <a:rPr spc="-15" dirty="0"/>
              <a:t> </a:t>
            </a:r>
            <a:r>
              <a:rPr lang="en-US" spc="-55" dirty="0"/>
              <a:t>11</a:t>
            </a:r>
            <a:endParaRPr spc="-55" dirty="0"/>
          </a:p>
        </p:txBody>
      </p:sp>
      <p:sp>
        <p:nvSpPr>
          <p:cNvPr id="15" name="TextBox 14">
            <a:extLst>
              <a:ext uri="{FF2B5EF4-FFF2-40B4-BE49-F238E27FC236}">
                <a16:creationId xmlns:a16="http://schemas.microsoft.com/office/drawing/2014/main" id="{30EF5705-78B6-48A5-98F3-49004FAF72AB}"/>
              </a:ext>
            </a:extLst>
          </p:cNvPr>
          <p:cNvSpPr txBox="1"/>
          <p:nvPr/>
        </p:nvSpPr>
        <p:spPr>
          <a:xfrm>
            <a:off x="2046555" y="378408"/>
            <a:ext cx="2716992" cy="1631216"/>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Transforms x, y, and z components into a vector function in terms of u and v (two parameters)</a:t>
            </a:r>
          </a:p>
          <a:p>
            <a:pPr marL="171450" indent="-171450">
              <a:buFont typeface="Arial" panose="020B0604020202020204" pitchFamily="34" charset="0"/>
              <a:buChar char="•"/>
            </a:pPr>
            <a:r>
              <a:rPr lang="en-US" sz="1000" i="0" u="none" strike="noStrike" baseline="0" dirty="0">
                <a:latin typeface="Tahoma" panose="020B0604030504040204" pitchFamily="34" charset="0"/>
                <a:ea typeface="Tahoma" panose="020B0604030504040204" pitchFamily="34" charset="0"/>
                <a:cs typeface="Tahoma" panose="020B0604030504040204" pitchFamily="34" charset="0"/>
              </a:rPr>
              <a:t>Parametrizing a surface amounts to finding a way to describe a location on the surface using a pair of numbers.</a:t>
            </a:r>
          </a:p>
          <a:p>
            <a:pPr marL="628650" lvl="1" indent="-171450">
              <a:buFont typeface="Arial" panose="020B0604020202020204" pitchFamily="34" charset="0"/>
              <a:buChar char="•"/>
            </a:pPr>
            <a:r>
              <a:rPr lang="en-US" sz="1000" i="0" u="none" strike="noStrike" baseline="0" dirty="0">
                <a:latin typeface="Tahoma" panose="020B0604030504040204" pitchFamily="34" charset="0"/>
                <a:ea typeface="Tahoma" panose="020B0604030504040204" pitchFamily="34" charset="0"/>
                <a:cs typeface="Tahoma" panose="020B0604030504040204" pitchFamily="34" charset="0"/>
              </a:rPr>
              <a:t>gives the position of a point on the surface as a vector function of two variables.</a:t>
            </a:r>
            <a:endParaRPr lang="en-US" sz="10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1000" b="1" dirty="0">
              <a:latin typeface="Tahoma" panose="020B0604030504040204" pitchFamily="34" charset="0"/>
              <a:ea typeface="Tahoma" panose="020B0604030504040204" pitchFamily="34" charset="0"/>
              <a:cs typeface="Tahoma" panose="020B0604030504040204" pitchFamily="34" charset="0"/>
            </a:endParaRPr>
          </a:p>
        </p:txBody>
      </p:sp>
      <p:pic>
        <p:nvPicPr>
          <p:cNvPr id="16" name="Picture 15">
            <a:extLst>
              <a:ext uri="{FF2B5EF4-FFF2-40B4-BE49-F238E27FC236}">
                <a16:creationId xmlns:a16="http://schemas.microsoft.com/office/drawing/2014/main" id="{56A9CE14-CB8C-4AD5-9344-6B1CF0519E2E}"/>
              </a:ext>
            </a:extLst>
          </p:cNvPr>
          <p:cNvPicPr>
            <a:picLocks noChangeAspect="1"/>
          </p:cNvPicPr>
          <p:nvPr/>
        </p:nvPicPr>
        <p:blipFill>
          <a:blip r:embed="rId3"/>
          <a:stretch>
            <a:fillRect/>
          </a:stretch>
        </p:blipFill>
        <p:spPr>
          <a:xfrm>
            <a:off x="16155" y="417675"/>
            <a:ext cx="2030400" cy="924466"/>
          </a:xfrm>
          <a:prstGeom prst="rect">
            <a:avLst/>
          </a:prstGeom>
        </p:spPr>
      </p:pic>
      <p:pic>
        <p:nvPicPr>
          <p:cNvPr id="18" name="Picture 17">
            <a:extLst>
              <a:ext uri="{FF2B5EF4-FFF2-40B4-BE49-F238E27FC236}">
                <a16:creationId xmlns:a16="http://schemas.microsoft.com/office/drawing/2014/main" id="{777BE967-AB15-47D9-AF0D-DE3538A2440C}"/>
              </a:ext>
            </a:extLst>
          </p:cNvPr>
          <p:cNvPicPr>
            <a:picLocks noChangeAspect="1"/>
          </p:cNvPicPr>
          <p:nvPr/>
        </p:nvPicPr>
        <p:blipFill>
          <a:blip r:embed="rId4"/>
          <a:stretch>
            <a:fillRect/>
          </a:stretch>
        </p:blipFill>
        <p:spPr>
          <a:xfrm>
            <a:off x="11278" y="1423491"/>
            <a:ext cx="2154224" cy="896100"/>
          </a:xfrm>
          <a:prstGeom prst="rect">
            <a:avLst/>
          </a:prstGeom>
        </p:spPr>
      </p:pic>
      <p:pic>
        <p:nvPicPr>
          <p:cNvPr id="20" name="Picture 19">
            <a:extLst>
              <a:ext uri="{FF2B5EF4-FFF2-40B4-BE49-F238E27FC236}">
                <a16:creationId xmlns:a16="http://schemas.microsoft.com/office/drawing/2014/main" id="{B05EDE41-4BE1-4364-A1E5-F06DC3751E8F}"/>
              </a:ext>
            </a:extLst>
          </p:cNvPr>
          <p:cNvPicPr>
            <a:picLocks noChangeAspect="1"/>
          </p:cNvPicPr>
          <p:nvPr/>
        </p:nvPicPr>
        <p:blipFill>
          <a:blip r:embed="rId5"/>
          <a:stretch>
            <a:fillRect/>
          </a:stretch>
        </p:blipFill>
        <p:spPr>
          <a:xfrm>
            <a:off x="11278" y="2387172"/>
            <a:ext cx="2100987" cy="893006"/>
          </a:xfrm>
          <a:prstGeom prst="rect">
            <a:avLst/>
          </a:prstGeom>
        </p:spPr>
      </p:pic>
      <p:pic>
        <p:nvPicPr>
          <p:cNvPr id="22" name="Picture 21">
            <a:extLst>
              <a:ext uri="{FF2B5EF4-FFF2-40B4-BE49-F238E27FC236}">
                <a16:creationId xmlns:a16="http://schemas.microsoft.com/office/drawing/2014/main" id="{68D2C008-0FDA-4764-B9D9-4E78F349586C}"/>
              </a:ext>
            </a:extLst>
          </p:cNvPr>
          <p:cNvPicPr>
            <a:picLocks noChangeAspect="1"/>
          </p:cNvPicPr>
          <p:nvPr/>
        </p:nvPicPr>
        <p:blipFill>
          <a:blip r:embed="rId6"/>
          <a:stretch>
            <a:fillRect/>
          </a:stretch>
        </p:blipFill>
        <p:spPr>
          <a:xfrm>
            <a:off x="2288630" y="1806575"/>
            <a:ext cx="854620" cy="1473603"/>
          </a:xfrm>
          <a:prstGeom prst="rect">
            <a:avLst/>
          </a:prstGeom>
        </p:spPr>
      </p:pic>
      <p:pic>
        <p:nvPicPr>
          <p:cNvPr id="24" name="Picture 23">
            <a:extLst>
              <a:ext uri="{FF2B5EF4-FFF2-40B4-BE49-F238E27FC236}">
                <a16:creationId xmlns:a16="http://schemas.microsoft.com/office/drawing/2014/main" id="{F553BBA3-9779-4D88-95B8-8D23CFE8B22A}"/>
              </a:ext>
            </a:extLst>
          </p:cNvPr>
          <p:cNvPicPr>
            <a:picLocks noChangeAspect="1"/>
          </p:cNvPicPr>
          <p:nvPr/>
        </p:nvPicPr>
        <p:blipFill>
          <a:blip r:embed="rId7"/>
          <a:stretch>
            <a:fillRect/>
          </a:stretch>
        </p:blipFill>
        <p:spPr>
          <a:xfrm>
            <a:off x="3400228" y="2051937"/>
            <a:ext cx="1106341" cy="1053023"/>
          </a:xfrm>
          <a:prstGeom prst="rect">
            <a:avLst/>
          </a:prstGeom>
        </p:spPr>
      </p:pic>
    </p:spTree>
    <p:extLst>
      <p:ext uri="{BB962C8B-B14F-4D97-AF65-F5344CB8AC3E}">
        <p14:creationId xmlns:p14="http://schemas.microsoft.com/office/powerpoint/2010/main" val="263374486"/>
      </p:ext>
    </p:extLst>
  </p:cSld>
  <p:clrMapOvr>
    <a:masterClrMapping/>
  </p:clrMapOvr>
  <p:transition>
    <p:cut/>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Surface Area</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202</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0EF5705-78B6-48A5-98F3-49004FAF72AB}"/>
                  </a:ext>
                </a:extLst>
              </p:cNvPr>
              <p:cNvSpPr txBox="1"/>
              <p:nvPr/>
            </p:nvSpPr>
            <p:spPr>
              <a:xfrm>
                <a:off x="1893108" y="389524"/>
                <a:ext cx="2716992" cy="2704908"/>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Utilizes concept of a tangent plane (Chapter 15.4)</a:t>
                </a:r>
              </a:p>
              <a:p>
                <a:pPr marL="171450" indent="-171450">
                  <a:buFont typeface="Arial" panose="020B0604020202020204" pitchFamily="34" charset="0"/>
                  <a:buChar char="•"/>
                </a:pPr>
                <a14:m>
                  <m:oMath xmlns:m="http://schemas.openxmlformats.org/officeDocument/2006/math">
                    <m:sSub>
                      <m:sSubPr>
                        <m:ctrlPr>
                          <a:rPr lang="en-US" sz="1000" b="1" i="1" smtClean="0">
                            <a:latin typeface="Cambria Math" panose="02040503050406030204" pitchFamily="18" charset="0"/>
                            <a:ea typeface="Tahoma" panose="020B0604030504040204" pitchFamily="34" charset="0"/>
                            <a:cs typeface="Tahoma" panose="020B0604030504040204" pitchFamily="34" charset="0"/>
                          </a:rPr>
                        </m:ctrlPr>
                      </m:sSubPr>
                      <m:e>
                        <m:r>
                          <a:rPr lang="en-US" sz="1000" b="1" i="1" smtClean="0">
                            <a:latin typeface="Cambria Math" panose="02040503050406030204" pitchFamily="18" charset="0"/>
                            <a:ea typeface="Tahoma" panose="020B0604030504040204" pitchFamily="34" charset="0"/>
                            <a:cs typeface="Tahoma" panose="020B0604030504040204" pitchFamily="34" charset="0"/>
                          </a:rPr>
                          <m:t>𝑻</m:t>
                        </m:r>
                      </m:e>
                      <m:sub>
                        <m:r>
                          <a:rPr lang="en-US" sz="1000" b="1" i="1" smtClean="0">
                            <a:latin typeface="Cambria Math" panose="02040503050406030204" pitchFamily="18" charset="0"/>
                            <a:ea typeface="Tahoma" panose="020B0604030504040204" pitchFamily="34" charset="0"/>
                            <a:cs typeface="Tahoma" panose="020B0604030504040204" pitchFamily="34" charset="0"/>
                          </a:rPr>
                          <m:t>𝒖</m:t>
                        </m:r>
                      </m:sub>
                    </m:sSub>
                  </m:oMath>
                </a14:m>
                <a:r>
                  <a:rPr lang="en-US" sz="100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m:rPr>
                        <m:nor/>
                      </m:rPr>
                      <a:rPr lang="en-US" sz="1000">
                        <a:latin typeface="Tahoma" panose="020B0604030504040204" pitchFamily="34" charset="0"/>
                        <a:ea typeface="Tahoma" panose="020B0604030504040204" pitchFamily="34" charset="0"/>
                        <a:cs typeface="Tahoma" panose="020B0604030504040204" pitchFamily="34" charset="0"/>
                      </a:rPr>
                      <m:t>is</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a</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vector</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tangent</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to</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the</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surface</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corresponding</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to</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a</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change</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in</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i="1">
                        <a:latin typeface="Tahoma" panose="020B0604030504040204" pitchFamily="34" charset="0"/>
                        <a:ea typeface="Tahoma" panose="020B0604030504040204" pitchFamily="34" charset="0"/>
                        <a:cs typeface="Tahoma" panose="020B0604030504040204" pitchFamily="34" charset="0"/>
                      </a:rPr>
                      <m:t>u</m:t>
                    </m:r>
                    <m:r>
                      <m:rPr>
                        <m:nor/>
                      </m:rPr>
                      <a:rPr lang="en-US" sz="1000" i="1">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with</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i="1">
                        <a:latin typeface="Tahoma" panose="020B0604030504040204" pitchFamily="34" charset="0"/>
                        <a:ea typeface="Tahoma" panose="020B0604030504040204" pitchFamily="34" charset="0"/>
                        <a:cs typeface="Tahoma" panose="020B0604030504040204" pitchFamily="34" charset="0"/>
                      </a:rPr>
                      <m:t>v</m:t>
                    </m:r>
                    <m:r>
                      <m:rPr>
                        <m:nor/>
                      </m:rPr>
                      <a:rPr lang="en-US" sz="1000" i="1">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constant</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in</m:t>
                    </m:r>
                    <m:r>
                      <m:rPr>
                        <m:nor/>
                      </m:rPr>
                      <a:rPr lang="en-US" sz="1000">
                        <a:latin typeface="Tahoma" panose="020B0604030504040204" pitchFamily="34" charset="0"/>
                        <a:ea typeface="Tahoma" panose="020B0604030504040204" pitchFamily="34" charset="0"/>
                        <a:cs typeface="Tahoma" panose="020B0604030504040204" pitchFamily="34" charset="0"/>
                      </a:rPr>
                      <m:t> </m:t>
                    </m:r>
                    <m:r>
                      <m:rPr>
                        <m:nor/>
                      </m:rPr>
                      <a:rPr lang="en-US" sz="1000">
                        <a:latin typeface="Tahoma" panose="020B0604030504040204" pitchFamily="34" charset="0"/>
                        <a:ea typeface="Tahoma" panose="020B0604030504040204" pitchFamily="34" charset="0"/>
                        <a:cs typeface="Tahoma" panose="020B0604030504040204" pitchFamily="34" charset="0"/>
                      </a:rPr>
                      <m:t>th</m:t>
                    </m:r>
                    <m:r>
                      <m:rPr>
                        <m:nor/>
                      </m:rPr>
                      <a:rPr lang="en-US" sz="1000" i="1">
                        <a:latin typeface="Tahoma" panose="020B0604030504040204" pitchFamily="34" charset="0"/>
                        <a:ea typeface="Tahoma" panose="020B0604030504040204" pitchFamily="34" charset="0"/>
                        <a:cs typeface="Tahoma" panose="020B0604030504040204" pitchFamily="34" charset="0"/>
                      </a:rPr>
                      <m:t>e</m:t>
                    </m:r>
                    <m:r>
                      <m:rPr>
                        <m:nor/>
                      </m:rPr>
                      <a:rPr lang="en-US" sz="1000" i="1">
                        <a:latin typeface="Tahoma" panose="020B0604030504040204" pitchFamily="34" charset="0"/>
                        <a:ea typeface="Tahoma" panose="020B0604030504040204" pitchFamily="34" charset="0"/>
                        <a:cs typeface="Tahoma" panose="020B0604030504040204" pitchFamily="34" charset="0"/>
                      </a:rPr>
                      <m:t> </m:t>
                    </m:r>
                    <m:r>
                      <m:rPr>
                        <m:nor/>
                      </m:rPr>
                      <a:rPr lang="en-US" sz="1000" i="1">
                        <a:latin typeface="Tahoma" panose="020B0604030504040204" pitchFamily="34" charset="0"/>
                        <a:ea typeface="Tahoma" panose="020B0604030504040204" pitchFamily="34" charset="0"/>
                        <a:cs typeface="Tahoma" panose="020B0604030504040204" pitchFamily="34" charset="0"/>
                      </a:rPr>
                      <m:t>uv</m:t>
                    </m:r>
                    <m:r>
                      <m:rPr>
                        <m:nor/>
                      </m:rPr>
                      <a:rPr lang="en-US" sz="1000">
                        <a:latin typeface="Tahoma" panose="020B0604030504040204" pitchFamily="34" charset="0"/>
                        <a:ea typeface="Tahoma" panose="020B0604030504040204" pitchFamily="34" charset="0"/>
                        <a:cs typeface="Tahoma" panose="020B0604030504040204" pitchFamily="34" charset="0"/>
                      </a:rPr>
                      <m:t>−</m:t>
                    </m:r>
                    <m:r>
                      <m:rPr>
                        <m:nor/>
                      </m:rPr>
                      <a:rPr lang="en-US" sz="1000">
                        <a:latin typeface="Tahoma" panose="020B0604030504040204" pitchFamily="34" charset="0"/>
                        <a:ea typeface="Tahoma" panose="020B0604030504040204" pitchFamily="34" charset="0"/>
                        <a:cs typeface="Tahoma" panose="020B0604030504040204" pitchFamily="34" charset="0"/>
                      </a:rPr>
                      <m:t>plane</m:t>
                    </m:r>
                    <m:r>
                      <m:rPr>
                        <m:nor/>
                      </m:rPr>
                      <a:rPr lang="en-US" sz="1000">
                        <a:latin typeface="Tahoma" panose="020B0604030504040204" pitchFamily="34" charset="0"/>
                        <a:ea typeface="Tahoma" panose="020B0604030504040204" pitchFamily="34" charset="0"/>
                        <a:cs typeface="Tahoma" panose="020B0604030504040204" pitchFamily="34" charset="0"/>
                      </a:rPr>
                      <m:t>.</m:t>
                    </m:r>
                  </m:oMath>
                </a14:m>
                <a:endParaRPr lang="en-US" sz="10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14:m>
                  <m:oMath xmlns:m="http://schemas.openxmlformats.org/officeDocument/2006/math">
                    <m:sSub>
                      <m:sSubPr>
                        <m:ctrlPr>
                          <a:rPr lang="en-US" sz="1000" b="1" i="1" smtClean="0">
                            <a:latin typeface="Cambria Math" panose="02040503050406030204" pitchFamily="18" charset="0"/>
                            <a:ea typeface="Tahoma" panose="020B0604030504040204" pitchFamily="34" charset="0"/>
                            <a:cs typeface="Tahoma" panose="020B0604030504040204" pitchFamily="34" charset="0"/>
                          </a:rPr>
                        </m:ctrlPr>
                      </m:sSubPr>
                      <m:e>
                        <m:r>
                          <a:rPr lang="en-US" sz="1000" b="1" i="1" smtClean="0">
                            <a:latin typeface="Cambria Math" panose="02040503050406030204" pitchFamily="18" charset="0"/>
                            <a:ea typeface="Tahoma" panose="020B0604030504040204" pitchFamily="34" charset="0"/>
                            <a:cs typeface="Tahoma" panose="020B0604030504040204" pitchFamily="34" charset="0"/>
                          </a:rPr>
                          <m:t>𝑻</m:t>
                        </m:r>
                      </m:e>
                      <m:sub>
                        <m:r>
                          <a:rPr lang="en-US" sz="1000" b="1" i="1" smtClean="0">
                            <a:latin typeface="Cambria Math" panose="02040503050406030204" pitchFamily="18" charset="0"/>
                            <a:ea typeface="Tahoma" panose="020B0604030504040204" pitchFamily="34" charset="0"/>
                            <a:cs typeface="Tahoma" panose="020B0604030504040204" pitchFamily="34" charset="0"/>
                          </a:rPr>
                          <m:t>𝒗</m:t>
                        </m:r>
                      </m:sub>
                    </m:sSub>
                  </m:oMath>
                </a14:m>
                <a:r>
                  <a:rPr lang="en-US" sz="1000" b="1" dirty="0">
                    <a:latin typeface="Tahoma" panose="020B0604030504040204" pitchFamily="34" charset="0"/>
                    <a:ea typeface="Tahoma" panose="020B0604030504040204" pitchFamily="34" charset="0"/>
                    <a:cs typeface="Tahoma" panose="020B0604030504040204" pitchFamily="34" charset="0"/>
                  </a:rPr>
                  <a:t> </a:t>
                </a:r>
                <a:r>
                  <a:rPr lang="en-US" sz="1000" dirty="0">
                    <a:latin typeface="Tahoma" panose="020B0604030504040204" pitchFamily="34" charset="0"/>
                    <a:ea typeface="Tahoma" panose="020B0604030504040204" pitchFamily="34" charset="0"/>
                    <a:cs typeface="Tahoma" panose="020B0604030504040204" pitchFamily="34" charset="0"/>
                  </a:rPr>
                  <a:t>is a vector tangent to the surface corresponding to a change in </a:t>
                </a:r>
                <a:r>
                  <a:rPr lang="en-US" sz="1000" i="1" dirty="0">
                    <a:latin typeface="Tahoma" panose="020B0604030504040204" pitchFamily="34" charset="0"/>
                    <a:ea typeface="Tahoma" panose="020B0604030504040204" pitchFamily="34" charset="0"/>
                    <a:cs typeface="Tahoma" panose="020B0604030504040204" pitchFamily="34" charset="0"/>
                  </a:rPr>
                  <a:t>v </a:t>
                </a:r>
                <a:r>
                  <a:rPr lang="en-US" sz="1000" dirty="0">
                    <a:latin typeface="Tahoma" panose="020B0604030504040204" pitchFamily="34" charset="0"/>
                    <a:ea typeface="Tahoma" panose="020B0604030504040204" pitchFamily="34" charset="0"/>
                    <a:cs typeface="Tahoma" panose="020B0604030504040204" pitchFamily="34" charset="0"/>
                  </a:rPr>
                  <a:t>with </a:t>
                </a:r>
                <a:r>
                  <a:rPr lang="en-US" sz="1000" i="1" dirty="0">
                    <a:latin typeface="Tahoma" panose="020B0604030504040204" pitchFamily="34" charset="0"/>
                    <a:ea typeface="Tahoma" panose="020B0604030504040204" pitchFamily="34" charset="0"/>
                    <a:cs typeface="Tahoma" panose="020B0604030504040204" pitchFamily="34" charset="0"/>
                  </a:rPr>
                  <a:t>u </a:t>
                </a:r>
                <a:r>
                  <a:rPr lang="en-US" sz="1000" dirty="0">
                    <a:latin typeface="Tahoma" panose="020B0604030504040204" pitchFamily="34" charset="0"/>
                    <a:ea typeface="Tahoma" panose="020B0604030504040204" pitchFamily="34" charset="0"/>
                    <a:cs typeface="Tahoma" panose="020B0604030504040204" pitchFamily="34" charset="0"/>
                  </a:rPr>
                  <a:t>constant in the </a:t>
                </a:r>
                <a:r>
                  <a:rPr lang="en-US" sz="1000" i="1" dirty="0" err="1">
                    <a:latin typeface="Tahoma" panose="020B0604030504040204" pitchFamily="34" charset="0"/>
                    <a:ea typeface="Tahoma" panose="020B0604030504040204" pitchFamily="34" charset="0"/>
                    <a:cs typeface="Tahoma" panose="020B0604030504040204" pitchFamily="34" charset="0"/>
                  </a:rPr>
                  <a:t>uv</a:t>
                </a:r>
                <a:r>
                  <a:rPr lang="en-US" sz="1000" dirty="0">
                    <a:latin typeface="Tahoma" panose="020B0604030504040204" pitchFamily="34" charset="0"/>
                    <a:ea typeface="Tahoma" panose="020B0604030504040204" pitchFamily="34" charset="0"/>
                    <a:cs typeface="Tahoma" panose="020B0604030504040204" pitchFamily="34" charset="0"/>
                  </a:rPr>
                  <a:t>-plane.</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Tiny increments in each corresponding vector allows for a summation, which provides surface area</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In surface integrals the value</a:t>
                </a:r>
                <a:r>
                  <a:rPr lang="en-US" sz="1000" b="1"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sSub>
                      <m:sSubPr>
                        <m:ctrlPr>
                          <a:rPr lang="en-US" sz="1000" b="1" i="1" smtClean="0">
                            <a:latin typeface="Cambria Math" panose="02040503050406030204" pitchFamily="18" charset="0"/>
                            <a:ea typeface="Tahoma" panose="020B0604030504040204" pitchFamily="34" charset="0"/>
                            <a:cs typeface="Tahoma" panose="020B0604030504040204" pitchFamily="34" charset="0"/>
                          </a:rPr>
                        </m:ctrlPr>
                      </m:sSubPr>
                      <m:e>
                        <m:r>
                          <a:rPr lang="en-US" sz="1000" b="1" i="1" smtClean="0">
                            <a:latin typeface="Cambria Math" panose="02040503050406030204" pitchFamily="18" charset="0"/>
                            <a:ea typeface="Tahoma" panose="020B0604030504040204" pitchFamily="34" charset="0"/>
                            <a:cs typeface="Tahoma" panose="020B0604030504040204" pitchFamily="34" charset="0"/>
                          </a:rPr>
                          <m:t>||</m:t>
                        </m:r>
                        <m:r>
                          <a:rPr lang="en-US" sz="1000" b="1" i="1" smtClean="0">
                            <a:latin typeface="Cambria Math" panose="02040503050406030204" pitchFamily="18" charset="0"/>
                            <a:ea typeface="Tahoma" panose="020B0604030504040204" pitchFamily="34" charset="0"/>
                            <a:cs typeface="Tahoma" panose="020B0604030504040204" pitchFamily="34" charset="0"/>
                          </a:rPr>
                          <m:t>𝑻</m:t>
                        </m:r>
                      </m:e>
                      <m:sub>
                        <m:r>
                          <a:rPr lang="en-US" sz="1000" b="1" i="1" smtClean="0">
                            <a:latin typeface="Cambria Math" panose="02040503050406030204" pitchFamily="18" charset="0"/>
                            <a:ea typeface="Tahoma" panose="020B0604030504040204" pitchFamily="34" charset="0"/>
                            <a:cs typeface="Tahoma" panose="020B0604030504040204" pitchFamily="34" charset="0"/>
                          </a:rPr>
                          <m:t>𝒖</m:t>
                        </m:r>
                      </m:sub>
                    </m:sSub>
                    <m:r>
                      <a:rPr lang="en-US" sz="1000" b="1" i="1" smtClean="0">
                        <a:latin typeface="Cambria Math" panose="02040503050406030204" pitchFamily="18" charset="0"/>
                        <a:ea typeface="Tahoma" panose="020B0604030504040204" pitchFamily="34" charset="0"/>
                        <a:cs typeface="Tahoma" panose="020B0604030504040204" pitchFamily="34" charset="0"/>
                      </a:rPr>
                      <m:t>×</m:t>
                    </m:r>
                    <m:sSub>
                      <m:sSubPr>
                        <m:ctrlPr>
                          <a:rPr lang="en-US" sz="1000" b="1" i="1" smtClean="0">
                            <a:latin typeface="Cambria Math" panose="02040503050406030204" pitchFamily="18" charset="0"/>
                            <a:ea typeface="Tahoma" panose="020B0604030504040204" pitchFamily="34" charset="0"/>
                            <a:cs typeface="Tahoma" panose="020B0604030504040204" pitchFamily="34" charset="0"/>
                          </a:rPr>
                        </m:ctrlPr>
                      </m:sSubPr>
                      <m:e>
                        <m:r>
                          <a:rPr lang="en-US" sz="1000" b="1" i="1" smtClean="0">
                            <a:latin typeface="Cambria Math" panose="02040503050406030204" pitchFamily="18" charset="0"/>
                            <a:ea typeface="Tahoma" panose="020B0604030504040204" pitchFamily="34" charset="0"/>
                            <a:cs typeface="Tahoma" panose="020B0604030504040204" pitchFamily="34" charset="0"/>
                          </a:rPr>
                          <m:t>𝑻</m:t>
                        </m:r>
                      </m:e>
                      <m:sub>
                        <m:r>
                          <a:rPr lang="en-US" sz="1000" b="1" i="1" smtClean="0">
                            <a:latin typeface="Cambria Math" panose="02040503050406030204" pitchFamily="18" charset="0"/>
                            <a:ea typeface="Tahoma" panose="020B0604030504040204" pitchFamily="34" charset="0"/>
                            <a:cs typeface="Tahoma" panose="020B0604030504040204" pitchFamily="34" charset="0"/>
                          </a:rPr>
                          <m:t>𝒗</m:t>
                        </m:r>
                      </m:sub>
                    </m:sSub>
                    <m:r>
                      <a:rPr lang="en-US" sz="1000" b="1" i="1" smtClean="0">
                        <a:latin typeface="Cambria Math" panose="02040503050406030204" pitchFamily="18" charset="0"/>
                        <a:ea typeface="Tahoma" panose="020B0604030504040204" pitchFamily="34" charset="0"/>
                        <a:cs typeface="Tahoma" panose="020B0604030504040204" pitchFamily="34" charset="0"/>
                      </a:rPr>
                      <m:t>||</m:t>
                    </m:r>
                  </m:oMath>
                </a14:m>
                <a:r>
                  <a:rPr lang="en-US" sz="1000" dirty="0">
                    <a:latin typeface="Tahoma" panose="020B0604030504040204" pitchFamily="34" charset="0"/>
                    <a:ea typeface="Tahoma" panose="020B0604030504040204" pitchFamily="34" charset="0"/>
                    <a:cs typeface="Tahoma" panose="020B0604030504040204" pitchFamily="34" charset="0"/>
                  </a:rPr>
                  <a:t> plays an analogous role as in scalar line integrals with </a:t>
                </a:r>
                <a14:m>
                  <m:oMath xmlns:m="http://schemas.openxmlformats.org/officeDocument/2006/math">
                    <m:r>
                      <a:rPr lang="en-US" sz="1000" b="0" i="0" smtClean="0">
                        <a:latin typeface="Cambria Math" panose="02040503050406030204" pitchFamily="18" charset="0"/>
                        <a:ea typeface="Tahoma" panose="020B0604030504040204" pitchFamily="34" charset="0"/>
                        <a:cs typeface="Tahoma" panose="020B0604030504040204" pitchFamily="34" charset="0"/>
                      </a:rPr>
                      <m:t>||</m:t>
                    </m:r>
                    <m:sSup>
                      <m:sSupPr>
                        <m:ctrlPr>
                          <a:rPr lang="en-US" sz="1000" b="1" i="1">
                            <a:latin typeface="Cambria Math" panose="02040503050406030204" pitchFamily="18" charset="0"/>
                            <a:ea typeface="Tahoma" panose="020B0604030504040204" pitchFamily="34" charset="0"/>
                            <a:cs typeface="Tahoma" panose="020B0604030504040204" pitchFamily="34" charset="0"/>
                          </a:rPr>
                        </m:ctrlPr>
                      </m:sSupPr>
                      <m:e>
                        <m:r>
                          <a:rPr lang="en-US" sz="1000" b="1" i="1">
                            <a:latin typeface="Cambria Math" panose="02040503050406030204" pitchFamily="18" charset="0"/>
                            <a:ea typeface="Tahoma" panose="020B0604030504040204" pitchFamily="34" charset="0"/>
                            <a:cs typeface="Tahoma" panose="020B0604030504040204" pitchFamily="34" charset="0"/>
                          </a:rPr>
                          <m:t>𝒓</m:t>
                        </m:r>
                      </m:e>
                      <m:sup>
                        <m:r>
                          <a:rPr lang="en-US" sz="1000" b="1" i="1">
                            <a:latin typeface="Cambria Math" panose="02040503050406030204" pitchFamily="18" charset="0"/>
                            <a:ea typeface="Tahoma" panose="020B0604030504040204" pitchFamily="34" charset="0"/>
                            <a:cs typeface="Tahoma" panose="020B0604030504040204" pitchFamily="34" charset="0"/>
                          </a:rPr>
                          <m:t>′</m:t>
                        </m:r>
                      </m:sup>
                    </m:sSup>
                    <m:r>
                      <a:rPr lang="en-US" sz="1000" b="1" i="1">
                        <a:latin typeface="Cambria Math" panose="02040503050406030204" pitchFamily="18" charset="0"/>
                        <a:ea typeface="Tahoma" panose="020B0604030504040204" pitchFamily="34" charset="0"/>
                        <a:cs typeface="Tahoma" panose="020B0604030504040204" pitchFamily="34" charset="0"/>
                      </a:rPr>
                      <m:t>(</m:t>
                    </m:r>
                    <m:r>
                      <a:rPr lang="en-US" sz="1000" b="1" i="1">
                        <a:latin typeface="Cambria Math" panose="02040503050406030204" pitchFamily="18" charset="0"/>
                        <a:ea typeface="Tahoma" panose="020B0604030504040204" pitchFamily="34" charset="0"/>
                        <a:cs typeface="Tahoma" panose="020B0604030504040204" pitchFamily="34" charset="0"/>
                      </a:rPr>
                      <m:t>𝒕</m:t>
                    </m:r>
                    <m:r>
                      <a:rPr lang="en-US" sz="1000" b="1" i="1">
                        <a:latin typeface="Cambria Math" panose="02040503050406030204" pitchFamily="18" charset="0"/>
                        <a:ea typeface="Tahoma" panose="020B0604030504040204" pitchFamily="34" charset="0"/>
                        <a:cs typeface="Tahoma" panose="020B0604030504040204" pitchFamily="34" charset="0"/>
                      </a:rPr>
                      <m:t>)||</m:t>
                    </m:r>
                  </m:oMath>
                </a14:m>
                <a:r>
                  <a:rPr lang="en-US" sz="100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𝑑𝑡</m:t>
                    </m:r>
                  </m:oMath>
                </a14:m>
                <a:endParaRPr lang="en-US" sz="10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In computing surface area, we assume that </a:t>
                </a: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𝐺</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𝑢</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𝑣</m:t>
                    </m:r>
                    <m:r>
                      <a:rPr lang="en-US" sz="1000" b="0" i="1" smtClean="0">
                        <a:latin typeface="Cambria Math" panose="02040503050406030204" pitchFamily="18" charset="0"/>
                        <a:ea typeface="Tahoma" panose="020B0604030504040204" pitchFamily="34" charset="0"/>
                        <a:cs typeface="Tahoma" panose="020B0604030504040204" pitchFamily="34" charset="0"/>
                      </a:rPr>
                      <m:t>)</m:t>
                    </m:r>
                  </m:oMath>
                </a14:m>
                <a:r>
                  <a:rPr lang="en-US" sz="1000" dirty="0">
                    <a:latin typeface="Tahoma" panose="020B0604030504040204" pitchFamily="34" charset="0"/>
                    <a:ea typeface="Tahoma" panose="020B0604030504040204" pitchFamily="34" charset="0"/>
                    <a:cs typeface="Tahoma" panose="020B0604030504040204" pitchFamily="34" charset="0"/>
                  </a:rPr>
                  <a:t> is one-to-one and regular so that our normal vector </a:t>
                </a: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𝑁</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𝑢</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𝑣</m:t>
                    </m:r>
                    <m:r>
                      <a:rPr lang="en-US" sz="1000" b="0" i="1" smtClean="0">
                        <a:latin typeface="Cambria Math" panose="02040503050406030204" pitchFamily="18" charset="0"/>
                        <a:ea typeface="Tahoma" panose="020B0604030504040204" pitchFamily="34" charset="0"/>
                        <a:cs typeface="Tahoma" panose="020B0604030504040204" pitchFamily="34" charset="0"/>
                      </a:rPr>
                      <m:t>)</m:t>
                    </m:r>
                  </m:oMath>
                </a14:m>
                <a:r>
                  <a:rPr lang="en-US" sz="1000" dirty="0">
                    <a:latin typeface="Tahoma" panose="020B0604030504040204" pitchFamily="34" charset="0"/>
                    <a:ea typeface="Tahoma" panose="020B0604030504040204" pitchFamily="34" charset="0"/>
                    <a:cs typeface="Tahoma" panose="020B0604030504040204" pitchFamily="34" charset="0"/>
                  </a:rPr>
                  <a:t> is non-zero</a:t>
                </a:r>
              </a:p>
            </p:txBody>
          </p:sp>
        </mc:Choice>
        <mc:Fallback xmlns="">
          <p:sp>
            <p:nvSpPr>
              <p:cNvPr id="15" name="TextBox 14">
                <a:extLst>
                  <a:ext uri="{FF2B5EF4-FFF2-40B4-BE49-F238E27FC236}">
                    <a16:creationId xmlns:a16="http://schemas.microsoft.com/office/drawing/2014/main" id="{30EF5705-78B6-48A5-98F3-49004FAF72AB}"/>
                  </a:ext>
                </a:extLst>
              </p:cNvPr>
              <p:cNvSpPr txBox="1">
                <a:spLocks noRot="1" noChangeAspect="1" noMove="1" noResize="1" noEditPoints="1" noAdjustHandles="1" noChangeArrowheads="1" noChangeShapeType="1" noTextEdit="1"/>
              </p:cNvSpPr>
              <p:nvPr/>
            </p:nvSpPr>
            <p:spPr>
              <a:xfrm>
                <a:off x="1893108" y="389524"/>
                <a:ext cx="2716992" cy="2704908"/>
              </a:xfrm>
              <a:prstGeom prst="rect">
                <a:avLst/>
              </a:prstGeom>
              <a:blipFill>
                <a:blip r:embed="rId3"/>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6F89B7FD-AACC-44B4-B80A-F8098E9F09BD}"/>
              </a:ext>
            </a:extLst>
          </p:cNvPr>
          <p:cNvPicPr>
            <a:picLocks noChangeAspect="1"/>
          </p:cNvPicPr>
          <p:nvPr/>
        </p:nvPicPr>
        <p:blipFill>
          <a:blip r:embed="rId4"/>
          <a:stretch>
            <a:fillRect/>
          </a:stretch>
        </p:blipFill>
        <p:spPr>
          <a:xfrm>
            <a:off x="299704" y="389524"/>
            <a:ext cx="1301750" cy="1405475"/>
          </a:xfrm>
          <a:prstGeom prst="rect">
            <a:avLst/>
          </a:prstGeom>
        </p:spPr>
      </p:pic>
      <p:pic>
        <p:nvPicPr>
          <p:cNvPr id="18" name="Picture 17">
            <a:extLst>
              <a:ext uri="{FF2B5EF4-FFF2-40B4-BE49-F238E27FC236}">
                <a16:creationId xmlns:a16="http://schemas.microsoft.com/office/drawing/2014/main" id="{B6D400A1-C9D9-458C-A008-C0FC98F528C4}"/>
              </a:ext>
            </a:extLst>
          </p:cNvPr>
          <p:cNvPicPr>
            <a:picLocks noChangeAspect="1"/>
          </p:cNvPicPr>
          <p:nvPr/>
        </p:nvPicPr>
        <p:blipFill>
          <a:blip r:embed="rId5"/>
          <a:stretch>
            <a:fillRect/>
          </a:stretch>
        </p:blipFill>
        <p:spPr>
          <a:xfrm>
            <a:off x="631887" y="1882605"/>
            <a:ext cx="762461" cy="1394412"/>
          </a:xfrm>
          <a:prstGeom prst="rect">
            <a:avLst/>
          </a:prstGeom>
        </p:spPr>
      </p:pic>
    </p:spTree>
    <p:extLst>
      <p:ext uri="{BB962C8B-B14F-4D97-AF65-F5344CB8AC3E}">
        <p14:creationId xmlns:p14="http://schemas.microsoft.com/office/powerpoint/2010/main" val="373523780"/>
      </p:ext>
    </p:extLst>
  </p:cSld>
  <p:clrMapOvr>
    <a:masterClrMapping/>
  </p:clrMapOvr>
  <p:transition>
    <p:cut/>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Parameterization of a Sphere</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203</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604307BD-0B27-4DB0-9F91-2484A8C606F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8650" y="2471753"/>
            <a:ext cx="3058286" cy="816000"/>
          </a:xfrm>
          <a:prstGeom prst="rect">
            <a:avLst/>
          </a:prstGeom>
        </p:spPr>
      </p:pic>
      <p:pic>
        <p:nvPicPr>
          <p:cNvPr id="17" name="Picture 16">
            <a:extLst>
              <a:ext uri="{FF2B5EF4-FFF2-40B4-BE49-F238E27FC236}">
                <a16:creationId xmlns:a16="http://schemas.microsoft.com/office/drawing/2014/main" id="{76DDB065-C673-4727-8BA0-0F959F33474C}"/>
              </a:ext>
            </a:extLst>
          </p:cNvPr>
          <p:cNvPicPr>
            <a:picLocks noChangeAspect="1"/>
          </p:cNvPicPr>
          <p:nvPr/>
        </p:nvPicPr>
        <p:blipFill>
          <a:blip r:embed="rId5"/>
          <a:stretch>
            <a:fillRect/>
          </a:stretch>
        </p:blipFill>
        <p:spPr>
          <a:xfrm>
            <a:off x="1625675" y="1093995"/>
            <a:ext cx="1370331" cy="1377758"/>
          </a:xfrm>
          <a:prstGeom prst="rect">
            <a:avLst/>
          </a:prstGeom>
        </p:spPr>
      </p:pic>
      <p:sp>
        <p:nvSpPr>
          <p:cNvPr id="19" name="TextBox 18">
            <a:extLst>
              <a:ext uri="{FF2B5EF4-FFF2-40B4-BE49-F238E27FC236}">
                <a16:creationId xmlns:a16="http://schemas.microsoft.com/office/drawing/2014/main" id="{86A4D7BA-4D62-4AB2-8654-26043C4D3C86}"/>
              </a:ext>
            </a:extLst>
          </p:cNvPr>
          <p:cNvSpPr txBox="1"/>
          <p:nvPr/>
        </p:nvSpPr>
        <p:spPr>
          <a:xfrm>
            <a:off x="0" y="323218"/>
            <a:ext cx="4723844" cy="1015663"/>
          </a:xfrm>
          <a:prstGeom prst="rect">
            <a:avLst/>
          </a:prstGeom>
          <a:noFill/>
        </p:spPr>
        <p:txBody>
          <a:bodyPr wrap="square" rtlCol="0">
            <a:spAutoFit/>
          </a:bodyPr>
          <a:lstStyle/>
          <a:p>
            <a:r>
              <a:rPr lang="en-US" sz="1000" b="1" u="sng" dirty="0">
                <a:latin typeface="Tahoma" panose="020B0604030504040204" pitchFamily="34" charset="0"/>
                <a:ea typeface="Tahoma" panose="020B0604030504040204" pitchFamily="34" charset="0"/>
                <a:cs typeface="Tahoma" panose="020B0604030504040204" pitchFamily="34" charset="0"/>
              </a:rPr>
              <a:t>General Notes:</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Derivation in the textbook</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Has application to a variety of problems</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Requires sphere to be centered at the origin</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Not necessary to re-derive each time</a:t>
            </a:r>
          </a:p>
          <a:p>
            <a:pPr marL="628650" lvl="1" indent="-171450">
              <a:buFont typeface="Arial" panose="020B0604020202020204" pitchFamily="34" charset="0"/>
              <a:buChar char="•"/>
            </a:pPr>
            <a:endParaRPr lang="en-US" sz="10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26321393"/>
      </p:ext>
    </p:extLst>
  </p:cSld>
  <p:clrMapOvr>
    <a:masterClrMapping/>
  </p:clrMapOvr>
  <p:transition>
    <p:cut/>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Parameterization of a Cylinder</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204</a:t>
            </a:fld>
            <a:r>
              <a:rPr spc="-55" dirty="0"/>
              <a:t> </a:t>
            </a:r>
            <a:r>
              <a:rPr spc="35" dirty="0"/>
              <a:t>/</a:t>
            </a:r>
            <a:r>
              <a:rPr spc="-15" dirty="0"/>
              <a:t> </a:t>
            </a:r>
            <a:r>
              <a:rPr lang="en-US" spc="-55" dirty="0"/>
              <a:t>11</a:t>
            </a:r>
            <a:endParaRPr spc="-55" dirty="0"/>
          </a:p>
        </p:txBody>
      </p:sp>
      <p:sp>
        <p:nvSpPr>
          <p:cNvPr id="19" name="TextBox 18">
            <a:extLst>
              <a:ext uri="{FF2B5EF4-FFF2-40B4-BE49-F238E27FC236}">
                <a16:creationId xmlns:a16="http://schemas.microsoft.com/office/drawing/2014/main" id="{86A4D7BA-4D62-4AB2-8654-26043C4D3C86}"/>
              </a:ext>
            </a:extLst>
          </p:cNvPr>
          <p:cNvSpPr txBox="1"/>
          <p:nvPr/>
        </p:nvSpPr>
        <p:spPr>
          <a:xfrm>
            <a:off x="0" y="323218"/>
            <a:ext cx="4723844" cy="1015663"/>
          </a:xfrm>
          <a:prstGeom prst="rect">
            <a:avLst/>
          </a:prstGeom>
          <a:noFill/>
        </p:spPr>
        <p:txBody>
          <a:bodyPr wrap="square" rtlCol="0">
            <a:spAutoFit/>
          </a:bodyPr>
          <a:lstStyle/>
          <a:p>
            <a:r>
              <a:rPr lang="en-US" sz="1000" b="1" u="sng" dirty="0">
                <a:latin typeface="Tahoma" panose="020B0604030504040204" pitchFamily="34" charset="0"/>
                <a:ea typeface="Tahoma" panose="020B0604030504040204" pitchFamily="34" charset="0"/>
                <a:cs typeface="Tahoma" panose="020B0604030504040204" pitchFamily="34" charset="0"/>
              </a:rPr>
              <a:t>General Notes:</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Derivation in the textbook</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Has application to a variety of problems</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Requires center to be centered at the origin</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Not necessary to re-derive each time</a:t>
            </a:r>
          </a:p>
          <a:p>
            <a:pPr marL="628650" lvl="1" indent="-171450">
              <a:buFont typeface="Arial" panose="020B0604020202020204" pitchFamily="34" charset="0"/>
              <a:buChar char="•"/>
            </a:pPr>
            <a:endParaRPr lang="en-US" sz="1000" b="1" dirty="0">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747600BF-2A97-4FED-8C96-B41598B8A98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16407" y="2702484"/>
            <a:ext cx="2931048" cy="435048"/>
          </a:xfrm>
          <a:prstGeom prst="rect">
            <a:avLst/>
          </a:prstGeom>
        </p:spPr>
      </p:pic>
      <p:pic>
        <p:nvPicPr>
          <p:cNvPr id="20" name="Picture 19">
            <a:extLst>
              <a:ext uri="{FF2B5EF4-FFF2-40B4-BE49-F238E27FC236}">
                <a16:creationId xmlns:a16="http://schemas.microsoft.com/office/drawing/2014/main" id="{32E6C186-D69A-4DC8-87E0-31A92EB30588}"/>
              </a:ext>
            </a:extLst>
          </p:cNvPr>
          <p:cNvPicPr>
            <a:picLocks noChangeAspect="1"/>
          </p:cNvPicPr>
          <p:nvPr/>
        </p:nvPicPr>
        <p:blipFill>
          <a:blip r:embed="rId5"/>
          <a:stretch>
            <a:fillRect/>
          </a:stretch>
        </p:blipFill>
        <p:spPr>
          <a:xfrm>
            <a:off x="838484" y="1170571"/>
            <a:ext cx="2931048" cy="1489161"/>
          </a:xfrm>
          <a:prstGeom prst="rect">
            <a:avLst/>
          </a:prstGeom>
        </p:spPr>
      </p:pic>
    </p:spTree>
    <p:extLst>
      <p:ext uri="{BB962C8B-B14F-4D97-AF65-F5344CB8AC3E}">
        <p14:creationId xmlns:p14="http://schemas.microsoft.com/office/powerpoint/2010/main" val="2236323210"/>
      </p:ext>
    </p:extLst>
  </p:cSld>
  <p:clrMapOvr>
    <a:masterClrMapping/>
  </p:clrMapOvr>
  <p:transition>
    <p:cut/>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8"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Parameterization of a Cone</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205</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A4D7BA-4D62-4AB2-8654-26043C4D3C86}"/>
                  </a:ext>
                </a:extLst>
              </p:cNvPr>
              <p:cNvSpPr txBox="1"/>
              <p:nvPr/>
            </p:nvSpPr>
            <p:spPr>
              <a:xfrm>
                <a:off x="0" y="323218"/>
                <a:ext cx="4723844" cy="861774"/>
              </a:xfrm>
              <a:prstGeom prst="rect">
                <a:avLst/>
              </a:prstGeom>
              <a:noFill/>
            </p:spPr>
            <p:txBody>
              <a:bodyPr wrap="square" rtlCol="0">
                <a:spAutoFit/>
              </a:bodyPr>
              <a:lstStyle/>
              <a:p>
                <a:r>
                  <a:rPr lang="en-US" sz="1000" b="1" u="sng" dirty="0">
                    <a:latin typeface="Tahoma" panose="020B0604030504040204" pitchFamily="34" charset="0"/>
                    <a:ea typeface="Tahoma" panose="020B0604030504040204" pitchFamily="34" charset="0"/>
                    <a:cs typeface="Tahoma" panose="020B0604030504040204" pitchFamily="34" charset="0"/>
                  </a:rPr>
                  <a:t>General Notes:</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Can parameterize in terms of </a:t>
                </a: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𝜃</m:t>
                    </m:r>
                  </m:oMath>
                </a14:m>
                <a:r>
                  <a:rPr lang="en-US" sz="1000" dirty="0">
                    <a:latin typeface="Tahoma" panose="020B0604030504040204" pitchFamily="34" charset="0"/>
                    <a:ea typeface="Tahoma" panose="020B0604030504040204" pitchFamily="34" charset="0"/>
                    <a:cs typeface="Tahoma" panose="020B0604030504040204" pitchFamily="34" charset="0"/>
                  </a:rPr>
                  <a:t> or u’s and v’s (same thing)</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Has a general formula in terms of radius </a:t>
                </a: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𝑟</m:t>
                    </m:r>
                  </m:oMath>
                </a14:m>
                <a:r>
                  <a:rPr lang="en-US" sz="1000" dirty="0">
                    <a:latin typeface="Tahoma" panose="020B0604030504040204" pitchFamily="34" charset="0"/>
                    <a:ea typeface="Tahoma" panose="020B0604030504040204" pitchFamily="34" charset="0"/>
                    <a:cs typeface="Tahoma" panose="020B0604030504040204" pitchFamily="34" charset="0"/>
                  </a:rPr>
                  <a:t> and height </a:t>
                </a: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h</m:t>
                    </m:r>
                  </m:oMath>
                </a14:m>
                <a:endParaRPr lang="en-US" sz="100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Derivation in the textbook (example 4)</a:t>
                </a:r>
              </a:p>
              <a:p>
                <a:pPr marL="628650" lvl="1" indent="-171450">
                  <a:buFont typeface="Arial" panose="020B0604020202020204" pitchFamily="34" charset="0"/>
                  <a:buChar char="•"/>
                </a:pPr>
                <a:endParaRPr lang="en-US" sz="1000" b="1"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9" name="TextBox 18">
                <a:extLst>
                  <a:ext uri="{FF2B5EF4-FFF2-40B4-BE49-F238E27FC236}">
                    <a16:creationId xmlns:a16="http://schemas.microsoft.com/office/drawing/2014/main" id="{86A4D7BA-4D62-4AB2-8654-26043C4D3C86}"/>
                  </a:ext>
                </a:extLst>
              </p:cNvPr>
              <p:cNvSpPr txBox="1">
                <a:spLocks noRot="1" noChangeAspect="1" noMove="1" noResize="1" noEditPoints="1" noAdjustHandles="1" noChangeArrowheads="1" noChangeShapeType="1" noTextEdit="1"/>
              </p:cNvSpPr>
              <p:nvPr/>
            </p:nvSpPr>
            <p:spPr>
              <a:xfrm>
                <a:off x="0" y="323218"/>
                <a:ext cx="4723844" cy="861774"/>
              </a:xfrm>
              <a:prstGeom prst="rect">
                <a:avLst/>
              </a:prstGeom>
              <a:blipFill>
                <a:blip r:embed="rId9"/>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19AC43DA-6D1D-411F-97F9-ADE8BD26FC84}"/>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71450" y="2760916"/>
            <a:ext cx="1545143" cy="131810"/>
          </a:xfrm>
          <a:prstGeom prst="rect">
            <a:avLst/>
          </a:prstGeom>
        </p:spPr>
      </p:pic>
      <p:pic>
        <p:nvPicPr>
          <p:cNvPr id="18" name="Picture 17">
            <a:extLst>
              <a:ext uri="{FF2B5EF4-FFF2-40B4-BE49-F238E27FC236}">
                <a16:creationId xmlns:a16="http://schemas.microsoft.com/office/drawing/2014/main" id="{136A9115-2AE3-491A-B006-A40E91B30ECA}"/>
              </a:ext>
            </a:extLst>
          </p:cNvPr>
          <p:cNvPicPr>
            <a:picLocks noChangeAspect="1"/>
          </p:cNvPicPr>
          <p:nvPr/>
        </p:nvPicPr>
        <p:blipFill rotWithShape="1">
          <a:blip r:embed="rId11"/>
          <a:srcRect b="2645"/>
          <a:stretch/>
        </p:blipFill>
        <p:spPr>
          <a:xfrm>
            <a:off x="251929" y="1097719"/>
            <a:ext cx="1536065" cy="1641676"/>
          </a:xfrm>
          <a:prstGeom prst="rect">
            <a:avLst/>
          </a:prstGeom>
        </p:spPr>
      </p:pic>
      <p:pic>
        <p:nvPicPr>
          <p:cNvPr id="22" name="Picture 21">
            <a:extLst>
              <a:ext uri="{FF2B5EF4-FFF2-40B4-BE49-F238E27FC236}">
                <a16:creationId xmlns:a16="http://schemas.microsoft.com/office/drawing/2014/main" id="{8A97BFAE-CBBC-4DD0-A87E-DE470D6D37D1}"/>
              </a:ext>
            </a:extLst>
          </p:cNvPr>
          <p:cNvPicPr>
            <a:picLocks noChangeAspect="1"/>
          </p:cNvPicPr>
          <p:nvPr/>
        </p:nvPicPr>
        <p:blipFill>
          <a:blip r:embed="rId12"/>
          <a:stretch>
            <a:fillRect/>
          </a:stretch>
        </p:blipFill>
        <p:spPr>
          <a:xfrm>
            <a:off x="1902515" y="1097719"/>
            <a:ext cx="2705489" cy="1049829"/>
          </a:xfrm>
          <a:prstGeom prst="rect">
            <a:avLst/>
          </a:prstGeom>
        </p:spPr>
      </p:pic>
      <p:pic>
        <p:nvPicPr>
          <p:cNvPr id="24" name="Picture 23">
            <a:extLst>
              <a:ext uri="{FF2B5EF4-FFF2-40B4-BE49-F238E27FC236}">
                <a16:creationId xmlns:a16="http://schemas.microsoft.com/office/drawing/2014/main" id="{021AD327-C9EC-4D2E-A06E-4B7E2D32D5FD}"/>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070116" y="2232155"/>
            <a:ext cx="2370286" cy="131810"/>
          </a:xfrm>
          <a:prstGeom prst="rect">
            <a:avLst/>
          </a:prstGeom>
        </p:spPr>
      </p:pic>
      <p:pic>
        <p:nvPicPr>
          <p:cNvPr id="28" name="Picture 27">
            <a:extLst>
              <a:ext uri="{FF2B5EF4-FFF2-40B4-BE49-F238E27FC236}">
                <a16:creationId xmlns:a16="http://schemas.microsoft.com/office/drawing/2014/main" id="{F150875B-EF06-4232-858A-84FE6D440A90}"/>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954103" y="2427406"/>
            <a:ext cx="2585828" cy="210514"/>
          </a:xfrm>
          <a:prstGeom prst="rect">
            <a:avLst/>
          </a:prstGeom>
        </p:spPr>
      </p:pic>
      <p:pic>
        <p:nvPicPr>
          <p:cNvPr id="32" name="Picture 31">
            <a:extLst>
              <a:ext uri="{FF2B5EF4-FFF2-40B4-BE49-F238E27FC236}">
                <a16:creationId xmlns:a16="http://schemas.microsoft.com/office/drawing/2014/main" id="{8588CCEB-B2A2-4C3F-90CC-A98FBE0F04CB}"/>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952132" y="2689740"/>
            <a:ext cx="2576457" cy="187124"/>
          </a:xfrm>
          <a:prstGeom prst="rect">
            <a:avLst/>
          </a:prstGeom>
        </p:spPr>
      </p:pic>
      <p:pic>
        <p:nvPicPr>
          <p:cNvPr id="34" name="Picture 33">
            <a:extLst>
              <a:ext uri="{FF2B5EF4-FFF2-40B4-BE49-F238E27FC236}">
                <a16:creationId xmlns:a16="http://schemas.microsoft.com/office/drawing/2014/main" id="{402294E7-2E0A-4FE7-8F93-BE6C4B40A4B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524211" y="2945652"/>
            <a:ext cx="1462095" cy="111238"/>
          </a:xfrm>
          <a:prstGeom prst="rect">
            <a:avLst/>
          </a:prstGeom>
        </p:spPr>
      </p:pic>
      <p:pic>
        <p:nvPicPr>
          <p:cNvPr id="36" name="Picture 35">
            <a:extLst>
              <a:ext uri="{FF2B5EF4-FFF2-40B4-BE49-F238E27FC236}">
                <a16:creationId xmlns:a16="http://schemas.microsoft.com/office/drawing/2014/main" id="{E5D9EE9D-F0F8-474D-9C81-37BC06D28881}"/>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71450" y="2945652"/>
            <a:ext cx="1421714" cy="131810"/>
          </a:xfrm>
          <a:prstGeom prst="rect">
            <a:avLst/>
          </a:prstGeom>
        </p:spPr>
      </p:pic>
    </p:spTree>
    <p:extLst>
      <p:ext uri="{BB962C8B-B14F-4D97-AF65-F5344CB8AC3E}">
        <p14:creationId xmlns:p14="http://schemas.microsoft.com/office/powerpoint/2010/main" val="2742829996"/>
      </p:ext>
    </p:extLst>
  </p:cSld>
  <p:clrMapOvr>
    <a:masterClrMapping/>
  </p:clrMapOvr>
  <p:transition>
    <p:cut/>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206</a:t>
            </a:fld>
            <a:r>
              <a:rPr spc="-55" dirty="0"/>
              <a:t> </a:t>
            </a:r>
            <a:r>
              <a:rPr spc="35" dirty="0"/>
              <a:t>/</a:t>
            </a:r>
            <a:r>
              <a:rPr spc="-15" dirty="0"/>
              <a:t> </a:t>
            </a:r>
            <a:r>
              <a:rPr lang="en-US" spc="-55" dirty="0"/>
              <a:t>11</a:t>
            </a:r>
            <a:endParaRPr spc="-55" dirty="0"/>
          </a:p>
        </p:txBody>
      </p:sp>
      <p:sp>
        <p:nvSpPr>
          <p:cNvPr id="16" name="object 5">
            <a:extLst>
              <a:ext uri="{FF2B5EF4-FFF2-40B4-BE49-F238E27FC236}">
                <a16:creationId xmlns:a16="http://schemas.microsoft.com/office/drawing/2014/main" id="{57A12404-161C-449B-B4F4-BA29DE45F5E1}"/>
              </a:ext>
            </a:extLst>
          </p:cNvPr>
          <p:cNvSpPr txBox="1"/>
          <p:nvPr/>
        </p:nvSpPr>
        <p:spPr>
          <a:xfrm>
            <a:off x="95300" y="39215"/>
            <a:ext cx="4343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Parameterization of a Paraboloid (example 1)</a:t>
            </a:r>
            <a:endParaRPr lang="en-US" sz="1400" dirty="0">
              <a:latin typeface="Tahoma"/>
              <a:cs typeface="Tahoma"/>
            </a:endParaRPr>
          </a:p>
        </p:txBody>
      </p:sp>
      <p:pic>
        <p:nvPicPr>
          <p:cNvPr id="17" name="Picture 16">
            <a:extLst>
              <a:ext uri="{FF2B5EF4-FFF2-40B4-BE49-F238E27FC236}">
                <a16:creationId xmlns:a16="http://schemas.microsoft.com/office/drawing/2014/main" id="{210848D2-C85E-4854-89BE-9FB4E1B939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2717" y="464886"/>
            <a:ext cx="2679619" cy="128000"/>
          </a:xfrm>
          <a:prstGeom prst="rect">
            <a:avLst/>
          </a:prstGeom>
        </p:spPr>
      </p:pic>
      <p:pic>
        <p:nvPicPr>
          <p:cNvPr id="19" name="Picture 18">
            <a:extLst>
              <a:ext uri="{FF2B5EF4-FFF2-40B4-BE49-F238E27FC236}">
                <a16:creationId xmlns:a16="http://schemas.microsoft.com/office/drawing/2014/main" id="{5A52DA13-715C-4930-8AB1-BCE6B91F45A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812507" y="420574"/>
            <a:ext cx="1443809" cy="153905"/>
          </a:xfrm>
          <a:prstGeom prst="rect">
            <a:avLst/>
          </a:prstGeom>
        </p:spPr>
      </p:pic>
      <p:pic>
        <p:nvPicPr>
          <p:cNvPr id="14" name="Picture 13">
            <a:extLst>
              <a:ext uri="{FF2B5EF4-FFF2-40B4-BE49-F238E27FC236}">
                <a16:creationId xmlns:a16="http://schemas.microsoft.com/office/drawing/2014/main" id="{8A076057-061D-4F03-903C-403FD961A62E}"/>
              </a:ext>
            </a:extLst>
          </p:cNvPr>
          <p:cNvPicPr>
            <a:picLocks noChangeAspect="1"/>
          </p:cNvPicPr>
          <p:nvPr/>
        </p:nvPicPr>
        <p:blipFill>
          <a:blip r:embed="rId7"/>
          <a:stretch>
            <a:fillRect/>
          </a:stretch>
        </p:blipFill>
        <p:spPr>
          <a:xfrm>
            <a:off x="3245" y="2215652"/>
            <a:ext cx="1038225" cy="1147763"/>
          </a:xfrm>
          <a:prstGeom prst="rect">
            <a:avLst/>
          </a:prstGeom>
        </p:spPr>
      </p:pic>
    </p:spTree>
    <p:extLst>
      <p:ext uri="{BB962C8B-B14F-4D97-AF65-F5344CB8AC3E}">
        <p14:creationId xmlns:p14="http://schemas.microsoft.com/office/powerpoint/2010/main" val="1560962694"/>
      </p:ext>
    </p:extLst>
  </p:cSld>
  <p:clrMapOvr>
    <a:masterClrMapping/>
  </p:clrMapOvr>
  <p:transition>
    <p:cut/>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4"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207</a:t>
            </a:fld>
            <a:r>
              <a:rPr spc="-55" dirty="0"/>
              <a:t> </a:t>
            </a:r>
            <a:r>
              <a:rPr spc="35" dirty="0"/>
              <a:t>/</a:t>
            </a:r>
            <a:r>
              <a:rPr spc="-15" dirty="0"/>
              <a:t> </a:t>
            </a:r>
            <a:r>
              <a:rPr lang="en-US" spc="-55" dirty="0"/>
              <a:t>11</a:t>
            </a:r>
            <a:endParaRPr spc="-55" dirty="0"/>
          </a:p>
        </p:txBody>
      </p:sp>
      <p:sp>
        <p:nvSpPr>
          <p:cNvPr id="16" name="object 5">
            <a:extLst>
              <a:ext uri="{FF2B5EF4-FFF2-40B4-BE49-F238E27FC236}">
                <a16:creationId xmlns:a16="http://schemas.microsoft.com/office/drawing/2014/main" id="{57A12404-161C-449B-B4F4-BA29DE45F5E1}"/>
              </a:ext>
            </a:extLst>
          </p:cNvPr>
          <p:cNvSpPr txBox="1"/>
          <p:nvPr/>
        </p:nvSpPr>
        <p:spPr>
          <a:xfrm>
            <a:off x="95300" y="39215"/>
            <a:ext cx="4343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Parameterization of a Paraboloid (example 1)</a:t>
            </a:r>
            <a:endParaRPr lang="en-US" sz="1400" dirty="0">
              <a:latin typeface="Tahoma"/>
              <a:cs typeface="Tahoma"/>
            </a:endParaRPr>
          </a:p>
        </p:txBody>
      </p:sp>
      <p:pic>
        <p:nvPicPr>
          <p:cNvPr id="17" name="Picture 16">
            <a:extLst>
              <a:ext uri="{FF2B5EF4-FFF2-40B4-BE49-F238E27FC236}">
                <a16:creationId xmlns:a16="http://schemas.microsoft.com/office/drawing/2014/main" id="{210848D2-C85E-4854-89BE-9FB4E1B939B5}"/>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62717" y="464886"/>
            <a:ext cx="2679619" cy="128000"/>
          </a:xfrm>
          <a:prstGeom prst="rect">
            <a:avLst/>
          </a:prstGeom>
        </p:spPr>
      </p:pic>
      <p:pic>
        <p:nvPicPr>
          <p:cNvPr id="19" name="Picture 18">
            <a:extLst>
              <a:ext uri="{FF2B5EF4-FFF2-40B4-BE49-F238E27FC236}">
                <a16:creationId xmlns:a16="http://schemas.microsoft.com/office/drawing/2014/main" id="{5A52DA13-715C-4930-8AB1-BCE6B91F45A8}"/>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2812507" y="420574"/>
            <a:ext cx="1443809" cy="153905"/>
          </a:xfrm>
          <a:prstGeom prst="rect">
            <a:avLst/>
          </a:prstGeom>
        </p:spPr>
      </p:pic>
      <p:pic>
        <p:nvPicPr>
          <p:cNvPr id="14" name="Picture 13">
            <a:extLst>
              <a:ext uri="{FF2B5EF4-FFF2-40B4-BE49-F238E27FC236}">
                <a16:creationId xmlns:a16="http://schemas.microsoft.com/office/drawing/2014/main" id="{8A076057-061D-4F03-903C-403FD961A62E}"/>
              </a:ext>
            </a:extLst>
          </p:cNvPr>
          <p:cNvPicPr>
            <a:picLocks noChangeAspect="1"/>
          </p:cNvPicPr>
          <p:nvPr/>
        </p:nvPicPr>
        <p:blipFill>
          <a:blip r:embed="rId17"/>
          <a:stretch>
            <a:fillRect/>
          </a:stretch>
        </p:blipFill>
        <p:spPr>
          <a:xfrm>
            <a:off x="3245" y="2215652"/>
            <a:ext cx="1038225" cy="1147763"/>
          </a:xfrm>
          <a:prstGeom prst="rect">
            <a:avLst/>
          </a:prstGeom>
        </p:spPr>
      </p:pic>
      <p:pic>
        <p:nvPicPr>
          <p:cNvPr id="18" name="Picture 17">
            <a:extLst>
              <a:ext uri="{FF2B5EF4-FFF2-40B4-BE49-F238E27FC236}">
                <a16:creationId xmlns:a16="http://schemas.microsoft.com/office/drawing/2014/main" id="{3904D0CE-2B97-4B3E-97E1-5B0955D2D8D6}"/>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85955" y="679312"/>
            <a:ext cx="1316571" cy="128000"/>
          </a:xfrm>
          <a:prstGeom prst="rect">
            <a:avLst/>
          </a:prstGeom>
        </p:spPr>
      </p:pic>
      <p:pic>
        <p:nvPicPr>
          <p:cNvPr id="15" name="Picture 14">
            <a:extLst>
              <a:ext uri="{FF2B5EF4-FFF2-40B4-BE49-F238E27FC236}">
                <a16:creationId xmlns:a16="http://schemas.microsoft.com/office/drawing/2014/main" id="{062FDF11-BBD9-4811-800C-64AA323A2D7D}"/>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1515247" y="660905"/>
            <a:ext cx="1403429" cy="131810"/>
          </a:xfrm>
          <a:prstGeom prst="rect">
            <a:avLst/>
          </a:prstGeom>
        </p:spPr>
      </p:pic>
      <p:pic>
        <p:nvPicPr>
          <p:cNvPr id="21" name="Picture 20">
            <a:extLst>
              <a:ext uri="{FF2B5EF4-FFF2-40B4-BE49-F238E27FC236}">
                <a16:creationId xmlns:a16="http://schemas.microsoft.com/office/drawing/2014/main" id="{F35AE008-076A-4388-ABE1-3E8FF9496819}"/>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3008410" y="645193"/>
            <a:ext cx="345905" cy="120381"/>
          </a:xfrm>
          <a:prstGeom prst="rect">
            <a:avLst/>
          </a:prstGeom>
        </p:spPr>
      </p:pic>
      <p:pic>
        <p:nvPicPr>
          <p:cNvPr id="23" name="Picture 22">
            <a:extLst>
              <a:ext uri="{FF2B5EF4-FFF2-40B4-BE49-F238E27FC236}">
                <a16:creationId xmlns:a16="http://schemas.microsoft.com/office/drawing/2014/main" id="{DDC8DCDE-8185-4D3F-A347-F6760CAAD239}"/>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85955" y="869762"/>
            <a:ext cx="2257524" cy="128000"/>
          </a:xfrm>
          <a:prstGeom prst="rect">
            <a:avLst/>
          </a:prstGeom>
        </p:spPr>
      </p:pic>
      <p:pic>
        <p:nvPicPr>
          <p:cNvPr id="25" name="Picture 24">
            <a:extLst>
              <a:ext uri="{FF2B5EF4-FFF2-40B4-BE49-F238E27FC236}">
                <a16:creationId xmlns:a16="http://schemas.microsoft.com/office/drawing/2014/main" id="{E197D3B7-B6DA-4BD9-A6B5-73205209F2FC}"/>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967437" y="1022091"/>
            <a:ext cx="2499048" cy="127238"/>
          </a:xfrm>
          <a:prstGeom prst="rect">
            <a:avLst/>
          </a:prstGeom>
        </p:spPr>
      </p:pic>
      <p:pic>
        <p:nvPicPr>
          <p:cNvPr id="27" name="Picture 26">
            <a:extLst>
              <a:ext uri="{FF2B5EF4-FFF2-40B4-BE49-F238E27FC236}">
                <a16:creationId xmlns:a16="http://schemas.microsoft.com/office/drawing/2014/main" id="{8A8290D4-22C7-491B-BD51-7757320B7F49}"/>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1415437" y="1160733"/>
            <a:ext cx="1603048" cy="227810"/>
          </a:xfrm>
          <a:prstGeom prst="rect">
            <a:avLst/>
          </a:prstGeom>
        </p:spPr>
      </p:pic>
      <p:pic>
        <p:nvPicPr>
          <p:cNvPr id="29" name="Picture 28">
            <a:extLst>
              <a:ext uri="{FF2B5EF4-FFF2-40B4-BE49-F238E27FC236}">
                <a16:creationId xmlns:a16="http://schemas.microsoft.com/office/drawing/2014/main" id="{551E756A-D03B-4B70-97B5-E8D1404CF50C}"/>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1487818" y="1433338"/>
            <a:ext cx="1458286" cy="110476"/>
          </a:xfrm>
          <a:prstGeom prst="rect">
            <a:avLst/>
          </a:prstGeom>
        </p:spPr>
      </p:pic>
      <p:pic>
        <p:nvPicPr>
          <p:cNvPr id="31" name="Picture 30">
            <a:extLst>
              <a:ext uri="{FF2B5EF4-FFF2-40B4-BE49-F238E27FC236}">
                <a16:creationId xmlns:a16="http://schemas.microsoft.com/office/drawing/2014/main" id="{A1C0F4C0-C8FE-4344-A705-B84876F661A4}"/>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5300" y="1642027"/>
            <a:ext cx="2681905" cy="128000"/>
          </a:xfrm>
          <a:prstGeom prst="rect">
            <a:avLst/>
          </a:prstGeom>
        </p:spPr>
      </p:pic>
      <p:pic>
        <p:nvPicPr>
          <p:cNvPr id="33" name="Picture 32">
            <a:extLst>
              <a:ext uri="{FF2B5EF4-FFF2-40B4-BE49-F238E27FC236}">
                <a16:creationId xmlns:a16="http://schemas.microsoft.com/office/drawing/2014/main" id="{664C9DA3-9E63-462C-BC94-2AA46607709B}"/>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442674" y="1796091"/>
            <a:ext cx="1722667" cy="140952"/>
          </a:xfrm>
          <a:prstGeom prst="rect">
            <a:avLst/>
          </a:prstGeom>
        </p:spPr>
      </p:pic>
      <p:pic>
        <p:nvPicPr>
          <p:cNvPr id="35" name="Picture 34">
            <a:extLst>
              <a:ext uri="{FF2B5EF4-FFF2-40B4-BE49-F238E27FC236}">
                <a16:creationId xmlns:a16="http://schemas.microsoft.com/office/drawing/2014/main" id="{67D4F94B-AD9D-435C-99C2-8F64AB24FD7D}"/>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1575245" y="1991857"/>
            <a:ext cx="1457524" cy="110476"/>
          </a:xfrm>
          <a:prstGeom prst="rect">
            <a:avLst/>
          </a:prstGeom>
        </p:spPr>
      </p:pic>
    </p:spTree>
    <p:extLst>
      <p:ext uri="{BB962C8B-B14F-4D97-AF65-F5344CB8AC3E}">
        <p14:creationId xmlns:p14="http://schemas.microsoft.com/office/powerpoint/2010/main" val="3072023138"/>
      </p:ext>
    </p:extLst>
  </p:cSld>
  <p:clrMapOvr>
    <a:masterClrMapping/>
  </p:clrMapOvr>
  <p:transition>
    <p:cut/>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Surface Integral</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208</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DD66708-D2EB-4DA4-9DCB-B6B776E8448D}"/>
                  </a:ext>
                </a:extLst>
              </p:cNvPr>
              <p:cNvSpPr txBox="1"/>
              <p:nvPr/>
            </p:nvSpPr>
            <p:spPr>
              <a:xfrm>
                <a:off x="1942668" y="386781"/>
                <a:ext cx="2716992" cy="2554545"/>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Analogous to scalar line integrals, but instead we are focusing on a surface in 3D-space not a curve</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We may view G(u, v) as a mapping from the </a:t>
                </a:r>
                <a:r>
                  <a:rPr lang="en-US" sz="1000" dirty="0" err="1">
                    <a:latin typeface="Tahoma" panose="020B0604030504040204" pitchFamily="34" charset="0"/>
                    <a:ea typeface="Tahoma" panose="020B0604030504040204" pitchFamily="34" charset="0"/>
                    <a:cs typeface="Tahoma" panose="020B0604030504040204" pitchFamily="34" charset="0"/>
                  </a:rPr>
                  <a:t>uv</a:t>
                </a:r>
                <a:r>
                  <a:rPr lang="en-US" sz="1000" dirty="0">
                    <a:latin typeface="Tahoma" panose="020B0604030504040204" pitchFamily="34" charset="0"/>
                    <a:ea typeface="Tahoma" panose="020B0604030504040204" pitchFamily="34" charset="0"/>
                    <a:cs typeface="Tahoma" panose="020B0604030504040204" pitchFamily="34" charset="0"/>
                  </a:rPr>
                  <a:t>-plane to the </a:t>
                </a:r>
                <a:r>
                  <a:rPr lang="en-US" sz="1000" dirty="0" err="1">
                    <a:latin typeface="Tahoma" panose="020B0604030504040204" pitchFamily="34" charset="0"/>
                    <a:ea typeface="Tahoma" panose="020B0604030504040204" pitchFamily="34" charset="0"/>
                    <a:cs typeface="Tahoma" panose="020B0604030504040204" pitchFamily="34" charset="0"/>
                  </a:rPr>
                  <a:t>xy</a:t>
                </a:r>
                <a:r>
                  <a:rPr lang="en-US" sz="1000" dirty="0">
                    <a:latin typeface="Tahoma" panose="020B0604030504040204" pitchFamily="34" charset="0"/>
                    <a:ea typeface="Tahoma" panose="020B0604030504040204" pitchFamily="34" charset="0"/>
                    <a:cs typeface="Tahoma" panose="020B0604030504040204" pitchFamily="34" charset="0"/>
                  </a:rPr>
                  <a:t>-plane, and we find that ∥</a:t>
                </a:r>
                <a:r>
                  <a:rPr lang="en-US" sz="1000" b="1" dirty="0">
                    <a:latin typeface="Tahoma" panose="020B0604030504040204" pitchFamily="34" charset="0"/>
                    <a:ea typeface="Tahoma" panose="020B0604030504040204" pitchFamily="34" charset="0"/>
                    <a:cs typeface="Tahoma" panose="020B0604030504040204" pitchFamily="34" charset="0"/>
                  </a:rPr>
                  <a:t>N</a:t>
                </a:r>
                <a:r>
                  <a:rPr lang="en-US" sz="1000" dirty="0">
                    <a:latin typeface="Tahoma" panose="020B0604030504040204" pitchFamily="34" charset="0"/>
                    <a:ea typeface="Tahoma" panose="020B0604030504040204" pitchFamily="34" charset="0"/>
                    <a:cs typeface="Tahoma" panose="020B0604030504040204" pitchFamily="34" charset="0"/>
                  </a:rPr>
                  <a:t>(u, v)∥ is the Jacobian of this mapping</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Must consider the small differential surface element </a:t>
                </a:r>
                <a14:m>
                  <m:oMath xmlns:m="http://schemas.openxmlformats.org/officeDocument/2006/math">
                    <m:r>
                      <a:rPr lang="pl-PL" sz="1000" i="1" dirty="0" smtClean="0">
                        <a:latin typeface="Cambria Math" panose="02040503050406030204" pitchFamily="18" charset="0"/>
                        <a:ea typeface="Tahoma" panose="020B0604030504040204" pitchFamily="34" charset="0"/>
                        <a:cs typeface="Tahoma" panose="020B0604030504040204" pitchFamily="34" charset="0"/>
                      </a:rPr>
                      <m:t>𝑑𝑆</m:t>
                    </m:r>
                    <m:r>
                      <a:rPr lang="pl-PL" sz="1000" i="1" dirty="0" smtClean="0">
                        <a:latin typeface="Cambria Math" panose="02040503050406030204" pitchFamily="18" charset="0"/>
                        <a:ea typeface="Tahoma" panose="020B0604030504040204" pitchFamily="34" charset="0"/>
                        <a:cs typeface="Tahoma" panose="020B0604030504040204" pitchFamily="34" charset="0"/>
                      </a:rPr>
                      <m:t>= </m:t>
                    </m:r>
                    <m:r>
                      <m:rPr>
                        <m:lit/>
                      </m:rPr>
                      <a:rPr lang="en-US" sz="1000" b="0" i="1" dirty="0" smtClean="0">
                        <a:latin typeface="Cambria Math" panose="02040503050406030204" pitchFamily="18" charset="0"/>
                        <a:ea typeface="Tahoma" panose="020B0604030504040204" pitchFamily="34" charset="0"/>
                        <a:cs typeface="Tahoma" panose="020B0604030504040204" pitchFamily="34" charset="0"/>
                      </a:rPr>
                      <m:t>|</m:t>
                    </m:r>
                    <m:r>
                      <m:rPr>
                        <m:lit/>
                      </m:rPr>
                      <a:rPr lang="pl-PL" sz="1000" i="1" dirty="0" smtClean="0">
                        <a:latin typeface="Cambria Math" panose="02040503050406030204" pitchFamily="18" charset="0"/>
                        <a:ea typeface="Tahoma" panose="020B0604030504040204" pitchFamily="34" charset="0"/>
                        <a:cs typeface="Tahoma" panose="020B0604030504040204" pitchFamily="34" charset="0"/>
                      </a:rPr>
                      <m:t>|</m:t>
                    </m:r>
                    <m:r>
                      <a:rPr lang="en-US" sz="1000" i="1" dirty="0" smtClean="0">
                        <a:latin typeface="Cambria Math" panose="02040503050406030204" pitchFamily="18" charset="0"/>
                        <a:ea typeface="Tahoma" panose="020B0604030504040204" pitchFamily="34" charset="0"/>
                        <a:cs typeface="Tahoma" panose="020B0604030504040204" pitchFamily="34" charset="0"/>
                      </a:rPr>
                      <m:t> </m:t>
                    </m:r>
                    <m:r>
                      <a:rPr lang="pl-PL" sz="1000" i="1" dirty="0" smtClean="0">
                        <a:latin typeface="Cambria Math" panose="02040503050406030204" pitchFamily="18" charset="0"/>
                        <a:ea typeface="Tahoma" panose="020B0604030504040204" pitchFamily="34" charset="0"/>
                        <a:cs typeface="Tahoma" panose="020B0604030504040204" pitchFamily="34" charset="0"/>
                      </a:rPr>
                      <m:t>𝑁</m:t>
                    </m:r>
                    <m:r>
                      <a:rPr lang="pl-PL" sz="1000" i="1" dirty="0" smtClean="0">
                        <a:latin typeface="Cambria Math" panose="02040503050406030204" pitchFamily="18" charset="0"/>
                        <a:ea typeface="Tahoma" panose="020B0604030504040204" pitchFamily="34" charset="0"/>
                        <a:cs typeface="Tahoma" panose="020B0604030504040204" pitchFamily="34" charset="0"/>
                      </a:rPr>
                      <m:t>(</m:t>
                    </m:r>
                    <m:r>
                      <a:rPr lang="pl-PL" sz="1000" i="1" dirty="0" smtClean="0">
                        <a:latin typeface="Cambria Math" panose="02040503050406030204" pitchFamily="18" charset="0"/>
                        <a:ea typeface="Tahoma" panose="020B0604030504040204" pitchFamily="34" charset="0"/>
                        <a:cs typeface="Tahoma" panose="020B0604030504040204" pitchFamily="34" charset="0"/>
                      </a:rPr>
                      <m:t>𝑢</m:t>
                    </m:r>
                    <m:r>
                      <a:rPr lang="pl-PL" sz="1000" i="1" dirty="0" smtClean="0">
                        <a:latin typeface="Cambria Math" panose="02040503050406030204" pitchFamily="18" charset="0"/>
                        <a:ea typeface="Tahoma" panose="020B0604030504040204" pitchFamily="34" charset="0"/>
                        <a:cs typeface="Tahoma" panose="020B0604030504040204" pitchFamily="34" charset="0"/>
                      </a:rPr>
                      <m:t>, </m:t>
                    </m:r>
                    <m:r>
                      <a:rPr lang="pl-PL" sz="1000" i="1" dirty="0" smtClean="0">
                        <a:latin typeface="Cambria Math" panose="02040503050406030204" pitchFamily="18" charset="0"/>
                        <a:ea typeface="Tahoma" panose="020B0604030504040204" pitchFamily="34" charset="0"/>
                        <a:cs typeface="Tahoma" panose="020B0604030504040204" pitchFamily="34" charset="0"/>
                      </a:rPr>
                      <m:t>𝑣</m:t>
                    </m:r>
                    <m:r>
                      <a:rPr lang="pl-PL" sz="1000" i="1" dirty="0" smtClean="0">
                        <a:latin typeface="Cambria Math" panose="02040503050406030204" pitchFamily="18" charset="0"/>
                        <a:ea typeface="Tahoma" panose="020B0604030504040204" pitchFamily="34" charset="0"/>
                        <a:cs typeface="Tahoma" panose="020B0604030504040204" pitchFamily="34" charset="0"/>
                      </a:rPr>
                      <m:t>) </m:t>
                    </m:r>
                    <m:r>
                      <m:rPr>
                        <m:lit/>
                      </m:rPr>
                      <a:rPr lang="en-US" sz="1000" b="0" i="1" dirty="0" smtClean="0">
                        <a:latin typeface="Cambria Math" panose="02040503050406030204" pitchFamily="18" charset="0"/>
                        <a:ea typeface="Tahoma" panose="020B0604030504040204" pitchFamily="34" charset="0"/>
                        <a:cs typeface="Tahoma" panose="020B0604030504040204" pitchFamily="34" charset="0"/>
                      </a:rPr>
                      <m:t>|</m:t>
                    </m:r>
                    <m:r>
                      <m:rPr>
                        <m:lit/>
                      </m:rPr>
                      <a:rPr lang="pl-PL" sz="1000" i="1" dirty="0" smtClean="0">
                        <a:latin typeface="Cambria Math" panose="02040503050406030204" pitchFamily="18" charset="0"/>
                        <a:ea typeface="Tahoma" panose="020B0604030504040204" pitchFamily="34" charset="0"/>
                        <a:cs typeface="Tahoma" panose="020B0604030504040204" pitchFamily="34" charset="0"/>
                      </a:rPr>
                      <m:t>|</m:t>
                    </m:r>
                    <m:r>
                      <a:rPr lang="pl-PL" sz="1000" i="1" dirty="0" smtClean="0">
                        <a:latin typeface="Cambria Math" panose="02040503050406030204" pitchFamily="18" charset="0"/>
                        <a:ea typeface="Tahoma" panose="020B0604030504040204" pitchFamily="34" charset="0"/>
                        <a:cs typeface="Tahoma" panose="020B0604030504040204" pitchFamily="34" charset="0"/>
                      </a:rPr>
                      <m:t> </m:t>
                    </m:r>
                    <m:r>
                      <a:rPr lang="pl-PL" sz="1000" i="1" dirty="0" smtClean="0">
                        <a:latin typeface="Cambria Math" panose="02040503050406030204" pitchFamily="18" charset="0"/>
                        <a:ea typeface="Tahoma" panose="020B0604030504040204" pitchFamily="34" charset="0"/>
                        <a:cs typeface="Tahoma" panose="020B0604030504040204" pitchFamily="34" charset="0"/>
                      </a:rPr>
                      <m:t>𝑑𝑢</m:t>
                    </m:r>
                    <m:r>
                      <a:rPr lang="pl-PL" sz="1000" i="1" dirty="0" smtClean="0">
                        <a:latin typeface="Cambria Math" panose="02040503050406030204" pitchFamily="18" charset="0"/>
                        <a:ea typeface="Tahoma" panose="020B0604030504040204" pitchFamily="34" charset="0"/>
                        <a:cs typeface="Tahoma" panose="020B0604030504040204" pitchFamily="34" charset="0"/>
                      </a:rPr>
                      <m:t> </m:t>
                    </m:r>
                    <m:r>
                      <a:rPr lang="pl-PL" sz="1000" i="1" dirty="0" smtClean="0">
                        <a:latin typeface="Cambria Math" panose="02040503050406030204" pitchFamily="18" charset="0"/>
                        <a:ea typeface="Tahoma" panose="020B0604030504040204" pitchFamily="34" charset="0"/>
                        <a:cs typeface="Tahoma" panose="020B0604030504040204" pitchFamily="34" charset="0"/>
                      </a:rPr>
                      <m:t>𝑑𝑣</m:t>
                    </m:r>
                  </m:oMath>
                </a14:m>
                <a:endParaRPr lang="en-US" sz="10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Can represent mass, if </a:t>
                </a: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𝑓</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𝑥</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𝑦</m:t>
                    </m:r>
                    <m:r>
                      <a:rPr lang="en-US" sz="1000" b="0" i="1" smtClean="0">
                        <a:latin typeface="Cambria Math" panose="02040503050406030204" pitchFamily="18" charset="0"/>
                        <a:ea typeface="Tahoma" panose="020B0604030504040204" pitchFamily="34" charset="0"/>
                        <a:cs typeface="Tahoma" panose="020B0604030504040204" pitchFamily="34" charset="0"/>
                      </a:rPr>
                      <m:t>)</m:t>
                    </m:r>
                  </m:oMath>
                </a14:m>
                <a:r>
                  <a:rPr lang="en-US" sz="1000" dirty="0">
                    <a:latin typeface="Tahoma" panose="020B0604030504040204" pitchFamily="34" charset="0"/>
                    <a:ea typeface="Tahoma" panose="020B0604030504040204" pitchFamily="34" charset="0"/>
                    <a:cs typeface="Tahoma" panose="020B0604030504040204" pitchFamily="34" charset="0"/>
                  </a:rPr>
                  <a:t> is the mass density function</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The double integral integrates over a flat region, the surface integral can integrate over a non-flat region (i.e., projection of our surface ‘S’ onto a coordinate plane gives us the region ‘R’)</a:t>
                </a:r>
              </a:p>
            </p:txBody>
          </p:sp>
        </mc:Choice>
        <mc:Fallback xmlns="">
          <p:sp>
            <p:nvSpPr>
              <p:cNvPr id="16" name="TextBox 15">
                <a:extLst>
                  <a:ext uri="{FF2B5EF4-FFF2-40B4-BE49-F238E27FC236}">
                    <a16:creationId xmlns:a16="http://schemas.microsoft.com/office/drawing/2014/main" id="{4DD66708-D2EB-4DA4-9DCB-B6B776E8448D}"/>
                  </a:ext>
                </a:extLst>
              </p:cNvPr>
              <p:cNvSpPr txBox="1">
                <a:spLocks noRot="1" noChangeAspect="1" noMove="1" noResize="1" noEditPoints="1" noAdjustHandles="1" noChangeArrowheads="1" noChangeShapeType="1" noTextEdit="1"/>
              </p:cNvSpPr>
              <p:nvPr/>
            </p:nvSpPr>
            <p:spPr>
              <a:xfrm>
                <a:off x="1942668" y="386781"/>
                <a:ext cx="2716992" cy="2554545"/>
              </a:xfrm>
              <a:prstGeom prst="rect">
                <a:avLst/>
              </a:prstGeom>
              <a:blipFill>
                <a:blip r:embed="rId4"/>
                <a:stretch>
                  <a:fillRect r="-449" b="-238"/>
                </a:stretch>
              </a:blipFill>
            </p:spPr>
            <p:txBody>
              <a:bodyPr/>
              <a:lstStyle/>
              <a:p>
                <a:r>
                  <a:rPr lang="en-US">
                    <a:noFill/>
                  </a:rPr>
                  <a:t> </a:t>
                </a:r>
              </a:p>
            </p:txBody>
          </p:sp>
        </mc:Fallback>
      </mc:AlternateContent>
      <p:pic>
        <p:nvPicPr>
          <p:cNvPr id="1026" name="Picture 2" descr="Calculus III - Surface Integrals">
            <a:extLst>
              <a:ext uri="{FF2B5EF4-FFF2-40B4-BE49-F238E27FC236}">
                <a16:creationId xmlns:a16="http://schemas.microsoft.com/office/drawing/2014/main" id="{8628BEC3-689D-4973-AE90-4831DD07F7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873" y="386781"/>
            <a:ext cx="1160177" cy="1413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95A8722-5274-472D-B37A-0AA39A36A67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204" y="1830776"/>
            <a:ext cx="1557515" cy="131999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45DC1BD-2ACB-4B64-B1B6-7614A8CD655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3961" y="2982769"/>
            <a:ext cx="1872000" cy="182400"/>
          </a:xfrm>
          <a:prstGeom prst="rect">
            <a:avLst/>
          </a:prstGeom>
        </p:spPr>
      </p:pic>
    </p:spTree>
    <p:extLst>
      <p:ext uri="{BB962C8B-B14F-4D97-AF65-F5344CB8AC3E}">
        <p14:creationId xmlns:p14="http://schemas.microsoft.com/office/powerpoint/2010/main" val="18154319"/>
      </p:ext>
    </p:extLst>
  </p:cSld>
  <p:clrMapOvr>
    <a:masterClrMapping/>
  </p:clrMapOvr>
  <p:transition>
    <p:cut/>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8"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General Overview</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209</a:t>
            </a:fld>
            <a:r>
              <a:rPr spc="-55" dirty="0"/>
              <a:t> </a:t>
            </a:r>
            <a:r>
              <a:rPr spc="35" dirty="0"/>
              <a:t>/</a:t>
            </a:r>
            <a:r>
              <a:rPr spc="-15" dirty="0"/>
              <a:t> </a:t>
            </a:r>
            <a:r>
              <a:rPr lang="en-US" spc="-55" dirty="0"/>
              <a:t>11</a:t>
            </a:r>
            <a:endParaRPr spc="-55" dirty="0"/>
          </a:p>
        </p:txBody>
      </p:sp>
      <p:sp>
        <p:nvSpPr>
          <p:cNvPr id="23" name="TextBox 22">
            <a:extLst>
              <a:ext uri="{FF2B5EF4-FFF2-40B4-BE49-F238E27FC236}">
                <a16:creationId xmlns:a16="http://schemas.microsoft.com/office/drawing/2014/main" id="{0C58DB9E-B2B2-4842-906E-E2A4C4DABB39}"/>
              </a:ext>
            </a:extLst>
          </p:cNvPr>
          <p:cNvSpPr txBox="1"/>
          <p:nvPr/>
        </p:nvSpPr>
        <p:spPr>
          <a:xfrm>
            <a:off x="0" y="366015"/>
            <a:ext cx="4512704" cy="3311676"/>
          </a:xfrm>
          <a:prstGeom prst="rect">
            <a:avLst/>
          </a:prstGeom>
          <a:noFill/>
        </p:spPr>
        <p:txBody>
          <a:bodyPr wrap="square" rtlCol="0">
            <a:spAutoFit/>
          </a:bodyPr>
          <a:lstStyle/>
          <a:p>
            <a:r>
              <a:rPr lang="en-US" sz="900" b="1" u="sng" dirty="0">
                <a:latin typeface="Tahoma" panose="020B0604030504040204" pitchFamily="34" charset="0"/>
                <a:ea typeface="Tahoma" panose="020B0604030504040204" pitchFamily="34" charset="0"/>
                <a:cs typeface="Tahoma" panose="020B0604030504040204" pitchFamily="34" charset="0"/>
              </a:rPr>
              <a:t>Curves vs. Surfaces:</a:t>
            </a:r>
          </a:p>
          <a:p>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endParaRPr lang="en-US" sz="900" dirty="0">
              <a:latin typeface="Tahoma" panose="020B0604030504040204" pitchFamily="34" charset="0"/>
              <a:ea typeface="Tahoma" panose="020B0604030504040204" pitchFamily="34" charset="0"/>
              <a:cs typeface="Tahoma" panose="020B0604030504040204" pitchFamily="34" charset="0"/>
            </a:endParaRPr>
          </a:p>
          <a:p>
            <a:pPr lvl="1"/>
            <a:endParaRPr lang="en-US" sz="900" dirty="0">
              <a:latin typeface="Tahoma" panose="020B0604030504040204" pitchFamily="34" charset="0"/>
              <a:ea typeface="Tahoma" panose="020B0604030504040204" pitchFamily="34" charset="0"/>
              <a:cs typeface="Tahoma" panose="020B0604030504040204" pitchFamily="34" charset="0"/>
            </a:endParaRPr>
          </a:p>
          <a:p>
            <a:pPr lvl="1"/>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lvl="1"/>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pPr lvl="1"/>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a:p>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Two </a:t>
            </a:r>
            <a:r>
              <a:rPr lang="en-US" sz="900" b="1" u="sng" dirty="0">
                <a:latin typeface="Tahoma" panose="020B0604030504040204" pitchFamily="34" charset="0"/>
                <a:ea typeface="Tahoma" panose="020B0604030504040204" pitchFamily="34" charset="0"/>
                <a:cs typeface="Tahoma" panose="020B0604030504040204" pitchFamily="34" charset="0"/>
              </a:rPr>
              <a:t>C</a:t>
            </a:r>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ategories of</a:t>
            </a:r>
            <a:r>
              <a:rPr lang="en-US" sz="900" b="1" u="sng" dirty="0">
                <a:latin typeface="Tahoma" panose="020B0604030504040204" pitchFamily="34" charset="0"/>
                <a:ea typeface="Tahoma" panose="020B0604030504040204" pitchFamily="34" charset="0"/>
                <a:cs typeface="Tahoma" panose="020B0604030504040204" pitchFamily="34" charset="0"/>
              </a:rPr>
              <a:t> Surface Integrals:</a:t>
            </a:r>
          </a:p>
          <a:p>
            <a:pPr marL="742950" lvl="1" indent="-285750">
              <a:buFont typeface="+mj-lt"/>
              <a:buAutoNum type="arabicPeriod"/>
            </a:pPr>
            <a:r>
              <a:rPr lang="en-US" sz="770" dirty="0">
                <a:latin typeface="Tahoma" panose="020B0604030504040204" pitchFamily="34" charset="0"/>
                <a:ea typeface="Tahoma" panose="020B0604030504040204" pitchFamily="34" charset="0"/>
                <a:cs typeface="Tahoma" panose="020B0604030504040204" pitchFamily="34" charset="0"/>
              </a:rPr>
              <a:t>Scalar Surface Integrals (not over vector fields)</a:t>
            </a:r>
          </a:p>
          <a:p>
            <a:pPr marL="1085850" lvl="2" indent="-171450">
              <a:buFont typeface="Wingdings" panose="05000000000000000000" pitchFamily="2" charset="2"/>
              <a:buChar char="Ø"/>
            </a:pPr>
            <a:r>
              <a:rPr lang="en-US" sz="770" dirty="0">
                <a:latin typeface="Tahoma" panose="020B0604030504040204" pitchFamily="34" charset="0"/>
                <a:ea typeface="Tahoma" panose="020B0604030504040204" pitchFamily="34" charset="0"/>
                <a:cs typeface="Tahoma" panose="020B0604030504040204" pitchFamily="34" charset="0"/>
              </a:rPr>
              <a:t>    Used to calculate surface area, total charge, or gravitational potential   </a:t>
            </a:r>
          </a:p>
          <a:p>
            <a:pPr marL="742950" lvl="1" indent="-285750">
              <a:buFont typeface="+mj-lt"/>
              <a:buAutoNum type="arabicPeriod"/>
            </a:pPr>
            <a:r>
              <a:rPr lang="en-US" sz="770" dirty="0">
                <a:latin typeface="Tahoma" panose="020B0604030504040204" pitchFamily="34" charset="0"/>
                <a:ea typeface="Tahoma" panose="020B0604030504040204" pitchFamily="34" charset="0"/>
                <a:cs typeface="Tahoma" panose="020B0604030504040204" pitchFamily="34" charset="0"/>
              </a:rPr>
              <a:t>Surface Integrals over vector fields</a:t>
            </a:r>
          </a:p>
          <a:p>
            <a:pPr marL="1200150" lvl="2" indent="-285750">
              <a:buFont typeface="Wingdings" panose="05000000000000000000" pitchFamily="2" charset="2"/>
              <a:buChar char="Ø"/>
            </a:pPr>
            <a:r>
              <a:rPr lang="en-US" sz="770" b="0" i="0" u="none" strike="noStrike" baseline="0" dirty="0">
                <a:latin typeface="Tahoma" panose="020B0604030504040204" pitchFamily="34" charset="0"/>
                <a:ea typeface="Tahoma" panose="020B0604030504040204" pitchFamily="34" charset="0"/>
                <a:cs typeface="Tahoma" panose="020B0604030504040204" pitchFamily="34" charset="0"/>
              </a:rPr>
              <a:t>Used to calculate flux (transport, heat, electric, or magnetic flux)</a:t>
            </a:r>
          </a:p>
          <a:p>
            <a:pPr lvl="2"/>
            <a:endParaRPr lang="en-US" sz="770" b="0" i="0" u="none" strike="noStrike" baseline="0" dirty="0">
              <a:latin typeface="Tahoma" panose="020B0604030504040204" pitchFamily="34" charset="0"/>
              <a:ea typeface="Tahoma" panose="020B0604030504040204" pitchFamily="34" charset="0"/>
              <a:cs typeface="Tahoma" panose="020B0604030504040204" pitchFamily="34" charset="0"/>
            </a:endParaRPr>
          </a:p>
          <a:p>
            <a:pPr lvl="2"/>
            <a:endParaRPr lang="en-US" sz="77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b="1"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7" name="Table 17">
            <a:extLst>
              <a:ext uri="{FF2B5EF4-FFF2-40B4-BE49-F238E27FC236}">
                <a16:creationId xmlns:a16="http://schemas.microsoft.com/office/drawing/2014/main" id="{4D5A6C95-94DA-4C23-90F9-E2B8200DC478}"/>
              </a:ext>
            </a:extLst>
          </p:cNvPr>
          <p:cNvGraphicFramePr>
            <a:graphicFrameLocks noGrp="1"/>
          </p:cNvGraphicFramePr>
          <p:nvPr/>
        </p:nvGraphicFramePr>
        <p:xfrm>
          <a:off x="729798" y="577413"/>
          <a:ext cx="3323578" cy="1949716"/>
        </p:xfrm>
        <a:graphic>
          <a:graphicData uri="http://schemas.openxmlformats.org/drawingml/2006/table">
            <a:tbl>
              <a:tblPr firstRow="1" bandRow="1">
                <a:effectLst>
                  <a:innerShdw blurRad="63500" dist="50800" dir="2700000">
                    <a:prstClr val="black">
                      <a:alpha val="50000"/>
                    </a:prstClr>
                  </a:innerShdw>
                </a:effectLst>
                <a:tableStyleId>{72833802-FEF1-4C79-8D5D-14CF1EAF98D9}</a:tableStyleId>
              </a:tblPr>
              <a:tblGrid>
                <a:gridCol w="1661789">
                  <a:extLst>
                    <a:ext uri="{9D8B030D-6E8A-4147-A177-3AD203B41FA5}">
                      <a16:colId xmlns:a16="http://schemas.microsoft.com/office/drawing/2014/main" val="2376028771"/>
                    </a:ext>
                  </a:extLst>
                </a:gridCol>
                <a:gridCol w="1661789">
                  <a:extLst>
                    <a:ext uri="{9D8B030D-6E8A-4147-A177-3AD203B41FA5}">
                      <a16:colId xmlns:a16="http://schemas.microsoft.com/office/drawing/2014/main" val="2059682542"/>
                    </a:ext>
                  </a:extLst>
                </a:gridCol>
              </a:tblGrid>
              <a:tr h="334276">
                <a:tc>
                  <a:txBody>
                    <a:bodyPr/>
                    <a:lstStyle/>
                    <a:p>
                      <a:pPr algn="ctr"/>
                      <a:r>
                        <a:rPr lang="en-US" dirty="0"/>
                        <a:t>Curves</a:t>
                      </a:r>
                    </a:p>
                  </a:txBody>
                  <a:tcPr>
                    <a:cell3D prstMaterial="dkEdge">
                      <a:bevel prst="relaxedInset"/>
                      <a:lightRig rig="flood" dir="t"/>
                    </a:cell3D>
                  </a:tcPr>
                </a:tc>
                <a:tc>
                  <a:txBody>
                    <a:bodyPr/>
                    <a:lstStyle/>
                    <a:p>
                      <a:pPr algn="ctr"/>
                      <a:r>
                        <a:rPr lang="en-US" dirty="0"/>
                        <a:t>Surfaces</a:t>
                      </a:r>
                    </a:p>
                  </a:txBody>
                  <a:tcPr>
                    <a:cell3D prstMaterial="dkEdge">
                      <a:bevel prst="relaxedInset"/>
                      <a:lightRig rig="flood" dir="t"/>
                    </a:cell3D>
                  </a:tcPr>
                </a:tc>
                <a:extLst>
                  <a:ext uri="{0D108BD9-81ED-4DB2-BD59-A6C34878D82A}">
                    <a16:rowId xmlns:a16="http://schemas.microsoft.com/office/drawing/2014/main" val="797842627"/>
                  </a:ext>
                </a:extLst>
              </a:tr>
              <a:tr h="334276">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Arc length</a:t>
                      </a:r>
                    </a:p>
                    <a:p>
                      <a:pPr algn="ctr"/>
                      <a:endPar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800" dirty="0">
                        <a:latin typeface="Tahoma" panose="020B0604030504040204" pitchFamily="34" charset="0"/>
                        <a:ea typeface="Tahoma" panose="020B0604030504040204" pitchFamily="34" charset="0"/>
                        <a:cs typeface="Tahoma" panose="020B0604030504040204" pitchFamily="34" charset="0"/>
                      </a:endParaRPr>
                    </a:p>
                  </a:txBody>
                  <a:tcPr>
                    <a:lnR w="19050" cap="flat" cmpd="sng" algn="ctr">
                      <a:solidFill>
                        <a:srgbClr val="8C1414"/>
                      </a:solidFill>
                      <a:prstDash val="solid"/>
                      <a:round/>
                      <a:headEnd type="none" w="med" len="med"/>
                      <a:tailEnd type="none" w="med" len="med"/>
                    </a:lnR>
                  </a:tcPr>
                </a:tc>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Surface area</a:t>
                      </a:r>
                      <a:endParaRPr lang="en-US" sz="800" dirty="0">
                        <a:latin typeface="Tahoma" panose="020B0604030504040204" pitchFamily="34" charset="0"/>
                        <a:ea typeface="Tahoma" panose="020B0604030504040204" pitchFamily="34" charset="0"/>
                        <a:cs typeface="Tahoma" panose="020B0604030504040204" pitchFamily="34" charset="0"/>
                      </a:endParaRPr>
                    </a:p>
                  </a:txBody>
                  <a:tcPr>
                    <a:lnL w="19050" cap="flat" cmpd="sng" algn="ctr">
                      <a:solidFill>
                        <a:srgbClr val="8C1414"/>
                      </a:solidFill>
                      <a:prstDash val="solid"/>
                      <a:round/>
                      <a:headEnd type="none" w="med" len="med"/>
                      <a:tailEnd type="none" w="med" len="med"/>
                    </a:lnL>
                  </a:tcPr>
                </a:tc>
                <a:extLst>
                  <a:ext uri="{0D108BD9-81ED-4DB2-BD59-A6C34878D82A}">
                    <a16:rowId xmlns:a16="http://schemas.microsoft.com/office/drawing/2014/main" val="3288195821"/>
                  </a:ext>
                </a:extLst>
              </a:tr>
              <a:tr h="334276">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Line Integrals</a:t>
                      </a:r>
                    </a:p>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(scalar vs. vector)</a:t>
                      </a:r>
                      <a:endParaRPr lang="en-US" sz="800" dirty="0">
                        <a:latin typeface="Tahoma" panose="020B0604030504040204" pitchFamily="34" charset="0"/>
                        <a:ea typeface="Tahoma" panose="020B0604030504040204" pitchFamily="34" charset="0"/>
                        <a:cs typeface="Tahoma" panose="020B0604030504040204" pitchFamily="34" charset="0"/>
                      </a:endParaRPr>
                    </a:p>
                  </a:txBody>
                  <a:tcPr>
                    <a:lnR w="19050" cap="flat" cmpd="sng" algn="ctr">
                      <a:solidFill>
                        <a:srgbClr val="8C1414"/>
                      </a:solidFill>
                      <a:prstDash val="solid"/>
                      <a:round/>
                      <a:headEnd type="none" w="med" len="med"/>
                      <a:tailEnd type="none" w="med" len="med"/>
                    </a:lnR>
                  </a:tcPr>
                </a:tc>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Surface Integrals</a:t>
                      </a:r>
                    </a:p>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(scalar vs. vector)</a:t>
                      </a:r>
                      <a:endParaRPr lang="en-US" sz="800" dirty="0">
                        <a:latin typeface="Tahoma" panose="020B0604030504040204" pitchFamily="34" charset="0"/>
                        <a:ea typeface="Tahoma" panose="020B0604030504040204" pitchFamily="34" charset="0"/>
                        <a:cs typeface="Tahoma" panose="020B0604030504040204" pitchFamily="34" charset="0"/>
                      </a:endParaRPr>
                    </a:p>
                  </a:txBody>
                  <a:tcPr>
                    <a:lnL w="19050" cap="flat" cmpd="sng" algn="ctr">
                      <a:solidFill>
                        <a:srgbClr val="8C1414"/>
                      </a:solidFill>
                      <a:prstDash val="solid"/>
                      <a:round/>
                      <a:headEnd type="none" w="med" len="med"/>
                      <a:tailEnd type="none" w="med" len="med"/>
                    </a:lnL>
                  </a:tcPr>
                </a:tc>
                <a:extLst>
                  <a:ext uri="{0D108BD9-81ED-4DB2-BD59-A6C34878D82A}">
                    <a16:rowId xmlns:a16="http://schemas.microsoft.com/office/drawing/2014/main" val="1167103486"/>
                  </a:ext>
                </a:extLst>
              </a:tr>
              <a:tr h="334276">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One-Parameter</a:t>
                      </a:r>
                    </a:p>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Description</a:t>
                      </a:r>
                    </a:p>
                    <a:p>
                      <a:pPr algn="ctr"/>
                      <a:endParaRPr lang="en-US" sz="800" dirty="0">
                        <a:latin typeface="Tahoma" panose="020B0604030504040204" pitchFamily="34" charset="0"/>
                        <a:ea typeface="Tahoma" panose="020B0604030504040204" pitchFamily="34" charset="0"/>
                        <a:cs typeface="Tahoma" panose="020B0604030504040204" pitchFamily="34" charset="0"/>
                      </a:endParaRPr>
                    </a:p>
                  </a:txBody>
                  <a:tcPr>
                    <a:lnR w="19050" cap="flat" cmpd="sng" algn="ctr">
                      <a:solidFill>
                        <a:srgbClr val="8C1414"/>
                      </a:solidFill>
                      <a:prstDash val="solid"/>
                      <a:round/>
                      <a:headEnd type="none" w="med" len="med"/>
                      <a:tailEnd type="none" w="med" len="med"/>
                    </a:lnR>
                  </a:tcPr>
                </a:tc>
                <a:tc>
                  <a:txBody>
                    <a:bodyPr/>
                    <a:lstStyle/>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Two-Parameter</a:t>
                      </a:r>
                    </a:p>
                    <a:p>
                      <a:pPr algn="ct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Description</a:t>
                      </a:r>
                      <a:endParaRPr lang="en-US" sz="800" dirty="0">
                        <a:latin typeface="Tahoma" panose="020B0604030504040204" pitchFamily="34" charset="0"/>
                        <a:ea typeface="Tahoma" panose="020B0604030504040204" pitchFamily="34" charset="0"/>
                        <a:cs typeface="Tahoma" panose="020B0604030504040204" pitchFamily="34" charset="0"/>
                      </a:endParaRPr>
                    </a:p>
                  </a:txBody>
                  <a:tcPr>
                    <a:lnL w="19050" cap="flat" cmpd="sng" algn="ctr">
                      <a:solidFill>
                        <a:srgbClr val="8C1414"/>
                      </a:solidFill>
                      <a:prstDash val="solid"/>
                      <a:round/>
                      <a:headEnd type="none" w="med" len="med"/>
                      <a:tailEnd type="none" w="med" len="med"/>
                    </a:lnL>
                  </a:tcPr>
                </a:tc>
                <a:extLst>
                  <a:ext uri="{0D108BD9-81ED-4DB2-BD59-A6C34878D82A}">
                    <a16:rowId xmlns:a16="http://schemas.microsoft.com/office/drawing/2014/main" val="2776095619"/>
                  </a:ext>
                </a:extLst>
              </a:tr>
              <a:tr h="334276">
                <a:tc>
                  <a:txBody>
                    <a:bodyPr/>
                    <a:lstStyle/>
                    <a:p>
                      <a:pPr algn="ctr"/>
                      <a:endParaRPr lang="en-US" sz="1000" dirty="0">
                        <a:latin typeface="Tahoma" panose="020B0604030504040204" pitchFamily="34" charset="0"/>
                        <a:ea typeface="Tahoma" panose="020B0604030504040204" pitchFamily="34" charset="0"/>
                        <a:cs typeface="Tahoma" panose="020B0604030504040204" pitchFamily="34" charset="0"/>
                      </a:endParaRPr>
                    </a:p>
                  </a:txBody>
                  <a:tcPr>
                    <a:lnR w="19050" cap="flat" cmpd="sng" algn="ctr">
                      <a:solidFill>
                        <a:srgbClr val="8C1414"/>
                      </a:solidFill>
                      <a:prstDash val="solid"/>
                      <a:round/>
                      <a:headEnd type="none" w="med" len="med"/>
                      <a:tailEnd type="none" w="med" len="med"/>
                    </a:lnR>
                  </a:tcPr>
                </a:tc>
                <a:tc>
                  <a:txBody>
                    <a:bodyPr/>
                    <a:lstStyle/>
                    <a:p>
                      <a:pPr algn="ctr"/>
                      <a:endParaRPr lang="en-US" sz="1000" dirty="0">
                        <a:latin typeface="Tahoma" panose="020B0604030504040204" pitchFamily="34" charset="0"/>
                        <a:ea typeface="Tahoma" panose="020B0604030504040204" pitchFamily="34" charset="0"/>
                        <a:cs typeface="Tahoma" panose="020B0604030504040204" pitchFamily="34" charset="0"/>
                      </a:endParaRPr>
                    </a:p>
                  </a:txBody>
                  <a:tcPr>
                    <a:lnL w="19050" cap="flat" cmpd="sng" algn="ctr">
                      <a:solidFill>
                        <a:srgbClr val="8C1414"/>
                      </a:solidFill>
                      <a:prstDash val="solid"/>
                      <a:round/>
                      <a:headEnd type="none" w="med" len="med"/>
                      <a:tailEnd type="none" w="med" len="med"/>
                    </a:lnL>
                  </a:tcPr>
                </a:tc>
                <a:extLst>
                  <a:ext uri="{0D108BD9-81ED-4DB2-BD59-A6C34878D82A}">
                    <a16:rowId xmlns:a16="http://schemas.microsoft.com/office/drawing/2014/main" val="1872938033"/>
                  </a:ext>
                </a:extLst>
              </a:tr>
            </a:tbl>
          </a:graphicData>
        </a:graphic>
      </p:graphicFrame>
      <p:pic>
        <p:nvPicPr>
          <p:cNvPr id="20" name="Picture 19">
            <a:extLst>
              <a:ext uri="{FF2B5EF4-FFF2-40B4-BE49-F238E27FC236}">
                <a16:creationId xmlns:a16="http://schemas.microsoft.com/office/drawing/2014/main" id="{D688F9F2-36BA-4606-8CD3-1E9E86FD2AC8}"/>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902684" y="2245810"/>
            <a:ext cx="1303162" cy="234667"/>
          </a:xfrm>
          <a:prstGeom prst="rect">
            <a:avLst/>
          </a:prstGeom>
        </p:spPr>
      </p:pic>
      <p:pic>
        <p:nvPicPr>
          <p:cNvPr id="22" name="Picture 21">
            <a:extLst>
              <a:ext uri="{FF2B5EF4-FFF2-40B4-BE49-F238E27FC236}">
                <a16:creationId xmlns:a16="http://schemas.microsoft.com/office/drawing/2014/main" id="{69F39163-0749-450F-873F-07A5E44DD717}"/>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649546" y="2272020"/>
            <a:ext cx="1134324" cy="208457"/>
          </a:xfrm>
          <a:prstGeom prst="rect">
            <a:avLst/>
          </a:prstGeom>
        </p:spPr>
      </p:pic>
      <p:pic>
        <p:nvPicPr>
          <p:cNvPr id="27" name="Picture 26">
            <a:extLst>
              <a:ext uri="{FF2B5EF4-FFF2-40B4-BE49-F238E27FC236}">
                <a16:creationId xmlns:a16="http://schemas.microsoft.com/office/drawing/2014/main" id="{792334E3-98AF-4931-8FFD-CA3D35C6C6A3}"/>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61160" y="2044490"/>
            <a:ext cx="986210" cy="107276"/>
          </a:xfrm>
          <a:prstGeom prst="rect">
            <a:avLst/>
          </a:prstGeom>
        </p:spPr>
      </p:pic>
      <p:pic>
        <p:nvPicPr>
          <p:cNvPr id="29" name="Picture 28">
            <a:extLst>
              <a:ext uri="{FF2B5EF4-FFF2-40B4-BE49-F238E27FC236}">
                <a16:creationId xmlns:a16="http://schemas.microsoft.com/office/drawing/2014/main" id="{19AC45B8-DACC-47AB-ADAA-111935EF25AA}"/>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180322" y="1130080"/>
            <a:ext cx="747886" cy="234057"/>
          </a:xfrm>
          <a:prstGeom prst="rect">
            <a:avLst/>
          </a:prstGeom>
        </p:spPr>
      </p:pic>
      <p:pic>
        <p:nvPicPr>
          <p:cNvPr id="31" name="Picture 30">
            <a:extLst>
              <a:ext uri="{FF2B5EF4-FFF2-40B4-BE49-F238E27FC236}">
                <a16:creationId xmlns:a16="http://schemas.microsoft.com/office/drawing/2014/main" id="{A268D98D-5AA3-469C-BBAB-4B62860E5BF4}"/>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531604" y="1143793"/>
            <a:ext cx="1370210" cy="206629"/>
          </a:xfrm>
          <a:prstGeom prst="rect">
            <a:avLst/>
          </a:prstGeom>
        </p:spPr>
      </p:pic>
      <p:pic>
        <p:nvPicPr>
          <p:cNvPr id="33" name="Picture 32">
            <a:extLst>
              <a:ext uri="{FF2B5EF4-FFF2-40B4-BE49-F238E27FC236}">
                <a16:creationId xmlns:a16="http://schemas.microsoft.com/office/drawing/2014/main" id="{6C06B4C3-DC39-40FF-B64A-A6183C92EA43}"/>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488023" y="2044490"/>
            <a:ext cx="1457371" cy="107276"/>
          </a:xfrm>
          <a:prstGeom prst="rect">
            <a:avLst/>
          </a:prstGeom>
        </p:spPr>
      </p:pic>
      <p:sp>
        <p:nvSpPr>
          <p:cNvPr id="34" name="TextBox 33">
            <a:extLst>
              <a:ext uri="{FF2B5EF4-FFF2-40B4-BE49-F238E27FC236}">
                <a16:creationId xmlns:a16="http://schemas.microsoft.com/office/drawing/2014/main" id="{38F85CFE-49FA-498C-BD98-4B268A487C78}"/>
              </a:ext>
            </a:extLst>
          </p:cNvPr>
          <p:cNvSpPr txBox="1"/>
          <p:nvPr/>
        </p:nvSpPr>
        <p:spPr>
          <a:xfrm>
            <a:off x="10402" y="3194835"/>
            <a:ext cx="2639143" cy="169277"/>
          </a:xfrm>
          <a:prstGeom prst="rect">
            <a:avLst/>
          </a:prstGeom>
          <a:noFill/>
        </p:spPr>
        <p:txBody>
          <a:bodyPr wrap="square" rtlCol="0">
            <a:spAutoFit/>
          </a:bodyPr>
          <a:lstStyle/>
          <a:p>
            <a:r>
              <a:rPr lang="en-US" sz="500" b="1" dirty="0">
                <a:latin typeface="Tahoma" panose="020B0604030504040204" pitchFamily="34" charset="0"/>
                <a:ea typeface="Tahoma" panose="020B0604030504040204" pitchFamily="34" charset="0"/>
                <a:cs typeface="Tahoma" panose="020B0604030504040204" pitchFamily="34" charset="0"/>
              </a:rPr>
              <a:t>Note: r(</a:t>
            </a:r>
            <a:r>
              <a:rPr lang="en-US" sz="500" b="1" dirty="0" err="1">
                <a:latin typeface="Tahoma" panose="020B0604030504040204" pitchFamily="34" charset="0"/>
                <a:ea typeface="Tahoma" panose="020B0604030504040204" pitchFamily="34" charset="0"/>
                <a:cs typeface="Tahoma" panose="020B0604030504040204" pitchFamily="34" charset="0"/>
              </a:rPr>
              <a:t>u,v</a:t>
            </a:r>
            <a:r>
              <a:rPr lang="en-US" sz="500" b="1" dirty="0">
                <a:latin typeface="Tahoma" panose="020B0604030504040204" pitchFamily="34" charset="0"/>
                <a:ea typeface="Tahoma" panose="020B0604030504040204" pitchFamily="34" charset="0"/>
                <a:cs typeface="Tahoma" panose="020B0604030504040204" pitchFamily="34" charset="0"/>
              </a:rPr>
              <a:t>) = G(</a:t>
            </a:r>
            <a:r>
              <a:rPr lang="en-US" sz="500" b="1" dirty="0" err="1">
                <a:latin typeface="Tahoma" panose="020B0604030504040204" pitchFamily="34" charset="0"/>
                <a:ea typeface="Tahoma" panose="020B0604030504040204" pitchFamily="34" charset="0"/>
                <a:cs typeface="Tahoma" panose="020B0604030504040204" pitchFamily="34" charset="0"/>
              </a:rPr>
              <a:t>u,v</a:t>
            </a:r>
            <a:r>
              <a:rPr lang="en-US" sz="500" b="1" dirty="0">
                <a:latin typeface="Tahoma" panose="020B0604030504040204" pitchFamily="34" charset="0"/>
                <a:ea typeface="Tahoma" panose="020B0604030504040204" pitchFamily="34" charset="0"/>
                <a:cs typeface="Tahoma" panose="020B0604030504040204" pitchFamily="34" charset="0"/>
              </a:rPr>
              <a:t>), where G(</a:t>
            </a:r>
            <a:r>
              <a:rPr lang="en-US" sz="500" b="1" dirty="0" err="1">
                <a:latin typeface="Tahoma" panose="020B0604030504040204" pitchFamily="34" charset="0"/>
                <a:ea typeface="Tahoma" panose="020B0604030504040204" pitchFamily="34" charset="0"/>
                <a:cs typeface="Tahoma" panose="020B0604030504040204" pitchFamily="34" charset="0"/>
              </a:rPr>
              <a:t>u,v</a:t>
            </a:r>
            <a:r>
              <a:rPr lang="en-US" sz="500" b="1" dirty="0">
                <a:latin typeface="Tahoma" panose="020B0604030504040204" pitchFamily="34" charset="0"/>
                <a:ea typeface="Tahoma" panose="020B0604030504040204" pitchFamily="34" charset="0"/>
                <a:cs typeface="Tahoma" panose="020B0604030504040204" pitchFamily="34" charset="0"/>
              </a:rPr>
              <a:t>) is the book’s notation</a:t>
            </a:r>
          </a:p>
        </p:txBody>
      </p:sp>
      <p:pic>
        <p:nvPicPr>
          <p:cNvPr id="1028" name="Picture 4" descr="Level surfaces">
            <a:extLst>
              <a:ext uri="{FF2B5EF4-FFF2-40B4-BE49-F238E27FC236}">
                <a16:creationId xmlns:a16="http://schemas.microsoft.com/office/drawing/2014/main" id="{31EEF65B-55BF-4575-93C9-ACCA0E66449A}"/>
              </a:ext>
            </a:extLst>
          </p:cNvPr>
          <p:cNvPicPr>
            <a:picLocks noChangeAspect="1" noChangeArrowheads="1"/>
          </p:cNvPicPr>
          <p:nvPr/>
        </p:nvPicPr>
        <p:blipFill>
          <a:blip r:embed="rId1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97931" y="612723"/>
            <a:ext cx="204679" cy="274079"/>
          </a:xfrm>
          <a:prstGeom prst="rect">
            <a:avLst/>
          </a:prstGeom>
          <a:noFill/>
          <a:ln w="12700">
            <a:solidFill>
              <a:srgbClr val="C05755"/>
            </a:solidFill>
          </a:ln>
          <a:extLst>
            <a:ext uri="{909E8E84-426E-40DD-AFC4-6F175D3DCCD1}">
              <a14:hiddenFill xmlns:a14="http://schemas.microsoft.com/office/drawing/2010/main">
                <a:solidFill>
                  <a:srgbClr val="FFFFFF"/>
                </a:solidFill>
              </a14:hiddenFill>
            </a:ext>
          </a:extLst>
        </p:spPr>
      </p:pic>
      <p:pic>
        <p:nvPicPr>
          <p:cNvPr id="1032" name="Picture 8" descr="Line and surface integrals: Solutions">
            <a:extLst>
              <a:ext uri="{FF2B5EF4-FFF2-40B4-BE49-F238E27FC236}">
                <a16:creationId xmlns:a16="http://schemas.microsoft.com/office/drawing/2014/main" id="{0A55A5F7-3F7F-47D8-80AF-CCC4D784CA6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71096" y="612723"/>
            <a:ext cx="204679" cy="276586"/>
          </a:xfrm>
          <a:prstGeom prst="rect">
            <a:avLst/>
          </a:prstGeom>
          <a:noFill/>
          <a:ln w="12700">
            <a:solidFill>
              <a:srgbClr val="BE53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75465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299" y="39215"/>
            <a:ext cx="1877915" cy="232756"/>
          </a:xfrm>
          <a:prstGeom prst="rect">
            <a:avLst/>
          </a:prstGeom>
        </p:spPr>
        <p:txBody>
          <a:bodyPr vert="horz" wrap="square" lIns="0" tIns="17145" rIns="0" bIns="0" rtlCol="0">
            <a:spAutoFit/>
          </a:bodyPr>
          <a:lstStyle/>
          <a:p>
            <a:pPr marL="12700">
              <a:lnSpc>
                <a:spcPct val="100000"/>
              </a:lnSpc>
              <a:spcBef>
                <a:spcPts val="135"/>
              </a:spcBef>
            </a:pPr>
            <a:r>
              <a:rPr lang="en-US" sz="1400" spc="-40" dirty="0">
                <a:solidFill>
                  <a:srgbClr val="FFFFFF"/>
                </a:solidFill>
                <a:latin typeface="Tahoma"/>
                <a:cs typeface="Tahoma"/>
              </a:rPr>
              <a:t>Ellipsoid</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rId4" action="ppaction://hlinksldjump"/>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21</a:t>
            </a:fld>
            <a:r>
              <a:rPr spc="-55" dirty="0"/>
              <a:t> </a:t>
            </a:r>
            <a:r>
              <a:rPr spc="35" dirty="0"/>
              <a:t>/</a:t>
            </a:r>
            <a:endParaRPr spc="-55" dirty="0"/>
          </a:p>
        </p:txBody>
      </p:sp>
      <p:pic>
        <p:nvPicPr>
          <p:cNvPr id="23" name="Picture 22">
            <a:extLst>
              <a:ext uri="{FF2B5EF4-FFF2-40B4-BE49-F238E27FC236}">
                <a16:creationId xmlns:a16="http://schemas.microsoft.com/office/drawing/2014/main" id="{0FCA652F-231A-4901-91B2-23D3CA8C58C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16962" y="989193"/>
            <a:ext cx="2135162" cy="1482362"/>
          </a:xfrm>
          <a:prstGeom prst="rect">
            <a:avLst/>
          </a:prstGeom>
        </p:spPr>
      </p:pic>
      <p:pic>
        <p:nvPicPr>
          <p:cNvPr id="6146" name="Picture 2" descr="This graph has a standard 3D coordinate system.  The positive z-axis is straight up, the positive x-axis moves off to the left and slightly downward and positive y-axis move off the right and slightly downward.  The graph of the ellipsoid looks vaguely like an American style football with, in this case, the elongated portion along the y-axis.">
            <a:extLst>
              <a:ext uri="{FF2B5EF4-FFF2-40B4-BE49-F238E27FC236}">
                <a16:creationId xmlns:a16="http://schemas.microsoft.com/office/drawing/2014/main" id="{22A5B84F-17D2-4663-8B69-5445E8A19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99" y="1066006"/>
            <a:ext cx="2024742" cy="132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511919"/>
      </p:ext>
    </p:extLst>
  </p:cSld>
  <p:clrMapOvr>
    <a:masterClrMapping/>
  </p:clrMapOvr>
  <p:transition>
    <p:cut/>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Concept of Flux</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210</a:t>
            </a:fld>
            <a:r>
              <a:rPr spc="-55" dirty="0"/>
              <a:t> </a:t>
            </a:r>
            <a:r>
              <a:rPr spc="35" dirty="0"/>
              <a:t>/</a:t>
            </a:r>
            <a:r>
              <a:rPr spc="-15" dirty="0"/>
              <a:t> </a:t>
            </a:r>
            <a:r>
              <a:rPr lang="en-US" spc="-55" dirty="0"/>
              <a:t>11</a:t>
            </a:r>
            <a:endParaRPr spc="-55" dirty="0"/>
          </a:p>
        </p:txBody>
      </p:sp>
      <p:pic>
        <p:nvPicPr>
          <p:cNvPr id="4100" name="Picture 4">
            <a:extLst>
              <a:ext uri="{FF2B5EF4-FFF2-40B4-BE49-F238E27FC236}">
                <a16:creationId xmlns:a16="http://schemas.microsoft.com/office/drawing/2014/main" id="{24B98551-4A07-4892-BB3F-A533AC164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7675"/>
            <a:ext cx="1949702" cy="284304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0EF5705-78B6-48A5-98F3-49004FAF72AB}"/>
              </a:ext>
            </a:extLst>
          </p:cNvPr>
          <p:cNvSpPr txBox="1"/>
          <p:nvPr/>
        </p:nvSpPr>
        <p:spPr>
          <a:xfrm>
            <a:off x="1949702" y="391061"/>
            <a:ext cx="2716992" cy="2862322"/>
          </a:xfrm>
          <a:prstGeom prst="rect">
            <a:avLst/>
          </a:prstGeom>
          <a:noFill/>
        </p:spPr>
        <p:txBody>
          <a:bodyPr wrap="square" rtlCol="0">
            <a:spAutoFit/>
          </a:bodyPr>
          <a:lstStyle/>
          <a:p>
            <a:pPr marL="171450" indent="-171450">
              <a:buFont typeface="Arial" panose="020B0604020202020204" pitchFamily="34" charset="0"/>
              <a:buChar char="•"/>
            </a:pPr>
            <a:r>
              <a:rPr lang="en-US" sz="1000" b="1" dirty="0">
                <a:latin typeface="Tahoma" panose="020B0604030504040204" pitchFamily="34" charset="0"/>
                <a:ea typeface="Tahoma" panose="020B0604030504040204" pitchFamily="34" charset="0"/>
                <a:cs typeface="Tahoma" panose="020B0604030504040204" pitchFamily="34" charset="0"/>
              </a:rPr>
              <a:t>Flux</a:t>
            </a:r>
            <a:r>
              <a:rPr lang="en-US" sz="1000" dirty="0">
                <a:latin typeface="Tahoma" panose="020B0604030504040204" pitchFamily="34" charset="0"/>
                <a:ea typeface="Tahoma" panose="020B0604030504040204" pitchFamily="34" charset="0"/>
                <a:cs typeface="Tahoma" panose="020B0604030504040204" pitchFamily="34" charset="0"/>
              </a:rPr>
              <a:t> can be considered the </a:t>
            </a:r>
            <a:r>
              <a:rPr lang="en-US" sz="1000" b="1" dirty="0">
                <a:latin typeface="Tahoma" panose="020B0604030504040204" pitchFamily="34" charset="0"/>
                <a:ea typeface="Tahoma" panose="020B0604030504040204" pitchFamily="34" charset="0"/>
                <a:cs typeface="Tahoma" panose="020B0604030504040204" pitchFamily="34" charset="0"/>
              </a:rPr>
              <a:t>amount of 'stuff</a:t>
            </a:r>
            <a:r>
              <a:rPr lang="en-US" sz="1000" dirty="0">
                <a:latin typeface="Tahoma" panose="020B0604030504040204" pitchFamily="34" charset="0"/>
                <a:ea typeface="Tahoma" panose="020B0604030504040204" pitchFamily="34" charset="0"/>
                <a:cs typeface="Tahoma" panose="020B0604030504040204" pitchFamily="34" charset="0"/>
              </a:rPr>
              <a:t>' from the vector field that goes through a curve or surface.</a:t>
            </a:r>
          </a:p>
          <a:p>
            <a:pPr marL="171450" indent="-171450">
              <a:buFont typeface="Arial" panose="020B0604020202020204" pitchFamily="34" charset="0"/>
              <a:buChar char="•"/>
            </a:pPr>
            <a:r>
              <a:rPr lang="en-US" sz="1000" b="1" dirty="0">
                <a:latin typeface="Tahoma" panose="020B0604030504040204" pitchFamily="34" charset="0"/>
                <a:ea typeface="Tahoma" panose="020B0604030504040204" pitchFamily="34" charset="0"/>
                <a:cs typeface="Tahoma" panose="020B0604030504040204" pitchFamily="34" charset="0"/>
              </a:rPr>
              <a:t>Flux</a:t>
            </a:r>
            <a:r>
              <a:rPr lang="en-US" sz="1000" dirty="0">
                <a:latin typeface="Tahoma" panose="020B0604030504040204" pitchFamily="34" charset="0"/>
                <a:ea typeface="Tahoma" panose="020B0604030504040204" pitchFamily="34" charset="0"/>
                <a:cs typeface="Tahoma" panose="020B0604030504040204" pitchFamily="34" charset="0"/>
              </a:rPr>
              <a:t>, in vector calculus, is a </a:t>
            </a:r>
            <a:r>
              <a:rPr lang="en-US" sz="1000" b="1" dirty="0">
                <a:latin typeface="Tahoma" panose="020B0604030504040204" pitchFamily="34" charset="0"/>
                <a:ea typeface="Tahoma" panose="020B0604030504040204" pitchFamily="34" charset="0"/>
                <a:cs typeface="Tahoma" panose="020B0604030504040204" pitchFamily="34" charset="0"/>
              </a:rPr>
              <a:t>scalar quantity</a:t>
            </a:r>
            <a:r>
              <a:rPr lang="en-US" sz="1000" dirty="0">
                <a:latin typeface="Tahoma" panose="020B0604030504040204" pitchFamily="34" charset="0"/>
                <a:ea typeface="Tahoma" panose="020B0604030504040204" pitchFamily="34" charset="0"/>
                <a:cs typeface="Tahoma" panose="020B0604030504040204" pitchFamily="34" charset="0"/>
              </a:rPr>
              <a:t>, defined as the surface integral of the perpendicular component of a vector field over a surface</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In transport phenomena flux can be a vector quantity </a:t>
            </a:r>
          </a:p>
          <a:p>
            <a:pPr marL="171450" indent="-171450">
              <a:buFont typeface="Arial" panose="020B0604020202020204" pitchFamily="34" charset="0"/>
              <a:buChar char="•"/>
            </a:pPr>
            <a:r>
              <a:rPr lang="en-US" sz="1000" b="1" dirty="0">
                <a:latin typeface="Tahoma" panose="020B0604030504040204" pitchFamily="34" charset="0"/>
                <a:ea typeface="Tahoma" panose="020B0604030504040204" pitchFamily="34" charset="0"/>
                <a:cs typeface="Tahoma" panose="020B0604030504040204" pitchFamily="34" charset="0"/>
              </a:rPr>
              <a:t>Flux</a:t>
            </a:r>
            <a:r>
              <a:rPr lang="en-US" sz="1000" dirty="0">
                <a:latin typeface="Tahoma" panose="020B0604030504040204" pitchFamily="34" charset="0"/>
                <a:ea typeface="Tahoma" panose="020B0604030504040204" pitchFamily="34" charset="0"/>
                <a:cs typeface="Tahoma" panose="020B0604030504040204" pitchFamily="34" charset="0"/>
              </a:rPr>
              <a:t> will depend on the </a:t>
            </a:r>
            <a:r>
              <a:rPr lang="en-US" sz="1000" u="sng" dirty="0">
                <a:latin typeface="Tahoma" panose="020B0604030504040204" pitchFamily="34" charset="0"/>
                <a:ea typeface="Tahoma" panose="020B0604030504040204" pitchFamily="34" charset="0"/>
                <a:cs typeface="Tahoma" panose="020B0604030504040204" pitchFamily="34" charset="0"/>
              </a:rPr>
              <a:t>strength</a:t>
            </a:r>
            <a:r>
              <a:rPr lang="en-US" sz="1000" dirty="0">
                <a:latin typeface="Tahoma" panose="020B0604030504040204" pitchFamily="34" charset="0"/>
                <a:ea typeface="Tahoma" panose="020B0604030504040204" pitchFamily="34" charset="0"/>
                <a:cs typeface="Tahoma" panose="020B0604030504040204" pitchFamily="34" charset="0"/>
              </a:rPr>
              <a:t> of the vector field, the </a:t>
            </a:r>
            <a:r>
              <a:rPr lang="en-US" sz="1000" u="sng" dirty="0">
                <a:latin typeface="Tahoma" panose="020B0604030504040204" pitchFamily="34" charset="0"/>
                <a:ea typeface="Tahoma" panose="020B0604030504040204" pitchFamily="34" charset="0"/>
                <a:cs typeface="Tahoma" panose="020B0604030504040204" pitchFamily="34" charset="0"/>
              </a:rPr>
              <a:t>size</a:t>
            </a:r>
            <a:r>
              <a:rPr lang="en-US" sz="1000" dirty="0">
                <a:latin typeface="Tahoma" panose="020B0604030504040204" pitchFamily="34" charset="0"/>
                <a:ea typeface="Tahoma" panose="020B0604030504040204" pitchFamily="34" charset="0"/>
                <a:cs typeface="Tahoma" panose="020B0604030504040204" pitchFamily="34" charset="0"/>
              </a:rPr>
              <a:t> of the surface area it passes through, and on how the area is </a:t>
            </a:r>
            <a:r>
              <a:rPr lang="en-US" sz="1000" u="sng" dirty="0">
                <a:latin typeface="Tahoma" panose="020B0604030504040204" pitchFamily="34" charset="0"/>
                <a:ea typeface="Tahoma" panose="020B0604030504040204" pitchFamily="34" charset="0"/>
                <a:cs typeface="Tahoma" panose="020B0604030504040204" pitchFamily="34" charset="0"/>
              </a:rPr>
              <a:t>oriented</a:t>
            </a:r>
            <a:r>
              <a:rPr lang="en-US" sz="1000" dirty="0">
                <a:latin typeface="Tahoma" panose="020B0604030504040204" pitchFamily="34" charset="0"/>
                <a:ea typeface="Tahoma" panose="020B0604030504040204" pitchFamily="34" charset="0"/>
                <a:cs typeface="Tahoma" panose="020B0604030504040204" pitchFamily="34" charset="0"/>
              </a:rPr>
              <a:t> with respect to the field</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If </a:t>
            </a:r>
            <a:r>
              <a:rPr lang="en-US" sz="1000" b="1" dirty="0">
                <a:latin typeface="Tahoma" panose="020B0604030504040204" pitchFamily="34" charset="0"/>
                <a:ea typeface="Tahoma" panose="020B0604030504040204" pitchFamily="34" charset="0"/>
                <a:cs typeface="Tahoma" panose="020B0604030504040204" pitchFamily="34" charset="0"/>
              </a:rPr>
              <a:t>F, </a:t>
            </a:r>
            <a:r>
              <a:rPr lang="en-US" sz="1000" dirty="0">
                <a:latin typeface="Tahoma" panose="020B0604030504040204" pitchFamily="34" charset="0"/>
                <a:ea typeface="Tahoma" panose="020B0604030504040204" pitchFamily="34" charset="0"/>
                <a:cs typeface="Tahoma" panose="020B0604030504040204" pitchFamily="34" charset="0"/>
              </a:rPr>
              <a:t>a vector field, contains a surface “</a:t>
            </a:r>
            <a:r>
              <a:rPr lang="en-US" sz="1000" b="1" dirty="0">
                <a:latin typeface="Tahoma" panose="020B0604030504040204" pitchFamily="34" charset="0"/>
                <a:ea typeface="Tahoma" panose="020B0604030504040204" pitchFamily="34" charset="0"/>
                <a:cs typeface="Tahoma" panose="020B0604030504040204" pitchFamily="34" charset="0"/>
              </a:rPr>
              <a:t>S</a:t>
            </a:r>
            <a:r>
              <a:rPr lang="en-US" sz="1000" dirty="0">
                <a:latin typeface="Tahoma" panose="020B0604030504040204" pitchFamily="34" charset="0"/>
                <a:ea typeface="Tahoma" panose="020B0604030504040204" pitchFamily="34" charset="0"/>
                <a:cs typeface="Tahoma" panose="020B0604030504040204" pitchFamily="34" charset="0"/>
              </a:rPr>
              <a:t>”, then </a:t>
            </a:r>
            <a:r>
              <a:rPr lang="en-US" sz="1000" b="1" dirty="0">
                <a:latin typeface="Tahoma" panose="020B0604030504040204" pitchFamily="34" charset="0"/>
                <a:ea typeface="Tahoma" panose="020B0604030504040204" pitchFamily="34" charset="0"/>
                <a:cs typeface="Tahoma" panose="020B0604030504040204" pitchFamily="34" charset="0"/>
              </a:rPr>
              <a:t>F</a:t>
            </a:r>
            <a:r>
              <a:rPr lang="en-US" sz="1000" dirty="0">
                <a:latin typeface="Tahoma" panose="020B0604030504040204" pitchFamily="34" charset="0"/>
                <a:ea typeface="Tahoma" panose="020B0604030504040204" pitchFamily="34" charset="0"/>
                <a:cs typeface="Tahoma" panose="020B0604030504040204" pitchFamily="34" charset="0"/>
              </a:rPr>
              <a:t> can describe the velocity of the flow/fluid at any point across the surface. Thus, the rate of flow (amount/volume of flow across the surface) is the flux. </a:t>
            </a:r>
            <a:endParaRPr lang="en-US" sz="10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3430960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Concept of Flux (cont. – fluid flux)</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211</a:t>
            </a:fld>
            <a:r>
              <a:rPr spc="-55" dirty="0"/>
              <a:t> </a:t>
            </a:r>
            <a:r>
              <a:rPr spc="35" dirty="0"/>
              <a:t>/</a:t>
            </a:r>
            <a:r>
              <a:rPr spc="-15" dirty="0"/>
              <a:t> </a:t>
            </a:r>
            <a:r>
              <a:rPr lang="en-US" spc="-55" dirty="0"/>
              <a:t>11</a:t>
            </a:r>
            <a:endParaRPr spc="-55" dirty="0"/>
          </a:p>
        </p:txBody>
      </p:sp>
      <p:sp>
        <p:nvSpPr>
          <p:cNvPr id="27" name="TextBox 26">
            <a:extLst>
              <a:ext uri="{FF2B5EF4-FFF2-40B4-BE49-F238E27FC236}">
                <a16:creationId xmlns:a16="http://schemas.microsoft.com/office/drawing/2014/main" id="{E7268366-AF9E-4BD4-8E49-075CAD09A7C2}"/>
              </a:ext>
            </a:extLst>
          </p:cNvPr>
          <p:cNvSpPr txBox="1"/>
          <p:nvPr/>
        </p:nvSpPr>
        <p:spPr>
          <a:xfrm>
            <a:off x="1949394" y="369600"/>
            <a:ext cx="2716992" cy="2323713"/>
          </a:xfrm>
          <a:prstGeom prst="rect">
            <a:avLst/>
          </a:prstGeom>
          <a:noFill/>
        </p:spPr>
        <p:txBody>
          <a:bodyPr wrap="square" rtlCol="0">
            <a:spAutoFit/>
          </a:bodyPr>
          <a:lstStyle/>
          <a:p>
            <a:pPr marL="171450"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The normal component(s) from the surface goes through the ‘stuff’ (or the fluid)</a:t>
            </a:r>
          </a:p>
          <a:p>
            <a:pPr marL="171450"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The vector field is the flow of the fluid</a:t>
            </a:r>
          </a:p>
          <a:p>
            <a:pPr marL="171450"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A dot product between the </a:t>
            </a:r>
            <a:r>
              <a:rPr lang="en-US" sz="900" u="sng" dirty="0">
                <a:latin typeface="Tahoma" panose="020B0604030504040204" pitchFamily="34" charset="0"/>
                <a:ea typeface="Tahoma" panose="020B0604030504040204" pitchFamily="34" charset="0"/>
                <a:cs typeface="Tahoma" panose="020B0604030504040204" pitchFamily="34" charset="0"/>
              </a:rPr>
              <a:t>normal component</a:t>
            </a:r>
            <a:r>
              <a:rPr lang="en-US" sz="900" dirty="0">
                <a:latin typeface="Tahoma" panose="020B0604030504040204" pitchFamily="34" charset="0"/>
                <a:ea typeface="Tahoma" panose="020B0604030504040204" pitchFamily="34" charset="0"/>
                <a:cs typeface="Tahoma" panose="020B0604030504040204" pitchFamily="34" charset="0"/>
              </a:rPr>
              <a:t> and the </a:t>
            </a:r>
            <a:r>
              <a:rPr lang="en-US" sz="900" u="sng" dirty="0">
                <a:latin typeface="Tahoma" panose="020B0604030504040204" pitchFamily="34" charset="0"/>
                <a:ea typeface="Tahoma" panose="020B0604030504040204" pitchFamily="34" charset="0"/>
                <a:cs typeface="Tahoma" panose="020B0604030504040204" pitchFamily="34" charset="0"/>
              </a:rPr>
              <a:t>vector field</a:t>
            </a:r>
            <a:r>
              <a:rPr lang="en-US" sz="900" dirty="0">
                <a:latin typeface="Tahoma" panose="020B0604030504040204" pitchFamily="34" charset="0"/>
                <a:ea typeface="Tahoma" panose="020B0604030504040204" pitchFamily="34" charset="0"/>
                <a:cs typeface="Tahoma" panose="020B0604030504040204" pitchFamily="34" charset="0"/>
              </a:rPr>
              <a:t> is the amount of flow times the size of that tiny region.</a:t>
            </a:r>
          </a:p>
          <a:p>
            <a:pPr marL="628650" lvl="1" indent="-171450">
              <a:buFont typeface="Arial" panose="020B0604020202020204" pitchFamily="34" charset="0"/>
              <a:buChar char="•"/>
            </a:pPr>
            <a:r>
              <a:rPr lang="en-US" sz="900" b="1" dirty="0">
                <a:latin typeface="Tahoma" panose="020B0604030504040204" pitchFamily="34" charset="0"/>
                <a:ea typeface="Tahoma" panose="020B0604030504040204" pitchFamily="34" charset="0"/>
                <a:cs typeface="Tahoma" panose="020B0604030504040204" pitchFamily="34" charset="0"/>
              </a:rPr>
              <a:t>Recall: </a:t>
            </a:r>
            <a:r>
              <a:rPr lang="en-US" sz="900" dirty="0">
                <a:latin typeface="Tahoma" panose="020B0604030504040204" pitchFamily="34" charset="0"/>
                <a:ea typeface="Tahoma" panose="020B0604030504040204" pitchFamily="34" charset="0"/>
                <a:cs typeface="Tahoma" panose="020B0604030504040204" pitchFamily="34" charset="0"/>
              </a:rPr>
              <a:t>geometrically, the dot product tells you what amount of one vector goes in the direction of another vector (alignment)</a:t>
            </a:r>
          </a:p>
          <a:p>
            <a:pPr marL="171450"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We must use an integral to add up all the flows across the ‘little bits’ of surface, allowing for a vector surface integral</a:t>
            </a:r>
          </a:p>
          <a:p>
            <a:pPr marL="171450" indent="-171450">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1032" name="Picture 8" descr="Introduction to a surface integral of a vector field - Math Insight">
            <a:extLst>
              <a:ext uri="{FF2B5EF4-FFF2-40B4-BE49-F238E27FC236}">
                <a16:creationId xmlns:a16="http://schemas.microsoft.com/office/drawing/2014/main" id="{A2E32086-E23B-4242-8C71-A627F75FF55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56016" y="373922"/>
            <a:ext cx="1175977" cy="90459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708FABF-C520-48AD-9428-18042DC2BB5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0881" y="1324688"/>
            <a:ext cx="1478161" cy="10006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9E07406-C99A-4547-BA92-DFF57C3FA70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0" y="2246223"/>
            <a:ext cx="1981150" cy="9701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E6C549C-1FB6-4D52-964B-D6A3F616EF34}"/>
              </a:ext>
            </a:extLst>
          </p:cNvPr>
          <p:cNvPicPr>
            <a:picLocks noChangeAspect="1"/>
          </p:cNvPicPr>
          <p:nvPr>
            <p:custDataLst>
              <p:tags r:id="rId1"/>
            </p:custDataLst>
          </p:nvPr>
        </p:nvPicPr>
        <p:blipFill>
          <a:blip r:embed="rId19" cstate="print">
            <a:extLst>
              <a:ext uri="{28A0092B-C50C-407E-A947-70E740481C1C}">
                <a14:useLocalDpi xmlns:a14="http://schemas.microsoft.com/office/drawing/2010/main" val="0"/>
              </a:ext>
            </a:extLst>
          </a:blip>
          <a:stretch>
            <a:fillRect/>
          </a:stretch>
        </p:blipFill>
        <p:spPr>
          <a:xfrm rot="18579946">
            <a:off x="1168995" y="1411221"/>
            <a:ext cx="75429" cy="53486"/>
          </a:xfrm>
          <a:prstGeom prst="rect">
            <a:avLst/>
          </a:prstGeom>
        </p:spPr>
      </p:pic>
      <p:pic>
        <p:nvPicPr>
          <p:cNvPr id="28" name="Picture 27">
            <a:extLst>
              <a:ext uri="{FF2B5EF4-FFF2-40B4-BE49-F238E27FC236}">
                <a16:creationId xmlns:a16="http://schemas.microsoft.com/office/drawing/2014/main" id="{C468B472-B395-491B-B70E-3123353F47E3}"/>
              </a:ext>
            </a:extLst>
          </p:cNvPr>
          <p:cNvPicPr>
            <a:picLocks noChangeAspect="1"/>
          </p:cNvPicPr>
          <p:nvPr>
            <p:custDataLst>
              <p:tags r:id="rId2"/>
            </p:custDataLst>
          </p:nvPr>
        </p:nvPicPr>
        <p:blipFill>
          <a:blip r:embed="rId20" cstate="print">
            <a:extLst>
              <a:ext uri="{28A0092B-C50C-407E-A947-70E740481C1C}">
                <a14:useLocalDpi xmlns:a14="http://schemas.microsoft.com/office/drawing/2010/main" val="0"/>
              </a:ext>
            </a:extLst>
          </a:blip>
          <a:stretch>
            <a:fillRect/>
          </a:stretch>
        </p:blipFill>
        <p:spPr>
          <a:xfrm>
            <a:off x="1314450" y="3043075"/>
            <a:ext cx="499048" cy="138286"/>
          </a:xfrm>
          <a:prstGeom prst="rect">
            <a:avLst/>
          </a:prstGeom>
        </p:spPr>
      </p:pic>
      <p:pic>
        <p:nvPicPr>
          <p:cNvPr id="30" name="Picture 29">
            <a:extLst>
              <a:ext uri="{FF2B5EF4-FFF2-40B4-BE49-F238E27FC236}">
                <a16:creationId xmlns:a16="http://schemas.microsoft.com/office/drawing/2014/main" id="{680D25C4-BB90-424A-98F1-075789A4D28A}"/>
              </a:ext>
            </a:extLst>
          </p:cNvPr>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46194" y="3192117"/>
            <a:ext cx="764190" cy="173714"/>
          </a:xfrm>
          <a:prstGeom prst="rect">
            <a:avLst/>
          </a:prstGeom>
        </p:spPr>
      </p:pic>
      <p:pic>
        <p:nvPicPr>
          <p:cNvPr id="34" name="Picture 33">
            <a:extLst>
              <a:ext uri="{FF2B5EF4-FFF2-40B4-BE49-F238E27FC236}">
                <a16:creationId xmlns:a16="http://schemas.microsoft.com/office/drawing/2014/main" id="{BB661100-89E9-4DB3-B3FD-B9F281C4879F}"/>
              </a:ext>
            </a:extLst>
          </p:cNvPr>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845319" y="3215034"/>
            <a:ext cx="336000" cy="130286"/>
          </a:xfrm>
          <a:prstGeom prst="rect">
            <a:avLst/>
          </a:prstGeom>
        </p:spPr>
      </p:pic>
      <p:pic>
        <p:nvPicPr>
          <p:cNvPr id="51" name="Picture 50">
            <a:extLst>
              <a:ext uri="{FF2B5EF4-FFF2-40B4-BE49-F238E27FC236}">
                <a16:creationId xmlns:a16="http://schemas.microsoft.com/office/drawing/2014/main" id="{DAFF9664-2923-49C1-AFBC-860EFABE76AB}"/>
              </a:ext>
            </a:extLst>
          </p:cNvPr>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2423171" y="2205926"/>
            <a:ext cx="1833145" cy="480915"/>
          </a:xfrm>
          <a:prstGeom prst="rect">
            <a:avLst/>
          </a:prstGeom>
        </p:spPr>
      </p:pic>
      <p:pic>
        <p:nvPicPr>
          <p:cNvPr id="1037" name="Picture 1036">
            <a:extLst>
              <a:ext uri="{FF2B5EF4-FFF2-40B4-BE49-F238E27FC236}">
                <a16:creationId xmlns:a16="http://schemas.microsoft.com/office/drawing/2014/main" id="{015A3B60-C9AA-4D95-A8A0-1EC2B3BB4E0D}"/>
              </a:ext>
            </a:extLst>
          </p:cNvPr>
          <p:cNvPicPr>
            <a:picLocks noChangeAspect="1"/>
          </p:cNvPicPr>
          <p:nvPr>
            <p:custDataLst>
              <p:tags r:id="rId6"/>
            </p:custDataLst>
          </p:nvPr>
        </p:nvPicPr>
        <p:blipFill>
          <a:blip r:embed="rId24" cstate="print">
            <a:extLst>
              <a:ext uri="{28A0092B-C50C-407E-A947-70E740481C1C}">
                <a14:useLocalDpi xmlns:a14="http://schemas.microsoft.com/office/drawing/2010/main" val="0"/>
              </a:ext>
            </a:extLst>
          </a:blip>
          <a:stretch>
            <a:fillRect/>
          </a:stretch>
        </p:blipFill>
        <p:spPr>
          <a:xfrm>
            <a:off x="1946654" y="2687731"/>
            <a:ext cx="1535238" cy="128000"/>
          </a:xfrm>
          <a:prstGeom prst="rect">
            <a:avLst/>
          </a:prstGeom>
        </p:spPr>
      </p:pic>
      <p:pic>
        <p:nvPicPr>
          <p:cNvPr id="57" name="Picture 56">
            <a:extLst>
              <a:ext uri="{FF2B5EF4-FFF2-40B4-BE49-F238E27FC236}">
                <a16:creationId xmlns:a16="http://schemas.microsoft.com/office/drawing/2014/main" id="{31D68DB1-C1C9-47C4-A0B6-1440D8E19C2C}"/>
              </a:ext>
            </a:extLst>
          </p:cNvPr>
          <p:cNvPicPr>
            <a:picLocks noChangeAspect="1"/>
          </p:cNvPicPr>
          <p:nvPr>
            <p:custDataLst>
              <p:tags r:id="rId7"/>
            </p:custDataLst>
          </p:nvPr>
        </p:nvPicPr>
        <p:blipFill>
          <a:blip r:embed="rId25" cstate="print">
            <a:extLst>
              <a:ext uri="{28A0092B-C50C-407E-A947-70E740481C1C}">
                <a14:useLocalDpi xmlns:a14="http://schemas.microsoft.com/office/drawing/2010/main" val="0"/>
              </a:ext>
            </a:extLst>
          </a:blip>
          <a:stretch>
            <a:fillRect/>
          </a:stretch>
        </p:blipFill>
        <p:spPr>
          <a:xfrm>
            <a:off x="3539530" y="2680394"/>
            <a:ext cx="1020190" cy="119619"/>
          </a:xfrm>
          <a:prstGeom prst="rect">
            <a:avLst/>
          </a:prstGeom>
        </p:spPr>
      </p:pic>
      <p:pic>
        <p:nvPicPr>
          <p:cNvPr id="59" name="Picture 58">
            <a:extLst>
              <a:ext uri="{FF2B5EF4-FFF2-40B4-BE49-F238E27FC236}">
                <a16:creationId xmlns:a16="http://schemas.microsoft.com/office/drawing/2014/main" id="{D2EAFAE2-9BFC-442C-BD2A-A6E367A4D6A6}"/>
              </a:ext>
            </a:extLst>
          </p:cNvPr>
          <p:cNvPicPr>
            <a:picLocks noChangeAspect="1"/>
          </p:cNvPicPr>
          <p:nvPr>
            <p:custDataLst>
              <p:tags r:id="rId8"/>
            </p:custDataLst>
          </p:nvPr>
        </p:nvPicPr>
        <p:blipFill>
          <a:blip r:embed="rId26" cstate="print">
            <a:extLst>
              <a:ext uri="{28A0092B-C50C-407E-A947-70E740481C1C}">
                <a14:useLocalDpi xmlns:a14="http://schemas.microsoft.com/office/drawing/2010/main" val="0"/>
              </a:ext>
            </a:extLst>
          </a:blip>
          <a:stretch>
            <a:fillRect/>
          </a:stretch>
        </p:blipFill>
        <p:spPr>
          <a:xfrm>
            <a:off x="3396778" y="2929344"/>
            <a:ext cx="998095" cy="131810"/>
          </a:xfrm>
          <a:prstGeom prst="rect">
            <a:avLst/>
          </a:prstGeom>
        </p:spPr>
      </p:pic>
      <p:pic>
        <p:nvPicPr>
          <p:cNvPr id="1024" name="Picture 1023">
            <a:extLst>
              <a:ext uri="{FF2B5EF4-FFF2-40B4-BE49-F238E27FC236}">
                <a16:creationId xmlns:a16="http://schemas.microsoft.com/office/drawing/2014/main" id="{99689FF6-9433-4AE7-BFF9-8E36113BDEEC}"/>
              </a:ext>
            </a:extLst>
          </p:cNvPr>
          <p:cNvPicPr>
            <a:picLocks noChangeAspect="1"/>
          </p:cNvPicPr>
          <p:nvPr>
            <p:custDataLst>
              <p:tags r:id="rId9"/>
            </p:custDataLst>
          </p:nvPr>
        </p:nvPicPr>
        <p:blipFill>
          <a:blip r:embed="rId27" cstate="print">
            <a:extLst>
              <a:ext uri="{28A0092B-C50C-407E-A947-70E740481C1C}">
                <a14:useLocalDpi xmlns:a14="http://schemas.microsoft.com/office/drawing/2010/main" val="0"/>
              </a:ext>
            </a:extLst>
          </a:blip>
          <a:stretch>
            <a:fillRect/>
          </a:stretch>
        </p:blipFill>
        <p:spPr>
          <a:xfrm>
            <a:off x="3143250" y="2813907"/>
            <a:ext cx="1364571" cy="94476"/>
          </a:xfrm>
          <a:prstGeom prst="rect">
            <a:avLst/>
          </a:prstGeom>
        </p:spPr>
      </p:pic>
      <p:pic>
        <p:nvPicPr>
          <p:cNvPr id="1025" name="Picture 1024">
            <a:extLst>
              <a:ext uri="{FF2B5EF4-FFF2-40B4-BE49-F238E27FC236}">
                <a16:creationId xmlns:a16="http://schemas.microsoft.com/office/drawing/2014/main" id="{7D9BEB58-B272-4FB5-A0CE-8ED75D1E7A69}"/>
              </a:ext>
            </a:extLst>
          </p:cNvPr>
          <p:cNvPicPr>
            <a:picLocks noChangeAspect="1"/>
          </p:cNvPicPr>
          <p:nvPr/>
        </p:nvPicPr>
        <p:blipFill>
          <a:blip r:embed="rId28"/>
          <a:stretch>
            <a:fillRect/>
          </a:stretch>
        </p:blipFill>
        <p:spPr>
          <a:xfrm>
            <a:off x="838291" y="432579"/>
            <a:ext cx="1108363" cy="763539"/>
          </a:xfrm>
          <a:prstGeom prst="rect">
            <a:avLst/>
          </a:prstGeom>
        </p:spPr>
      </p:pic>
      <p:pic>
        <p:nvPicPr>
          <p:cNvPr id="1029" name="Picture 1028">
            <a:extLst>
              <a:ext uri="{FF2B5EF4-FFF2-40B4-BE49-F238E27FC236}">
                <a16:creationId xmlns:a16="http://schemas.microsoft.com/office/drawing/2014/main" id="{86B0203D-16F0-4C41-A94D-16C8B0503AF1}"/>
              </a:ext>
            </a:extLst>
          </p:cNvPr>
          <p:cNvPicPr>
            <a:picLocks noChangeAspect="1"/>
          </p:cNvPicPr>
          <p:nvPr>
            <p:custDataLst>
              <p:tags r:id="rId10"/>
            </p:custDataLst>
          </p:nvPr>
        </p:nvPicPr>
        <p:blipFill>
          <a:blip r:embed="rId29" cstate="print">
            <a:extLst>
              <a:ext uri="{28A0092B-C50C-407E-A947-70E740481C1C}">
                <a14:useLocalDpi xmlns:a14="http://schemas.microsoft.com/office/drawing/2010/main" val="0"/>
              </a:ext>
            </a:extLst>
          </a:blip>
          <a:stretch>
            <a:fillRect/>
          </a:stretch>
        </p:blipFill>
        <p:spPr>
          <a:xfrm>
            <a:off x="95300" y="1287576"/>
            <a:ext cx="1692800" cy="80000"/>
          </a:xfrm>
          <a:prstGeom prst="rect">
            <a:avLst/>
          </a:prstGeom>
        </p:spPr>
      </p:pic>
      <p:pic>
        <p:nvPicPr>
          <p:cNvPr id="1033" name="Picture 1032">
            <a:extLst>
              <a:ext uri="{FF2B5EF4-FFF2-40B4-BE49-F238E27FC236}">
                <a16:creationId xmlns:a16="http://schemas.microsoft.com/office/drawing/2014/main" id="{AE2AAC0D-9A57-4657-9163-8E086E501B39}"/>
              </a:ext>
            </a:extLst>
          </p:cNvPr>
          <p:cNvPicPr>
            <a:picLocks noChangeAspect="1"/>
          </p:cNvPicPr>
          <p:nvPr>
            <p:custDataLst>
              <p:tags r:id="rId11"/>
            </p:custDataLst>
          </p:nvPr>
        </p:nvPicPr>
        <p:blipFill>
          <a:blip r:embed="rId30" cstate="print">
            <a:extLst>
              <a:ext uri="{28A0092B-C50C-407E-A947-70E740481C1C}">
                <a14:useLocalDpi xmlns:a14="http://schemas.microsoft.com/office/drawing/2010/main" val="0"/>
              </a:ext>
            </a:extLst>
          </a:blip>
          <a:stretch>
            <a:fillRect/>
          </a:stretch>
        </p:blipFill>
        <p:spPr>
          <a:xfrm>
            <a:off x="2081854" y="2954602"/>
            <a:ext cx="815238" cy="304000"/>
          </a:xfrm>
          <a:prstGeom prst="rect">
            <a:avLst/>
          </a:prstGeom>
        </p:spPr>
      </p:pic>
      <p:pic>
        <p:nvPicPr>
          <p:cNvPr id="1042" name="Picture 1041">
            <a:extLst>
              <a:ext uri="{FF2B5EF4-FFF2-40B4-BE49-F238E27FC236}">
                <a16:creationId xmlns:a16="http://schemas.microsoft.com/office/drawing/2014/main" id="{AB621A5E-C4DB-4D4D-9B48-F91B1F99A626}"/>
              </a:ext>
            </a:extLst>
          </p:cNvPr>
          <p:cNvPicPr>
            <a:picLocks noChangeAspect="1"/>
          </p:cNvPicPr>
          <p:nvPr>
            <p:custDataLst>
              <p:tags r:id="rId12"/>
            </p:custDataLst>
          </p:nvPr>
        </p:nvPicPr>
        <p:blipFill>
          <a:blip r:embed="rId31" cstate="print">
            <a:extLst>
              <a:ext uri="{28A0092B-C50C-407E-A947-70E740481C1C}">
                <a14:useLocalDpi xmlns:a14="http://schemas.microsoft.com/office/drawing/2010/main" val="0"/>
              </a:ext>
            </a:extLst>
          </a:blip>
          <a:stretch>
            <a:fillRect/>
          </a:stretch>
        </p:blipFill>
        <p:spPr>
          <a:xfrm>
            <a:off x="2126702" y="2815731"/>
            <a:ext cx="757333" cy="94476"/>
          </a:xfrm>
          <a:prstGeom prst="rect">
            <a:avLst/>
          </a:prstGeom>
        </p:spPr>
      </p:pic>
      <p:pic>
        <p:nvPicPr>
          <p:cNvPr id="1048" name="Picture 1047">
            <a:extLst>
              <a:ext uri="{FF2B5EF4-FFF2-40B4-BE49-F238E27FC236}">
                <a16:creationId xmlns:a16="http://schemas.microsoft.com/office/drawing/2014/main" id="{BDACF114-B843-4D42-943B-5FE34199F586}"/>
              </a:ext>
            </a:extLst>
          </p:cNvPr>
          <p:cNvPicPr>
            <a:picLocks noChangeAspect="1"/>
          </p:cNvPicPr>
          <p:nvPr>
            <p:custDataLst>
              <p:tags r:id="rId13"/>
            </p:custDataLst>
          </p:nvPr>
        </p:nvPicPr>
        <p:blipFill>
          <a:blip r:embed="rId32" cstate="print">
            <a:extLst>
              <a:ext uri="{28A0092B-C50C-407E-A947-70E740481C1C}">
                <a14:useLocalDpi xmlns:a14="http://schemas.microsoft.com/office/drawing/2010/main" val="0"/>
              </a:ext>
            </a:extLst>
          </a:blip>
          <a:stretch>
            <a:fillRect/>
          </a:stretch>
        </p:blipFill>
        <p:spPr>
          <a:xfrm>
            <a:off x="3257888" y="3085199"/>
            <a:ext cx="1150476" cy="131810"/>
          </a:xfrm>
          <a:prstGeom prst="rect">
            <a:avLst/>
          </a:prstGeom>
        </p:spPr>
      </p:pic>
    </p:spTree>
    <p:extLst>
      <p:ext uri="{BB962C8B-B14F-4D97-AF65-F5344CB8AC3E}">
        <p14:creationId xmlns:p14="http://schemas.microsoft.com/office/powerpoint/2010/main" val="284556968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Orientable Surfaces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212</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222F525E-061D-4A54-A10E-0CFC052E7A22}"/>
              </a:ext>
            </a:extLst>
          </p:cNvPr>
          <p:cNvSpPr txBox="1"/>
          <p:nvPr/>
        </p:nvSpPr>
        <p:spPr>
          <a:xfrm>
            <a:off x="1951135" y="335491"/>
            <a:ext cx="2716992" cy="3170099"/>
          </a:xfrm>
          <a:prstGeom prst="rect">
            <a:avLst/>
          </a:prstGeom>
          <a:noFill/>
        </p:spPr>
        <p:txBody>
          <a:bodyPr wrap="square" rtlCol="0">
            <a:spAutoFit/>
          </a:bodyPr>
          <a:lstStyle/>
          <a:p>
            <a:pPr marL="171450" indent="-171450">
              <a:buFont typeface="Arial" panose="020B0604020202020204" pitchFamily="34" charset="0"/>
              <a:buChar char="•"/>
            </a:pPr>
            <a:r>
              <a:rPr lang="en-US" sz="1000" b="1" dirty="0">
                <a:latin typeface="Tahoma" panose="020B0604030504040204" pitchFamily="34" charset="0"/>
                <a:ea typeface="Tahoma" panose="020B0604030504040204" pitchFamily="34" charset="0"/>
                <a:cs typeface="Tahoma" panose="020B0604030504040204" pitchFamily="34" charset="0"/>
              </a:rPr>
              <a:t>Orientable surfaces </a:t>
            </a:r>
            <a:r>
              <a:rPr lang="en-US" sz="1000" dirty="0">
                <a:latin typeface="Tahoma" panose="020B0604030504040204" pitchFamily="34" charset="0"/>
                <a:ea typeface="Tahoma" panose="020B0604030504040204" pitchFamily="34" charset="0"/>
                <a:cs typeface="Tahoma" panose="020B0604030504040204" pitchFamily="34" charset="0"/>
              </a:rPr>
              <a:t>are surfaces that we can tell the difference between the inside and outside of the surface. These surfaces are two-sided, unlike the non-orientable </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Möbius strip</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 (only one side)</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If we can define a ‘unit normal vector’ at everyone point so that this ‘vector’ varies continuously over a surface S, then S is an oriented surface with two possible orientations</a:t>
            </a:r>
          </a:p>
          <a:p>
            <a:pPr marL="628650" lvl="1" indent="-171450">
              <a:buFont typeface="Arial" panose="020B0604020202020204" pitchFamily="34" charset="0"/>
              <a:buChar char="•"/>
            </a:pP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positive orientation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is the one for which the normal vectors point</a:t>
            </a:r>
            <a:r>
              <a:rPr lang="en-US" sz="1000" i="1" dirty="0">
                <a:latin typeface="Tahoma" panose="020B0604030504040204" pitchFamily="34" charset="0"/>
                <a:ea typeface="Tahoma" panose="020B0604030504040204" pitchFamily="34" charset="0"/>
                <a:cs typeface="Tahoma" panose="020B0604030504040204" pitchFamily="34" charset="0"/>
              </a:rPr>
              <a:t> o</a:t>
            </a:r>
            <a:r>
              <a:rPr lang="en-US" sz="1000" b="0" i="1" u="none" strike="noStrike" baseline="0" dirty="0">
                <a:latin typeface="Tahoma" panose="020B0604030504040204" pitchFamily="34" charset="0"/>
                <a:ea typeface="Tahoma" panose="020B0604030504040204" pitchFamily="34" charset="0"/>
                <a:cs typeface="Tahoma" panose="020B0604030504040204" pitchFamily="34" charset="0"/>
              </a:rPr>
              <a:t>utward</a:t>
            </a:r>
            <a:endParaRPr lang="en-US" sz="1000" i="1"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1000" b="0" i="1" u="none" strike="noStrike" baseline="0" dirty="0">
                <a:latin typeface="Tahoma" panose="020B0604030504040204" pitchFamily="34" charset="0"/>
                <a:ea typeface="Tahoma" panose="020B0604030504040204" pitchFamily="34" charset="0"/>
                <a:cs typeface="Tahoma" panose="020B0604030504040204" pitchFamily="34" charset="0"/>
              </a:rPr>
              <a:t>inward</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-pointing normal vectors give the </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negative orientation</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More specifically we have the following orientations: upwards, downwards, inwards, and outwards</a:t>
            </a:r>
          </a:p>
          <a:p>
            <a:pPr marL="171450" indent="-1714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B6C08BA3-9347-4CCE-97F4-B2B4E159E308}"/>
              </a:ext>
            </a:extLst>
          </p:cNvPr>
          <p:cNvPicPr>
            <a:picLocks noChangeAspect="1"/>
          </p:cNvPicPr>
          <p:nvPr/>
        </p:nvPicPr>
        <p:blipFill>
          <a:blip r:embed="rId5"/>
          <a:stretch>
            <a:fillRect/>
          </a:stretch>
        </p:blipFill>
        <p:spPr>
          <a:xfrm>
            <a:off x="165475" y="2229916"/>
            <a:ext cx="1656574" cy="376494"/>
          </a:xfrm>
          <a:prstGeom prst="rect">
            <a:avLst/>
          </a:prstGeom>
        </p:spPr>
      </p:pic>
      <p:pic>
        <p:nvPicPr>
          <p:cNvPr id="16" name="Picture 15">
            <a:extLst>
              <a:ext uri="{FF2B5EF4-FFF2-40B4-BE49-F238E27FC236}">
                <a16:creationId xmlns:a16="http://schemas.microsoft.com/office/drawing/2014/main" id="{F2717429-52DD-4898-918A-F752436A8F8D}"/>
              </a:ext>
            </a:extLst>
          </p:cNvPr>
          <p:cNvPicPr>
            <a:picLocks noChangeAspect="1"/>
          </p:cNvPicPr>
          <p:nvPr/>
        </p:nvPicPr>
        <p:blipFill>
          <a:blip r:embed="rId6"/>
          <a:stretch>
            <a:fillRect/>
          </a:stretch>
        </p:blipFill>
        <p:spPr>
          <a:xfrm>
            <a:off x="537897" y="2586888"/>
            <a:ext cx="951688" cy="668503"/>
          </a:xfrm>
          <a:prstGeom prst="rect">
            <a:avLst/>
          </a:prstGeom>
        </p:spPr>
      </p:pic>
      <p:pic>
        <p:nvPicPr>
          <p:cNvPr id="17" name="Picture 16">
            <a:extLst>
              <a:ext uri="{FF2B5EF4-FFF2-40B4-BE49-F238E27FC236}">
                <a16:creationId xmlns:a16="http://schemas.microsoft.com/office/drawing/2014/main" id="{1F126BBC-EF84-4F0D-A274-93D6D87D9EE6}"/>
              </a:ext>
            </a:extLst>
          </p:cNvPr>
          <p:cNvPicPr>
            <a:picLocks noChangeAspect="1"/>
          </p:cNvPicPr>
          <p:nvPr/>
        </p:nvPicPr>
        <p:blipFill>
          <a:blip r:embed="rId7"/>
          <a:stretch>
            <a:fillRect/>
          </a:stretch>
        </p:blipFill>
        <p:spPr>
          <a:xfrm>
            <a:off x="235" y="563573"/>
            <a:ext cx="952876" cy="564325"/>
          </a:xfrm>
          <a:prstGeom prst="rect">
            <a:avLst/>
          </a:prstGeom>
        </p:spPr>
      </p:pic>
      <p:pic>
        <p:nvPicPr>
          <p:cNvPr id="18" name="Picture 17">
            <a:extLst>
              <a:ext uri="{FF2B5EF4-FFF2-40B4-BE49-F238E27FC236}">
                <a16:creationId xmlns:a16="http://schemas.microsoft.com/office/drawing/2014/main" id="{47DD1BAC-FE30-4800-988C-AE5BC731E122}"/>
              </a:ext>
            </a:extLst>
          </p:cNvPr>
          <p:cNvPicPr>
            <a:picLocks noChangeAspect="1"/>
          </p:cNvPicPr>
          <p:nvPr/>
        </p:nvPicPr>
        <p:blipFill>
          <a:blip r:embed="rId8"/>
          <a:stretch>
            <a:fillRect/>
          </a:stretch>
        </p:blipFill>
        <p:spPr>
          <a:xfrm>
            <a:off x="1013741" y="584292"/>
            <a:ext cx="964356" cy="626146"/>
          </a:xfrm>
          <a:prstGeom prst="rect">
            <a:avLst/>
          </a:prstGeom>
        </p:spPr>
      </p:pic>
      <p:pic>
        <p:nvPicPr>
          <p:cNvPr id="19" name="Picture 18">
            <a:extLst>
              <a:ext uri="{FF2B5EF4-FFF2-40B4-BE49-F238E27FC236}">
                <a16:creationId xmlns:a16="http://schemas.microsoft.com/office/drawing/2014/main" id="{B48E356F-4752-4988-838A-ED44F2FFE71E}"/>
              </a:ext>
            </a:extLst>
          </p:cNvPr>
          <p:cNvPicPr>
            <a:picLocks noChangeAspect="1"/>
          </p:cNvPicPr>
          <p:nvPr/>
        </p:nvPicPr>
        <p:blipFill>
          <a:blip r:embed="rId9"/>
          <a:stretch>
            <a:fillRect/>
          </a:stretch>
        </p:blipFill>
        <p:spPr>
          <a:xfrm>
            <a:off x="7217" y="1157910"/>
            <a:ext cx="1061360" cy="824115"/>
          </a:xfrm>
          <a:prstGeom prst="rect">
            <a:avLst/>
          </a:prstGeom>
        </p:spPr>
      </p:pic>
      <p:pic>
        <p:nvPicPr>
          <p:cNvPr id="20" name="Picture 19">
            <a:extLst>
              <a:ext uri="{FF2B5EF4-FFF2-40B4-BE49-F238E27FC236}">
                <a16:creationId xmlns:a16="http://schemas.microsoft.com/office/drawing/2014/main" id="{81CCCACF-0E22-4473-A2AA-E760744F420C}"/>
              </a:ext>
            </a:extLst>
          </p:cNvPr>
          <p:cNvPicPr>
            <a:picLocks noChangeAspect="1"/>
          </p:cNvPicPr>
          <p:nvPr/>
        </p:nvPicPr>
        <p:blipFill>
          <a:blip r:embed="rId10"/>
          <a:stretch>
            <a:fillRect/>
          </a:stretch>
        </p:blipFill>
        <p:spPr>
          <a:xfrm>
            <a:off x="964733" y="1165946"/>
            <a:ext cx="1054000" cy="824115"/>
          </a:xfrm>
          <a:prstGeom prst="rect">
            <a:avLst/>
          </a:prstGeom>
        </p:spPr>
      </p:pic>
      <p:pic>
        <p:nvPicPr>
          <p:cNvPr id="28" name="Picture 27">
            <a:extLst>
              <a:ext uri="{FF2B5EF4-FFF2-40B4-BE49-F238E27FC236}">
                <a16:creationId xmlns:a16="http://schemas.microsoft.com/office/drawing/2014/main" id="{9F6BE1F9-8B51-47BC-8284-C52A826FBC66}"/>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014" y="477010"/>
            <a:ext cx="1169524" cy="94476"/>
          </a:xfrm>
          <a:prstGeom prst="rect">
            <a:avLst/>
          </a:prstGeom>
        </p:spPr>
      </p:pic>
      <p:pic>
        <p:nvPicPr>
          <p:cNvPr id="30" name="Picture 29">
            <a:extLst>
              <a:ext uri="{FF2B5EF4-FFF2-40B4-BE49-F238E27FC236}">
                <a16:creationId xmlns:a16="http://schemas.microsoft.com/office/drawing/2014/main" id="{F6AF91EE-41FB-4AA8-879D-61B3A8AA8F9A}"/>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33823" y="2221880"/>
            <a:ext cx="1465906" cy="94476"/>
          </a:xfrm>
          <a:prstGeom prst="rect">
            <a:avLst/>
          </a:prstGeom>
        </p:spPr>
      </p:pic>
      <p:sp>
        <p:nvSpPr>
          <p:cNvPr id="31" name="TextBox 30">
            <a:extLst>
              <a:ext uri="{FF2B5EF4-FFF2-40B4-BE49-F238E27FC236}">
                <a16:creationId xmlns:a16="http://schemas.microsoft.com/office/drawing/2014/main" id="{0957BE62-9621-4405-A027-ED4A65C89870}"/>
              </a:ext>
            </a:extLst>
          </p:cNvPr>
          <p:cNvSpPr txBox="1"/>
          <p:nvPr/>
        </p:nvSpPr>
        <p:spPr>
          <a:xfrm>
            <a:off x="0" y="1974599"/>
            <a:ext cx="1061360" cy="184666"/>
          </a:xfrm>
          <a:prstGeom prst="rect">
            <a:avLst/>
          </a:prstGeom>
          <a:noFill/>
        </p:spPr>
        <p:txBody>
          <a:bodyPr wrap="square" rtlCol="0">
            <a:spAutoFit/>
          </a:bodyPr>
          <a:lstStyle/>
          <a:p>
            <a:r>
              <a:rPr lang="en-US" sz="600" b="1" i="0" u="none" strike="noStrike" baseline="0" dirty="0">
                <a:latin typeface="Tahoma" panose="020B0604030504040204" pitchFamily="34" charset="0"/>
                <a:ea typeface="Tahoma" panose="020B0604030504040204" pitchFamily="34" charset="0"/>
                <a:cs typeface="Tahoma" panose="020B0604030504040204" pitchFamily="34" charset="0"/>
              </a:rPr>
              <a:t>Positive orientation</a:t>
            </a:r>
            <a:endParaRPr lang="en-US" sz="600" b="1" dirty="0">
              <a:latin typeface="Tahoma" panose="020B0604030504040204" pitchFamily="34" charset="0"/>
              <a:ea typeface="Tahoma" panose="020B0604030504040204" pitchFamily="34" charset="0"/>
              <a:cs typeface="Tahoma" panose="020B0604030504040204" pitchFamily="34" charset="0"/>
            </a:endParaRPr>
          </a:p>
        </p:txBody>
      </p:sp>
      <p:sp>
        <p:nvSpPr>
          <p:cNvPr id="32" name="TextBox 31">
            <a:extLst>
              <a:ext uri="{FF2B5EF4-FFF2-40B4-BE49-F238E27FC236}">
                <a16:creationId xmlns:a16="http://schemas.microsoft.com/office/drawing/2014/main" id="{9D6C401B-2287-4772-8120-127D08D4F0ED}"/>
              </a:ext>
            </a:extLst>
          </p:cNvPr>
          <p:cNvSpPr txBox="1"/>
          <p:nvPr/>
        </p:nvSpPr>
        <p:spPr>
          <a:xfrm>
            <a:off x="993762" y="1975118"/>
            <a:ext cx="1061360" cy="184666"/>
          </a:xfrm>
          <a:prstGeom prst="rect">
            <a:avLst/>
          </a:prstGeom>
          <a:noFill/>
        </p:spPr>
        <p:txBody>
          <a:bodyPr wrap="square" rtlCol="0">
            <a:spAutoFit/>
          </a:bodyPr>
          <a:lstStyle/>
          <a:p>
            <a:r>
              <a:rPr lang="en-US" sz="600" b="1" i="0" u="none" strike="noStrike" baseline="0" dirty="0">
                <a:latin typeface="Tahoma" panose="020B0604030504040204" pitchFamily="34" charset="0"/>
                <a:ea typeface="Tahoma" panose="020B0604030504040204" pitchFamily="34" charset="0"/>
                <a:cs typeface="Tahoma" panose="020B0604030504040204" pitchFamily="34" charset="0"/>
              </a:rPr>
              <a:t>Negative orientation</a:t>
            </a:r>
            <a:endParaRPr lang="en-US" sz="6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1382943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Surface Integrals of Vector Fields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213</a:t>
            </a:fld>
            <a:r>
              <a:rPr spc="-55" dirty="0"/>
              <a:t> </a:t>
            </a:r>
            <a:r>
              <a:rPr spc="35" dirty="0"/>
              <a:t>/</a:t>
            </a:r>
            <a:r>
              <a:rPr spc="-15" dirty="0"/>
              <a:t> </a:t>
            </a:r>
            <a:r>
              <a:rPr lang="en-US" spc="-55" dirty="0"/>
              <a:t>11</a:t>
            </a:r>
            <a:endParaRPr spc="-55" dirty="0"/>
          </a:p>
        </p:txBody>
      </p:sp>
      <p:pic>
        <p:nvPicPr>
          <p:cNvPr id="2050" name="Picture 2">
            <a:extLst>
              <a:ext uri="{FF2B5EF4-FFF2-40B4-BE49-F238E27FC236}">
                <a16:creationId xmlns:a16="http://schemas.microsoft.com/office/drawing/2014/main" id="{42699E7F-4915-4BFF-BFAD-C342632404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11" y="2370557"/>
            <a:ext cx="1559719" cy="7057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50A991C-FAAB-4425-B319-EDCB305F4EC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8794" y="395493"/>
            <a:ext cx="1165154" cy="19155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D6F8831-9413-4ACB-932B-1C5381FEEA10}"/>
                  </a:ext>
                </a:extLst>
              </p:cNvPr>
              <p:cNvSpPr txBox="1"/>
              <p:nvPr/>
            </p:nvSpPr>
            <p:spPr>
              <a:xfrm>
                <a:off x="1847850" y="417675"/>
                <a:ext cx="2762250" cy="3111621"/>
              </a:xfrm>
              <a:prstGeom prst="rect">
                <a:avLst/>
              </a:prstGeom>
              <a:noFill/>
            </p:spPr>
            <p:txBody>
              <a:bodyPr wrap="square" rtlCol="0">
                <a:spAutoFit/>
              </a:bodyPr>
              <a:lstStyle/>
              <a:p>
                <a:pPr marL="171450" indent="-171450">
                  <a:buFont typeface="Arial" panose="020B0604020202020204" pitchFamily="34" charset="0"/>
                  <a:buChar char="•"/>
                </a:pPr>
                <a:r>
                  <a:rPr lang="en-US" sz="980" dirty="0">
                    <a:latin typeface="Tahoma" panose="020B0604030504040204" pitchFamily="34" charset="0"/>
                    <a:ea typeface="Tahoma" panose="020B0604030504040204" pitchFamily="34" charset="0"/>
                    <a:cs typeface="Tahoma" panose="020B0604030504040204" pitchFamily="34" charset="0"/>
                  </a:rPr>
                  <a:t>The vector surface integral is the integral of the normal component across an orientable surface</a:t>
                </a:r>
              </a:p>
              <a:p>
                <a:pPr marL="171450" indent="-171450">
                  <a:buFont typeface="Arial" panose="020B0604020202020204" pitchFamily="34" charset="0"/>
                  <a:buChar char="•"/>
                </a:pPr>
                <a:r>
                  <a:rPr lang="en-US" sz="980" dirty="0">
                    <a:latin typeface="Tahoma" panose="020B0604030504040204" pitchFamily="34" charset="0"/>
                    <a:ea typeface="Tahoma" panose="020B0604030504040204" pitchFamily="34" charset="0"/>
                    <a:cs typeface="Tahoma" panose="020B0604030504040204" pitchFamily="34" charset="0"/>
                  </a:rPr>
                  <a:t>If the orientation of the surface is reversed, then the surface integral changes sign </a:t>
                </a:r>
              </a:p>
              <a:p>
                <a:pPr marL="171450" indent="-171450">
                  <a:buFont typeface="Arial" panose="020B0604020202020204" pitchFamily="34" charset="0"/>
                  <a:buChar char="•"/>
                </a:pPr>
                <a:r>
                  <a:rPr lang="en-US" sz="980" dirty="0">
                    <a:latin typeface="Tahoma" panose="020B0604030504040204" pitchFamily="34" charset="0"/>
                    <a:ea typeface="Tahoma" panose="020B0604030504040204" pitchFamily="34" charset="0"/>
                    <a:cs typeface="Tahoma" panose="020B0604030504040204" pitchFamily="34" charset="0"/>
                  </a:rPr>
                  <a:t>We must parametrize the surface in terms of two parameters. It is also necessary for us to change our vector field according to the surface’s parametrization (‘a sort of jacobian mapping’)</a:t>
                </a:r>
              </a:p>
              <a:p>
                <a:pPr marL="628650" lvl="1" indent="-171450">
                  <a:buFont typeface="Arial" panose="020B0604020202020204" pitchFamily="34" charset="0"/>
                  <a:buChar char="•"/>
                </a:pPr>
                <a:r>
                  <a:rPr lang="en-US" sz="980" b="0" i="0" u="none" strike="noStrike" baseline="0" dirty="0">
                    <a:latin typeface="Tahoma" panose="020B0604030504040204" pitchFamily="34" charset="0"/>
                    <a:ea typeface="Tahoma" panose="020B0604030504040204" pitchFamily="34" charset="0"/>
                    <a:cs typeface="Tahoma" panose="020B0604030504040204" pitchFamily="34" charset="0"/>
                  </a:rPr>
                  <a:t>~ a way to describe a location on the surface using a pair of numbers</a:t>
                </a:r>
                <a:endParaRPr lang="en-US" sz="98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80" b="1" u="none" strike="noStrike" baseline="0" dirty="0">
                    <a:highlight>
                      <a:srgbClr val="FFFF00"/>
                    </a:highlight>
                    <a:latin typeface="Tahoma" panose="020B0604030504040204" pitchFamily="34" charset="0"/>
                    <a:ea typeface="Tahoma" panose="020B0604030504040204" pitchFamily="34" charset="0"/>
                    <a:cs typeface="Tahoma" panose="020B0604030504040204" pitchFamily="34" charset="0"/>
                  </a:rPr>
                  <a:t>IMPORTANT:</a:t>
                </a:r>
                <a:r>
                  <a:rPr lang="en-US" sz="980" b="0" u="none" strike="noStrike" baseline="0" dirty="0">
                    <a:latin typeface="Tahoma" panose="020B0604030504040204" pitchFamily="34" charset="0"/>
                    <a:ea typeface="Tahoma" panose="020B0604030504040204" pitchFamily="34" charset="0"/>
                    <a:cs typeface="Tahoma" panose="020B0604030504040204" pitchFamily="34" charset="0"/>
                  </a:rPr>
                  <a:t> In surface integrals, the Jacobian factor (whether that be </a:t>
                </a:r>
                <a14:m>
                  <m:oMath xmlns:m="http://schemas.openxmlformats.org/officeDocument/2006/math">
                    <m:r>
                      <a:rPr lang="en-US" sz="980" b="0" i="1" smtClean="0">
                        <a:latin typeface="Cambria Math" panose="02040503050406030204" pitchFamily="18" charset="0"/>
                        <a:ea typeface="Tahoma" panose="020B0604030504040204" pitchFamily="34" charset="0"/>
                        <a:cs typeface="Tahoma" panose="020B0604030504040204" pitchFamily="34" charset="0"/>
                      </a:rPr>
                      <m:t>𝑟</m:t>
                    </m:r>
                    <m:r>
                      <a:rPr lang="en-US" sz="980" i="1">
                        <a:latin typeface="Cambria Math" panose="02040503050406030204" pitchFamily="18" charset="0"/>
                        <a:ea typeface="Tahoma" panose="020B0604030504040204" pitchFamily="34" charset="0"/>
                        <a:cs typeface="Tahoma" panose="020B0604030504040204" pitchFamily="34" charset="0"/>
                      </a:rPr>
                      <m:t> </m:t>
                    </m:r>
                  </m:oMath>
                </a14:m>
                <a:r>
                  <a:rPr lang="en-US" sz="980" b="0" u="none" strike="noStrike" baseline="0" dirty="0">
                    <a:latin typeface="Tahoma" panose="020B0604030504040204" pitchFamily="34" charset="0"/>
                    <a:ea typeface="Tahoma" panose="020B0604030504040204" pitchFamily="34" charset="0"/>
                    <a:cs typeface="Tahoma" panose="020B0604030504040204" pitchFamily="34" charset="0"/>
                  </a:rPr>
                  <a:t>, or </a:t>
                </a:r>
                <a14:m>
                  <m:oMath xmlns:m="http://schemas.openxmlformats.org/officeDocument/2006/math">
                    <m:sSup>
                      <m:sSupPr>
                        <m:ctrlPr>
                          <a:rPr lang="en-US" sz="980" b="0" i="1" u="none" strike="noStrike" baseline="0" smtClean="0">
                            <a:latin typeface="Cambria Math" panose="02040503050406030204" pitchFamily="18" charset="0"/>
                            <a:ea typeface="Tahoma" panose="020B0604030504040204" pitchFamily="34" charset="0"/>
                            <a:cs typeface="Tahoma" panose="020B0604030504040204" pitchFamily="34" charset="0"/>
                          </a:rPr>
                        </m:ctrlPr>
                      </m:sSupPr>
                      <m:e>
                        <m:r>
                          <a:rPr lang="en-US" sz="980" b="0" i="1" u="none" strike="noStrike" baseline="0" smtClean="0">
                            <a:latin typeface="Cambria Math" panose="02040503050406030204" pitchFamily="18" charset="0"/>
                            <a:ea typeface="Tahoma" panose="020B0604030504040204" pitchFamily="34" charset="0"/>
                            <a:cs typeface="Tahoma" panose="020B0604030504040204" pitchFamily="34" charset="0"/>
                          </a:rPr>
                          <m:t>𝜌</m:t>
                        </m:r>
                      </m:e>
                      <m:sup>
                        <m:r>
                          <a:rPr lang="en-US" sz="980" b="0" i="1" u="none" strike="noStrike" baseline="0" smtClean="0">
                            <a:latin typeface="Cambria Math" panose="02040503050406030204" pitchFamily="18" charset="0"/>
                            <a:ea typeface="Tahoma" panose="020B0604030504040204" pitchFamily="34" charset="0"/>
                            <a:cs typeface="Tahoma" panose="020B0604030504040204" pitchFamily="34" charset="0"/>
                          </a:rPr>
                          <m:t>2</m:t>
                        </m:r>
                      </m:sup>
                    </m:sSup>
                    <m:r>
                      <m:rPr>
                        <m:sty m:val="p"/>
                      </m:rPr>
                      <a:rPr lang="en-US" sz="980" b="0" i="1" u="none" strike="noStrike" baseline="0" smtClean="0">
                        <a:latin typeface="Cambria Math" panose="02040503050406030204" pitchFamily="18" charset="0"/>
                        <a:ea typeface="Tahoma" panose="020B0604030504040204" pitchFamily="34" charset="0"/>
                        <a:cs typeface="Tahoma" panose="020B0604030504040204" pitchFamily="34" charset="0"/>
                      </a:rPr>
                      <m:t>sin</m:t>
                    </m:r>
                    <m:r>
                      <a:rPr lang="en-US" sz="980" b="0" i="1" u="none" strike="noStrike" baseline="0" smtClean="0">
                        <a:latin typeface="Cambria Math" panose="02040503050406030204" pitchFamily="18" charset="0"/>
                        <a:ea typeface="Tahoma" panose="020B0604030504040204" pitchFamily="34" charset="0"/>
                        <a:cs typeface="Tahoma" panose="020B0604030504040204" pitchFamily="34" charset="0"/>
                      </a:rPr>
                      <m:t>𝜙</m:t>
                    </m:r>
                    <m:r>
                      <a:rPr lang="en-US" sz="980" b="0" i="1" u="none" strike="noStrike" baseline="0" smtClean="0">
                        <a:latin typeface="Cambria Math" panose="02040503050406030204" pitchFamily="18" charset="0"/>
                        <a:ea typeface="Tahoma" panose="020B0604030504040204" pitchFamily="34" charset="0"/>
                        <a:cs typeface="Tahoma" panose="020B0604030504040204" pitchFamily="34" charset="0"/>
                      </a:rPr>
                      <m:t> ) </m:t>
                    </m:r>
                  </m:oMath>
                </a14:m>
                <a:r>
                  <a:rPr lang="en-US" sz="980" b="0" u="none" strike="noStrike" baseline="0" dirty="0">
                    <a:latin typeface="Tahoma" panose="020B0604030504040204" pitchFamily="34" charset="0"/>
                    <a:ea typeface="Tahoma" panose="020B0604030504040204" pitchFamily="34" charset="0"/>
                    <a:cs typeface="Tahoma" panose="020B0604030504040204" pitchFamily="34" charset="0"/>
                  </a:rPr>
                  <a:t>is incorporated into th</a:t>
                </a:r>
                <a:r>
                  <a:rPr lang="en-US" sz="980" dirty="0">
                    <a:latin typeface="Tahoma" panose="020B0604030504040204" pitchFamily="34" charset="0"/>
                    <a:ea typeface="Tahoma" panose="020B0604030504040204" pitchFamily="34" charset="0"/>
                    <a:cs typeface="Tahoma" panose="020B0604030504040204" pitchFamily="34" charset="0"/>
                  </a:rPr>
                  <a:t>e </a:t>
                </a:r>
                <a:r>
                  <a:rPr lang="en-US" sz="980" b="0" u="none" strike="noStrike" baseline="0" dirty="0">
                    <a:latin typeface="Tahoma" panose="020B0604030504040204" pitchFamily="34" charset="0"/>
                    <a:ea typeface="Tahoma" panose="020B0604030504040204" pitchFamily="34" charset="0"/>
                    <a:cs typeface="Tahoma" panose="020B0604030504040204" pitchFamily="34" charset="0"/>
                  </a:rPr>
                  <a:t>magnitude of the normal component </a:t>
                </a:r>
                <a:r>
                  <a:rPr lang="en-US" sz="980" b="1" u="none" strike="noStrike" baseline="0" dirty="0">
                    <a:latin typeface="Tahoma" panose="020B0604030504040204" pitchFamily="34" charset="0"/>
                    <a:ea typeface="Tahoma" panose="020B0604030504040204" pitchFamily="34" charset="0"/>
                    <a:cs typeface="Tahoma" panose="020B0604030504040204" pitchFamily="34" charset="0"/>
                  </a:rPr>
                  <a:t>N </a:t>
                </a:r>
                <a:r>
                  <a:rPr lang="en-US" sz="980" u="none" strike="noStrike" baseline="0" dirty="0">
                    <a:latin typeface="Tahoma" panose="020B0604030504040204" pitchFamily="34" charset="0"/>
                    <a:ea typeface="Tahoma" panose="020B0604030504040204" pitchFamily="34" charset="0"/>
                    <a:cs typeface="Tahoma" panose="020B0604030504040204" pitchFamily="34" charset="0"/>
                  </a:rPr>
                  <a:t>but </a:t>
                </a:r>
                <a:r>
                  <a:rPr lang="en-US" sz="980" b="1" u="none" strike="noStrike" baseline="0" dirty="0">
                    <a:latin typeface="Tahoma" panose="020B0604030504040204" pitchFamily="34" charset="0"/>
                    <a:ea typeface="Tahoma" panose="020B0604030504040204" pitchFamily="34" charset="0"/>
                    <a:cs typeface="Tahoma" panose="020B0604030504040204" pitchFamily="34" charset="0"/>
                  </a:rPr>
                  <a:t>NOT</a:t>
                </a:r>
                <a:r>
                  <a:rPr lang="en-US" sz="980" u="none" strike="noStrike" baseline="0" dirty="0">
                    <a:latin typeface="Tahoma" panose="020B0604030504040204" pitchFamily="34" charset="0"/>
                    <a:ea typeface="Tahoma" panose="020B0604030504040204" pitchFamily="34" charset="0"/>
                    <a:cs typeface="Tahoma" panose="020B0604030504040204" pitchFamily="34" charset="0"/>
                  </a:rPr>
                  <a:t> </a:t>
                </a:r>
                <a:r>
                  <a:rPr lang="en-US" sz="980" dirty="0">
                    <a:latin typeface="Tahoma" panose="020B0604030504040204" pitchFamily="34" charset="0"/>
                    <a:ea typeface="Tahoma" panose="020B0604030504040204" pitchFamily="34" charset="0"/>
                    <a:cs typeface="Tahoma" panose="020B0604030504040204" pitchFamily="34" charset="0"/>
                  </a:rPr>
                  <a:t>the unit vector </a:t>
                </a:r>
                <a:r>
                  <a:rPr lang="en-US" sz="980" b="1" dirty="0">
                    <a:latin typeface="Tahoma" panose="020B0604030504040204" pitchFamily="34" charset="0"/>
                    <a:ea typeface="Tahoma" panose="020B0604030504040204" pitchFamily="34" charset="0"/>
                    <a:cs typeface="Tahoma" panose="020B0604030504040204" pitchFamily="34" charset="0"/>
                  </a:rPr>
                  <a:t>n</a:t>
                </a:r>
              </a:p>
              <a:p>
                <a:pPr marL="171450" indent="-171450">
                  <a:buFont typeface="Arial" panose="020B0604020202020204" pitchFamily="34" charset="0"/>
                  <a:buChar char="•"/>
                </a:pPr>
                <a:endParaRPr lang="en-US" sz="98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7" name="TextBox 16">
                <a:extLst>
                  <a:ext uri="{FF2B5EF4-FFF2-40B4-BE49-F238E27FC236}">
                    <a16:creationId xmlns:a16="http://schemas.microsoft.com/office/drawing/2014/main" id="{2D6F8831-9413-4ACB-932B-1C5381FEEA10}"/>
                  </a:ext>
                </a:extLst>
              </p:cNvPr>
              <p:cNvSpPr txBox="1">
                <a:spLocks noRot="1" noChangeAspect="1" noMove="1" noResize="1" noEditPoints="1" noAdjustHandles="1" noChangeArrowheads="1" noChangeShapeType="1" noTextEdit="1"/>
              </p:cNvSpPr>
              <p:nvPr/>
            </p:nvSpPr>
            <p:spPr>
              <a:xfrm>
                <a:off x="1847850" y="417675"/>
                <a:ext cx="2762250" cy="3111621"/>
              </a:xfrm>
              <a:prstGeom prst="rect">
                <a:avLst/>
              </a:prstGeom>
              <a:blipFill>
                <a:blip r:embed="rId7"/>
                <a:stretch>
                  <a:fillRect r="-88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4484896E-77DB-4364-9A5B-9A4ACE2B7CA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1546" y="3096665"/>
            <a:ext cx="1870019" cy="208457"/>
          </a:xfrm>
          <a:prstGeom prst="rect">
            <a:avLst/>
          </a:prstGeom>
        </p:spPr>
      </p:pic>
      <p:pic>
        <p:nvPicPr>
          <p:cNvPr id="20" name="Picture 19">
            <a:extLst>
              <a:ext uri="{FF2B5EF4-FFF2-40B4-BE49-F238E27FC236}">
                <a16:creationId xmlns:a16="http://schemas.microsoft.com/office/drawing/2014/main" id="{736EE9E2-7F92-494D-AA85-18155C9D09AA}"/>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605954" y="3149388"/>
            <a:ext cx="1074591" cy="103010"/>
          </a:xfrm>
          <a:prstGeom prst="rect">
            <a:avLst/>
          </a:prstGeom>
        </p:spPr>
      </p:pic>
    </p:spTree>
    <p:extLst>
      <p:ext uri="{BB962C8B-B14F-4D97-AF65-F5344CB8AC3E}">
        <p14:creationId xmlns:p14="http://schemas.microsoft.com/office/powerpoint/2010/main" val="76609180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657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General Strategy </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214</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25B65EE-CEB3-46C9-B983-FDE6EAF5E605}"/>
                  </a:ext>
                </a:extLst>
              </p:cNvPr>
              <p:cNvSpPr txBox="1"/>
              <p:nvPr/>
            </p:nvSpPr>
            <p:spPr>
              <a:xfrm>
                <a:off x="1905" y="336922"/>
                <a:ext cx="4608195" cy="2169825"/>
              </a:xfrm>
              <a:prstGeom prst="rect">
                <a:avLst/>
              </a:prstGeom>
              <a:noFill/>
            </p:spPr>
            <p:txBody>
              <a:bodyPr wrap="square">
                <a:spAutoFit/>
              </a:bodyPr>
              <a:lstStyle/>
              <a:p>
                <a:r>
                  <a:rPr lang="en-US" sz="900" b="1" i="0" u="sng" strike="noStrike" baseline="0" dirty="0">
                    <a:latin typeface="Tahoma" panose="020B0604030504040204" pitchFamily="34" charset="0"/>
                    <a:ea typeface="Tahoma" panose="020B0604030504040204" pitchFamily="34" charset="0"/>
                    <a:cs typeface="Tahoma" panose="020B0604030504040204" pitchFamily="34" charset="0"/>
                  </a:rPr>
                  <a:t>Strategy for Surface Integrals over Vector Fields:</a:t>
                </a:r>
              </a:p>
              <a:p>
                <a:pPr marL="685800" lvl="1" indent="-228600">
                  <a:buFont typeface="+mj-lt"/>
                  <a:buAutoNum type="arabicPeriod"/>
                </a:pPr>
                <a:r>
                  <a:rPr lang="en-US" sz="900" i="0" strike="noStrike" baseline="0" dirty="0">
                    <a:latin typeface="Tahoma" panose="020B0604030504040204" pitchFamily="34" charset="0"/>
                    <a:ea typeface="Tahoma" panose="020B0604030504040204" pitchFamily="34" charset="0"/>
                    <a:cs typeface="Tahoma" panose="020B0604030504040204" pitchFamily="34" charset="0"/>
                  </a:rPr>
                  <a:t>Parametrize </a:t>
                </a:r>
                <a:r>
                  <a:rPr lang="en-US" sz="900" dirty="0">
                    <a:latin typeface="Tahoma" panose="020B0604030504040204" pitchFamily="34" charset="0"/>
                    <a:ea typeface="Tahoma" panose="020B0604030504040204" pitchFamily="34" charset="0"/>
                    <a:cs typeface="Tahoma" panose="020B0604030504040204" pitchFamily="34" charset="0"/>
                  </a:rPr>
                  <a:t>the s</a:t>
                </a:r>
                <a:r>
                  <a:rPr lang="en-US" sz="900" i="0" strike="noStrike" baseline="0" dirty="0">
                    <a:latin typeface="Tahoma" panose="020B0604030504040204" pitchFamily="34" charset="0"/>
                    <a:ea typeface="Tahoma" panose="020B0604030504040204" pitchFamily="34" charset="0"/>
                    <a:cs typeface="Tahoma" panose="020B0604030504040204" pitchFamily="34" charset="0"/>
                  </a:rPr>
                  <a:t>ur</a:t>
                </a:r>
                <a:r>
                  <a:rPr lang="en-US" sz="900" dirty="0">
                    <a:latin typeface="Tahoma" panose="020B0604030504040204" pitchFamily="34" charset="0"/>
                    <a:ea typeface="Tahoma" panose="020B0604030504040204" pitchFamily="34" charset="0"/>
                    <a:cs typeface="Tahoma" panose="020B0604030504040204" pitchFamily="34" charset="0"/>
                  </a:rPr>
                  <a:t>face (if not already given) in terms of two parameters of the seven given coordinate functions (</a:t>
                </a:r>
                <a14:m>
                  <m:oMath xmlns:m="http://schemas.openxmlformats.org/officeDocument/2006/math">
                    <m:r>
                      <m:rPr>
                        <m:nor/>
                      </m:rPr>
                      <a:rPr lang="en-US" sz="900" b="1" smtClean="0">
                        <a:latin typeface="Tahoma" panose="020B0604030504040204" pitchFamily="34" charset="0"/>
                        <a:ea typeface="Tahoma" panose="020B0604030504040204" pitchFamily="34" charset="0"/>
                        <a:cs typeface="Tahoma" panose="020B0604030504040204" pitchFamily="34" charset="0"/>
                      </a:rPr>
                      <m:t>ℓ</m:t>
                    </m:r>
                  </m:oMath>
                </a14:m>
                <a:r>
                  <a:rPr lang="en-US" sz="900" dirty="0">
                    <a:latin typeface="Tahoma" panose="020B0604030504040204" pitchFamily="34" charset="0"/>
                    <a:ea typeface="Tahoma" panose="020B0604030504040204" pitchFamily="34" charset="0"/>
                    <a:cs typeface="Tahoma" panose="020B0604030504040204" pitchFamily="34" charset="0"/>
                  </a:rPr>
                  <a:t>) – it might require converting into functions of u’s &amp; v’s (</a:t>
                </a:r>
                <a14:m>
                  <m:oMath xmlns:m="http://schemas.openxmlformats.org/officeDocument/2006/math">
                    <m:r>
                      <m:rPr>
                        <m:nor/>
                      </m:rPr>
                      <a:rPr lang="en-US" sz="900" b="1">
                        <a:latin typeface="Tahoma" panose="020B0604030504040204" pitchFamily="34" charset="0"/>
                        <a:ea typeface="Tahoma" panose="020B0604030504040204" pitchFamily="34" charset="0"/>
                        <a:cs typeface="Tahoma" panose="020B0604030504040204" pitchFamily="34" charset="0"/>
                      </a:rPr>
                      <m:t>𝒥</m:t>
                    </m:r>
                    <m:r>
                      <m:rPr>
                        <m:nor/>
                      </m:rPr>
                      <a:rPr lang="en-US" sz="900" b="0" i="0" smtClean="0">
                        <a:latin typeface="Tahoma" panose="020B0604030504040204" pitchFamily="34" charset="0"/>
                        <a:ea typeface="Tahoma" panose="020B0604030504040204" pitchFamily="34" charset="0"/>
                        <a:cs typeface="Tahoma" panose="020B0604030504040204" pitchFamily="34" charset="0"/>
                      </a:rPr>
                      <m:t> </m:t>
                    </m:r>
                    <m:r>
                      <m:rPr>
                        <m:nor/>
                      </m:rPr>
                      <a:rPr lang="en-US" sz="900" b="0" i="0" smtClean="0">
                        <a:latin typeface="Tahoma" panose="020B0604030504040204" pitchFamily="34" charset="0"/>
                        <a:ea typeface="Tahoma" panose="020B0604030504040204" pitchFamily="34" charset="0"/>
                        <a:cs typeface="Tahoma" panose="020B0604030504040204" pitchFamily="34" charset="0"/>
                      </a:rPr>
                      <m:t>displays</m:t>
                    </m:r>
                    <m:r>
                      <m:rPr>
                        <m:nor/>
                      </m:rPr>
                      <a:rPr lang="en-US" sz="900" b="0" i="0" smtClean="0">
                        <a:latin typeface="Tahoma" panose="020B0604030504040204" pitchFamily="34" charset="0"/>
                        <a:ea typeface="Tahoma" panose="020B0604030504040204" pitchFamily="34" charset="0"/>
                        <a:cs typeface="Tahoma" panose="020B0604030504040204" pitchFamily="34" charset="0"/>
                      </a:rPr>
                      <m:t> </m:t>
                    </m:r>
                    <m:r>
                      <m:rPr>
                        <m:nor/>
                      </m:rPr>
                      <a:rPr lang="en-US" sz="900" b="0" i="0" smtClean="0">
                        <a:latin typeface="Tahoma" panose="020B0604030504040204" pitchFamily="34" charset="0"/>
                        <a:ea typeface="Tahoma" panose="020B0604030504040204" pitchFamily="34" charset="0"/>
                        <a:cs typeface="Tahoma" panose="020B0604030504040204" pitchFamily="34" charset="0"/>
                      </a:rPr>
                      <m:t>some</m:t>
                    </m:r>
                    <m:r>
                      <m:rPr>
                        <m:nor/>
                      </m:rPr>
                      <a:rPr lang="en-US" sz="900" b="0" i="0" smtClean="0">
                        <a:latin typeface="Tahoma" panose="020B0604030504040204" pitchFamily="34" charset="0"/>
                        <a:ea typeface="Tahoma" panose="020B0604030504040204" pitchFamily="34" charset="0"/>
                        <a:cs typeface="Tahoma" panose="020B0604030504040204" pitchFamily="34" charset="0"/>
                      </a:rPr>
                      <m:t> </m:t>
                    </m:r>
                  </m:oMath>
                </a14:m>
                <a:r>
                  <a:rPr lang="en-US" sz="900" dirty="0">
                    <a:latin typeface="Tahoma" panose="020B0604030504040204" pitchFamily="34" charset="0"/>
                    <a:ea typeface="Tahoma" panose="020B0604030504040204" pitchFamily="34" charset="0"/>
                    <a:cs typeface="Tahoma" panose="020B0604030504040204" pitchFamily="34" charset="0"/>
                  </a:rPr>
                  <a:t>possible outputs)</a:t>
                </a:r>
              </a:p>
              <a:p>
                <a:pPr lvl="2"/>
                <a14:m>
                  <m:oMathPara xmlns:m="http://schemas.openxmlformats.org/officeDocument/2006/math">
                    <m:oMathParaPr>
                      <m:jc m:val="centerGroup"/>
                    </m:oMathParaPr>
                    <m:oMath xmlns:m="http://schemas.openxmlformats.org/officeDocument/2006/math">
                      <m:r>
                        <m:rPr>
                          <m:nor/>
                        </m:rPr>
                        <a:rPr lang="en-US" sz="900">
                          <a:latin typeface="Tahoma" panose="020B0604030504040204" pitchFamily="34" charset="0"/>
                          <a:ea typeface="Tahoma" panose="020B0604030504040204" pitchFamily="34" charset="0"/>
                          <a:cs typeface="Tahoma" panose="020B0604030504040204" pitchFamily="34" charset="0"/>
                        </a:rPr>
                        <m:t>ℓ</m:t>
                      </m:r>
                      <m:r>
                        <a:rPr lang="en-US" sz="900" b="0" i="1" smtClean="0">
                          <a:latin typeface="Cambria Math" panose="02040503050406030204" pitchFamily="18" charset="0"/>
                          <a:ea typeface="Tahoma" panose="020B0604030504040204" pitchFamily="34" charset="0"/>
                          <a:cs typeface="Tahoma" panose="020B0604030504040204" pitchFamily="34" charset="0"/>
                        </a:rPr>
                        <m:t>=</m:t>
                      </m:r>
                      <m:d>
                        <m:dPr>
                          <m:begChr m:val="["/>
                          <m:endChr m:val="]"/>
                          <m:ctrlPr>
                            <a:rPr lang="en-US" sz="900" b="0" i="1" smtClean="0">
                              <a:latin typeface="Cambria Math" panose="02040503050406030204" pitchFamily="18" charset="0"/>
                              <a:ea typeface="Tahoma" panose="020B0604030504040204" pitchFamily="34" charset="0"/>
                              <a:cs typeface="Tahoma" panose="020B0604030504040204" pitchFamily="34" charset="0"/>
                            </a:rPr>
                          </m:ctrlPr>
                        </m:dPr>
                        <m:e>
                          <m:r>
                            <a:rPr lang="en-US" sz="900" b="0" i="1" smtClean="0">
                              <a:latin typeface="Cambria Math" panose="02040503050406030204" pitchFamily="18" charset="0"/>
                              <a:ea typeface="Tahoma" panose="020B0604030504040204" pitchFamily="34" charset="0"/>
                              <a:cs typeface="Tahoma" panose="020B0604030504040204" pitchFamily="34" charset="0"/>
                            </a:rPr>
                            <m:t>𝑥</m:t>
                          </m:r>
                          <m:r>
                            <a:rPr lang="en-US" sz="900" b="0" i="1" smtClean="0">
                              <a:latin typeface="Cambria Math" panose="02040503050406030204" pitchFamily="18" charset="0"/>
                              <a:ea typeface="Tahoma" panose="020B0604030504040204" pitchFamily="34" charset="0"/>
                              <a:cs typeface="Tahoma" panose="020B0604030504040204" pitchFamily="34" charset="0"/>
                            </a:rPr>
                            <m:t>, </m:t>
                          </m:r>
                          <m:r>
                            <a:rPr lang="en-US" sz="900" b="0" i="1" smtClean="0">
                              <a:latin typeface="Cambria Math" panose="02040503050406030204" pitchFamily="18" charset="0"/>
                              <a:ea typeface="Tahoma" panose="020B0604030504040204" pitchFamily="34" charset="0"/>
                              <a:cs typeface="Tahoma" panose="020B0604030504040204" pitchFamily="34" charset="0"/>
                            </a:rPr>
                            <m:t>𝑦</m:t>
                          </m:r>
                          <m:r>
                            <a:rPr lang="en-US" sz="900" b="0" i="1" smtClean="0">
                              <a:latin typeface="Cambria Math" panose="02040503050406030204" pitchFamily="18" charset="0"/>
                              <a:ea typeface="Tahoma" panose="020B0604030504040204" pitchFamily="34" charset="0"/>
                              <a:cs typeface="Tahoma" panose="020B0604030504040204" pitchFamily="34" charset="0"/>
                            </a:rPr>
                            <m:t>, </m:t>
                          </m:r>
                          <m:r>
                            <a:rPr lang="en-US" sz="900" b="0" i="1" smtClean="0">
                              <a:latin typeface="Cambria Math" panose="02040503050406030204" pitchFamily="18" charset="0"/>
                              <a:ea typeface="Tahoma" panose="020B0604030504040204" pitchFamily="34" charset="0"/>
                              <a:cs typeface="Tahoma" panose="020B0604030504040204" pitchFamily="34" charset="0"/>
                            </a:rPr>
                            <m:t>𝑧</m:t>
                          </m:r>
                          <m:r>
                            <a:rPr lang="en-US" sz="900" b="0" i="1" smtClean="0">
                              <a:latin typeface="Cambria Math" panose="02040503050406030204" pitchFamily="18" charset="0"/>
                              <a:ea typeface="Tahoma" panose="020B0604030504040204" pitchFamily="34" charset="0"/>
                              <a:cs typeface="Tahoma" panose="020B0604030504040204" pitchFamily="34" charset="0"/>
                            </a:rPr>
                            <m:t>, </m:t>
                          </m:r>
                          <m:r>
                            <a:rPr lang="en-US" sz="900" b="0" i="1" smtClean="0">
                              <a:latin typeface="Cambria Math" panose="02040503050406030204" pitchFamily="18" charset="0"/>
                              <a:ea typeface="Tahoma" panose="020B0604030504040204" pitchFamily="34" charset="0"/>
                              <a:cs typeface="Tahoma" panose="020B0604030504040204" pitchFamily="34" charset="0"/>
                            </a:rPr>
                            <m:t>𝑟</m:t>
                          </m:r>
                          <m:r>
                            <a:rPr lang="en-US" sz="900" b="0" i="1" smtClean="0">
                              <a:latin typeface="Cambria Math" panose="02040503050406030204" pitchFamily="18" charset="0"/>
                              <a:ea typeface="Tahoma" panose="020B0604030504040204" pitchFamily="34" charset="0"/>
                              <a:cs typeface="Tahoma" panose="020B0604030504040204" pitchFamily="34" charset="0"/>
                            </a:rPr>
                            <m:t>, </m:t>
                          </m:r>
                          <m:r>
                            <a:rPr lang="en-US" sz="900" b="0" i="1" smtClean="0">
                              <a:latin typeface="Cambria Math" panose="02040503050406030204" pitchFamily="18" charset="0"/>
                              <a:ea typeface="Tahoma" panose="020B0604030504040204" pitchFamily="34" charset="0"/>
                              <a:cs typeface="Tahoma" panose="020B0604030504040204" pitchFamily="34" charset="0"/>
                            </a:rPr>
                            <m:t>𝜃</m:t>
                          </m:r>
                          <m:r>
                            <a:rPr lang="en-US" sz="900" b="0" i="1" smtClean="0">
                              <a:latin typeface="Cambria Math" panose="02040503050406030204" pitchFamily="18" charset="0"/>
                              <a:ea typeface="Tahoma" panose="020B0604030504040204" pitchFamily="34" charset="0"/>
                              <a:cs typeface="Tahoma" panose="020B0604030504040204" pitchFamily="34" charset="0"/>
                            </a:rPr>
                            <m:t>, </m:t>
                          </m:r>
                          <m:r>
                            <a:rPr lang="en-US" sz="900" b="0" i="1" smtClean="0">
                              <a:latin typeface="Cambria Math" panose="02040503050406030204" pitchFamily="18" charset="0"/>
                              <a:ea typeface="Tahoma" panose="020B0604030504040204" pitchFamily="34" charset="0"/>
                              <a:cs typeface="Tahoma" panose="020B0604030504040204" pitchFamily="34" charset="0"/>
                            </a:rPr>
                            <m:t>𝜌</m:t>
                          </m:r>
                          <m:r>
                            <a:rPr lang="en-US" sz="900" b="0" i="1" smtClean="0">
                              <a:latin typeface="Cambria Math" panose="02040503050406030204" pitchFamily="18" charset="0"/>
                              <a:ea typeface="Tahoma" panose="020B0604030504040204" pitchFamily="34" charset="0"/>
                              <a:cs typeface="Tahoma" panose="020B0604030504040204" pitchFamily="34" charset="0"/>
                            </a:rPr>
                            <m:t>, </m:t>
                          </m:r>
                          <m:r>
                            <a:rPr lang="en-US" sz="900" b="0" i="1" smtClean="0">
                              <a:latin typeface="Cambria Math" panose="02040503050406030204" pitchFamily="18" charset="0"/>
                              <a:ea typeface="Tahoma" panose="020B0604030504040204" pitchFamily="34" charset="0"/>
                              <a:cs typeface="Tahoma" panose="020B0604030504040204" pitchFamily="34" charset="0"/>
                            </a:rPr>
                            <m:t>𝜙</m:t>
                          </m:r>
                        </m:e>
                      </m:d>
                      <m:r>
                        <a:rPr lang="en-US" sz="900" b="0" i="1" smtClean="0">
                          <a:latin typeface="Cambria Math" panose="02040503050406030204" pitchFamily="18" charset="0"/>
                          <a:ea typeface="Tahoma" panose="020B0604030504040204" pitchFamily="34" charset="0"/>
                          <a:cs typeface="Tahoma" panose="020B0604030504040204" pitchFamily="34" charset="0"/>
                        </a:rPr>
                        <m:t>→</m:t>
                      </m:r>
                      <m:r>
                        <m:rPr>
                          <m:nor/>
                        </m:rPr>
                        <a:rPr lang="en-US" sz="900" b="1">
                          <a:latin typeface="Tahoma" panose="020B0604030504040204" pitchFamily="34" charset="0"/>
                          <a:ea typeface="Tahoma" panose="020B0604030504040204" pitchFamily="34" charset="0"/>
                          <a:cs typeface="Tahoma" panose="020B0604030504040204" pitchFamily="34" charset="0"/>
                        </a:rPr>
                        <m:t>𝒥</m:t>
                      </m:r>
                      <m:r>
                        <a:rPr lang="en-US" sz="900" b="0" i="1" smtClean="0">
                          <a:latin typeface="Cambria Math" panose="02040503050406030204" pitchFamily="18" charset="0"/>
                          <a:ea typeface="Tahoma" panose="020B0604030504040204" pitchFamily="34" charset="0"/>
                          <a:cs typeface="Tahoma" panose="020B0604030504040204" pitchFamily="34" charset="0"/>
                        </a:rPr>
                        <m:t>=( </m:t>
                      </m:r>
                      <m:d>
                        <m:dPr>
                          <m:ctrlPr>
                            <a:rPr lang="en-US" sz="900" b="0" i="1" smtClean="0">
                              <a:latin typeface="Cambria Math" panose="02040503050406030204" pitchFamily="18" charset="0"/>
                              <a:ea typeface="Tahoma" panose="020B0604030504040204" pitchFamily="34" charset="0"/>
                              <a:cs typeface="Tahoma" panose="020B0604030504040204" pitchFamily="34" charset="0"/>
                            </a:rPr>
                          </m:ctrlPr>
                        </m:dPr>
                        <m:e>
                          <m:r>
                            <a:rPr lang="en-US" sz="900" b="0" i="1" smtClean="0">
                              <a:latin typeface="Cambria Math" panose="02040503050406030204" pitchFamily="18" charset="0"/>
                              <a:ea typeface="Tahoma" panose="020B0604030504040204" pitchFamily="34" charset="0"/>
                              <a:cs typeface="Tahoma" panose="020B0604030504040204" pitchFamily="34" charset="0"/>
                            </a:rPr>
                            <m:t>𝑢</m:t>
                          </m:r>
                          <m:r>
                            <a:rPr lang="en-US" sz="900" b="0" i="1" smtClean="0">
                              <a:latin typeface="Cambria Math" panose="02040503050406030204" pitchFamily="18" charset="0"/>
                              <a:ea typeface="Tahoma" panose="020B0604030504040204" pitchFamily="34" charset="0"/>
                              <a:cs typeface="Tahoma" panose="020B0604030504040204" pitchFamily="34" charset="0"/>
                            </a:rPr>
                            <m:t>,</m:t>
                          </m:r>
                          <m:r>
                            <a:rPr lang="en-US" sz="900" b="0" i="1" smtClean="0">
                              <a:latin typeface="Cambria Math" panose="02040503050406030204" pitchFamily="18" charset="0"/>
                              <a:ea typeface="Tahoma" panose="020B0604030504040204" pitchFamily="34" charset="0"/>
                              <a:cs typeface="Tahoma" panose="020B0604030504040204" pitchFamily="34" charset="0"/>
                            </a:rPr>
                            <m:t>𝑣</m:t>
                          </m:r>
                        </m:e>
                      </m:d>
                      <m:r>
                        <a:rPr lang="en-US" sz="900" b="0" i="1" smtClean="0">
                          <a:latin typeface="Cambria Math" panose="02040503050406030204" pitchFamily="18" charset="0"/>
                          <a:ea typeface="Tahoma" panose="020B0604030504040204" pitchFamily="34" charset="0"/>
                          <a:cs typeface="Tahoma" panose="020B0604030504040204" pitchFamily="34" charset="0"/>
                        </a:rPr>
                        <m:t>, </m:t>
                      </m:r>
                      <m:d>
                        <m:dPr>
                          <m:ctrlPr>
                            <a:rPr lang="en-US" sz="900" b="0" i="1" smtClean="0">
                              <a:latin typeface="Cambria Math" panose="02040503050406030204" pitchFamily="18" charset="0"/>
                              <a:ea typeface="Tahoma" panose="020B0604030504040204" pitchFamily="34" charset="0"/>
                              <a:cs typeface="Tahoma" panose="020B0604030504040204" pitchFamily="34" charset="0"/>
                            </a:rPr>
                          </m:ctrlPr>
                        </m:dPr>
                        <m:e>
                          <m:r>
                            <a:rPr lang="en-US" sz="900" b="0" i="1" smtClean="0">
                              <a:latin typeface="Cambria Math" panose="02040503050406030204" pitchFamily="18" charset="0"/>
                              <a:ea typeface="Tahoma" panose="020B0604030504040204" pitchFamily="34" charset="0"/>
                              <a:cs typeface="Tahoma" panose="020B0604030504040204" pitchFamily="34" charset="0"/>
                            </a:rPr>
                            <m:t>𝜃</m:t>
                          </m:r>
                          <m:r>
                            <a:rPr lang="en-US" sz="900" b="0" i="1" smtClean="0">
                              <a:latin typeface="Cambria Math" panose="02040503050406030204" pitchFamily="18" charset="0"/>
                              <a:ea typeface="Tahoma" panose="020B0604030504040204" pitchFamily="34" charset="0"/>
                              <a:cs typeface="Tahoma" panose="020B0604030504040204" pitchFamily="34" charset="0"/>
                            </a:rPr>
                            <m:t>, </m:t>
                          </m:r>
                          <m:r>
                            <a:rPr lang="en-US" sz="900" b="0" i="1" smtClean="0">
                              <a:latin typeface="Cambria Math" panose="02040503050406030204" pitchFamily="18" charset="0"/>
                              <a:ea typeface="Tahoma" panose="020B0604030504040204" pitchFamily="34" charset="0"/>
                              <a:cs typeface="Tahoma" panose="020B0604030504040204" pitchFamily="34" charset="0"/>
                            </a:rPr>
                            <m:t>𝜙</m:t>
                          </m:r>
                        </m:e>
                      </m:d>
                      <m:r>
                        <a:rPr lang="en-US" sz="900" b="0" i="1" smtClean="0">
                          <a:latin typeface="Cambria Math" panose="02040503050406030204" pitchFamily="18" charset="0"/>
                          <a:ea typeface="Tahoma" panose="020B0604030504040204" pitchFamily="34" charset="0"/>
                          <a:cs typeface="Tahoma" panose="020B0604030504040204" pitchFamily="34" charset="0"/>
                        </a:rPr>
                        <m:t>, </m:t>
                      </m:r>
                      <m:d>
                        <m:dPr>
                          <m:ctrlPr>
                            <a:rPr lang="en-US" sz="900" b="0" i="1" smtClean="0">
                              <a:latin typeface="Cambria Math" panose="02040503050406030204" pitchFamily="18" charset="0"/>
                              <a:ea typeface="Tahoma" panose="020B0604030504040204" pitchFamily="34" charset="0"/>
                              <a:cs typeface="Tahoma" panose="020B0604030504040204" pitchFamily="34" charset="0"/>
                            </a:rPr>
                          </m:ctrlPr>
                        </m:dPr>
                        <m:e>
                          <m:r>
                            <a:rPr lang="en-US" sz="900" b="0" i="1" smtClean="0">
                              <a:latin typeface="Cambria Math" panose="02040503050406030204" pitchFamily="18" charset="0"/>
                              <a:ea typeface="Tahoma" panose="020B0604030504040204" pitchFamily="34" charset="0"/>
                              <a:cs typeface="Tahoma" panose="020B0604030504040204" pitchFamily="34" charset="0"/>
                            </a:rPr>
                            <m:t>𝑟</m:t>
                          </m:r>
                          <m:r>
                            <a:rPr lang="en-US" sz="900" b="0" i="1" smtClean="0">
                              <a:latin typeface="Cambria Math" panose="02040503050406030204" pitchFamily="18" charset="0"/>
                              <a:ea typeface="Tahoma" panose="020B0604030504040204" pitchFamily="34" charset="0"/>
                              <a:cs typeface="Tahoma" panose="020B0604030504040204" pitchFamily="34" charset="0"/>
                            </a:rPr>
                            <m:t>, </m:t>
                          </m:r>
                          <m:r>
                            <a:rPr lang="en-US" sz="900" b="0" i="1" smtClean="0">
                              <a:latin typeface="Cambria Math" panose="02040503050406030204" pitchFamily="18" charset="0"/>
                              <a:ea typeface="Tahoma" panose="020B0604030504040204" pitchFamily="34" charset="0"/>
                              <a:cs typeface="Tahoma" panose="020B0604030504040204" pitchFamily="34" charset="0"/>
                            </a:rPr>
                            <m:t>𝜃</m:t>
                          </m:r>
                        </m:e>
                      </m:d>
                      <m:r>
                        <a:rPr lang="en-US" sz="900" b="0" i="1" smtClean="0">
                          <a:latin typeface="Cambria Math" panose="02040503050406030204" pitchFamily="18" charset="0"/>
                          <a:ea typeface="Tahoma" panose="020B0604030504040204" pitchFamily="34" charset="0"/>
                          <a:cs typeface="Tahoma" panose="020B0604030504040204" pitchFamily="34" charset="0"/>
                        </a:rPr>
                        <m:t>, </m:t>
                      </m:r>
                      <m:d>
                        <m:dPr>
                          <m:ctrlPr>
                            <a:rPr lang="en-US" sz="900" b="0" i="1" smtClean="0">
                              <a:latin typeface="Cambria Math" panose="02040503050406030204" pitchFamily="18" charset="0"/>
                              <a:ea typeface="Tahoma" panose="020B0604030504040204" pitchFamily="34" charset="0"/>
                              <a:cs typeface="Tahoma" panose="020B0604030504040204" pitchFamily="34" charset="0"/>
                            </a:rPr>
                          </m:ctrlPr>
                        </m:dPr>
                        <m:e>
                          <m:r>
                            <a:rPr lang="en-US" sz="900" b="0" i="1" smtClean="0">
                              <a:latin typeface="Cambria Math" panose="02040503050406030204" pitchFamily="18" charset="0"/>
                              <a:ea typeface="Tahoma" panose="020B0604030504040204" pitchFamily="34" charset="0"/>
                              <a:cs typeface="Tahoma" panose="020B0604030504040204" pitchFamily="34" charset="0"/>
                            </a:rPr>
                            <m:t>𝑥</m:t>
                          </m:r>
                          <m:r>
                            <a:rPr lang="en-US" sz="900" b="0" i="1" smtClean="0">
                              <a:latin typeface="Cambria Math" panose="02040503050406030204" pitchFamily="18" charset="0"/>
                              <a:ea typeface="Tahoma" panose="020B0604030504040204" pitchFamily="34" charset="0"/>
                              <a:cs typeface="Tahoma" panose="020B0604030504040204" pitchFamily="34" charset="0"/>
                            </a:rPr>
                            <m:t>,</m:t>
                          </m:r>
                          <m:r>
                            <a:rPr lang="en-US" sz="900" b="0" i="1" smtClean="0">
                              <a:latin typeface="Cambria Math" panose="02040503050406030204" pitchFamily="18" charset="0"/>
                              <a:ea typeface="Tahoma" panose="020B0604030504040204" pitchFamily="34" charset="0"/>
                              <a:cs typeface="Tahoma" panose="020B0604030504040204" pitchFamily="34" charset="0"/>
                            </a:rPr>
                            <m:t>𝑦</m:t>
                          </m:r>
                        </m:e>
                      </m:d>
                      <m:r>
                        <a:rPr lang="en-US" sz="900" b="0" i="1" smtClean="0">
                          <a:latin typeface="Cambria Math" panose="02040503050406030204" pitchFamily="18" charset="0"/>
                          <a:ea typeface="Tahoma" panose="020B0604030504040204" pitchFamily="34" charset="0"/>
                          <a:cs typeface="Tahoma" panose="020B0604030504040204" pitchFamily="34" charset="0"/>
                        </a:rPr>
                        <m:t>,</m:t>
                      </m:r>
                      <m:d>
                        <m:dPr>
                          <m:ctrlPr>
                            <a:rPr lang="en-US" sz="900" i="1">
                              <a:latin typeface="Cambria Math" panose="02040503050406030204" pitchFamily="18" charset="0"/>
                              <a:ea typeface="Tahoma" panose="020B0604030504040204" pitchFamily="34" charset="0"/>
                              <a:cs typeface="Tahoma" panose="020B0604030504040204" pitchFamily="34" charset="0"/>
                            </a:rPr>
                          </m:ctrlPr>
                        </m:dPr>
                        <m:e>
                          <m:r>
                            <a:rPr lang="en-US" sz="900" i="1">
                              <a:latin typeface="Cambria Math" panose="02040503050406030204" pitchFamily="18" charset="0"/>
                              <a:ea typeface="Tahoma" panose="020B0604030504040204" pitchFamily="34" charset="0"/>
                              <a:cs typeface="Tahoma" panose="020B0604030504040204" pitchFamily="34" charset="0"/>
                            </a:rPr>
                            <m:t>𝜃</m:t>
                          </m:r>
                          <m:r>
                            <a:rPr lang="en-US" sz="900" i="1">
                              <a:latin typeface="Cambria Math" panose="02040503050406030204" pitchFamily="18" charset="0"/>
                              <a:ea typeface="Tahoma" panose="020B0604030504040204" pitchFamily="34" charset="0"/>
                              <a:cs typeface="Tahoma" panose="020B0604030504040204" pitchFamily="34" charset="0"/>
                            </a:rPr>
                            <m:t>, </m:t>
                          </m:r>
                          <m:r>
                            <a:rPr lang="en-US" sz="900" i="1">
                              <a:latin typeface="Cambria Math" panose="02040503050406030204" pitchFamily="18" charset="0"/>
                              <a:ea typeface="Tahoma" panose="020B0604030504040204" pitchFamily="34" charset="0"/>
                              <a:cs typeface="Tahoma" panose="020B0604030504040204" pitchFamily="34" charset="0"/>
                            </a:rPr>
                            <m:t>𝑥</m:t>
                          </m:r>
                        </m:e>
                      </m:d>
                      <m:r>
                        <a:rPr lang="en-US" sz="900" i="1">
                          <a:latin typeface="Cambria Math" panose="02040503050406030204" pitchFamily="18" charset="0"/>
                          <a:ea typeface="Tahoma" panose="020B0604030504040204" pitchFamily="34" charset="0"/>
                          <a:cs typeface="Tahoma" panose="020B0604030504040204" pitchFamily="34" charset="0"/>
                        </a:rPr>
                        <m:t>,</m:t>
                      </m:r>
                      <m:d>
                        <m:dPr>
                          <m:ctrlPr>
                            <a:rPr lang="en-US" sz="900" b="0" i="1" smtClean="0">
                              <a:latin typeface="Cambria Math" panose="02040503050406030204" pitchFamily="18" charset="0"/>
                              <a:ea typeface="Tahoma" panose="020B0604030504040204" pitchFamily="34" charset="0"/>
                              <a:cs typeface="Tahoma" panose="020B0604030504040204" pitchFamily="34" charset="0"/>
                            </a:rPr>
                          </m:ctrlPr>
                        </m:dPr>
                        <m:e>
                          <m:r>
                            <a:rPr lang="en-US" sz="900" b="0" i="1" smtClean="0">
                              <a:latin typeface="Cambria Math" panose="02040503050406030204" pitchFamily="18" charset="0"/>
                              <a:ea typeface="Tahoma" panose="020B0604030504040204" pitchFamily="34" charset="0"/>
                              <a:cs typeface="Tahoma" panose="020B0604030504040204" pitchFamily="34" charset="0"/>
                            </a:rPr>
                            <m:t>𝑥</m:t>
                          </m:r>
                          <m:r>
                            <a:rPr lang="en-US" sz="900" b="0" i="1" smtClean="0">
                              <a:latin typeface="Cambria Math" panose="02040503050406030204" pitchFamily="18" charset="0"/>
                              <a:ea typeface="Tahoma" panose="020B0604030504040204" pitchFamily="34" charset="0"/>
                              <a:cs typeface="Tahoma" panose="020B0604030504040204" pitchFamily="34" charset="0"/>
                            </a:rPr>
                            <m:t>,</m:t>
                          </m:r>
                          <m:r>
                            <a:rPr lang="en-US" sz="900" b="0" i="1" smtClean="0">
                              <a:latin typeface="Cambria Math" panose="02040503050406030204" pitchFamily="18" charset="0"/>
                              <a:ea typeface="Tahoma" panose="020B0604030504040204" pitchFamily="34" charset="0"/>
                              <a:cs typeface="Tahoma" panose="020B0604030504040204" pitchFamily="34" charset="0"/>
                            </a:rPr>
                            <m:t>𝑧</m:t>
                          </m:r>
                        </m:e>
                      </m:d>
                      <m:r>
                        <a:rPr lang="en-US" sz="900" b="0" i="1" smtClean="0">
                          <a:latin typeface="Cambria Math" panose="02040503050406030204" pitchFamily="18" charset="0"/>
                          <a:ea typeface="Tahoma" panose="020B0604030504040204" pitchFamily="34" charset="0"/>
                          <a:cs typeface="Tahoma" panose="020B0604030504040204" pitchFamily="34" charset="0"/>
                        </a:rPr>
                        <m:t> )</m:t>
                      </m:r>
                    </m:oMath>
                  </m:oMathPara>
                </a14:m>
                <a:endParaRPr lang="en-US" sz="900"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r>
                  <a:rPr lang="en-US" sz="900" i="0" strike="noStrike" baseline="0" dirty="0">
                    <a:latin typeface="Tahoma" panose="020B0604030504040204" pitchFamily="34" charset="0"/>
                    <a:ea typeface="Tahoma" panose="020B0604030504040204" pitchFamily="34" charset="0"/>
                    <a:cs typeface="Tahoma" panose="020B0604030504040204" pitchFamily="34" charset="0"/>
                  </a:rPr>
                  <a:t>Find partial derivatives of the parametric surface </a:t>
                </a:r>
                <a:r>
                  <a:rPr lang="en-US" sz="900" dirty="0">
                    <a:latin typeface="Tahoma" panose="020B0604030504040204" pitchFamily="34" charset="0"/>
                    <a:ea typeface="Tahoma" panose="020B0604030504040204" pitchFamily="34" charset="0"/>
                    <a:cs typeface="Tahoma" panose="020B0604030504040204" pitchFamily="34" charset="0"/>
                  </a:rPr>
                  <a:t>with respect to two of your chosen parameters (allowing for two tangent vectors)</a:t>
                </a:r>
              </a:p>
              <a:p>
                <a:pPr marL="685800" lvl="1" indent="-228600">
                  <a:buFont typeface="+mj-lt"/>
                  <a:buAutoNum type="arabicPeriod"/>
                </a:pPr>
                <a:r>
                  <a:rPr lang="en-US" sz="900" i="0" strike="noStrike" baseline="0" dirty="0">
                    <a:latin typeface="Tahoma" panose="020B0604030504040204" pitchFamily="34" charset="0"/>
                    <a:ea typeface="Tahoma" panose="020B0604030504040204" pitchFamily="34" charset="0"/>
                    <a:cs typeface="Tahoma" panose="020B0604030504040204" pitchFamily="34" charset="0"/>
                  </a:rPr>
                  <a:t>Find the no</a:t>
                </a:r>
                <a:r>
                  <a:rPr lang="en-US" sz="900" dirty="0">
                    <a:latin typeface="Tahoma" panose="020B0604030504040204" pitchFamily="34" charset="0"/>
                    <a:ea typeface="Tahoma" panose="020B0604030504040204" pitchFamily="34" charset="0"/>
                    <a:cs typeface="Tahoma" panose="020B0604030504040204" pitchFamily="34" charset="0"/>
                  </a:rPr>
                  <a:t>rmal vector </a:t>
                </a:r>
                <a:r>
                  <a:rPr lang="en-US" sz="900" b="1" dirty="0">
                    <a:latin typeface="Tahoma" panose="020B0604030504040204" pitchFamily="34" charset="0"/>
                    <a:ea typeface="Tahoma" panose="020B0604030504040204" pitchFamily="34" charset="0"/>
                    <a:cs typeface="Tahoma" panose="020B0604030504040204" pitchFamily="34" charset="0"/>
                  </a:rPr>
                  <a:t>N</a:t>
                </a:r>
                <a:r>
                  <a:rPr lang="en-US" sz="900" dirty="0">
                    <a:latin typeface="Tahoma" panose="020B0604030504040204" pitchFamily="34" charset="0"/>
                    <a:ea typeface="Tahoma" panose="020B0604030504040204" pitchFamily="34" charset="0"/>
                    <a:cs typeface="Tahoma" panose="020B0604030504040204" pitchFamily="34" charset="0"/>
                  </a:rPr>
                  <a:t> by the cross product of the two tangent vectors</a:t>
                </a:r>
              </a:p>
              <a:p>
                <a:pPr marL="685800" lvl="1" indent="-228600">
                  <a:buFont typeface="+mj-lt"/>
                  <a:buAutoNum type="arabicPeriod"/>
                </a:pPr>
                <a:r>
                  <a:rPr lang="en-US" sz="900" i="0" strike="noStrike" baseline="0" dirty="0">
                    <a:latin typeface="Tahoma" panose="020B0604030504040204" pitchFamily="34" charset="0"/>
                    <a:ea typeface="Tahoma" panose="020B0604030504040204" pitchFamily="34" charset="0"/>
                    <a:cs typeface="Tahoma" panose="020B0604030504040204" pitchFamily="34" charset="0"/>
                  </a:rPr>
                  <a:t>Re-define the vector field </a:t>
                </a:r>
                <a:r>
                  <a:rPr lang="en-US" sz="900" b="1" i="0" strike="noStrike" baseline="0" dirty="0">
                    <a:latin typeface="Tahoma" panose="020B0604030504040204" pitchFamily="34" charset="0"/>
                    <a:ea typeface="Tahoma" panose="020B0604030504040204" pitchFamily="34" charset="0"/>
                    <a:cs typeface="Tahoma" panose="020B0604030504040204" pitchFamily="34" charset="0"/>
                  </a:rPr>
                  <a:t>F</a:t>
                </a:r>
                <a:r>
                  <a:rPr lang="en-US" sz="900" i="0" strike="noStrike" baseline="0" dirty="0">
                    <a:latin typeface="Tahoma" panose="020B0604030504040204" pitchFamily="34" charset="0"/>
                    <a:ea typeface="Tahoma" panose="020B0604030504040204" pitchFamily="34" charset="0"/>
                    <a:cs typeface="Tahoma" panose="020B0604030504040204" pitchFamily="34" charset="0"/>
                  </a:rPr>
                  <a:t> with your two chosen parameters </a:t>
                </a:r>
              </a:p>
              <a:p>
                <a:pPr marL="685800" lvl="1" indent="-228600">
                  <a:buFont typeface="+mj-lt"/>
                  <a:buAutoNum type="arabicPeriod"/>
                </a:pPr>
                <a:r>
                  <a:rPr lang="en-US" sz="900" dirty="0">
                    <a:latin typeface="Tahoma" panose="020B0604030504040204" pitchFamily="34" charset="0"/>
                    <a:ea typeface="Tahoma" panose="020B0604030504040204" pitchFamily="34" charset="0"/>
                    <a:cs typeface="Tahoma" panose="020B0604030504040204" pitchFamily="34" charset="0"/>
                  </a:rPr>
                  <a:t>Calculate the dot product between the normal vector and the vector field, or </a:t>
                </a:r>
                <a:r>
                  <a:rPr lang="en-US" sz="900" b="1" i="0" strike="noStrike" baseline="0" dirty="0">
                    <a:latin typeface="Tahoma" panose="020B0604030504040204" pitchFamily="34" charset="0"/>
                    <a:ea typeface="Tahoma" panose="020B0604030504040204" pitchFamily="34" charset="0"/>
                    <a:cs typeface="Tahoma" panose="020B0604030504040204" pitchFamily="34" charset="0"/>
                  </a:rPr>
                  <a:t>F</a:t>
                </a:r>
                <a:r>
                  <a:rPr lang="en-US" sz="900" i="0" strike="noStrike" baseline="0" dirty="0">
                    <a:latin typeface="Tahoma" panose="020B0604030504040204" pitchFamily="34" charset="0"/>
                    <a:ea typeface="Tahoma" panose="020B0604030504040204" pitchFamily="34" charset="0"/>
                    <a:cs typeface="Tahoma" panose="020B0604030504040204" pitchFamily="34" charset="0"/>
                  </a:rPr>
                  <a:t> • </a:t>
                </a:r>
                <a:r>
                  <a:rPr lang="en-US" sz="900" b="1" dirty="0">
                    <a:latin typeface="Tahoma" panose="020B0604030504040204" pitchFamily="34" charset="0"/>
                    <a:ea typeface="Tahoma" panose="020B0604030504040204" pitchFamily="34" charset="0"/>
                    <a:cs typeface="Tahoma" panose="020B0604030504040204" pitchFamily="34" charset="0"/>
                  </a:rPr>
                  <a:t>N</a:t>
                </a:r>
              </a:p>
              <a:p>
                <a:pPr marL="685800" lvl="1" indent="-228600">
                  <a:buFont typeface="+mj-lt"/>
                  <a:buAutoNum type="arabicPeriod"/>
                </a:pPr>
                <a:r>
                  <a:rPr lang="en-US" sz="900" dirty="0">
                    <a:latin typeface="Tahoma" panose="020B0604030504040204" pitchFamily="34" charset="0"/>
                    <a:ea typeface="Tahoma" panose="020B0604030504040204" pitchFamily="34" charset="0"/>
                    <a:cs typeface="Tahoma" panose="020B0604030504040204" pitchFamily="34" charset="0"/>
                  </a:rPr>
                  <a:t>Determine the appropriate bounds for the integral based on your two chosen parameters , the domain </a:t>
                </a:r>
                <a14:m>
                  <m:oMath xmlns:m="http://schemas.openxmlformats.org/officeDocument/2006/math">
                    <m:r>
                      <a:rPr lang="en-US" sz="900" b="1" i="1" smtClean="0">
                        <a:latin typeface="Cambria Math" panose="02040503050406030204" pitchFamily="18" charset="0"/>
                        <a:ea typeface="Tahoma" panose="020B0604030504040204" pitchFamily="34" charset="0"/>
                        <a:cs typeface="Tahoma" panose="020B0604030504040204" pitchFamily="34" charset="0"/>
                      </a:rPr>
                      <m:t>𝑫</m:t>
                    </m:r>
                  </m:oMath>
                </a14:m>
                <a:r>
                  <a:rPr lang="en-US" sz="900" dirty="0">
                    <a:latin typeface="Tahoma" panose="020B0604030504040204" pitchFamily="34" charset="0"/>
                    <a:ea typeface="Tahoma" panose="020B0604030504040204" pitchFamily="34" charset="0"/>
                    <a:cs typeface="Tahoma" panose="020B0604030504040204" pitchFamily="34" charset="0"/>
                  </a:rPr>
                  <a:t>,</a:t>
                </a:r>
                <a:r>
                  <a:rPr lang="en-US" sz="900" b="1" dirty="0">
                    <a:latin typeface="Tahoma" panose="020B0604030504040204" pitchFamily="34" charset="0"/>
                    <a:ea typeface="Tahoma" panose="020B0604030504040204" pitchFamily="34" charset="0"/>
                    <a:cs typeface="Tahoma" panose="020B0604030504040204" pitchFamily="34" charset="0"/>
                  </a:rPr>
                  <a:t> </a:t>
                </a:r>
                <a:r>
                  <a:rPr lang="en-US" sz="900" dirty="0">
                    <a:latin typeface="Tahoma" panose="020B0604030504040204" pitchFamily="34" charset="0"/>
                    <a:ea typeface="Tahoma" panose="020B0604030504040204" pitchFamily="34" charset="0"/>
                    <a:cs typeface="Tahoma" panose="020B0604030504040204" pitchFamily="34" charset="0"/>
                  </a:rPr>
                  <a:t>and the surface</a:t>
                </a:r>
                <a:r>
                  <a:rPr lang="en-US" sz="900" b="1"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900" b="1" i="1" smtClean="0">
                        <a:latin typeface="Cambria Math" panose="02040503050406030204" pitchFamily="18" charset="0"/>
                        <a:ea typeface="Tahoma" panose="020B0604030504040204" pitchFamily="34" charset="0"/>
                        <a:cs typeface="Tahoma" panose="020B0604030504040204" pitchFamily="34" charset="0"/>
                      </a:rPr>
                      <m:t>𝑺</m:t>
                    </m:r>
                  </m:oMath>
                </a14:m>
                <a:endParaRPr lang="en-US" sz="900" b="1" dirty="0">
                  <a:latin typeface="Tahoma" panose="020B0604030504040204" pitchFamily="34" charset="0"/>
                  <a:ea typeface="Tahoma" panose="020B0604030504040204" pitchFamily="34" charset="0"/>
                  <a:cs typeface="Tahoma" panose="020B0604030504040204" pitchFamily="34" charset="0"/>
                </a:endParaRPr>
              </a:p>
              <a:p>
                <a:pPr marL="685800" lvl="1" indent="-228600">
                  <a:buFont typeface="+mj-lt"/>
                  <a:buAutoNum type="arabicPeriod"/>
                </a:pPr>
                <a:r>
                  <a:rPr lang="en-US" sz="900" dirty="0">
                    <a:latin typeface="Tahoma" panose="020B0604030504040204" pitchFamily="34" charset="0"/>
                    <a:ea typeface="Tahoma" panose="020B0604030504040204" pitchFamily="34" charset="0"/>
                    <a:cs typeface="Tahoma" panose="020B0604030504040204" pitchFamily="34" charset="0"/>
                  </a:rPr>
                  <a:t>Evaluate the surface integral </a:t>
                </a:r>
              </a:p>
              <a:p>
                <a:pPr marL="685800" lvl="1" indent="-228600">
                  <a:buFont typeface="+mj-lt"/>
                  <a:buAutoNum type="arabicPeriod"/>
                </a:pPr>
                <a:endParaRPr lang="en-US" sz="900" i="0" strike="noStrike" baseline="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6" name="TextBox 15">
                <a:extLst>
                  <a:ext uri="{FF2B5EF4-FFF2-40B4-BE49-F238E27FC236}">
                    <a16:creationId xmlns:a16="http://schemas.microsoft.com/office/drawing/2014/main" id="{C25B65EE-CEB3-46C9-B983-FDE6EAF5E605}"/>
                  </a:ext>
                </a:extLst>
              </p:cNvPr>
              <p:cNvSpPr txBox="1">
                <a:spLocks noRot="1" noChangeAspect="1" noMove="1" noResize="1" noEditPoints="1" noAdjustHandles="1" noChangeArrowheads="1" noChangeShapeType="1" noTextEdit="1"/>
              </p:cNvSpPr>
              <p:nvPr/>
            </p:nvSpPr>
            <p:spPr>
              <a:xfrm>
                <a:off x="1905" y="336922"/>
                <a:ext cx="4608195" cy="2169825"/>
              </a:xfrm>
              <a:prstGeom prst="rect">
                <a:avLst/>
              </a:prstGeom>
              <a:blipFill>
                <a:blip r:embed="rId3"/>
                <a:stretch>
                  <a:fillRect r="-132"/>
                </a:stretch>
              </a:blipFill>
            </p:spPr>
            <p:txBody>
              <a:bodyPr/>
              <a:lstStyle/>
              <a:p>
                <a:r>
                  <a:rPr lang="en-US">
                    <a:noFill/>
                  </a:rPr>
                  <a:t> </a:t>
                </a:r>
              </a:p>
            </p:txBody>
          </p:sp>
        </mc:Fallback>
      </mc:AlternateContent>
      <p:pic>
        <p:nvPicPr>
          <p:cNvPr id="6146" name="Picture 2" descr="Pappus's theorem | geometry | Britannica">
            <a:extLst>
              <a:ext uri="{FF2B5EF4-FFF2-40B4-BE49-F238E27FC236}">
                <a16:creationId xmlns:a16="http://schemas.microsoft.com/office/drawing/2014/main" id="{94749596-71E0-4C17-A010-21BA0D9C570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384"/>
          <a:stretch/>
        </p:blipFill>
        <p:spPr bwMode="auto">
          <a:xfrm>
            <a:off x="899396" y="2339975"/>
            <a:ext cx="1317566" cy="93971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olution | Cutting spheres | Circles | Underground Mathematics">
            <a:extLst>
              <a:ext uri="{FF2B5EF4-FFF2-40B4-BE49-F238E27FC236}">
                <a16:creationId xmlns:a16="http://schemas.microsoft.com/office/drawing/2014/main" id="{9904AED8-C5C1-4655-BF83-77E22910FB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1397" y="2339975"/>
            <a:ext cx="1091453" cy="939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7458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3657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Fluid Flux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215</a:t>
            </a:fld>
            <a:r>
              <a:rPr spc="-55" dirty="0"/>
              <a:t> </a:t>
            </a:r>
            <a:r>
              <a:rPr spc="35" dirty="0"/>
              <a:t>/</a:t>
            </a:r>
            <a:r>
              <a:rPr spc="-15" dirty="0"/>
              <a:t> </a:t>
            </a:r>
            <a:r>
              <a:rPr lang="en-US" spc="-55" dirty="0"/>
              <a:t>11</a:t>
            </a:r>
            <a:endParaRPr spc="-55" dirty="0"/>
          </a:p>
        </p:txBody>
      </p:sp>
      <p:pic>
        <p:nvPicPr>
          <p:cNvPr id="26" name="Picture 25">
            <a:extLst>
              <a:ext uri="{FF2B5EF4-FFF2-40B4-BE49-F238E27FC236}">
                <a16:creationId xmlns:a16="http://schemas.microsoft.com/office/drawing/2014/main" id="{28BD06B4-E728-41A1-BCDD-EADF5BFFD640}"/>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8389" y="417623"/>
            <a:ext cx="4431238" cy="134857"/>
          </a:xfrm>
          <a:prstGeom prst="rect">
            <a:avLst/>
          </a:prstGeom>
        </p:spPr>
      </p:pic>
      <p:pic>
        <p:nvPicPr>
          <p:cNvPr id="34" name="Picture 33">
            <a:extLst>
              <a:ext uri="{FF2B5EF4-FFF2-40B4-BE49-F238E27FC236}">
                <a16:creationId xmlns:a16="http://schemas.microsoft.com/office/drawing/2014/main" id="{C3F011C4-2A1D-4508-B6CF-8BA59F4C5F45}"/>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7304" y="592130"/>
            <a:ext cx="3501714" cy="147810"/>
          </a:xfrm>
          <a:prstGeom prst="rect">
            <a:avLst/>
          </a:prstGeom>
        </p:spPr>
      </p:pic>
      <p:pic>
        <p:nvPicPr>
          <p:cNvPr id="36" name="Picture 35">
            <a:extLst>
              <a:ext uri="{FF2B5EF4-FFF2-40B4-BE49-F238E27FC236}">
                <a16:creationId xmlns:a16="http://schemas.microsoft.com/office/drawing/2014/main" id="{A62F0A4D-1CED-447C-86F4-5BFDF361DCC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5314" y="592511"/>
            <a:ext cx="897524" cy="147048"/>
          </a:xfrm>
          <a:prstGeom prst="rect">
            <a:avLst/>
          </a:prstGeom>
        </p:spPr>
      </p:pic>
      <p:pic>
        <p:nvPicPr>
          <p:cNvPr id="44" name="Picture 43">
            <a:extLst>
              <a:ext uri="{FF2B5EF4-FFF2-40B4-BE49-F238E27FC236}">
                <a16:creationId xmlns:a16="http://schemas.microsoft.com/office/drawing/2014/main" id="{1B5B2E26-3DB9-4D38-AE16-1D5182BB547F}"/>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107817" y="772958"/>
            <a:ext cx="2392381" cy="110476"/>
          </a:xfrm>
          <a:prstGeom prst="rect">
            <a:avLst/>
          </a:prstGeom>
        </p:spPr>
      </p:pic>
      <p:pic>
        <p:nvPicPr>
          <p:cNvPr id="48" name="Picture 47">
            <a:extLst>
              <a:ext uri="{FF2B5EF4-FFF2-40B4-BE49-F238E27FC236}">
                <a16:creationId xmlns:a16="http://schemas.microsoft.com/office/drawing/2014/main" id="{74EC5014-1428-46DB-915E-4FAC6553AE7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091054" y="906372"/>
            <a:ext cx="2425905" cy="94476"/>
          </a:xfrm>
          <a:prstGeom prst="rect">
            <a:avLst/>
          </a:prstGeom>
        </p:spPr>
      </p:pic>
    </p:spTree>
    <p:extLst>
      <p:ext uri="{BB962C8B-B14F-4D97-AF65-F5344CB8AC3E}">
        <p14:creationId xmlns:p14="http://schemas.microsoft.com/office/powerpoint/2010/main" val="1097010016"/>
      </p:ext>
    </p:extLst>
  </p:cSld>
  <p:clrMapOvr>
    <a:masterClrMapping/>
  </p:clrMapOvr>
  <p:transition>
    <p:cut/>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1" cstate="print"/>
              <a:stretch>
                <a:fillRect/>
              </a:stretch>
            </a:blipFill>
          </p:spPr>
          <p:txBody>
            <a:bodyPr wrap="square" lIns="0" tIns="0" rIns="0" bIns="0" rtlCol="0"/>
            <a:lstStyle/>
            <a:p>
              <a:endParaRPr/>
            </a:p>
          </p:txBody>
        </p:sp>
      </p:grpSp>
      <p:sp>
        <p:nvSpPr>
          <p:cNvPr id="5" name="object 5"/>
          <p:cNvSpPr txBox="1"/>
          <p:nvPr/>
        </p:nvSpPr>
        <p:spPr>
          <a:xfrm>
            <a:off x="95300" y="39215"/>
            <a:ext cx="3657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Fluid Flux (example 1, cont.)</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216</a:t>
            </a:fld>
            <a:r>
              <a:rPr spc="-55" dirty="0"/>
              <a:t> </a:t>
            </a:r>
            <a:r>
              <a:rPr spc="35" dirty="0"/>
              <a:t>/</a:t>
            </a:r>
            <a:r>
              <a:rPr spc="-15" dirty="0"/>
              <a:t> </a:t>
            </a:r>
            <a:r>
              <a:rPr lang="en-US" spc="-55" dirty="0"/>
              <a:t>11</a:t>
            </a:r>
            <a:endParaRPr spc="-55" dirty="0"/>
          </a:p>
        </p:txBody>
      </p:sp>
      <p:pic>
        <p:nvPicPr>
          <p:cNvPr id="73" name="Picture 72">
            <a:extLst>
              <a:ext uri="{FF2B5EF4-FFF2-40B4-BE49-F238E27FC236}">
                <a16:creationId xmlns:a16="http://schemas.microsoft.com/office/drawing/2014/main" id="{86CF06CB-8D94-4625-BD45-3A3C51403421}"/>
              </a:ext>
            </a:extLst>
          </p:cNvPr>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1019962" y="593737"/>
            <a:ext cx="2763428" cy="124952"/>
          </a:xfrm>
          <a:prstGeom prst="rect">
            <a:avLst/>
          </a:prstGeom>
        </p:spPr>
      </p:pic>
      <p:pic>
        <p:nvPicPr>
          <p:cNvPr id="95" name="Picture 94">
            <a:extLst>
              <a:ext uri="{FF2B5EF4-FFF2-40B4-BE49-F238E27FC236}">
                <a16:creationId xmlns:a16="http://schemas.microsoft.com/office/drawing/2014/main" id="{82BD5DF4-CFF8-4E45-9420-F47DBE0E6E63}"/>
              </a:ext>
            </a:extLst>
          </p:cNvPr>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1397533" y="415937"/>
            <a:ext cx="1689905" cy="124952"/>
          </a:xfrm>
          <a:prstGeom prst="rect">
            <a:avLst/>
          </a:prstGeom>
        </p:spPr>
      </p:pic>
      <p:pic>
        <p:nvPicPr>
          <p:cNvPr id="93" name="Picture 92">
            <a:extLst>
              <a:ext uri="{FF2B5EF4-FFF2-40B4-BE49-F238E27FC236}">
                <a16:creationId xmlns:a16="http://schemas.microsoft.com/office/drawing/2014/main" id="{6FB93928-4F7E-41D3-A95D-3B6E0F9E530A}"/>
              </a:ext>
            </a:extLst>
          </p:cNvPr>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1226058" y="772569"/>
            <a:ext cx="2077713" cy="125714"/>
          </a:xfrm>
          <a:prstGeom prst="rect">
            <a:avLst/>
          </a:prstGeom>
        </p:spPr>
      </p:pic>
      <p:pic>
        <p:nvPicPr>
          <p:cNvPr id="39" name="Picture 38">
            <a:extLst>
              <a:ext uri="{FF2B5EF4-FFF2-40B4-BE49-F238E27FC236}">
                <a16:creationId xmlns:a16="http://schemas.microsoft.com/office/drawing/2014/main" id="{8D95EAED-7525-465D-AA02-0ABAE42CA1AC}"/>
              </a:ext>
            </a:extLst>
          </p:cNvPr>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836008" y="1147995"/>
            <a:ext cx="2902857" cy="134095"/>
          </a:xfrm>
          <a:prstGeom prst="rect">
            <a:avLst/>
          </a:prstGeom>
        </p:spPr>
      </p:pic>
      <p:pic>
        <p:nvPicPr>
          <p:cNvPr id="41" name="Picture 40">
            <a:extLst>
              <a:ext uri="{FF2B5EF4-FFF2-40B4-BE49-F238E27FC236}">
                <a16:creationId xmlns:a16="http://schemas.microsoft.com/office/drawing/2014/main" id="{EF6AA646-BD63-4710-A66D-78FA3F1EDE12}"/>
              </a:ext>
            </a:extLst>
          </p:cNvPr>
          <p:cNvPicPr>
            <a:picLocks noChangeAspect="1"/>
          </p:cNvPicPr>
          <p:nvPr>
            <p:custDataLst>
              <p:tags r:id="rId5"/>
            </p:custDataLst>
          </p:nvPr>
        </p:nvPicPr>
        <p:blipFill>
          <a:blip r:embed="rId26" cstate="print">
            <a:extLst>
              <a:ext uri="{28A0092B-C50C-407E-A947-70E740481C1C}">
                <a14:useLocalDpi xmlns:a14="http://schemas.microsoft.com/office/drawing/2010/main" val="0"/>
              </a:ext>
            </a:extLst>
          </a:blip>
          <a:stretch>
            <a:fillRect/>
          </a:stretch>
        </p:blipFill>
        <p:spPr>
          <a:xfrm>
            <a:off x="836008" y="920185"/>
            <a:ext cx="2761905" cy="227810"/>
          </a:xfrm>
          <a:prstGeom prst="rect">
            <a:avLst/>
          </a:prstGeom>
        </p:spPr>
      </p:pic>
      <p:pic>
        <p:nvPicPr>
          <p:cNvPr id="43" name="Picture 42">
            <a:extLst>
              <a:ext uri="{FF2B5EF4-FFF2-40B4-BE49-F238E27FC236}">
                <a16:creationId xmlns:a16="http://schemas.microsoft.com/office/drawing/2014/main" id="{EDC858D6-D4B2-48A0-9DE8-2F6A03304086}"/>
              </a:ext>
            </a:extLst>
          </p:cNvPr>
          <p:cNvPicPr>
            <a:picLocks noChangeAspect="1"/>
          </p:cNvPicPr>
          <p:nvPr>
            <p:custDataLst>
              <p:tags r:id="rId6"/>
            </p:custDataLst>
          </p:nvPr>
        </p:nvPicPr>
        <p:blipFill>
          <a:blip r:embed="rId27" cstate="print">
            <a:extLst>
              <a:ext uri="{28A0092B-C50C-407E-A947-70E740481C1C}">
                <a14:useLocalDpi xmlns:a14="http://schemas.microsoft.com/office/drawing/2010/main" val="0"/>
              </a:ext>
            </a:extLst>
          </a:blip>
          <a:stretch>
            <a:fillRect/>
          </a:stretch>
        </p:blipFill>
        <p:spPr>
          <a:xfrm>
            <a:off x="1023772" y="1490395"/>
            <a:ext cx="2649143" cy="156190"/>
          </a:xfrm>
          <a:prstGeom prst="rect">
            <a:avLst/>
          </a:prstGeom>
        </p:spPr>
      </p:pic>
      <p:pic>
        <p:nvPicPr>
          <p:cNvPr id="49" name="Picture 48">
            <a:extLst>
              <a:ext uri="{FF2B5EF4-FFF2-40B4-BE49-F238E27FC236}">
                <a16:creationId xmlns:a16="http://schemas.microsoft.com/office/drawing/2014/main" id="{7DFF9CA7-91FE-4B59-9A02-8E4AAD48198E}"/>
              </a:ext>
            </a:extLst>
          </p:cNvPr>
          <p:cNvPicPr>
            <a:picLocks noChangeAspect="1"/>
          </p:cNvPicPr>
          <p:nvPr>
            <p:custDataLst>
              <p:tags r:id="rId7"/>
            </p:custDataLst>
          </p:nvPr>
        </p:nvPicPr>
        <p:blipFill>
          <a:blip r:embed="rId28" cstate="print">
            <a:extLst>
              <a:ext uri="{28A0092B-C50C-407E-A947-70E740481C1C}">
                <a14:useLocalDpi xmlns:a14="http://schemas.microsoft.com/office/drawing/2010/main" val="0"/>
              </a:ext>
            </a:extLst>
          </a:blip>
          <a:stretch>
            <a:fillRect/>
          </a:stretch>
        </p:blipFill>
        <p:spPr>
          <a:xfrm>
            <a:off x="1529295" y="1309290"/>
            <a:ext cx="1638096" cy="153905"/>
          </a:xfrm>
          <a:prstGeom prst="rect">
            <a:avLst/>
          </a:prstGeom>
        </p:spPr>
      </p:pic>
      <p:pic>
        <p:nvPicPr>
          <p:cNvPr id="91" name="Picture 90">
            <a:extLst>
              <a:ext uri="{FF2B5EF4-FFF2-40B4-BE49-F238E27FC236}">
                <a16:creationId xmlns:a16="http://schemas.microsoft.com/office/drawing/2014/main" id="{C6868347-30F5-4B21-9D8E-41065D05BE36}"/>
              </a:ext>
            </a:extLst>
          </p:cNvPr>
          <p:cNvPicPr>
            <a:picLocks noChangeAspect="1"/>
          </p:cNvPicPr>
          <p:nvPr>
            <p:custDataLst>
              <p:tags r:id="rId8"/>
            </p:custDataLst>
          </p:nvPr>
        </p:nvPicPr>
        <p:blipFill>
          <a:blip r:embed="rId29" cstate="print">
            <a:extLst>
              <a:ext uri="{28A0092B-C50C-407E-A947-70E740481C1C}">
                <a14:useLocalDpi xmlns:a14="http://schemas.microsoft.com/office/drawing/2010/main" val="0"/>
              </a:ext>
            </a:extLst>
          </a:blip>
          <a:stretch>
            <a:fillRect/>
          </a:stretch>
        </p:blipFill>
        <p:spPr>
          <a:xfrm>
            <a:off x="691817" y="1656315"/>
            <a:ext cx="3302858" cy="124952"/>
          </a:xfrm>
          <a:prstGeom prst="rect">
            <a:avLst/>
          </a:prstGeom>
        </p:spPr>
      </p:pic>
      <p:pic>
        <p:nvPicPr>
          <p:cNvPr id="99" name="Picture 98">
            <a:extLst>
              <a:ext uri="{FF2B5EF4-FFF2-40B4-BE49-F238E27FC236}">
                <a16:creationId xmlns:a16="http://schemas.microsoft.com/office/drawing/2014/main" id="{B0762479-323B-4C6D-9357-4299B2AF0FF4}"/>
              </a:ext>
            </a:extLst>
          </p:cNvPr>
          <p:cNvPicPr>
            <a:picLocks noChangeAspect="1"/>
          </p:cNvPicPr>
          <p:nvPr>
            <p:custDataLst>
              <p:tags r:id="rId9"/>
            </p:custDataLst>
          </p:nvPr>
        </p:nvPicPr>
        <p:blipFill>
          <a:blip r:embed="rId30" cstate="print">
            <a:extLst>
              <a:ext uri="{28A0092B-C50C-407E-A947-70E740481C1C}">
                <a14:useLocalDpi xmlns:a14="http://schemas.microsoft.com/office/drawing/2010/main" val="0"/>
              </a:ext>
            </a:extLst>
          </a:blip>
          <a:stretch>
            <a:fillRect/>
          </a:stretch>
        </p:blipFill>
        <p:spPr>
          <a:xfrm>
            <a:off x="214293" y="1795623"/>
            <a:ext cx="4041905" cy="157714"/>
          </a:xfrm>
          <a:prstGeom prst="rect">
            <a:avLst/>
          </a:prstGeom>
        </p:spPr>
      </p:pic>
      <p:pic>
        <p:nvPicPr>
          <p:cNvPr id="65" name="Picture 64">
            <a:extLst>
              <a:ext uri="{FF2B5EF4-FFF2-40B4-BE49-F238E27FC236}">
                <a16:creationId xmlns:a16="http://schemas.microsoft.com/office/drawing/2014/main" id="{97801978-26D4-4771-A09A-30324567D499}"/>
              </a:ext>
            </a:extLst>
          </p:cNvPr>
          <p:cNvPicPr>
            <a:picLocks noChangeAspect="1"/>
          </p:cNvPicPr>
          <p:nvPr>
            <p:custDataLst>
              <p:tags r:id="rId10"/>
            </p:custDataLst>
          </p:nvPr>
        </p:nvPicPr>
        <p:blipFill>
          <a:blip r:embed="rId31" cstate="print">
            <a:extLst>
              <a:ext uri="{28A0092B-C50C-407E-A947-70E740481C1C}">
                <a14:useLocalDpi xmlns:a14="http://schemas.microsoft.com/office/drawing/2010/main" val="0"/>
              </a:ext>
            </a:extLst>
          </a:blip>
          <a:stretch>
            <a:fillRect/>
          </a:stretch>
        </p:blipFill>
        <p:spPr>
          <a:xfrm>
            <a:off x="1295627" y="1932134"/>
            <a:ext cx="2056381" cy="134095"/>
          </a:xfrm>
          <a:prstGeom prst="rect">
            <a:avLst/>
          </a:prstGeom>
        </p:spPr>
      </p:pic>
      <p:pic>
        <p:nvPicPr>
          <p:cNvPr id="67" name="Picture 66">
            <a:extLst>
              <a:ext uri="{FF2B5EF4-FFF2-40B4-BE49-F238E27FC236}">
                <a16:creationId xmlns:a16="http://schemas.microsoft.com/office/drawing/2014/main" id="{62D24CEE-8216-4A63-A455-AD35BC821387}"/>
              </a:ext>
            </a:extLst>
          </p:cNvPr>
          <p:cNvPicPr>
            <a:picLocks noChangeAspect="1"/>
          </p:cNvPicPr>
          <p:nvPr>
            <p:custDataLst>
              <p:tags r:id="rId11"/>
            </p:custDataLst>
          </p:nvPr>
        </p:nvPicPr>
        <p:blipFill>
          <a:blip r:embed="rId32" cstate="print">
            <a:extLst>
              <a:ext uri="{28A0092B-C50C-407E-A947-70E740481C1C}">
                <a14:useLocalDpi xmlns:a14="http://schemas.microsoft.com/office/drawing/2010/main" val="0"/>
              </a:ext>
            </a:extLst>
          </a:blip>
          <a:stretch>
            <a:fillRect/>
          </a:stretch>
        </p:blipFill>
        <p:spPr>
          <a:xfrm>
            <a:off x="1123055" y="2072387"/>
            <a:ext cx="2401524" cy="144762"/>
          </a:xfrm>
          <a:prstGeom prst="rect">
            <a:avLst/>
          </a:prstGeom>
        </p:spPr>
      </p:pic>
      <p:pic>
        <p:nvPicPr>
          <p:cNvPr id="63" name="Picture 62">
            <a:extLst>
              <a:ext uri="{FF2B5EF4-FFF2-40B4-BE49-F238E27FC236}">
                <a16:creationId xmlns:a16="http://schemas.microsoft.com/office/drawing/2014/main" id="{3A538A3A-9049-4655-9F1D-A259C08DB2B7}"/>
              </a:ext>
            </a:extLst>
          </p:cNvPr>
          <p:cNvPicPr>
            <a:picLocks noChangeAspect="1"/>
          </p:cNvPicPr>
          <p:nvPr>
            <p:custDataLst>
              <p:tags r:id="rId12"/>
            </p:custDataLst>
          </p:nvPr>
        </p:nvPicPr>
        <p:blipFill>
          <a:blip r:embed="rId33" cstate="print">
            <a:extLst>
              <a:ext uri="{28A0092B-C50C-407E-A947-70E740481C1C}">
                <a14:useLocalDpi xmlns:a14="http://schemas.microsoft.com/office/drawing/2010/main" val="0"/>
              </a:ext>
            </a:extLst>
          </a:blip>
          <a:stretch>
            <a:fillRect/>
          </a:stretch>
        </p:blipFill>
        <p:spPr>
          <a:xfrm>
            <a:off x="711772" y="2217149"/>
            <a:ext cx="3273142" cy="164571"/>
          </a:xfrm>
          <a:prstGeom prst="rect">
            <a:avLst/>
          </a:prstGeom>
        </p:spPr>
      </p:pic>
      <p:pic>
        <p:nvPicPr>
          <p:cNvPr id="69" name="Picture 68">
            <a:extLst>
              <a:ext uri="{FF2B5EF4-FFF2-40B4-BE49-F238E27FC236}">
                <a16:creationId xmlns:a16="http://schemas.microsoft.com/office/drawing/2014/main" id="{BD5C0C98-3626-41E1-BD59-16734A5CEA90}"/>
              </a:ext>
            </a:extLst>
          </p:cNvPr>
          <p:cNvPicPr>
            <a:picLocks noChangeAspect="1"/>
          </p:cNvPicPr>
          <p:nvPr>
            <p:custDataLst>
              <p:tags r:id="rId13"/>
            </p:custDataLst>
          </p:nvPr>
        </p:nvPicPr>
        <p:blipFill>
          <a:blip r:embed="rId34" cstate="print">
            <a:extLst>
              <a:ext uri="{28A0092B-C50C-407E-A947-70E740481C1C}">
                <a14:useLocalDpi xmlns:a14="http://schemas.microsoft.com/office/drawing/2010/main" val="0"/>
              </a:ext>
            </a:extLst>
          </a:blip>
          <a:stretch>
            <a:fillRect/>
          </a:stretch>
        </p:blipFill>
        <p:spPr>
          <a:xfrm>
            <a:off x="1676724" y="2529577"/>
            <a:ext cx="1343238" cy="134095"/>
          </a:xfrm>
          <a:prstGeom prst="rect">
            <a:avLst/>
          </a:prstGeom>
        </p:spPr>
      </p:pic>
      <p:pic>
        <p:nvPicPr>
          <p:cNvPr id="71" name="Picture 70">
            <a:extLst>
              <a:ext uri="{FF2B5EF4-FFF2-40B4-BE49-F238E27FC236}">
                <a16:creationId xmlns:a16="http://schemas.microsoft.com/office/drawing/2014/main" id="{9B48A27B-11CF-4708-AF3B-A798AE0D7F58}"/>
              </a:ext>
            </a:extLst>
          </p:cNvPr>
          <p:cNvPicPr>
            <a:picLocks noChangeAspect="1"/>
          </p:cNvPicPr>
          <p:nvPr>
            <p:custDataLst>
              <p:tags r:id="rId14"/>
            </p:custDataLst>
          </p:nvPr>
        </p:nvPicPr>
        <p:blipFill>
          <a:blip r:embed="rId35" cstate="print">
            <a:extLst>
              <a:ext uri="{28A0092B-C50C-407E-A947-70E740481C1C}">
                <a14:useLocalDpi xmlns:a14="http://schemas.microsoft.com/office/drawing/2010/main" val="0"/>
              </a:ext>
            </a:extLst>
          </a:blip>
          <a:stretch>
            <a:fillRect/>
          </a:stretch>
        </p:blipFill>
        <p:spPr>
          <a:xfrm>
            <a:off x="1763962" y="2392387"/>
            <a:ext cx="1168762" cy="134095"/>
          </a:xfrm>
          <a:prstGeom prst="rect">
            <a:avLst/>
          </a:prstGeom>
        </p:spPr>
      </p:pic>
      <p:pic>
        <p:nvPicPr>
          <p:cNvPr id="77" name="Picture 76">
            <a:extLst>
              <a:ext uri="{FF2B5EF4-FFF2-40B4-BE49-F238E27FC236}">
                <a16:creationId xmlns:a16="http://schemas.microsoft.com/office/drawing/2014/main" id="{1592B886-DA27-4193-AEB9-9C64CF46FED1}"/>
              </a:ext>
            </a:extLst>
          </p:cNvPr>
          <p:cNvPicPr>
            <a:picLocks noChangeAspect="1"/>
          </p:cNvPicPr>
          <p:nvPr>
            <p:custDataLst>
              <p:tags r:id="rId15"/>
            </p:custDataLst>
          </p:nvPr>
        </p:nvPicPr>
        <p:blipFill>
          <a:blip r:embed="rId36" cstate="print">
            <a:extLst>
              <a:ext uri="{28A0092B-C50C-407E-A947-70E740481C1C}">
                <a14:useLocalDpi xmlns:a14="http://schemas.microsoft.com/office/drawing/2010/main" val="0"/>
              </a:ext>
            </a:extLst>
          </a:blip>
          <a:stretch>
            <a:fillRect/>
          </a:stretch>
        </p:blipFill>
        <p:spPr>
          <a:xfrm>
            <a:off x="975626" y="2672029"/>
            <a:ext cx="2656762" cy="134095"/>
          </a:xfrm>
          <a:prstGeom prst="rect">
            <a:avLst/>
          </a:prstGeom>
        </p:spPr>
      </p:pic>
      <p:pic>
        <p:nvPicPr>
          <p:cNvPr id="79" name="Picture 78">
            <a:extLst>
              <a:ext uri="{FF2B5EF4-FFF2-40B4-BE49-F238E27FC236}">
                <a16:creationId xmlns:a16="http://schemas.microsoft.com/office/drawing/2014/main" id="{816F0D80-5E95-4ECC-B9F4-A6B2E12CC2B3}"/>
              </a:ext>
            </a:extLst>
          </p:cNvPr>
          <p:cNvPicPr>
            <a:picLocks noChangeAspect="1"/>
          </p:cNvPicPr>
          <p:nvPr>
            <p:custDataLst>
              <p:tags r:id="rId16"/>
            </p:custDataLst>
          </p:nvPr>
        </p:nvPicPr>
        <p:blipFill>
          <a:blip r:embed="rId37" cstate="print">
            <a:extLst>
              <a:ext uri="{28A0092B-C50C-407E-A947-70E740481C1C}">
                <a14:useLocalDpi xmlns:a14="http://schemas.microsoft.com/office/drawing/2010/main" val="0"/>
              </a:ext>
            </a:extLst>
          </a:blip>
          <a:stretch>
            <a:fillRect/>
          </a:stretch>
        </p:blipFill>
        <p:spPr>
          <a:xfrm>
            <a:off x="1068331" y="2821147"/>
            <a:ext cx="2341333" cy="153905"/>
          </a:xfrm>
          <a:prstGeom prst="rect">
            <a:avLst/>
          </a:prstGeom>
        </p:spPr>
      </p:pic>
      <p:pic>
        <p:nvPicPr>
          <p:cNvPr id="87" name="Picture 86">
            <a:extLst>
              <a:ext uri="{FF2B5EF4-FFF2-40B4-BE49-F238E27FC236}">
                <a16:creationId xmlns:a16="http://schemas.microsoft.com/office/drawing/2014/main" id="{71E9D6AE-BED6-42D1-A5EF-3975FF41BA44}"/>
              </a:ext>
            </a:extLst>
          </p:cNvPr>
          <p:cNvPicPr>
            <a:picLocks noChangeAspect="1"/>
          </p:cNvPicPr>
          <p:nvPr>
            <p:custDataLst>
              <p:tags r:id="rId17"/>
            </p:custDataLst>
          </p:nvPr>
        </p:nvPicPr>
        <p:blipFill>
          <a:blip r:embed="rId38" cstate="print">
            <a:extLst>
              <a:ext uri="{28A0092B-C50C-407E-A947-70E740481C1C}">
                <a14:useLocalDpi xmlns:a14="http://schemas.microsoft.com/office/drawing/2010/main" val="0"/>
              </a:ext>
            </a:extLst>
          </a:blip>
          <a:stretch>
            <a:fillRect/>
          </a:stretch>
        </p:blipFill>
        <p:spPr>
          <a:xfrm>
            <a:off x="3100952" y="2998324"/>
            <a:ext cx="607239" cy="259810"/>
          </a:xfrm>
          <a:prstGeom prst="rect">
            <a:avLst/>
          </a:prstGeom>
        </p:spPr>
      </p:pic>
      <p:pic>
        <p:nvPicPr>
          <p:cNvPr id="89" name="Picture 88">
            <a:extLst>
              <a:ext uri="{FF2B5EF4-FFF2-40B4-BE49-F238E27FC236}">
                <a16:creationId xmlns:a16="http://schemas.microsoft.com/office/drawing/2014/main" id="{333BBD52-EDFB-431C-81C4-9A275037B18C}"/>
              </a:ext>
            </a:extLst>
          </p:cNvPr>
          <p:cNvPicPr>
            <a:picLocks noChangeAspect="1"/>
          </p:cNvPicPr>
          <p:nvPr>
            <p:custDataLst>
              <p:tags r:id="rId18"/>
            </p:custDataLst>
          </p:nvPr>
        </p:nvPicPr>
        <p:blipFill>
          <a:blip r:embed="rId39" cstate="print">
            <a:extLst>
              <a:ext uri="{28A0092B-C50C-407E-A947-70E740481C1C}">
                <a14:useLocalDpi xmlns:a14="http://schemas.microsoft.com/office/drawing/2010/main" val="0"/>
              </a:ext>
            </a:extLst>
          </a:blip>
          <a:stretch>
            <a:fillRect/>
          </a:stretch>
        </p:blipFill>
        <p:spPr>
          <a:xfrm>
            <a:off x="65296" y="3062170"/>
            <a:ext cx="2954666" cy="153905"/>
          </a:xfrm>
          <a:prstGeom prst="rect">
            <a:avLst/>
          </a:prstGeom>
        </p:spPr>
      </p:pic>
      <p:pic>
        <p:nvPicPr>
          <p:cNvPr id="85" name="Picture 84">
            <a:extLst>
              <a:ext uri="{FF2B5EF4-FFF2-40B4-BE49-F238E27FC236}">
                <a16:creationId xmlns:a16="http://schemas.microsoft.com/office/drawing/2014/main" id="{DE76F70F-7DFD-4C2D-AF47-C159FA2F8713}"/>
              </a:ext>
            </a:extLst>
          </p:cNvPr>
          <p:cNvPicPr>
            <a:picLocks noChangeAspect="1"/>
          </p:cNvPicPr>
          <p:nvPr>
            <p:custDataLst>
              <p:tags r:id="rId19"/>
            </p:custDataLst>
          </p:nvPr>
        </p:nvPicPr>
        <p:blipFill>
          <a:blip r:embed="rId40" cstate="print">
            <a:extLst>
              <a:ext uri="{28A0092B-C50C-407E-A947-70E740481C1C}">
                <a14:useLocalDpi xmlns:a14="http://schemas.microsoft.com/office/drawing/2010/main" val="0"/>
              </a:ext>
            </a:extLst>
          </a:blip>
          <a:stretch>
            <a:fillRect/>
          </a:stretch>
        </p:blipFill>
        <p:spPr>
          <a:xfrm>
            <a:off x="3783390" y="3058322"/>
            <a:ext cx="724571" cy="147048"/>
          </a:xfrm>
          <a:prstGeom prst="rect">
            <a:avLst/>
          </a:prstGeom>
        </p:spPr>
      </p:pic>
    </p:spTree>
    <p:extLst>
      <p:ext uri="{BB962C8B-B14F-4D97-AF65-F5344CB8AC3E}">
        <p14:creationId xmlns:p14="http://schemas.microsoft.com/office/powerpoint/2010/main" val="390567195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sp>
        <p:nvSpPr>
          <p:cNvPr id="5" name="object 5"/>
          <p:cNvSpPr txBox="1"/>
          <p:nvPr/>
        </p:nvSpPr>
        <p:spPr>
          <a:xfrm>
            <a:off x="95300" y="39215"/>
            <a:ext cx="3657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Fluid Flux (example 1, cont.)</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217</a:t>
            </a:fld>
            <a:r>
              <a:rPr spc="-55" dirty="0"/>
              <a:t> </a:t>
            </a:r>
            <a:r>
              <a:rPr spc="35" dirty="0"/>
              <a:t>/</a:t>
            </a:r>
            <a:r>
              <a:rPr spc="-15" dirty="0"/>
              <a:t> </a:t>
            </a:r>
            <a:r>
              <a:rPr lang="en-US" spc="-55" dirty="0"/>
              <a:t>11</a:t>
            </a:r>
            <a:endParaRPr spc="-55" dirty="0"/>
          </a:p>
        </p:txBody>
      </p:sp>
      <p:pic>
        <p:nvPicPr>
          <p:cNvPr id="23" name="Picture 22">
            <a:extLst>
              <a:ext uri="{FF2B5EF4-FFF2-40B4-BE49-F238E27FC236}">
                <a16:creationId xmlns:a16="http://schemas.microsoft.com/office/drawing/2014/main" id="{474E8B91-4B93-4133-AF36-AF06D89C62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2621" y="632302"/>
            <a:ext cx="4493897" cy="1812480"/>
          </a:xfrm>
          <a:prstGeom prst="rect">
            <a:avLst/>
          </a:prstGeom>
        </p:spPr>
      </p:pic>
      <p:pic>
        <p:nvPicPr>
          <p:cNvPr id="15" name="Picture 14">
            <a:extLst>
              <a:ext uri="{FF2B5EF4-FFF2-40B4-BE49-F238E27FC236}">
                <a16:creationId xmlns:a16="http://schemas.microsoft.com/office/drawing/2014/main" id="{DA6A583F-EDA3-40CD-B96D-3564DD628EC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2621" y="447881"/>
            <a:ext cx="770286" cy="125714"/>
          </a:xfrm>
          <a:prstGeom prst="rect">
            <a:avLst/>
          </a:prstGeom>
        </p:spPr>
      </p:pic>
      <p:pic>
        <p:nvPicPr>
          <p:cNvPr id="19" name="Picture 18">
            <a:extLst>
              <a:ext uri="{FF2B5EF4-FFF2-40B4-BE49-F238E27FC236}">
                <a16:creationId xmlns:a16="http://schemas.microsoft.com/office/drawing/2014/main" id="{463272D5-2A72-424D-9074-5692FFF6D6B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4870" y="2477630"/>
            <a:ext cx="2201142" cy="154667"/>
          </a:xfrm>
          <a:prstGeom prst="rect">
            <a:avLst/>
          </a:prstGeom>
        </p:spPr>
      </p:pic>
    </p:spTree>
    <p:extLst>
      <p:ext uri="{BB962C8B-B14F-4D97-AF65-F5344CB8AC3E}">
        <p14:creationId xmlns:p14="http://schemas.microsoft.com/office/powerpoint/2010/main" val="522545721"/>
      </p:ext>
    </p:extLst>
  </p:cSld>
  <p:clrMapOvr>
    <a:masterClrMapping/>
  </p:clrMapOvr>
  <p:transition>
    <p:cut/>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657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Surface Integrals over Vector Fields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218</a:t>
            </a:fld>
            <a:r>
              <a:rPr spc="-55" dirty="0"/>
              <a:t> </a:t>
            </a:r>
            <a:r>
              <a:rPr spc="35" dirty="0"/>
              <a:t>/</a:t>
            </a:r>
            <a:r>
              <a:rPr spc="-15" dirty="0"/>
              <a:t> </a:t>
            </a:r>
            <a:r>
              <a:rPr lang="en-US" spc="-55" dirty="0"/>
              <a:t>11</a:t>
            </a:r>
            <a:endParaRPr spc="-55" dirty="0"/>
          </a:p>
        </p:txBody>
      </p:sp>
      <p:pic>
        <p:nvPicPr>
          <p:cNvPr id="14" name="Picture 13">
            <a:extLst>
              <a:ext uri="{FF2B5EF4-FFF2-40B4-BE49-F238E27FC236}">
                <a16:creationId xmlns:a16="http://schemas.microsoft.com/office/drawing/2014/main" id="{24B0F2B9-5981-41E3-9873-DD05B1B9A435}"/>
              </a:ext>
            </a:extLst>
          </p:cNvPr>
          <p:cNvPicPr>
            <a:picLocks noChangeAspect="1"/>
          </p:cNvPicPr>
          <p:nvPr/>
        </p:nvPicPr>
        <p:blipFill>
          <a:blip r:embed="rId5"/>
          <a:stretch>
            <a:fillRect/>
          </a:stretch>
        </p:blipFill>
        <p:spPr>
          <a:xfrm>
            <a:off x="1477857" y="956441"/>
            <a:ext cx="1652301" cy="2021993"/>
          </a:xfrm>
          <a:prstGeom prst="rect">
            <a:avLst/>
          </a:prstGeom>
        </p:spPr>
      </p:pic>
      <p:pic>
        <p:nvPicPr>
          <p:cNvPr id="26" name="Picture 25">
            <a:extLst>
              <a:ext uri="{FF2B5EF4-FFF2-40B4-BE49-F238E27FC236}">
                <a16:creationId xmlns:a16="http://schemas.microsoft.com/office/drawing/2014/main" id="{1F42F03F-52EF-4DEE-B124-3DA36FEEB39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2772" y="481262"/>
            <a:ext cx="3928379" cy="147810"/>
          </a:xfrm>
          <a:prstGeom prst="rect">
            <a:avLst/>
          </a:prstGeom>
        </p:spPr>
      </p:pic>
      <p:pic>
        <p:nvPicPr>
          <p:cNvPr id="28" name="Picture 27">
            <a:extLst>
              <a:ext uri="{FF2B5EF4-FFF2-40B4-BE49-F238E27FC236}">
                <a16:creationId xmlns:a16="http://schemas.microsoft.com/office/drawing/2014/main" id="{17248305-A183-43B7-A843-D7164366C1D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92769" y="695528"/>
            <a:ext cx="3422476" cy="128000"/>
          </a:xfrm>
          <a:prstGeom prst="rect">
            <a:avLst/>
          </a:prstGeom>
        </p:spPr>
      </p:pic>
    </p:spTree>
    <p:extLst>
      <p:ext uri="{BB962C8B-B14F-4D97-AF65-F5344CB8AC3E}">
        <p14:creationId xmlns:p14="http://schemas.microsoft.com/office/powerpoint/2010/main" val="3773184701"/>
      </p:ext>
    </p:extLst>
  </p:cSld>
  <p:clrMapOvr>
    <a:masterClrMapping/>
  </p:clrMapOvr>
  <p:transition>
    <p:cut/>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3" cstate="print"/>
              <a:stretch>
                <a:fillRect/>
              </a:stretch>
            </a:blipFill>
          </p:spPr>
          <p:txBody>
            <a:bodyPr wrap="square" lIns="0" tIns="0" rIns="0" bIns="0" rtlCol="0"/>
            <a:lstStyle/>
            <a:p>
              <a:endParaRPr/>
            </a:p>
          </p:txBody>
        </p:sp>
      </p:grpSp>
      <p:sp>
        <p:nvSpPr>
          <p:cNvPr id="5" name="object 5"/>
          <p:cNvSpPr txBox="1"/>
          <p:nvPr/>
        </p:nvSpPr>
        <p:spPr>
          <a:xfrm>
            <a:off x="95300" y="39215"/>
            <a:ext cx="3657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Surface Integrals over Vector Fields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219</a:t>
            </a:fld>
            <a:r>
              <a:rPr spc="-55" dirty="0"/>
              <a:t> </a:t>
            </a:r>
            <a:r>
              <a:rPr spc="35" dirty="0"/>
              <a:t>/</a:t>
            </a:r>
            <a:r>
              <a:rPr spc="-15" dirty="0"/>
              <a:t> </a:t>
            </a:r>
            <a:r>
              <a:rPr lang="en-US" spc="-55" dirty="0"/>
              <a:t>11</a:t>
            </a:r>
            <a:endParaRPr spc="-55" dirty="0"/>
          </a:p>
        </p:txBody>
      </p:sp>
      <p:pic>
        <p:nvPicPr>
          <p:cNvPr id="26" name="Picture 25">
            <a:extLst>
              <a:ext uri="{FF2B5EF4-FFF2-40B4-BE49-F238E27FC236}">
                <a16:creationId xmlns:a16="http://schemas.microsoft.com/office/drawing/2014/main" id="{1F42F03F-52EF-4DEE-B124-3DA36FEEB39F}"/>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252772" y="427563"/>
            <a:ext cx="3928379" cy="147810"/>
          </a:xfrm>
          <a:prstGeom prst="rect">
            <a:avLst/>
          </a:prstGeom>
        </p:spPr>
      </p:pic>
      <p:pic>
        <p:nvPicPr>
          <p:cNvPr id="28" name="Picture 27">
            <a:extLst>
              <a:ext uri="{FF2B5EF4-FFF2-40B4-BE49-F238E27FC236}">
                <a16:creationId xmlns:a16="http://schemas.microsoft.com/office/drawing/2014/main" id="{17248305-A183-43B7-A843-D7164366C1D4}"/>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592770" y="616097"/>
            <a:ext cx="3422476" cy="128000"/>
          </a:xfrm>
          <a:prstGeom prst="rect">
            <a:avLst/>
          </a:prstGeom>
        </p:spPr>
      </p:pic>
      <p:pic>
        <p:nvPicPr>
          <p:cNvPr id="38" name="Picture 37">
            <a:extLst>
              <a:ext uri="{FF2B5EF4-FFF2-40B4-BE49-F238E27FC236}">
                <a16:creationId xmlns:a16="http://schemas.microsoft.com/office/drawing/2014/main" id="{FE077239-C6FD-4041-AFFF-5AC5A267AC81}"/>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1536669" y="1789591"/>
            <a:ext cx="1536761" cy="307810"/>
          </a:xfrm>
          <a:prstGeom prst="rect">
            <a:avLst/>
          </a:prstGeom>
        </p:spPr>
      </p:pic>
      <p:pic>
        <p:nvPicPr>
          <p:cNvPr id="18" name="Picture 17">
            <a:extLst>
              <a:ext uri="{FF2B5EF4-FFF2-40B4-BE49-F238E27FC236}">
                <a16:creationId xmlns:a16="http://schemas.microsoft.com/office/drawing/2014/main" id="{9E203507-6F99-4E73-9C86-24666432EFC5}"/>
              </a:ext>
            </a:extLst>
          </p:cNvPr>
          <p:cNvPicPr>
            <a:picLocks noChangeAspect="1"/>
          </p:cNvPicPr>
          <p:nvPr/>
        </p:nvPicPr>
        <p:blipFill>
          <a:blip r:embed="rId17"/>
          <a:stretch>
            <a:fillRect/>
          </a:stretch>
        </p:blipFill>
        <p:spPr>
          <a:xfrm>
            <a:off x="42443" y="784821"/>
            <a:ext cx="947927" cy="1160020"/>
          </a:xfrm>
          <a:prstGeom prst="rect">
            <a:avLst/>
          </a:prstGeom>
        </p:spPr>
      </p:pic>
      <p:pic>
        <p:nvPicPr>
          <p:cNvPr id="49" name="Picture 48">
            <a:extLst>
              <a:ext uri="{FF2B5EF4-FFF2-40B4-BE49-F238E27FC236}">
                <a16:creationId xmlns:a16="http://schemas.microsoft.com/office/drawing/2014/main" id="{B32F3908-B739-42C7-9BB6-317CCE2822B9}"/>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1406382" y="784960"/>
            <a:ext cx="1769143" cy="134095"/>
          </a:xfrm>
          <a:prstGeom prst="rect">
            <a:avLst/>
          </a:prstGeom>
        </p:spPr>
      </p:pic>
      <p:pic>
        <p:nvPicPr>
          <p:cNvPr id="19" name="Picture 18">
            <a:extLst>
              <a:ext uri="{FF2B5EF4-FFF2-40B4-BE49-F238E27FC236}">
                <a16:creationId xmlns:a16="http://schemas.microsoft.com/office/drawing/2014/main" id="{07365E23-9BAD-4658-9A0C-79DEF2404D99}"/>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1623405" y="949105"/>
            <a:ext cx="1349333" cy="153905"/>
          </a:xfrm>
          <a:prstGeom prst="rect">
            <a:avLst/>
          </a:prstGeom>
        </p:spPr>
      </p:pic>
      <p:pic>
        <p:nvPicPr>
          <p:cNvPr id="34" name="Picture 33">
            <a:extLst>
              <a:ext uri="{FF2B5EF4-FFF2-40B4-BE49-F238E27FC236}">
                <a16:creationId xmlns:a16="http://schemas.microsoft.com/office/drawing/2014/main" id="{4FDBAA41-1267-45A9-8453-EA1F7CC70A90}"/>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1794834" y="1135780"/>
            <a:ext cx="1007238" cy="151619"/>
          </a:xfrm>
          <a:prstGeom prst="rect">
            <a:avLst/>
          </a:prstGeom>
        </p:spPr>
      </p:pic>
      <p:pic>
        <p:nvPicPr>
          <p:cNvPr id="32" name="Picture 31">
            <a:extLst>
              <a:ext uri="{FF2B5EF4-FFF2-40B4-BE49-F238E27FC236}">
                <a16:creationId xmlns:a16="http://schemas.microsoft.com/office/drawing/2014/main" id="{A771AC8A-4001-4B39-84BD-CA127E8B0F39}"/>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1141860" y="1308019"/>
            <a:ext cx="2182858" cy="460952"/>
          </a:xfrm>
          <a:prstGeom prst="rect">
            <a:avLst/>
          </a:prstGeom>
        </p:spPr>
      </p:pic>
      <p:pic>
        <p:nvPicPr>
          <p:cNvPr id="40" name="Picture 39">
            <a:extLst>
              <a:ext uri="{FF2B5EF4-FFF2-40B4-BE49-F238E27FC236}">
                <a16:creationId xmlns:a16="http://schemas.microsoft.com/office/drawing/2014/main" id="{7D8E2A5E-2453-48BC-818D-D958A2C41F1B}"/>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1269099" y="2292017"/>
            <a:ext cx="2055619" cy="153905"/>
          </a:xfrm>
          <a:prstGeom prst="rect">
            <a:avLst/>
          </a:prstGeom>
        </p:spPr>
      </p:pic>
      <p:pic>
        <p:nvPicPr>
          <p:cNvPr id="42" name="Picture 41">
            <a:extLst>
              <a:ext uri="{FF2B5EF4-FFF2-40B4-BE49-F238E27FC236}">
                <a16:creationId xmlns:a16="http://schemas.microsoft.com/office/drawing/2014/main" id="{79ED6365-C686-4BE6-A3C8-DBC7818DE974}"/>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1269099" y="2121185"/>
            <a:ext cx="2058667" cy="147048"/>
          </a:xfrm>
          <a:prstGeom prst="rect">
            <a:avLst/>
          </a:prstGeom>
        </p:spPr>
      </p:pic>
      <p:pic>
        <p:nvPicPr>
          <p:cNvPr id="44" name="Picture 43">
            <a:extLst>
              <a:ext uri="{FF2B5EF4-FFF2-40B4-BE49-F238E27FC236}">
                <a16:creationId xmlns:a16="http://schemas.microsoft.com/office/drawing/2014/main" id="{76668104-0052-4955-A023-21C9A6CABB6A}"/>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706051" y="2474520"/>
            <a:ext cx="3054476" cy="667429"/>
          </a:xfrm>
          <a:prstGeom prst="rect">
            <a:avLst/>
          </a:prstGeom>
        </p:spPr>
      </p:pic>
      <p:pic>
        <p:nvPicPr>
          <p:cNvPr id="47" name="Picture 46">
            <a:extLst>
              <a:ext uri="{FF2B5EF4-FFF2-40B4-BE49-F238E27FC236}">
                <a16:creationId xmlns:a16="http://schemas.microsoft.com/office/drawing/2014/main" id="{09F0A95B-E5E2-4507-90E4-AE6722A798BD}"/>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421761" y="3151471"/>
            <a:ext cx="3785143" cy="128000"/>
          </a:xfrm>
          <a:prstGeom prst="rect">
            <a:avLst/>
          </a:prstGeom>
        </p:spPr>
      </p:pic>
    </p:spTree>
    <p:extLst>
      <p:ext uri="{BB962C8B-B14F-4D97-AF65-F5344CB8AC3E}">
        <p14:creationId xmlns:p14="http://schemas.microsoft.com/office/powerpoint/2010/main" val="249151099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299" y="39215"/>
            <a:ext cx="2743151" cy="232756"/>
          </a:xfrm>
          <a:prstGeom prst="rect">
            <a:avLst/>
          </a:prstGeom>
        </p:spPr>
        <p:txBody>
          <a:bodyPr vert="horz" wrap="square" lIns="0" tIns="17145" rIns="0" bIns="0" rtlCol="0">
            <a:spAutoFit/>
          </a:bodyPr>
          <a:lstStyle/>
          <a:p>
            <a:pPr algn="l"/>
            <a:r>
              <a:rPr lang="en-US" sz="1400" i="0" dirty="0">
                <a:solidFill>
                  <a:schemeClr val="bg1"/>
                </a:solidFill>
                <a:effectLst/>
                <a:latin typeface="Tahoma" panose="020B0604030504040204" pitchFamily="34" charset="0"/>
                <a:ea typeface="Tahoma" panose="020B0604030504040204" pitchFamily="34" charset="0"/>
                <a:cs typeface="Tahoma" panose="020B0604030504040204" pitchFamily="34" charset="0"/>
              </a:rPr>
              <a:t>Hyperbolic Paraboloid</a:t>
            </a: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rId4" action="ppaction://hlinksldjump"/>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22</a:t>
            </a:fld>
            <a:r>
              <a:rPr spc="-55" dirty="0"/>
              <a:t> </a:t>
            </a:r>
            <a:r>
              <a:rPr spc="35" dirty="0"/>
              <a:t>/</a:t>
            </a:r>
            <a:endParaRPr spc="-55" dirty="0"/>
          </a:p>
        </p:txBody>
      </p:sp>
      <p:pic>
        <p:nvPicPr>
          <p:cNvPr id="15" name="Picture 14">
            <a:extLst>
              <a:ext uri="{FF2B5EF4-FFF2-40B4-BE49-F238E27FC236}">
                <a16:creationId xmlns:a16="http://schemas.microsoft.com/office/drawing/2014/main" id="{83FF85F8-9B62-4DC3-84D6-48CBADCA283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183780" y="989194"/>
            <a:ext cx="2262552" cy="1482362"/>
          </a:xfrm>
          <a:prstGeom prst="rect">
            <a:avLst/>
          </a:prstGeom>
        </p:spPr>
      </p:pic>
      <p:pic>
        <p:nvPicPr>
          <p:cNvPr id="7170" name="Picture 2" descr="This graph has a standard 3D coordinate system.  The positive z-axis is straight up, the positive x-axis moves off to the left and slightly downward and positive y-axis move off the right and slightly downward.  This is a graph of an object that looks somewhat like a horse’s saddle.  It starts at the origin and along x-axis (in both positive and negative directions) the object flairs upwards as it moves away from the origin and along the y-axis (in both positive and negative directions) the object flairs downwards as it moves away from the origin.">
            <a:extLst>
              <a:ext uri="{FF2B5EF4-FFF2-40B4-BE49-F238E27FC236}">
                <a16:creationId xmlns:a16="http://schemas.microsoft.com/office/drawing/2014/main" id="{B5426FDC-8F7B-440B-85C7-CC4783783F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670" y="730250"/>
            <a:ext cx="1956766"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60598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5" cstate="print"/>
              <a:stretch>
                <a:fillRect/>
              </a:stretch>
            </a:blipFill>
          </p:spPr>
          <p:txBody>
            <a:bodyPr wrap="square" lIns="0" tIns="0" rIns="0" bIns="0" rtlCol="0"/>
            <a:lstStyle/>
            <a:p>
              <a:endParaRPr/>
            </a:p>
          </p:txBody>
        </p:sp>
      </p:grpSp>
      <p:sp>
        <p:nvSpPr>
          <p:cNvPr id="5" name="object 5"/>
          <p:cNvSpPr txBox="1"/>
          <p:nvPr/>
        </p:nvSpPr>
        <p:spPr>
          <a:xfrm>
            <a:off x="95300" y="39215"/>
            <a:ext cx="3657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Surface Integrals over Vector Fields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220</a:t>
            </a:fld>
            <a:r>
              <a:rPr spc="-55" dirty="0"/>
              <a:t> </a:t>
            </a:r>
            <a:r>
              <a:rPr spc="35" dirty="0"/>
              <a:t>/</a:t>
            </a:r>
            <a:r>
              <a:rPr spc="-15" dirty="0"/>
              <a:t> </a:t>
            </a:r>
            <a:r>
              <a:rPr lang="en-US" spc="-55" dirty="0"/>
              <a:t>11</a:t>
            </a:r>
            <a:endParaRPr spc="-55" dirty="0"/>
          </a:p>
        </p:txBody>
      </p:sp>
      <p:pic>
        <p:nvPicPr>
          <p:cNvPr id="26" name="Picture 25">
            <a:extLst>
              <a:ext uri="{FF2B5EF4-FFF2-40B4-BE49-F238E27FC236}">
                <a16:creationId xmlns:a16="http://schemas.microsoft.com/office/drawing/2014/main" id="{1F42F03F-52EF-4DEE-B124-3DA36FEEB39F}"/>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52772" y="427563"/>
            <a:ext cx="3928379" cy="147810"/>
          </a:xfrm>
          <a:prstGeom prst="rect">
            <a:avLst/>
          </a:prstGeom>
        </p:spPr>
      </p:pic>
      <p:pic>
        <p:nvPicPr>
          <p:cNvPr id="28" name="Picture 27">
            <a:extLst>
              <a:ext uri="{FF2B5EF4-FFF2-40B4-BE49-F238E27FC236}">
                <a16:creationId xmlns:a16="http://schemas.microsoft.com/office/drawing/2014/main" id="{17248305-A183-43B7-A843-D7164366C1D4}"/>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592770" y="616097"/>
            <a:ext cx="3422476" cy="128000"/>
          </a:xfrm>
          <a:prstGeom prst="rect">
            <a:avLst/>
          </a:prstGeom>
        </p:spPr>
      </p:pic>
      <p:pic>
        <p:nvPicPr>
          <p:cNvPr id="29" name="Picture 28">
            <a:extLst>
              <a:ext uri="{FF2B5EF4-FFF2-40B4-BE49-F238E27FC236}">
                <a16:creationId xmlns:a16="http://schemas.microsoft.com/office/drawing/2014/main" id="{4DC81C96-F02D-4DB0-A277-BC46EA5FB8C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1729341" y="778195"/>
            <a:ext cx="975238" cy="131810"/>
          </a:xfrm>
          <a:prstGeom prst="rect">
            <a:avLst/>
          </a:prstGeom>
        </p:spPr>
      </p:pic>
      <p:pic>
        <p:nvPicPr>
          <p:cNvPr id="76" name="Picture 75">
            <a:extLst>
              <a:ext uri="{FF2B5EF4-FFF2-40B4-BE49-F238E27FC236}">
                <a16:creationId xmlns:a16="http://schemas.microsoft.com/office/drawing/2014/main" id="{80AF133B-BB81-4ADA-8C2A-99448C3340CD}"/>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284198" y="1441551"/>
            <a:ext cx="4041143" cy="293333"/>
          </a:xfrm>
          <a:prstGeom prst="rect">
            <a:avLst/>
          </a:prstGeom>
        </p:spPr>
      </p:pic>
      <p:pic>
        <p:nvPicPr>
          <p:cNvPr id="24" name="Picture 23">
            <a:extLst>
              <a:ext uri="{FF2B5EF4-FFF2-40B4-BE49-F238E27FC236}">
                <a16:creationId xmlns:a16="http://schemas.microsoft.com/office/drawing/2014/main" id="{C8A414A1-B201-4CA4-8096-F12E44B1B41D}"/>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1417007" y="1090281"/>
            <a:ext cx="1529904" cy="307810"/>
          </a:xfrm>
          <a:prstGeom prst="rect">
            <a:avLst/>
          </a:prstGeom>
        </p:spPr>
      </p:pic>
      <p:pic>
        <p:nvPicPr>
          <p:cNvPr id="31" name="Picture 30">
            <a:extLst>
              <a:ext uri="{FF2B5EF4-FFF2-40B4-BE49-F238E27FC236}">
                <a16:creationId xmlns:a16="http://schemas.microsoft.com/office/drawing/2014/main" id="{1E24DAC4-3BA5-4172-AC6B-9CD75F1507CB}"/>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1708054" y="1730375"/>
            <a:ext cx="947809" cy="320762"/>
          </a:xfrm>
          <a:prstGeom prst="rect">
            <a:avLst/>
          </a:prstGeom>
        </p:spPr>
      </p:pic>
      <p:pic>
        <p:nvPicPr>
          <p:cNvPr id="59" name="Picture 58">
            <a:extLst>
              <a:ext uri="{FF2B5EF4-FFF2-40B4-BE49-F238E27FC236}">
                <a16:creationId xmlns:a16="http://schemas.microsoft.com/office/drawing/2014/main" id="{300BD67D-06DA-424C-9E85-2D4C9DB7BFCA}"/>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797151" y="2081831"/>
            <a:ext cx="2681904" cy="320762"/>
          </a:xfrm>
          <a:prstGeom prst="rect">
            <a:avLst/>
          </a:prstGeom>
        </p:spPr>
      </p:pic>
      <p:pic>
        <p:nvPicPr>
          <p:cNvPr id="50" name="Picture 49">
            <a:extLst>
              <a:ext uri="{FF2B5EF4-FFF2-40B4-BE49-F238E27FC236}">
                <a16:creationId xmlns:a16="http://schemas.microsoft.com/office/drawing/2014/main" id="{6E55D2AA-6E67-4BB1-82F9-B35B638FB1B2}"/>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31625" y="2428729"/>
            <a:ext cx="3344762" cy="125714"/>
          </a:xfrm>
          <a:prstGeom prst="rect">
            <a:avLst/>
          </a:prstGeom>
        </p:spPr>
      </p:pic>
      <p:pic>
        <p:nvPicPr>
          <p:cNvPr id="74" name="Picture 73">
            <a:extLst>
              <a:ext uri="{FF2B5EF4-FFF2-40B4-BE49-F238E27FC236}">
                <a16:creationId xmlns:a16="http://schemas.microsoft.com/office/drawing/2014/main" id="{A16D02EE-6159-4883-8F24-1D8BB1DBC78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1071091" y="2832784"/>
            <a:ext cx="2465828" cy="205029"/>
          </a:xfrm>
          <a:prstGeom prst="rect">
            <a:avLst/>
          </a:prstGeom>
        </p:spPr>
      </p:pic>
      <p:pic>
        <p:nvPicPr>
          <p:cNvPr id="54" name="Picture 53">
            <a:extLst>
              <a:ext uri="{FF2B5EF4-FFF2-40B4-BE49-F238E27FC236}">
                <a16:creationId xmlns:a16="http://schemas.microsoft.com/office/drawing/2014/main" id="{785C53A7-E68A-4F7D-985B-F3A91A22EA70}"/>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1586484" y="944702"/>
            <a:ext cx="1260952" cy="123429"/>
          </a:xfrm>
          <a:prstGeom prst="rect">
            <a:avLst/>
          </a:prstGeom>
        </p:spPr>
      </p:pic>
      <p:pic>
        <p:nvPicPr>
          <p:cNvPr id="72" name="Picture 71">
            <a:extLst>
              <a:ext uri="{FF2B5EF4-FFF2-40B4-BE49-F238E27FC236}">
                <a16:creationId xmlns:a16="http://schemas.microsoft.com/office/drawing/2014/main" id="{001769DC-B903-4EA7-A463-578855EF67D2}"/>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292233" y="3064340"/>
            <a:ext cx="2023543" cy="261257"/>
          </a:xfrm>
          <a:prstGeom prst="rect">
            <a:avLst/>
          </a:prstGeom>
        </p:spPr>
      </p:pic>
      <p:pic>
        <p:nvPicPr>
          <p:cNvPr id="60" name="Picture 59">
            <a:extLst>
              <a:ext uri="{FF2B5EF4-FFF2-40B4-BE49-F238E27FC236}">
                <a16:creationId xmlns:a16="http://schemas.microsoft.com/office/drawing/2014/main" id="{511C031F-61E9-42B3-B8D6-0A657F2C13DD}"/>
              </a:ext>
            </a:extLst>
          </p:cNvPr>
          <p:cNvPicPr>
            <a:picLocks noChangeAspect="1"/>
          </p:cNvPicPr>
          <p:nvPr/>
        </p:nvPicPr>
        <p:blipFill>
          <a:blip r:embed="rId27"/>
          <a:stretch>
            <a:fillRect/>
          </a:stretch>
        </p:blipFill>
        <p:spPr>
          <a:xfrm>
            <a:off x="217705" y="754290"/>
            <a:ext cx="550327" cy="673459"/>
          </a:xfrm>
          <a:prstGeom prst="rect">
            <a:avLst/>
          </a:prstGeom>
        </p:spPr>
      </p:pic>
      <p:pic>
        <p:nvPicPr>
          <p:cNvPr id="67" name="Picture 66">
            <a:extLst>
              <a:ext uri="{FF2B5EF4-FFF2-40B4-BE49-F238E27FC236}">
                <a16:creationId xmlns:a16="http://schemas.microsoft.com/office/drawing/2014/main" id="{4190BCF9-0A84-4336-A5FE-7945992EAE41}"/>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3441985" y="967971"/>
            <a:ext cx="916571" cy="240457"/>
          </a:xfrm>
          <a:prstGeom prst="rect">
            <a:avLst/>
          </a:prstGeom>
        </p:spPr>
      </p:pic>
      <p:sp>
        <p:nvSpPr>
          <p:cNvPr id="68" name="TextBox 67">
            <a:extLst>
              <a:ext uri="{FF2B5EF4-FFF2-40B4-BE49-F238E27FC236}">
                <a16:creationId xmlns:a16="http://schemas.microsoft.com/office/drawing/2014/main" id="{23A677F7-D729-42CD-8696-C611B77D29B4}"/>
              </a:ext>
            </a:extLst>
          </p:cNvPr>
          <p:cNvSpPr txBox="1"/>
          <p:nvPr/>
        </p:nvSpPr>
        <p:spPr>
          <a:xfrm>
            <a:off x="3673910" y="817585"/>
            <a:ext cx="2639143" cy="169277"/>
          </a:xfrm>
          <a:prstGeom prst="rect">
            <a:avLst/>
          </a:prstGeom>
          <a:noFill/>
        </p:spPr>
        <p:txBody>
          <a:bodyPr wrap="square" rtlCol="0">
            <a:spAutoFit/>
          </a:bodyPr>
          <a:lstStyle/>
          <a:p>
            <a:r>
              <a:rPr lang="en-US" sz="500" b="1" dirty="0">
                <a:latin typeface="Tahoma" panose="020B0604030504040204" pitchFamily="34" charset="0"/>
                <a:ea typeface="Tahoma" panose="020B0604030504040204" pitchFamily="34" charset="0"/>
                <a:cs typeface="Tahoma" panose="020B0604030504040204" pitchFamily="34" charset="0"/>
              </a:rPr>
              <a:t>Recall:</a:t>
            </a:r>
          </a:p>
        </p:txBody>
      </p:sp>
      <p:pic>
        <p:nvPicPr>
          <p:cNvPr id="70" name="Picture 69">
            <a:extLst>
              <a:ext uri="{FF2B5EF4-FFF2-40B4-BE49-F238E27FC236}">
                <a16:creationId xmlns:a16="http://schemas.microsoft.com/office/drawing/2014/main" id="{340A94D8-3559-49BE-8478-BA8875D655DD}"/>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1084578" y="2563328"/>
            <a:ext cx="2281143" cy="260571"/>
          </a:xfrm>
          <a:prstGeom prst="rect">
            <a:avLst/>
          </a:prstGeom>
        </p:spPr>
      </p:pic>
    </p:spTree>
    <p:extLst>
      <p:ext uri="{BB962C8B-B14F-4D97-AF65-F5344CB8AC3E}">
        <p14:creationId xmlns:p14="http://schemas.microsoft.com/office/powerpoint/2010/main" val="237103042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Connected Regions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221</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B6B1B171-7E36-4277-A112-CED1301D0840}"/>
              </a:ext>
            </a:extLst>
          </p:cNvPr>
          <p:cNvSpPr txBox="1"/>
          <p:nvPr/>
        </p:nvSpPr>
        <p:spPr>
          <a:xfrm>
            <a:off x="2196570" y="417623"/>
            <a:ext cx="2347880" cy="3793346"/>
          </a:xfrm>
          <a:prstGeom prst="rect">
            <a:avLst/>
          </a:prstGeom>
          <a:noFill/>
        </p:spPr>
        <p:txBody>
          <a:bodyPr wrap="square" rtlCol="0">
            <a:spAutoFit/>
          </a:bodyPr>
          <a:lstStyle/>
          <a:p>
            <a:pPr marL="285750" indent="-285750">
              <a:buFont typeface="Arial" panose="020B0604020202020204" pitchFamily="34" charset="0"/>
              <a:buChar char="•"/>
            </a:pPr>
            <a:r>
              <a:rPr lang="en-US" sz="950" i="0" dirty="0">
                <a:effectLst/>
                <a:latin typeface="Tahoma" panose="020B0604030504040204" pitchFamily="34" charset="0"/>
                <a:ea typeface="Tahoma" panose="020B0604030504040204" pitchFamily="34" charset="0"/>
                <a:cs typeface="Tahoma" panose="020B0604030504040204" pitchFamily="34" charset="0"/>
              </a:rPr>
              <a:t>A region D is </a:t>
            </a:r>
            <a:r>
              <a:rPr lang="en-US" sz="950" b="1" i="0" dirty="0">
                <a:effectLst/>
                <a:latin typeface="Tahoma" panose="020B0604030504040204" pitchFamily="34" charset="0"/>
                <a:ea typeface="Tahoma" panose="020B0604030504040204" pitchFamily="34" charset="0"/>
                <a:cs typeface="Tahoma" panose="020B0604030504040204" pitchFamily="34" charset="0"/>
              </a:rPr>
              <a:t>open</a:t>
            </a:r>
            <a:r>
              <a:rPr lang="en-US" sz="950" i="0" dirty="0">
                <a:effectLst/>
                <a:latin typeface="Tahoma" panose="020B0604030504040204" pitchFamily="34" charset="0"/>
                <a:ea typeface="Tahoma" panose="020B0604030504040204" pitchFamily="34" charset="0"/>
                <a:cs typeface="Tahoma" panose="020B0604030504040204" pitchFamily="34" charset="0"/>
              </a:rPr>
              <a:t> if it doesn’t contain any of its boundary points.</a:t>
            </a:r>
            <a:endParaRPr lang="en-US" sz="95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950" i="0" dirty="0">
                <a:effectLst/>
                <a:latin typeface="Tahoma" panose="020B0604030504040204" pitchFamily="34" charset="0"/>
                <a:ea typeface="Tahoma" panose="020B0604030504040204" pitchFamily="34" charset="0"/>
                <a:cs typeface="Tahoma" panose="020B0604030504040204" pitchFamily="34" charset="0"/>
              </a:rPr>
              <a:t>A region D is </a:t>
            </a:r>
            <a:r>
              <a:rPr lang="en-US" sz="950" b="1" i="0" dirty="0">
                <a:effectLst/>
                <a:latin typeface="Tahoma" panose="020B0604030504040204" pitchFamily="34" charset="0"/>
                <a:ea typeface="Tahoma" panose="020B0604030504040204" pitchFamily="34" charset="0"/>
                <a:cs typeface="Tahoma" panose="020B0604030504040204" pitchFamily="34" charset="0"/>
              </a:rPr>
              <a:t>connected</a:t>
            </a:r>
            <a:r>
              <a:rPr lang="en-US" sz="950" i="0" dirty="0">
                <a:effectLst/>
                <a:latin typeface="Tahoma" panose="020B0604030504040204" pitchFamily="34" charset="0"/>
                <a:ea typeface="Tahoma" panose="020B0604030504040204" pitchFamily="34" charset="0"/>
                <a:cs typeface="Tahoma" panose="020B0604030504040204" pitchFamily="34" charset="0"/>
              </a:rPr>
              <a:t> if we can connect any two points in the region with a path that lies completely in D. (going from one point to another without having to go outside a region)</a:t>
            </a:r>
          </a:p>
          <a:p>
            <a:pPr marL="285750" indent="-2857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Simply-connected</a:t>
            </a:r>
            <a:r>
              <a:rPr lang="en-US" sz="950" dirty="0">
                <a:latin typeface="Tahoma" panose="020B0604030504040204" pitchFamily="34" charset="0"/>
                <a:ea typeface="Tahoma" panose="020B0604030504040204" pitchFamily="34" charset="0"/>
                <a:cs typeface="Tahoma" panose="020B0604030504040204" pitchFamily="34" charset="0"/>
              </a:rPr>
              <a:t> regions have no holes and its connected</a:t>
            </a:r>
          </a:p>
          <a:p>
            <a:pPr marL="285750" indent="-2857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Multiply-connected</a:t>
            </a:r>
            <a:r>
              <a:rPr lang="en-US" sz="950" dirty="0">
                <a:latin typeface="Tahoma" panose="020B0604030504040204" pitchFamily="34" charset="0"/>
                <a:ea typeface="Tahoma" panose="020B0604030504040204" pitchFamily="34" charset="0"/>
                <a:cs typeface="Tahoma" panose="020B0604030504040204" pitchFamily="34" charset="0"/>
              </a:rPr>
              <a:t> regions have holes, but they are unions of simply-connected regions with ‘cuts’</a:t>
            </a:r>
          </a:p>
          <a:p>
            <a:pPr marL="285750" indent="-285750">
              <a:buFont typeface="Arial" panose="020B0604020202020204" pitchFamily="34" charset="0"/>
              <a:buChar char="•"/>
            </a:pPr>
            <a:r>
              <a:rPr lang="en-US" sz="950" b="0" i="0" dirty="0">
                <a:effectLst/>
                <a:latin typeface="Tahoma" panose="020B0604030504040204" pitchFamily="34" charset="0"/>
                <a:ea typeface="Tahoma" panose="020B0604030504040204" pitchFamily="34" charset="0"/>
                <a:cs typeface="Tahoma" panose="020B0604030504040204" pitchFamily="34" charset="0"/>
              </a:rPr>
              <a:t>A path C is </a:t>
            </a:r>
            <a:r>
              <a:rPr lang="en-US" sz="950" b="1" i="0" dirty="0">
                <a:effectLst/>
                <a:latin typeface="Tahoma" panose="020B0604030504040204" pitchFamily="34" charset="0"/>
                <a:ea typeface="Tahoma" panose="020B0604030504040204" pitchFamily="34" charset="0"/>
                <a:cs typeface="Tahoma" panose="020B0604030504040204" pitchFamily="34" charset="0"/>
              </a:rPr>
              <a:t>simple</a:t>
            </a:r>
            <a:r>
              <a:rPr lang="en-US" sz="950" b="0" i="0" dirty="0">
                <a:effectLst/>
                <a:latin typeface="Tahoma" panose="020B0604030504040204" pitchFamily="34" charset="0"/>
                <a:ea typeface="Tahoma" panose="020B0604030504040204" pitchFamily="34" charset="0"/>
                <a:cs typeface="Tahoma" panose="020B0604030504040204" pitchFamily="34" charset="0"/>
              </a:rPr>
              <a:t> if it doesn’t cross itself.</a:t>
            </a:r>
          </a:p>
          <a:p>
            <a:pPr marL="285750" indent="-285750">
              <a:buFont typeface="Arial" panose="020B0604020202020204" pitchFamily="34" charset="0"/>
              <a:buChar char="•"/>
            </a:pPr>
            <a:r>
              <a:rPr lang="en-US" sz="950" b="0" i="0" dirty="0">
                <a:effectLst/>
                <a:latin typeface="Tahoma" panose="020B0604030504040204" pitchFamily="34" charset="0"/>
                <a:ea typeface="Tahoma" panose="020B0604030504040204" pitchFamily="34" charset="0"/>
                <a:cs typeface="Tahoma" panose="020B0604030504040204" pitchFamily="34" charset="0"/>
              </a:rPr>
              <a:t>A path C is called </a:t>
            </a:r>
            <a:r>
              <a:rPr lang="en-US" sz="950" b="1" i="0" dirty="0">
                <a:effectLst/>
                <a:latin typeface="Tahoma" panose="020B0604030504040204" pitchFamily="34" charset="0"/>
                <a:ea typeface="Tahoma" panose="020B0604030504040204" pitchFamily="34" charset="0"/>
                <a:cs typeface="Tahoma" panose="020B0604030504040204" pitchFamily="34" charset="0"/>
              </a:rPr>
              <a:t>closed</a:t>
            </a:r>
            <a:r>
              <a:rPr lang="en-US" sz="950" b="0" i="0" dirty="0">
                <a:effectLst/>
                <a:latin typeface="Tahoma" panose="020B0604030504040204" pitchFamily="34" charset="0"/>
                <a:ea typeface="Tahoma" panose="020B0604030504040204" pitchFamily="34" charset="0"/>
                <a:cs typeface="Tahoma" panose="020B0604030504040204" pitchFamily="34" charset="0"/>
              </a:rPr>
              <a:t> if its initial and final points are the same point.</a:t>
            </a:r>
            <a:br>
              <a:rPr lang="en-US" sz="1000" b="0" i="0" dirty="0">
                <a:solidFill>
                  <a:srgbClr val="000000"/>
                </a:solidFill>
                <a:effectLst/>
                <a:latin typeface="Helvetica" panose="020B0604020202020204" pitchFamily="34" charset="0"/>
              </a:rPr>
            </a:br>
            <a:br>
              <a:rPr lang="en-US" sz="1000" b="0" i="0" dirty="0">
                <a:solidFill>
                  <a:srgbClr val="000000"/>
                </a:solidFill>
                <a:effectLst/>
                <a:latin typeface="Helvetica" panose="020B0604020202020204" pitchFamily="34" charset="0"/>
              </a:rPr>
            </a:br>
            <a:endParaRPr lang="en-US" sz="1000" b="0" i="0" dirty="0">
              <a:solidFill>
                <a:srgbClr val="000000"/>
              </a:solidFill>
              <a:effectLst/>
              <a:latin typeface="Helvetica" panose="020B0604020202020204" pitchFamily="34" charset="0"/>
            </a:endParaRPr>
          </a:p>
          <a:p>
            <a:br>
              <a:rPr lang="en-US" sz="1000" dirty="0"/>
            </a:br>
            <a:r>
              <a:rPr lang="en-US" sz="1000" b="1" dirty="0">
                <a:latin typeface="Tahoma" panose="020B0604030504040204" pitchFamily="34" charset="0"/>
                <a:ea typeface="Tahoma" panose="020B0604030504040204" pitchFamily="34" charset="0"/>
                <a:cs typeface="Tahoma" panose="020B0604030504040204" pitchFamily="34" charset="0"/>
              </a:rPr>
              <a:t> </a:t>
            </a: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descr="Simply connected definition - Math Insight">
            <a:extLst>
              <a:ext uri="{FF2B5EF4-FFF2-40B4-BE49-F238E27FC236}">
                <a16:creationId xmlns:a16="http://schemas.microsoft.com/office/drawing/2014/main" id="{F69FA282-3222-4DA2-86D4-5F8C5B1D90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44" y="2631935"/>
            <a:ext cx="2044717" cy="5984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Vector Fields">
            <a:extLst>
              <a:ext uri="{FF2B5EF4-FFF2-40B4-BE49-F238E27FC236}">
                <a16:creationId xmlns:a16="http://schemas.microsoft.com/office/drawing/2014/main" id="{1F768FBD-8C77-4FA3-B221-42D356DBD1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27" y="428172"/>
            <a:ext cx="2152650" cy="77793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imply-connected - Liberal Dictionary">
            <a:extLst>
              <a:ext uri="{FF2B5EF4-FFF2-40B4-BE49-F238E27FC236}">
                <a16:creationId xmlns:a16="http://schemas.microsoft.com/office/drawing/2014/main" id="{BDD5B0A9-0F2B-42F5-B4CB-F993F5EE03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9934" y="1206110"/>
            <a:ext cx="1626339" cy="132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50096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Concept of Green Theorem </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222</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AADA496D-04C6-4A56-BC28-08811DC8ACBA}"/>
              </a:ext>
            </a:extLst>
          </p:cNvPr>
          <p:cNvSpPr txBox="1"/>
          <p:nvPr/>
        </p:nvSpPr>
        <p:spPr>
          <a:xfrm>
            <a:off x="2196570" y="417623"/>
            <a:ext cx="2347880" cy="3016210"/>
          </a:xfrm>
          <a:prstGeom prst="rect">
            <a:avLst/>
          </a:prstGeom>
          <a:noFill/>
        </p:spPr>
        <p:txBody>
          <a:bodyPr wrap="square" rtlCol="0">
            <a:spAutoFit/>
          </a:bodyPr>
          <a:lstStyle/>
          <a:p>
            <a:pPr marL="285750" indent="-285750">
              <a:buFont typeface="Arial" panose="020B0604020202020204" pitchFamily="34" charset="0"/>
              <a:buChar char="•"/>
            </a:pPr>
            <a:r>
              <a:rPr lang="en-US" sz="1000" b="1" dirty="0">
                <a:latin typeface="Tahoma" panose="020B0604030504040204" pitchFamily="34" charset="0"/>
                <a:ea typeface="Tahoma" panose="020B0604030504040204" pitchFamily="34" charset="0"/>
                <a:cs typeface="Tahoma" panose="020B0604030504040204" pitchFamily="34" charset="0"/>
              </a:rPr>
              <a:t>Green’s theorem</a:t>
            </a:r>
            <a:r>
              <a:rPr lang="en-US" sz="1000" dirty="0">
                <a:latin typeface="Tahoma" panose="020B0604030504040204" pitchFamily="34" charset="0"/>
                <a:ea typeface="Tahoma" panose="020B0604030504040204" pitchFamily="34" charset="0"/>
                <a:cs typeface="Tahoma" panose="020B0604030504040204" pitchFamily="34" charset="0"/>
              </a:rPr>
              <a:t> deals with line integrals of a simple, closed curve, over non-conservative vector fields</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It relates a </a:t>
            </a:r>
            <a:r>
              <a:rPr lang="en-US" sz="1000" i="1" dirty="0">
                <a:latin typeface="Tahoma" panose="020B0604030504040204" pitchFamily="34" charset="0"/>
                <a:ea typeface="Tahoma" panose="020B0604030504040204" pitchFamily="34" charset="0"/>
                <a:cs typeface="Tahoma" panose="020B0604030504040204" pitchFamily="34" charset="0"/>
              </a:rPr>
              <a:t>line integral</a:t>
            </a:r>
            <a:r>
              <a:rPr lang="en-US" sz="1000" dirty="0">
                <a:latin typeface="Tahoma" panose="020B0604030504040204" pitchFamily="34" charset="0"/>
                <a:ea typeface="Tahoma" panose="020B0604030504040204" pitchFamily="34" charset="0"/>
                <a:cs typeface="Tahoma" panose="020B0604030504040204" pitchFamily="34" charset="0"/>
              </a:rPr>
              <a:t> for a </a:t>
            </a:r>
            <a:r>
              <a:rPr lang="en-US" sz="1000" u="sng" dirty="0">
                <a:latin typeface="Tahoma" panose="020B0604030504040204" pitchFamily="34" charset="0"/>
                <a:ea typeface="Tahoma" panose="020B0604030504040204" pitchFamily="34" charset="0"/>
                <a:cs typeface="Tahoma" panose="020B0604030504040204" pitchFamily="34" charset="0"/>
              </a:rPr>
              <a:t>simple, closed curve</a:t>
            </a:r>
            <a:r>
              <a:rPr lang="en-US" sz="1000" dirty="0">
                <a:latin typeface="Tahoma" panose="020B0604030504040204" pitchFamily="34" charset="0"/>
                <a:ea typeface="Tahoma" panose="020B0604030504040204" pitchFamily="34" charset="0"/>
                <a:cs typeface="Tahoma" panose="020B0604030504040204" pitchFamily="34" charset="0"/>
              </a:rPr>
              <a:t> to a </a:t>
            </a:r>
            <a:r>
              <a:rPr lang="en-US" sz="1000" i="1" dirty="0">
                <a:latin typeface="Tahoma" panose="020B0604030504040204" pitchFamily="34" charset="0"/>
                <a:ea typeface="Tahoma" panose="020B0604030504040204" pitchFamily="34" charset="0"/>
                <a:cs typeface="Tahoma" panose="020B0604030504040204" pitchFamily="34" charset="0"/>
              </a:rPr>
              <a:t>double integral</a:t>
            </a:r>
            <a:r>
              <a:rPr lang="en-US" sz="1000" dirty="0">
                <a:latin typeface="Tahoma" panose="020B0604030504040204" pitchFamily="34" charset="0"/>
                <a:ea typeface="Tahoma" panose="020B0604030504040204" pitchFamily="34" charset="0"/>
                <a:cs typeface="Tahoma" panose="020B0604030504040204" pitchFamily="34" charset="0"/>
              </a:rPr>
              <a:t> over the region that the curve contains (</a:t>
            </a:r>
            <a:r>
              <a:rPr lang="en-US" sz="1000" u="sng" dirty="0">
                <a:latin typeface="Tahoma" panose="020B0604030504040204" pitchFamily="34" charset="0"/>
                <a:ea typeface="Tahoma" panose="020B0604030504040204" pitchFamily="34" charset="0"/>
                <a:cs typeface="Tahoma" panose="020B0604030504040204" pitchFamily="34" charset="0"/>
              </a:rPr>
              <a:t>only for the case where it is a closed curve – if it is an open curve do not use!)</a:t>
            </a: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000" b="1" dirty="0">
                <a:solidFill>
                  <a:srgbClr val="000000"/>
                </a:solidFill>
                <a:latin typeface="Tahoma" panose="020B0604030504040204" pitchFamily="34" charset="0"/>
                <a:ea typeface="Tahoma" panose="020B0604030504040204" pitchFamily="34" charset="0"/>
                <a:cs typeface="Tahoma" panose="020B0604030504040204" pitchFamily="34" charset="0"/>
              </a:rPr>
              <a:t>P</a:t>
            </a:r>
            <a:r>
              <a:rPr lang="en-US" sz="1000"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ositive orientation </a:t>
            </a:r>
            <a:r>
              <a:rPr lang="en-US" sz="10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is denoted through a </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counter-clockwise direction (move through the path and domain is on the left)</a:t>
            </a:r>
          </a:p>
          <a:p>
            <a:pPr marL="285750" indent="-285750">
              <a:buFont typeface="Arial" panose="020B0604020202020204" pitchFamily="34" charset="0"/>
              <a:buChar char="•"/>
            </a:pPr>
            <a:r>
              <a:rPr lang="en-US" sz="1000" b="1" dirty="0">
                <a:solidFill>
                  <a:srgbClr val="000000"/>
                </a:solidFill>
                <a:latin typeface="Tahoma" panose="020B0604030504040204" pitchFamily="34" charset="0"/>
                <a:ea typeface="Tahoma" panose="020B0604030504040204" pitchFamily="34" charset="0"/>
                <a:cs typeface="Tahoma" panose="020B0604030504040204" pitchFamily="34" charset="0"/>
              </a:rPr>
              <a:t>Negative</a:t>
            </a:r>
            <a:r>
              <a:rPr lang="en-US" sz="1000"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orientation </a:t>
            </a:r>
            <a:r>
              <a:rPr lang="en-US" sz="10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is denoted through a </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clockwise direction</a:t>
            </a: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Green's Theorem - YouTube">
            <a:extLst>
              <a:ext uri="{FF2B5EF4-FFF2-40B4-BE49-F238E27FC236}">
                <a16:creationId xmlns:a16="http://schemas.microsoft.com/office/drawing/2014/main" id="{FB8B471F-D479-41AF-BC11-2045B660164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3667"/>
          <a:stretch/>
        </p:blipFill>
        <p:spPr bwMode="auto">
          <a:xfrm>
            <a:off x="38955" y="1601684"/>
            <a:ext cx="2238358" cy="8354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een's theorem - Wikipedia">
            <a:extLst>
              <a:ext uri="{FF2B5EF4-FFF2-40B4-BE49-F238E27FC236}">
                <a16:creationId xmlns:a16="http://schemas.microsoft.com/office/drawing/2014/main" id="{C302FA6E-CDEB-4B9B-A4FB-E16FACB568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549" y="445519"/>
            <a:ext cx="1123926" cy="11126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idea behind Green's theorem - Math Insight">
            <a:extLst>
              <a:ext uri="{FF2B5EF4-FFF2-40B4-BE49-F238E27FC236}">
                <a16:creationId xmlns:a16="http://schemas.microsoft.com/office/drawing/2014/main" id="{37C2A777-E4E1-4B59-AB81-33A966B9A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091" y="2480607"/>
            <a:ext cx="1460841" cy="781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31136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Concept of Green Theorem (cont.)</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223</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15161D5-3423-46C6-BCCF-2CC7B9FC9D6F}"/>
                  </a:ext>
                </a:extLst>
              </p:cNvPr>
              <p:cNvSpPr txBox="1"/>
              <p:nvPr/>
            </p:nvSpPr>
            <p:spPr>
              <a:xfrm>
                <a:off x="208508" y="353135"/>
                <a:ext cx="4191000" cy="1785104"/>
              </a:xfrm>
              <a:prstGeom prst="rect">
                <a:avLst/>
              </a:prstGeom>
              <a:noFill/>
            </p:spPr>
            <p:txBody>
              <a:bodyPr wrap="square" rtlCol="0">
                <a:spAutoFit/>
              </a:bodyPr>
              <a:lstStyle/>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The </a:t>
                </a:r>
                <a:r>
                  <a:rPr lang="en-US" sz="1000" b="1" dirty="0">
                    <a:latin typeface="Tahoma" panose="020B0604030504040204" pitchFamily="34" charset="0"/>
                    <a:ea typeface="Tahoma" panose="020B0604030504040204" pitchFamily="34" charset="0"/>
                    <a:cs typeface="Tahoma" panose="020B0604030504040204" pitchFamily="34" charset="0"/>
                  </a:rPr>
                  <a:t>line integral</a:t>
                </a:r>
                <a:r>
                  <a:rPr lang="en-US" sz="1000" dirty="0">
                    <a:latin typeface="Tahoma" panose="020B0604030504040204" pitchFamily="34" charset="0"/>
                    <a:ea typeface="Tahoma" panose="020B0604030504040204" pitchFamily="34" charset="0"/>
                    <a:cs typeface="Tahoma" panose="020B0604030504040204" pitchFamily="34" charset="0"/>
                  </a:rPr>
                  <a:t> portion of the equation relates to how much the vector field circulates around a closed curve (</a:t>
                </a:r>
                <a:r>
                  <a:rPr lang="en-US" sz="1000" u="sng" dirty="0">
                    <a:latin typeface="Tahoma" panose="020B0604030504040204" pitchFamily="34" charset="0"/>
                    <a:ea typeface="Tahoma" panose="020B0604030504040204" pitchFamily="34" charset="0"/>
                    <a:cs typeface="Tahoma" panose="020B0604030504040204" pitchFamily="34" charset="0"/>
                  </a:rPr>
                  <a:t>macroscopic circulation</a:t>
                </a:r>
                <a:r>
                  <a:rPr lang="en-US" sz="1000"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The </a:t>
                </a:r>
                <a:r>
                  <a:rPr lang="en-US" sz="1000" b="1" dirty="0">
                    <a:latin typeface="Tahoma" panose="020B0604030504040204" pitchFamily="34" charset="0"/>
                    <a:ea typeface="Tahoma" panose="020B0604030504040204" pitchFamily="34" charset="0"/>
                    <a:cs typeface="Tahoma" panose="020B0604030504040204" pitchFamily="34" charset="0"/>
                  </a:rPr>
                  <a:t>double integral </a:t>
                </a:r>
                <a:r>
                  <a:rPr lang="en-US" sz="1000" dirty="0">
                    <a:latin typeface="Tahoma" panose="020B0604030504040204" pitchFamily="34" charset="0"/>
                    <a:ea typeface="Tahoma" panose="020B0604030504040204" pitchFamily="34" charset="0"/>
                    <a:cs typeface="Tahoma" panose="020B0604030504040204" pitchFamily="34" charset="0"/>
                  </a:rPr>
                  <a:t>portion</a:t>
                </a:r>
                <a:r>
                  <a:rPr lang="en-US" sz="1000" b="1" dirty="0">
                    <a:latin typeface="Tahoma" panose="020B0604030504040204" pitchFamily="34" charset="0"/>
                    <a:ea typeface="Tahoma" panose="020B0604030504040204" pitchFamily="34" charset="0"/>
                    <a:cs typeface="Tahoma" panose="020B0604030504040204" pitchFamily="34" charset="0"/>
                  </a:rPr>
                  <a:t> </a:t>
                </a:r>
                <a:r>
                  <a:rPr lang="en-US" sz="1000" dirty="0">
                    <a:latin typeface="Tahoma" panose="020B0604030504040204" pitchFamily="34" charset="0"/>
                    <a:ea typeface="Tahoma" panose="020B0604030504040204" pitchFamily="34" charset="0"/>
                    <a:cs typeface="Tahoma" panose="020B0604030504040204" pitchFamily="34" charset="0"/>
                  </a:rPr>
                  <a:t>of the equation relates a summation based on the two-dimensional curl (</a:t>
                </a:r>
                <a:r>
                  <a:rPr lang="en-US" sz="1000" u="sng" dirty="0">
                    <a:latin typeface="Tahoma" panose="020B0604030504040204" pitchFamily="34" charset="0"/>
                    <a:ea typeface="Tahoma" panose="020B0604030504040204" pitchFamily="34" charset="0"/>
                    <a:cs typeface="Tahoma" panose="020B0604030504040204" pitchFamily="34" charset="0"/>
                  </a:rPr>
                  <a:t>microscopic circulation</a:t>
                </a:r>
                <a:r>
                  <a:rPr lang="en-US" sz="1000" dirty="0">
                    <a:latin typeface="Tahoma" panose="020B0604030504040204" pitchFamily="34" charset="0"/>
                    <a:ea typeface="Tahoma" panose="020B0604030504040204" pitchFamily="34" charset="0"/>
                    <a:cs typeface="Tahoma" panose="020B0604030504040204" pitchFamily="34" charset="0"/>
                  </a:rPr>
                  <a:t>)</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Recall: curl essentially measures rotation </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Macroscopic Circulation = Sum of Microscopic Circulation</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Thus, we have two possible methods of calculation, given by Green’s Theorem (if we have a closed curve!)</a:t>
                </a:r>
              </a:p>
              <a:p>
                <a:pPr marL="285750" indent="-285750">
                  <a:buFont typeface="Arial" panose="020B0604020202020204" pitchFamily="34" charset="0"/>
                  <a:buChar char="•"/>
                </a:pPr>
                <a14:m>
                  <m:oMath xmlns:m="http://schemas.openxmlformats.org/officeDocument/2006/math">
                    <m:r>
                      <a:rPr lang="en-US" sz="1000" b="1" i="1" smtClean="0">
                        <a:latin typeface="Cambria Math" panose="02040503050406030204" pitchFamily="18" charset="0"/>
                      </a:rPr>
                      <m:t>𝝏</m:t>
                    </m:r>
                    <m:r>
                      <a:rPr lang="en-US" sz="1000" b="1" i="1" smtClean="0">
                        <a:latin typeface="Cambria Math" panose="02040503050406030204" pitchFamily="18" charset="0"/>
                      </a:rPr>
                      <m:t>𝑫</m:t>
                    </m:r>
                  </m:oMath>
                </a14:m>
                <a:r>
                  <a:rPr lang="en-US" sz="1000" b="1" dirty="0">
                    <a:latin typeface="Tahoma" panose="020B0604030504040204" pitchFamily="34" charset="0"/>
                    <a:ea typeface="Tahoma" panose="020B0604030504040204" pitchFamily="34" charset="0"/>
                    <a:cs typeface="Tahoma" panose="020B0604030504040204" pitchFamily="34" charset="0"/>
                  </a:rPr>
                  <a:t> </a:t>
                </a:r>
                <a:r>
                  <a:rPr lang="en-US" sz="1000" dirty="0">
                    <a:latin typeface="Tahoma" panose="020B0604030504040204" pitchFamily="34" charset="0"/>
                    <a:ea typeface="Tahoma" panose="020B0604030504040204" pitchFamily="34" charset="0"/>
                    <a:cs typeface="Tahoma" panose="020B0604030504040204" pitchFamily="34" charset="0"/>
                  </a:rPr>
                  <a:t>denotes the boundary of the domain (it means ‘the boundary of D’) </a:t>
                </a:r>
              </a:p>
            </p:txBody>
          </p:sp>
        </mc:Choice>
        <mc:Fallback xmlns="">
          <p:sp>
            <p:nvSpPr>
              <p:cNvPr id="14" name="TextBox 13">
                <a:extLst>
                  <a:ext uri="{FF2B5EF4-FFF2-40B4-BE49-F238E27FC236}">
                    <a16:creationId xmlns:a16="http://schemas.microsoft.com/office/drawing/2014/main" id="{115161D5-3423-46C6-BCCF-2CC7B9FC9D6F}"/>
                  </a:ext>
                </a:extLst>
              </p:cNvPr>
              <p:cNvSpPr txBox="1">
                <a:spLocks noRot="1" noChangeAspect="1" noMove="1" noResize="1" noEditPoints="1" noAdjustHandles="1" noChangeArrowheads="1" noChangeShapeType="1" noTextEdit="1"/>
              </p:cNvSpPr>
              <p:nvPr/>
            </p:nvSpPr>
            <p:spPr>
              <a:xfrm>
                <a:off x="208508" y="353135"/>
                <a:ext cx="4191000" cy="1785104"/>
              </a:xfrm>
              <a:prstGeom prst="rect">
                <a:avLst/>
              </a:prstGeom>
              <a:blipFill>
                <a:blip r:embed="rId6"/>
                <a:stretch>
                  <a:fillRect r="-291" b="-683"/>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E4C1BDB5-124C-42F1-9ABF-6F6472AB93F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65341" y="2062164"/>
            <a:ext cx="3477334" cy="385524"/>
          </a:xfrm>
          <a:prstGeom prst="rect">
            <a:avLst/>
          </a:prstGeom>
        </p:spPr>
      </p:pic>
      <p:pic>
        <p:nvPicPr>
          <p:cNvPr id="19" name="Picture 18">
            <a:extLst>
              <a:ext uri="{FF2B5EF4-FFF2-40B4-BE49-F238E27FC236}">
                <a16:creationId xmlns:a16="http://schemas.microsoft.com/office/drawing/2014/main" id="{FB8AF504-0736-4612-B03B-C2C70A0E0A31}"/>
              </a:ext>
            </a:extLst>
          </p:cNvPr>
          <p:cNvPicPr>
            <a:picLocks noChangeAspect="1"/>
          </p:cNvPicPr>
          <p:nvPr/>
        </p:nvPicPr>
        <p:blipFill>
          <a:blip r:embed="rId8"/>
          <a:stretch>
            <a:fillRect/>
          </a:stretch>
        </p:blipFill>
        <p:spPr>
          <a:xfrm>
            <a:off x="616262" y="2483970"/>
            <a:ext cx="807400" cy="784165"/>
          </a:xfrm>
          <a:prstGeom prst="rect">
            <a:avLst/>
          </a:prstGeom>
        </p:spPr>
      </p:pic>
      <p:pic>
        <p:nvPicPr>
          <p:cNvPr id="20" name="Picture 19">
            <a:extLst>
              <a:ext uri="{FF2B5EF4-FFF2-40B4-BE49-F238E27FC236}">
                <a16:creationId xmlns:a16="http://schemas.microsoft.com/office/drawing/2014/main" id="{F34BA5A1-B506-40BB-AB5F-DE0D115C4CFC}"/>
              </a:ext>
            </a:extLst>
          </p:cNvPr>
          <p:cNvPicPr>
            <a:picLocks noChangeAspect="1"/>
          </p:cNvPicPr>
          <p:nvPr/>
        </p:nvPicPr>
        <p:blipFill>
          <a:blip r:embed="rId9"/>
          <a:stretch>
            <a:fillRect/>
          </a:stretch>
        </p:blipFill>
        <p:spPr>
          <a:xfrm>
            <a:off x="1890077" y="2502252"/>
            <a:ext cx="778832" cy="784166"/>
          </a:xfrm>
          <a:prstGeom prst="rect">
            <a:avLst/>
          </a:prstGeom>
        </p:spPr>
      </p:pic>
      <p:pic>
        <p:nvPicPr>
          <p:cNvPr id="21" name="Picture 20">
            <a:extLst>
              <a:ext uri="{FF2B5EF4-FFF2-40B4-BE49-F238E27FC236}">
                <a16:creationId xmlns:a16="http://schemas.microsoft.com/office/drawing/2014/main" id="{D9B91C29-9073-4F5D-92E4-A8B1143A5A5D}"/>
              </a:ext>
            </a:extLst>
          </p:cNvPr>
          <p:cNvPicPr>
            <a:picLocks noChangeAspect="1"/>
          </p:cNvPicPr>
          <p:nvPr/>
        </p:nvPicPr>
        <p:blipFill>
          <a:blip r:embed="rId10"/>
          <a:stretch>
            <a:fillRect/>
          </a:stretch>
        </p:blipFill>
        <p:spPr>
          <a:xfrm>
            <a:off x="3066069" y="2507893"/>
            <a:ext cx="773915" cy="784166"/>
          </a:xfrm>
          <a:prstGeom prst="rect">
            <a:avLst/>
          </a:prstGeom>
        </p:spPr>
      </p:pic>
      <p:pic>
        <p:nvPicPr>
          <p:cNvPr id="25" name="Picture 24">
            <a:extLst>
              <a:ext uri="{FF2B5EF4-FFF2-40B4-BE49-F238E27FC236}">
                <a16:creationId xmlns:a16="http://schemas.microsoft.com/office/drawing/2014/main" id="{A4C7859F-44E0-4D26-8D34-17BB91D19417}"/>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526175" y="2810312"/>
            <a:ext cx="298286" cy="109714"/>
          </a:xfrm>
          <a:prstGeom prst="rect">
            <a:avLst/>
          </a:prstGeom>
        </p:spPr>
      </p:pic>
      <p:pic>
        <p:nvPicPr>
          <p:cNvPr id="28" name="Picture 27">
            <a:extLst>
              <a:ext uri="{FF2B5EF4-FFF2-40B4-BE49-F238E27FC236}">
                <a16:creationId xmlns:a16="http://schemas.microsoft.com/office/drawing/2014/main" id="{E0CA7756-359F-4F81-BBAD-067B7062ABB4}"/>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813460" y="2825449"/>
            <a:ext cx="132572" cy="45714"/>
          </a:xfrm>
          <a:prstGeom prst="rect">
            <a:avLst/>
          </a:prstGeom>
        </p:spPr>
      </p:pic>
      <p:sp>
        <p:nvSpPr>
          <p:cNvPr id="29" name="TextBox 28">
            <a:extLst>
              <a:ext uri="{FF2B5EF4-FFF2-40B4-BE49-F238E27FC236}">
                <a16:creationId xmlns:a16="http://schemas.microsoft.com/office/drawing/2014/main" id="{9CB1D6BA-319D-476F-A89C-27FE67C7481F}"/>
              </a:ext>
            </a:extLst>
          </p:cNvPr>
          <p:cNvSpPr txBox="1"/>
          <p:nvPr/>
        </p:nvSpPr>
        <p:spPr>
          <a:xfrm>
            <a:off x="2451015" y="2765165"/>
            <a:ext cx="2004021" cy="276999"/>
          </a:xfrm>
          <a:prstGeom prst="rect">
            <a:avLst/>
          </a:prstGeom>
          <a:noFill/>
        </p:spPr>
        <p:txBody>
          <a:bodyPr wrap="square" rtlCol="0">
            <a:spAutoFit/>
          </a:bodyPr>
          <a:lstStyle/>
          <a:p>
            <a:pPr algn="ctr"/>
            <a:r>
              <a:rPr lang="en-US" sz="600" b="1" dirty="0">
                <a:solidFill>
                  <a:schemeClr val="accent3"/>
                </a:solidFill>
                <a:latin typeface="Cambria" panose="02040503050406030204" pitchFamily="18" charset="0"/>
                <a:ea typeface="Cambria" panose="02040503050406030204" pitchFamily="18" charset="0"/>
              </a:rPr>
              <a:t>   </a:t>
            </a:r>
            <a:r>
              <a:rPr lang="en-US" sz="600" b="1" dirty="0">
                <a:latin typeface="Cambria" panose="02040503050406030204" pitchFamily="18" charset="0"/>
                <a:ea typeface="Cambria" panose="02040503050406030204" pitchFamily="18" charset="0"/>
              </a:rPr>
              <a:t>macroscopic </a:t>
            </a:r>
          </a:p>
          <a:p>
            <a:pPr algn="ctr"/>
            <a:r>
              <a:rPr lang="en-US" sz="600" b="1" dirty="0">
                <a:latin typeface="Cambria" panose="02040503050406030204" pitchFamily="18" charset="0"/>
                <a:ea typeface="Cambria" panose="02040503050406030204" pitchFamily="18" charset="0"/>
              </a:rPr>
              <a:t>  circulation</a:t>
            </a:r>
          </a:p>
        </p:txBody>
      </p:sp>
      <p:sp>
        <p:nvSpPr>
          <p:cNvPr id="30" name="TextBox 29">
            <a:extLst>
              <a:ext uri="{FF2B5EF4-FFF2-40B4-BE49-F238E27FC236}">
                <a16:creationId xmlns:a16="http://schemas.microsoft.com/office/drawing/2014/main" id="{28E994DC-B062-4DCD-834B-915B37CB7085}"/>
              </a:ext>
            </a:extLst>
          </p:cNvPr>
          <p:cNvSpPr txBox="1"/>
          <p:nvPr/>
        </p:nvSpPr>
        <p:spPr>
          <a:xfrm>
            <a:off x="1277483" y="3164302"/>
            <a:ext cx="2004021" cy="184666"/>
          </a:xfrm>
          <a:prstGeom prst="rect">
            <a:avLst/>
          </a:prstGeom>
          <a:noFill/>
        </p:spPr>
        <p:txBody>
          <a:bodyPr wrap="square" rtlCol="0">
            <a:spAutoFit/>
          </a:bodyPr>
          <a:lstStyle/>
          <a:p>
            <a:pPr algn="ctr"/>
            <a:r>
              <a:rPr lang="en-US" sz="600" b="1" dirty="0">
                <a:solidFill>
                  <a:schemeClr val="accent3"/>
                </a:solidFill>
                <a:latin typeface="Cambria" panose="02040503050406030204" pitchFamily="18" charset="0"/>
                <a:ea typeface="Cambria" panose="02040503050406030204" pitchFamily="18" charset="0"/>
              </a:rPr>
              <a:t>   </a:t>
            </a:r>
            <a:r>
              <a:rPr lang="en-US" sz="600" b="1" dirty="0">
                <a:latin typeface="Cambria" panose="02040503050406030204" pitchFamily="18" charset="0"/>
                <a:ea typeface="Cambria" panose="02040503050406030204" pitchFamily="18" charset="0"/>
              </a:rPr>
              <a:t>microscopic-circulation</a:t>
            </a:r>
          </a:p>
        </p:txBody>
      </p:sp>
    </p:spTree>
    <p:extLst>
      <p:ext uri="{BB962C8B-B14F-4D97-AF65-F5344CB8AC3E}">
        <p14:creationId xmlns:p14="http://schemas.microsoft.com/office/powerpoint/2010/main" val="398244931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diagram&#10;&#10;Description automatically generated">
            <a:extLst>
              <a:ext uri="{FF2B5EF4-FFF2-40B4-BE49-F238E27FC236}">
                <a16:creationId xmlns:a16="http://schemas.microsoft.com/office/drawing/2014/main" id="{614E9693-3122-78F9-AFAA-C8617ECAC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2" y="372060"/>
            <a:ext cx="4627697" cy="2591295"/>
          </a:xfrm>
          <a:prstGeom prst="rect">
            <a:avLst/>
          </a:prstGeom>
        </p:spPr>
      </p:pic>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sp>
        <p:nvSpPr>
          <p:cNvPr id="5" name="object 5"/>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224</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3" cstate="print">
              <a:duotone>
                <a:prstClr val="black"/>
                <a:schemeClr val="accent6">
                  <a:tint val="45000"/>
                  <a:satMod val="400000"/>
                </a:schemeClr>
              </a:duotone>
              <a:extLst>
                <a:ext uri="{BEBA8EAE-BF5A-486C-A8C5-ECC9F3942E4B}">
                  <a14:imgProps xmlns:a14="http://schemas.microsoft.com/office/drawing/2010/main">
                    <a14:imgLayer r:embed="rId4">
                      <a14:imgEffect>
                        <a14:artisticChalkSketch/>
                      </a14:imgEffect>
                    </a14:imgLayer>
                  </a14:imgProps>
                </a:ext>
              </a:extLst>
            </a:blip>
            <a:stretch>
              <a:fillRect/>
            </a:stretch>
          </a:blipFill>
        </p:spPr>
        <p:txBody>
          <a:bodyPr wrap="square" lIns="0" tIns="0" rIns="0" bIns="0" rtlCol="0"/>
          <a:lstStyle/>
          <a:p>
            <a:endParaRPr dirty="0"/>
          </a:p>
        </p:txBody>
      </p:sp>
      <p:sp>
        <p:nvSpPr>
          <p:cNvPr id="17" name="object 3 1">
            <a:extLst>
              <a:ext uri="{FF2B5EF4-FFF2-40B4-BE49-F238E27FC236}">
                <a16:creationId xmlns:a16="http://schemas.microsoft.com/office/drawing/2014/main" id="{41475C23-4451-4C4A-5534-09371E6808EB}"/>
              </a:ext>
            </a:extLst>
          </p:cNvPr>
          <p:cNvSpPr/>
          <p:nvPr/>
        </p:nvSpPr>
        <p:spPr>
          <a:xfrm>
            <a:off x="-5191" y="2949574"/>
            <a:ext cx="4627698" cy="414538"/>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sp>
        <p:nvSpPr>
          <p:cNvPr id="23" name="TextBox 22">
            <a:extLst>
              <a:ext uri="{FF2B5EF4-FFF2-40B4-BE49-F238E27FC236}">
                <a16:creationId xmlns:a16="http://schemas.microsoft.com/office/drawing/2014/main" id="{36E14C16-4F46-4D1F-FA5F-3CAF83D72669}"/>
              </a:ext>
            </a:extLst>
          </p:cNvPr>
          <p:cNvSpPr txBox="1"/>
          <p:nvPr/>
        </p:nvSpPr>
        <p:spPr>
          <a:xfrm>
            <a:off x="95300" y="2963866"/>
            <a:ext cx="4469542" cy="369332"/>
          </a:xfrm>
          <a:prstGeom prst="rect">
            <a:avLst/>
          </a:prstGeom>
          <a:noFill/>
        </p:spPr>
        <p:txBody>
          <a:bodyPr wrap="square">
            <a:spAutoFit/>
          </a:bodyPr>
          <a:lstStyle/>
          <a:p>
            <a:pPr algn="ctr"/>
            <a:r>
              <a:rPr lang="en-US" dirty="0">
                <a:solidFill>
                  <a:schemeClr val="bg1"/>
                </a:solidFill>
                <a:latin typeface="Stencil" panose="040409050D0802020404" pitchFamily="82" charset="0"/>
                <a:ea typeface="STHupo" panose="020B0503020204020204" pitchFamily="2" charset="-122"/>
                <a:cs typeface="Tahoma" panose="020B0604030504040204" pitchFamily="34" charset="0"/>
              </a:rPr>
              <a:t>C</a:t>
            </a:r>
            <a:r>
              <a:rPr lang="en-US" sz="1800" dirty="0">
                <a:solidFill>
                  <a:schemeClr val="bg1"/>
                </a:solidFill>
                <a:latin typeface="Stencil" panose="040409050D0802020404" pitchFamily="82" charset="0"/>
                <a:ea typeface="STHupo" panose="020B0503020204020204" pitchFamily="2" charset="-122"/>
                <a:cs typeface="Tahoma" panose="020B0604030504040204" pitchFamily="34" charset="0"/>
              </a:rPr>
              <a:t>ourtesy of </a:t>
            </a:r>
            <a:r>
              <a:rPr lang="en-US" sz="1800" dirty="0" err="1">
                <a:solidFill>
                  <a:schemeClr val="bg1"/>
                </a:solidFill>
                <a:latin typeface="Stencil" panose="040409050D0802020404" pitchFamily="82" charset="0"/>
                <a:ea typeface="STHupo" panose="020B0503020204020204" pitchFamily="2" charset="-122"/>
                <a:cs typeface="Tahoma" panose="020B0604030504040204" pitchFamily="34" charset="0"/>
              </a:rPr>
              <a:t>Reyer</a:t>
            </a:r>
            <a:r>
              <a:rPr lang="en-US" sz="1800" dirty="0">
                <a:solidFill>
                  <a:schemeClr val="bg1"/>
                </a:solidFill>
                <a:latin typeface="Stencil" panose="040409050D0802020404" pitchFamily="82" charset="0"/>
                <a:ea typeface="STHupo" panose="020B0503020204020204" pitchFamily="2" charset="-122"/>
                <a:cs typeface="Tahoma" panose="020B0604030504040204" pitchFamily="34" charset="0"/>
              </a:rPr>
              <a:t> </a:t>
            </a:r>
            <a:r>
              <a:rPr lang="en-US" sz="1800" dirty="0" err="1">
                <a:solidFill>
                  <a:schemeClr val="bg1"/>
                </a:solidFill>
                <a:latin typeface="Stencil" panose="040409050D0802020404" pitchFamily="82" charset="0"/>
                <a:ea typeface="STHupo" panose="020B0503020204020204" pitchFamily="2" charset="-122"/>
                <a:cs typeface="Tahoma" panose="020B0604030504040204" pitchFamily="34" charset="0"/>
              </a:rPr>
              <a:t>Sjamaar</a:t>
            </a:r>
            <a:endParaRPr lang="en-US" sz="1800" dirty="0">
              <a:solidFill>
                <a:schemeClr val="bg1"/>
              </a:solidFill>
              <a:latin typeface="Stencil" panose="040409050D0802020404" pitchFamily="82" charset="0"/>
              <a:ea typeface="STHupo" panose="020B0503020204020204" pitchFamily="2" charset="-122"/>
              <a:cs typeface="Tahoma" panose="020B0604030504040204" pitchFamily="34" charset="0"/>
            </a:endParaRPr>
          </a:p>
        </p:txBody>
      </p:sp>
      <p:sp>
        <p:nvSpPr>
          <p:cNvPr id="27" name="object 3 1">
            <a:extLst>
              <a:ext uri="{FF2B5EF4-FFF2-40B4-BE49-F238E27FC236}">
                <a16:creationId xmlns:a16="http://schemas.microsoft.com/office/drawing/2014/main" id="{6474C1F9-29B4-EFF5-CD4B-6B7D578AEA17}"/>
              </a:ext>
            </a:extLst>
          </p:cNvPr>
          <p:cNvSpPr/>
          <p:nvPr/>
        </p:nvSpPr>
        <p:spPr>
          <a:xfrm>
            <a:off x="1162050" y="2512637"/>
            <a:ext cx="3402792" cy="436425"/>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333333"/>
          </a:solidFill>
        </p:spPr>
        <p:txBody>
          <a:bodyPr wrap="square" lIns="0" tIns="0" rIns="0" bIns="0" rtlCol="0"/>
          <a:lstStyle/>
          <a:p>
            <a:endParaRPr dirty="0"/>
          </a:p>
        </p:txBody>
      </p:sp>
      <p:sp>
        <p:nvSpPr>
          <p:cNvPr id="29" name="TextBox 28">
            <a:extLst>
              <a:ext uri="{FF2B5EF4-FFF2-40B4-BE49-F238E27FC236}">
                <a16:creationId xmlns:a16="http://schemas.microsoft.com/office/drawing/2014/main" id="{0FA1DB17-C4BC-53F1-3066-CBC5CB984473}"/>
              </a:ext>
            </a:extLst>
          </p:cNvPr>
          <p:cNvSpPr txBox="1"/>
          <p:nvPr/>
        </p:nvSpPr>
        <p:spPr>
          <a:xfrm>
            <a:off x="757710" y="2726568"/>
            <a:ext cx="505267" cy="253916"/>
          </a:xfrm>
          <a:prstGeom prst="rect">
            <a:avLst/>
          </a:prstGeom>
          <a:noFill/>
        </p:spPr>
        <p:txBody>
          <a:bodyPr wrap="none" rtlCol="0">
            <a:spAutoFit/>
          </a:bodyPr>
          <a:lstStyle/>
          <a:p>
            <a:r>
              <a:rPr lang="en-US" sz="1050" dirty="0">
                <a:solidFill>
                  <a:schemeClr val="bg1"/>
                </a:solidFill>
                <a:latin typeface="Tahoma" panose="020B0604030504040204" pitchFamily="34" charset="0"/>
                <a:ea typeface="Tahoma" panose="020B0604030504040204" pitchFamily="34" charset="0"/>
                <a:cs typeface="Tahoma" panose="020B0604030504040204" pitchFamily="34" charset="0"/>
              </a:rPr>
              <a:t>(Y/N)</a:t>
            </a:r>
          </a:p>
        </p:txBody>
      </p:sp>
    </p:spTree>
    <p:extLst>
      <p:ext uri="{BB962C8B-B14F-4D97-AF65-F5344CB8AC3E}">
        <p14:creationId xmlns:p14="http://schemas.microsoft.com/office/powerpoint/2010/main" val="1193403586"/>
      </p:ext>
    </p:extLst>
  </p:cSld>
  <p:clrMapOvr>
    <a:masterClrMapping/>
  </p:clrMapOvr>
  <p:transition>
    <p:cut/>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sp>
        <p:nvSpPr>
          <p:cNvPr id="5" name="object 5"/>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(Solution)</a:t>
            </a: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225</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artisticChalkSketch/>
                      </a14:imgEffect>
                    </a14:imgLayer>
                  </a14:imgProps>
                </a:ext>
              </a:extLst>
            </a:blip>
            <a:stretch>
              <a:fillRect/>
            </a:stretch>
          </a:blipFill>
        </p:spPr>
        <p:txBody>
          <a:bodyPr wrap="square" lIns="0" tIns="0" rIns="0" bIns="0" rtlCol="0"/>
          <a:lstStyle/>
          <a:p>
            <a:endParaRPr dirty="0"/>
          </a:p>
        </p:txBody>
      </p:sp>
      <p:sp>
        <p:nvSpPr>
          <p:cNvPr id="17" name="object 3 1">
            <a:extLst>
              <a:ext uri="{FF2B5EF4-FFF2-40B4-BE49-F238E27FC236}">
                <a16:creationId xmlns:a16="http://schemas.microsoft.com/office/drawing/2014/main" id="{41475C23-4451-4C4A-5534-09371E6808EB}"/>
              </a:ext>
            </a:extLst>
          </p:cNvPr>
          <p:cNvSpPr/>
          <p:nvPr/>
        </p:nvSpPr>
        <p:spPr>
          <a:xfrm>
            <a:off x="-5191" y="2949574"/>
            <a:ext cx="4627698" cy="414538"/>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sp>
        <p:nvSpPr>
          <p:cNvPr id="14" name="TextBox 13">
            <a:extLst>
              <a:ext uri="{FF2B5EF4-FFF2-40B4-BE49-F238E27FC236}">
                <a16:creationId xmlns:a16="http://schemas.microsoft.com/office/drawing/2014/main" id="{AE90F0A9-A568-F3C7-A242-3F4FB67403D5}"/>
              </a:ext>
            </a:extLst>
          </p:cNvPr>
          <p:cNvSpPr txBox="1"/>
          <p:nvPr/>
        </p:nvSpPr>
        <p:spPr>
          <a:xfrm>
            <a:off x="757710" y="2712280"/>
            <a:ext cx="505267" cy="253916"/>
          </a:xfrm>
          <a:prstGeom prst="rect">
            <a:avLst/>
          </a:prstGeom>
          <a:noFill/>
        </p:spPr>
        <p:txBody>
          <a:bodyPr wrap="none" rtlCol="0">
            <a:spAutoFit/>
          </a:bodyPr>
          <a:lstStyle/>
          <a:p>
            <a:r>
              <a:rPr lang="en-US" sz="1050" dirty="0">
                <a:solidFill>
                  <a:schemeClr val="bg1"/>
                </a:solidFill>
                <a:latin typeface="Tahoma" panose="020B0604030504040204" pitchFamily="34" charset="0"/>
                <a:ea typeface="Tahoma" panose="020B0604030504040204" pitchFamily="34" charset="0"/>
                <a:cs typeface="Tahoma" panose="020B0604030504040204" pitchFamily="34" charset="0"/>
              </a:rPr>
              <a:t>(Y/N)</a:t>
            </a:r>
          </a:p>
        </p:txBody>
      </p:sp>
      <p:pic>
        <p:nvPicPr>
          <p:cNvPr id="16" name="Picture 15" descr="A picture containing diagram&#10;&#10;Description automatically generated">
            <a:extLst>
              <a:ext uri="{FF2B5EF4-FFF2-40B4-BE49-F238E27FC236}">
                <a16:creationId xmlns:a16="http://schemas.microsoft.com/office/drawing/2014/main" id="{20E4810D-3B18-85D1-3EC5-CD75F39A61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2" y="372060"/>
            <a:ext cx="4627697" cy="2591295"/>
          </a:xfrm>
          <a:prstGeom prst="rect">
            <a:avLst/>
          </a:prstGeom>
        </p:spPr>
      </p:pic>
      <p:sp>
        <p:nvSpPr>
          <p:cNvPr id="18" name="TextBox 17">
            <a:extLst>
              <a:ext uri="{FF2B5EF4-FFF2-40B4-BE49-F238E27FC236}">
                <a16:creationId xmlns:a16="http://schemas.microsoft.com/office/drawing/2014/main" id="{C4584EFB-853E-0E33-ECE2-B91BC4569741}"/>
              </a:ext>
            </a:extLst>
          </p:cNvPr>
          <p:cNvSpPr txBox="1"/>
          <p:nvPr/>
        </p:nvSpPr>
        <p:spPr>
          <a:xfrm>
            <a:off x="95300" y="2963866"/>
            <a:ext cx="4469542" cy="369332"/>
          </a:xfrm>
          <a:prstGeom prst="rect">
            <a:avLst/>
          </a:prstGeom>
          <a:noFill/>
        </p:spPr>
        <p:txBody>
          <a:bodyPr wrap="square">
            <a:spAutoFit/>
          </a:bodyPr>
          <a:lstStyle/>
          <a:p>
            <a:pPr algn="ctr"/>
            <a:r>
              <a:rPr lang="en-US" dirty="0">
                <a:solidFill>
                  <a:schemeClr val="bg1"/>
                </a:solidFill>
                <a:latin typeface="Stencil" panose="040409050D0802020404" pitchFamily="82" charset="0"/>
                <a:ea typeface="STHupo" panose="020B0503020204020204" pitchFamily="2" charset="-122"/>
                <a:cs typeface="Tahoma" panose="020B0604030504040204" pitchFamily="34" charset="0"/>
              </a:rPr>
              <a:t>C</a:t>
            </a:r>
            <a:r>
              <a:rPr lang="en-US" sz="1800" dirty="0">
                <a:solidFill>
                  <a:schemeClr val="bg1"/>
                </a:solidFill>
                <a:latin typeface="Stencil" panose="040409050D0802020404" pitchFamily="82" charset="0"/>
                <a:ea typeface="STHupo" panose="020B0503020204020204" pitchFamily="2" charset="-122"/>
                <a:cs typeface="Tahoma" panose="020B0604030504040204" pitchFamily="34" charset="0"/>
              </a:rPr>
              <a:t>ourtesy of </a:t>
            </a:r>
            <a:r>
              <a:rPr lang="en-US" sz="1800" dirty="0" err="1">
                <a:solidFill>
                  <a:schemeClr val="bg1"/>
                </a:solidFill>
                <a:latin typeface="Stencil" panose="040409050D0802020404" pitchFamily="82" charset="0"/>
                <a:ea typeface="STHupo" panose="020B0503020204020204" pitchFamily="2" charset="-122"/>
                <a:cs typeface="Tahoma" panose="020B0604030504040204" pitchFamily="34" charset="0"/>
              </a:rPr>
              <a:t>Reyer</a:t>
            </a:r>
            <a:r>
              <a:rPr lang="en-US" sz="1800" dirty="0">
                <a:solidFill>
                  <a:schemeClr val="bg1"/>
                </a:solidFill>
                <a:latin typeface="Stencil" panose="040409050D0802020404" pitchFamily="82" charset="0"/>
                <a:ea typeface="STHupo" panose="020B0503020204020204" pitchFamily="2" charset="-122"/>
                <a:cs typeface="Tahoma" panose="020B0604030504040204" pitchFamily="34" charset="0"/>
              </a:rPr>
              <a:t> </a:t>
            </a:r>
            <a:r>
              <a:rPr lang="en-US" sz="1800" dirty="0" err="1">
                <a:solidFill>
                  <a:schemeClr val="bg1"/>
                </a:solidFill>
                <a:latin typeface="Stencil" panose="040409050D0802020404" pitchFamily="82" charset="0"/>
                <a:ea typeface="STHupo" panose="020B0503020204020204" pitchFamily="2" charset="-122"/>
                <a:cs typeface="Tahoma" panose="020B0604030504040204" pitchFamily="34" charset="0"/>
              </a:rPr>
              <a:t>Sjamaar</a:t>
            </a:r>
            <a:endParaRPr lang="en-US" sz="1800" dirty="0">
              <a:solidFill>
                <a:schemeClr val="bg1"/>
              </a:solidFill>
              <a:latin typeface="Stencil" panose="040409050D0802020404" pitchFamily="82" charset="0"/>
              <a:ea typeface="STHupo" panose="020B0503020204020204" pitchFamily="2" charset="-122"/>
              <a:cs typeface="Tahoma" panose="020B0604030504040204" pitchFamily="34" charset="0"/>
            </a:endParaRPr>
          </a:p>
        </p:txBody>
      </p:sp>
      <p:sp>
        <p:nvSpPr>
          <p:cNvPr id="21" name="TextBox 20">
            <a:extLst>
              <a:ext uri="{FF2B5EF4-FFF2-40B4-BE49-F238E27FC236}">
                <a16:creationId xmlns:a16="http://schemas.microsoft.com/office/drawing/2014/main" id="{CA874C3C-28DF-2385-AD29-90DF838D71A9}"/>
              </a:ext>
            </a:extLst>
          </p:cNvPr>
          <p:cNvSpPr txBox="1"/>
          <p:nvPr/>
        </p:nvSpPr>
        <p:spPr>
          <a:xfrm>
            <a:off x="757710" y="2726568"/>
            <a:ext cx="505267" cy="253916"/>
          </a:xfrm>
          <a:prstGeom prst="rect">
            <a:avLst/>
          </a:prstGeom>
          <a:noFill/>
        </p:spPr>
        <p:txBody>
          <a:bodyPr wrap="none" rtlCol="0">
            <a:spAutoFit/>
          </a:bodyPr>
          <a:lstStyle/>
          <a:p>
            <a:r>
              <a:rPr lang="en-US" sz="1050" dirty="0">
                <a:solidFill>
                  <a:schemeClr val="bg1"/>
                </a:solidFill>
                <a:latin typeface="Tahoma" panose="020B0604030504040204" pitchFamily="34" charset="0"/>
                <a:ea typeface="Tahoma" panose="020B0604030504040204" pitchFamily="34" charset="0"/>
                <a:cs typeface="Tahoma" panose="020B0604030504040204" pitchFamily="34" charset="0"/>
              </a:rPr>
              <a:t>(Y/N)</a:t>
            </a:r>
          </a:p>
        </p:txBody>
      </p:sp>
    </p:spTree>
    <p:extLst>
      <p:ext uri="{BB962C8B-B14F-4D97-AF65-F5344CB8AC3E}">
        <p14:creationId xmlns:p14="http://schemas.microsoft.com/office/powerpoint/2010/main" val="3436343219"/>
      </p:ext>
    </p:extLst>
  </p:cSld>
  <p:clrMapOvr>
    <a:masterClrMapping/>
  </p:clrMapOvr>
  <p:transition>
    <p:cut/>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Properties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226</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C2B84A9D-CAE7-4F60-A401-E94EC920B6A1}"/>
              </a:ext>
            </a:extLst>
          </p:cNvPr>
          <p:cNvSpPr txBox="1"/>
          <p:nvPr/>
        </p:nvSpPr>
        <p:spPr>
          <a:xfrm>
            <a:off x="208508" y="353135"/>
            <a:ext cx="4191000" cy="1938992"/>
          </a:xfrm>
          <a:prstGeom prst="rect">
            <a:avLst/>
          </a:prstGeom>
          <a:noFill/>
        </p:spPr>
        <p:txBody>
          <a:bodyPr wrap="square" rtlCol="0">
            <a:spAutoFit/>
          </a:bodyPr>
          <a:lstStyle/>
          <a:p>
            <a:r>
              <a:rPr lang="en-US" sz="1000" b="1" u="sng" dirty="0">
                <a:latin typeface="Tahoma" panose="020B0604030504040204" pitchFamily="34" charset="0"/>
                <a:ea typeface="Tahoma" panose="020B0604030504040204" pitchFamily="34" charset="0"/>
                <a:cs typeface="Tahoma" panose="020B0604030504040204" pitchFamily="34" charset="0"/>
              </a:rPr>
              <a:t>Area via Green’s Theorem:</a:t>
            </a:r>
          </a:p>
          <a:p>
            <a:endParaRPr lang="en-US" sz="1000" dirty="0">
              <a:latin typeface="Tahoma" panose="020B0604030504040204" pitchFamily="34" charset="0"/>
              <a:ea typeface="Tahoma" panose="020B0604030504040204" pitchFamily="34" charset="0"/>
              <a:cs typeface="Tahoma" panose="020B0604030504040204" pitchFamily="34" charset="0"/>
            </a:endParaRPr>
          </a:p>
          <a:p>
            <a:endParaRPr lang="en-US" sz="1000" dirty="0">
              <a:latin typeface="Tahoma" panose="020B0604030504040204" pitchFamily="34" charset="0"/>
              <a:ea typeface="Tahoma" panose="020B0604030504040204" pitchFamily="34" charset="0"/>
              <a:cs typeface="Tahoma" panose="020B0604030504040204" pitchFamily="34" charset="0"/>
            </a:endParaRPr>
          </a:p>
          <a:p>
            <a:endParaRPr lang="en-US" sz="1000" dirty="0">
              <a:latin typeface="Tahoma" panose="020B0604030504040204" pitchFamily="34" charset="0"/>
              <a:ea typeface="Tahoma" panose="020B0604030504040204" pitchFamily="34" charset="0"/>
              <a:cs typeface="Tahoma" panose="020B0604030504040204" pitchFamily="34" charset="0"/>
            </a:endParaRPr>
          </a:p>
          <a:p>
            <a:endParaRPr lang="en-US" sz="1000" dirty="0">
              <a:latin typeface="Tahoma" panose="020B0604030504040204" pitchFamily="34" charset="0"/>
              <a:ea typeface="Tahoma" panose="020B0604030504040204" pitchFamily="34" charset="0"/>
              <a:cs typeface="Tahoma" panose="020B0604030504040204" pitchFamily="34" charset="0"/>
            </a:endParaRPr>
          </a:p>
          <a:p>
            <a:endParaRPr lang="en-US" sz="1000" dirty="0">
              <a:latin typeface="Tahoma" panose="020B0604030504040204" pitchFamily="34" charset="0"/>
              <a:ea typeface="Tahoma" panose="020B0604030504040204" pitchFamily="34" charset="0"/>
              <a:cs typeface="Tahoma" panose="020B0604030504040204" pitchFamily="34" charset="0"/>
            </a:endParaRPr>
          </a:p>
          <a:p>
            <a:endParaRPr lang="en-US" sz="1000" dirty="0">
              <a:latin typeface="Tahoma" panose="020B0604030504040204" pitchFamily="34" charset="0"/>
              <a:ea typeface="Tahoma" panose="020B0604030504040204" pitchFamily="34" charset="0"/>
              <a:cs typeface="Tahoma" panose="020B0604030504040204" pitchFamily="34" charset="0"/>
            </a:endParaRPr>
          </a:p>
          <a:p>
            <a:endParaRPr lang="en-US" sz="1000" dirty="0">
              <a:latin typeface="Tahoma" panose="020B0604030504040204" pitchFamily="34" charset="0"/>
              <a:ea typeface="Tahoma" panose="020B0604030504040204" pitchFamily="34" charset="0"/>
              <a:cs typeface="Tahoma" panose="020B0604030504040204" pitchFamily="34" charset="0"/>
            </a:endParaRPr>
          </a:p>
          <a:p>
            <a:endParaRPr lang="en-US" sz="1000" dirty="0">
              <a:latin typeface="Tahoma" panose="020B0604030504040204" pitchFamily="34" charset="0"/>
              <a:ea typeface="Tahoma" panose="020B0604030504040204" pitchFamily="34" charset="0"/>
              <a:cs typeface="Tahoma" panose="020B0604030504040204" pitchFamily="34" charset="0"/>
            </a:endParaRPr>
          </a:p>
          <a:p>
            <a:endParaRPr lang="en-US" sz="1000" dirty="0">
              <a:latin typeface="Tahoma" panose="020B0604030504040204" pitchFamily="34" charset="0"/>
              <a:ea typeface="Tahoma" panose="020B0604030504040204" pitchFamily="34" charset="0"/>
              <a:cs typeface="Tahoma" panose="020B0604030504040204" pitchFamily="34" charset="0"/>
            </a:endParaRPr>
          </a:p>
          <a:p>
            <a:endParaRPr lang="en-US" sz="1000" b="1" u="sng" dirty="0">
              <a:latin typeface="Tahoma" panose="020B0604030504040204" pitchFamily="34" charset="0"/>
              <a:ea typeface="Tahoma" panose="020B0604030504040204" pitchFamily="34" charset="0"/>
              <a:cs typeface="Tahoma" panose="020B0604030504040204" pitchFamily="34" charset="0"/>
            </a:endParaRPr>
          </a:p>
          <a:p>
            <a:r>
              <a:rPr lang="en-US" sz="1000" b="1" u="sng" dirty="0">
                <a:latin typeface="Tahoma" panose="020B0604030504040204" pitchFamily="34" charset="0"/>
                <a:ea typeface="Tahoma" panose="020B0604030504040204" pitchFamily="34" charset="0"/>
                <a:cs typeface="Tahoma" panose="020B0604030504040204" pitchFamily="34" charset="0"/>
              </a:rPr>
              <a:t>Additivity of Circulation:</a:t>
            </a:r>
          </a:p>
        </p:txBody>
      </p:sp>
      <p:pic>
        <p:nvPicPr>
          <p:cNvPr id="16" name="Picture 15">
            <a:extLst>
              <a:ext uri="{FF2B5EF4-FFF2-40B4-BE49-F238E27FC236}">
                <a16:creationId xmlns:a16="http://schemas.microsoft.com/office/drawing/2014/main" id="{C2268DDC-3CF6-4CEE-BBBA-B47198A62AC6}"/>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68032" y="1766988"/>
            <a:ext cx="2676571" cy="274286"/>
          </a:xfrm>
          <a:prstGeom prst="rect">
            <a:avLst/>
          </a:prstGeom>
        </p:spPr>
      </p:pic>
      <p:pic>
        <p:nvPicPr>
          <p:cNvPr id="18" name="Picture 17">
            <a:extLst>
              <a:ext uri="{FF2B5EF4-FFF2-40B4-BE49-F238E27FC236}">
                <a16:creationId xmlns:a16="http://schemas.microsoft.com/office/drawing/2014/main" id="{334B31EC-0A81-47F2-8CFE-4F77E3DF0EA7}"/>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876767" y="982792"/>
            <a:ext cx="680381" cy="258286"/>
          </a:xfrm>
          <a:prstGeom prst="rect">
            <a:avLst/>
          </a:prstGeom>
        </p:spPr>
      </p:pic>
      <p:pic>
        <p:nvPicPr>
          <p:cNvPr id="19" name="Picture 18">
            <a:extLst>
              <a:ext uri="{FF2B5EF4-FFF2-40B4-BE49-F238E27FC236}">
                <a16:creationId xmlns:a16="http://schemas.microsoft.com/office/drawing/2014/main" id="{0B412377-B6BC-4DC4-B317-F0BCFBFD35A3}"/>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763818" y="1250554"/>
            <a:ext cx="1080380" cy="144762"/>
          </a:xfrm>
          <a:prstGeom prst="rect">
            <a:avLst/>
          </a:prstGeom>
        </p:spPr>
      </p:pic>
      <p:pic>
        <p:nvPicPr>
          <p:cNvPr id="22" name="Picture 21">
            <a:extLst>
              <a:ext uri="{FF2B5EF4-FFF2-40B4-BE49-F238E27FC236}">
                <a16:creationId xmlns:a16="http://schemas.microsoft.com/office/drawing/2014/main" id="{D2E624B9-3D74-4335-80D0-A4B9BF6E33C4}"/>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444768" y="1430775"/>
            <a:ext cx="1544381" cy="307810"/>
          </a:xfrm>
          <a:prstGeom prst="rect">
            <a:avLst/>
          </a:prstGeom>
        </p:spPr>
      </p:pic>
      <p:pic>
        <p:nvPicPr>
          <p:cNvPr id="23" name="Picture 22">
            <a:extLst>
              <a:ext uri="{FF2B5EF4-FFF2-40B4-BE49-F238E27FC236}">
                <a16:creationId xmlns:a16="http://schemas.microsoft.com/office/drawing/2014/main" id="{F9E6C1AD-B828-44DF-9A2F-38516B16B04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52920" y="583254"/>
            <a:ext cx="3477334" cy="385524"/>
          </a:xfrm>
          <a:prstGeom prst="rect">
            <a:avLst/>
          </a:prstGeom>
        </p:spPr>
      </p:pic>
      <p:pic>
        <p:nvPicPr>
          <p:cNvPr id="24" name="Picture 23">
            <a:extLst>
              <a:ext uri="{FF2B5EF4-FFF2-40B4-BE49-F238E27FC236}">
                <a16:creationId xmlns:a16="http://schemas.microsoft.com/office/drawing/2014/main" id="{9CA0F33B-A1F4-4FAF-91D4-A3193935DC32}"/>
              </a:ext>
            </a:extLst>
          </p:cNvPr>
          <p:cNvPicPr>
            <a:picLocks noChangeAspect="1"/>
          </p:cNvPicPr>
          <p:nvPr/>
        </p:nvPicPr>
        <p:blipFill>
          <a:blip r:embed="rId15"/>
          <a:stretch>
            <a:fillRect/>
          </a:stretch>
        </p:blipFill>
        <p:spPr>
          <a:xfrm>
            <a:off x="163375" y="2502657"/>
            <a:ext cx="2121807" cy="601252"/>
          </a:xfrm>
          <a:prstGeom prst="rect">
            <a:avLst/>
          </a:prstGeom>
        </p:spPr>
      </p:pic>
      <p:pic>
        <p:nvPicPr>
          <p:cNvPr id="25" name="Picture 24">
            <a:extLst>
              <a:ext uri="{FF2B5EF4-FFF2-40B4-BE49-F238E27FC236}">
                <a16:creationId xmlns:a16="http://schemas.microsoft.com/office/drawing/2014/main" id="{83134FFB-4D5B-4836-BA32-BE5BF13E19E6}"/>
              </a:ext>
            </a:extLst>
          </p:cNvPr>
          <p:cNvPicPr>
            <a:picLocks noChangeAspect="1"/>
          </p:cNvPicPr>
          <p:nvPr/>
        </p:nvPicPr>
        <p:blipFill>
          <a:blip r:embed="rId16"/>
          <a:stretch>
            <a:fillRect/>
          </a:stretch>
        </p:blipFill>
        <p:spPr>
          <a:xfrm>
            <a:off x="3322408" y="2497970"/>
            <a:ext cx="791243" cy="539650"/>
          </a:xfrm>
          <a:prstGeom prst="rect">
            <a:avLst/>
          </a:prstGeom>
        </p:spPr>
      </p:pic>
      <p:pic>
        <p:nvPicPr>
          <p:cNvPr id="27" name="Picture 26">
            <a:extLst>
              <a:ext uri="{FF2B5EF4-FFF2-40B4-BE49-F238E27FC236}">
                <a16:creationId xmlns:a16="http://schemas.microsoft.com/office/drawing/2014/main" id="{411D8598-A233-4B6B-85A5-FDB54793EAA0}"/>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3179745" y="2314624"/>
            <a:ext cx="1076571" cy="117333"/>
          </a:xfrm>
          <a:prstGeom prst="rect">
            <a:avLst/>
          </a:prstGeom>
        </p:spPr>
      </p:pic>
      <p:pic>
        <p:nvPicPr>
          <p:cNvPr id="29" name="Picture 28">
            <a:extLst>
              <a:ext uri="{FF2B5EF4-FFF2-40B4-BE49-F238E27FC236}">
                <a16:creationId xmlns:a16="http://schemas.microsoft.com/office/drawing/2014/main" id="{A813BEA7-38CD-4DEA-82B6-31E6984FEF1F}"/>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208508" y="2307162"/>
            <a:ext cx="2031543" cy="176457"/>
          </a:xfrm>
          <a:prstGeom prst="rect">
            <a:avLst/>
          </a:prstGeom>
        </p:spPr>
      </p:pic>
      <p:pic>
        <p:nvPicPr>
          <p:cNvPr id="17" name="Picture 16">
            <a:extLst>
              <a:ext uri="{FF2B5EF4-FFF2-40B4-BE49-F238E27FC236}">
                <a16:creationId xmlns:a16="http://schemas.microsoft.com/office/drawing/2014/main" id="{BEA30AAD-A0EE-468F-BED3-87DB7332052B}"/>
              </a:ext>
            </a:extLst>
          </p:cNvPr>
          <p:cNvPicPr>
            <a:picLocks noChangeAspect="1"/>
          </p:cNvPicPr>
          <p:nvPr/>
        </p:nvPicPr>
        <p:blipFill>
          <a:blip r:embed="rId19">
            <a:duotone>
              <a:schemeClr val="accent5">
                <a:shade val="45000"/>
                <a:satMod val="135000"/>
              </a:schemeClr>
              <a:prstClr val="white"/>
            </a:duotone>
          </a:blip>
          <a:stretch>
            <a:fillRect/>
          </a:stretch>
        </p:blipFill>
        <p:spPr>
          <a:xfrm>
            <a:off x="3905250" y="3036412"/>
            <a:ext cx="111190" cy="108014"/>
          </a:xfrm>
          <a:prstGeom prst="rect">
            <a:avLst/>
          </a:prstGeom>
        </p:spPr>
      </p:pic>
      <p:sp>
        <p:nvSpPr>
          <p:cNvPr id="28" name="TextBox 27">
            <a:extLst>
              <a:ext uri="{FF2B5EF4-FFF2-40B4-BE49-F238E27FC236}">
                <a16:creationId xmlns:a16="http://schemas.microsoft.com/office/drawing/2014/main" id="{E1CBD194-AC10-4F15-9284-550769C6C9A0}"/>
              </a:ext>
            </a:extLst>
          </p:cNvPr>
          <p:cNvSpPr txBox="1"/>
          <p:nvPr/>
        </p:nvSpPr>
        <p:spPr>
          <a:xfrm>
            <a:off x="3362942" y="2989277"/>
            <a:ext cx="1306995" cy="169277"/>
          </a:xfrm>
          <a:prstGeom prst="rect">
            <a:avLst/>
          </a:prstGeom>
          <a:noFill/>
        </p:spPr>
        <p:txBody>
          <a:bodyPr wrap="square" rtlCol="0">
            <a:spAutoFit/>
          </a:bodyPr>
          <a:lstStyle/>
          <a:p>
            <a:r>
              <a:rPr lang="en-US" sz="500" b="1" dirty="0">
                <a:latin typeface="Cambria" panose="02040503050406030204" pitchFamily="18" charset="0"/>
                <a:ea typeface="Cambria" panose="02040503050406030204" pitchFamily="18" charset="0"/>
              </a:rPr>
              <a:t>Right-Foot-Rule</a:t>
            </a:r>
            <a:endParaRPr lang="en-US" sz="500" dirty="0">
              <a:latin typeface="Cambria" panose="02040503050406030204" pitchFamily="18" charset="0"/>
              <a:ea typeface="Cambria" panose="02040503050406030204" pitchFamily="18" charset="0"/>
            </a:endParaRPr>
          </a:p>
        </p:txBody>
      </p:sp>
      <p:sp>
        <p:nvSpPr>
          <p:cNvPr id="31" name="TextBox 30">
            <a:extLst>
              <a:ext uri="{FF2B5EF4-FFF2-40B4-BE49-F238E27FC236}">
                <a16:creationId xmlns:a16="http://schemas.microsoft.com/office/drawing/2014/main" id="{93F9FDB9-1334-403D-8AD5-6AD860B7DEE5}"/>
              </a:ext>
            </a:extLst>
          </p:cNvPr>
          <p:cNvSpPr txBox="1"/>
          <p:nvPr/>
        </p:nvSpPr>
        <p:spPr>
          <a:xfrm>
            <a:off x="3328373" y="3063710"/>
            <a:ext cx="1306995" cy="153888"/>
          </a:xfrm>
          <a:prstGeom prst="rect">
            <a:avLst/>
          </a:prstGeom>
          <a:noFill/>
        </p:spPr>
        <p:txBody>
          <a:bodyPr wrap="square" rtlCol="0">
            <a:spAutoFit/>
          </a:bodyPr>
          <a:lstStyle/>
          <a:p>
            <a:r>
              <a:rPr lang="en-US" sz="400" b="1" dirty="0">
                <a:latin typeface="Cambria" panose="02040503050406030204" pitchFamily="18" charset="0"/>
                <a:ea typeface="Cambria" panose="02040503050406030204" pitchFamily="18" charset="0"/>
              </a:rPr>
              <a:t>Right foot on the curve</a:t>
            </a:r>
            <a:endParaRPr lang="en-US" sz="400" dirty="0">
              <a:latin typeface="Cambria" panose="02040503050406030204" pitchFamily="18" charset="0"/>
              <a:ea typeface="Cambria" panose="02040503050406030204" pitchFamily="18" charset="0"/>
            </a:endParaRPr>
          </a:p>
        </p:txBody>
      </p:sp>
      <p:pic>
        <p:nvPicPr>
          <p:cNvPr id="30" name="Picture 29">
            <a:extLst>
              <a:ext uri="{FF2B5EF4-FFF2-40B4-BE49-F238E27FC236}">
                <a16:creationId xmlns:a16="http://schemas.microsoft.com/office/drawing/2014/main" id="{2A6CC97D-3B32-487A-8029-1DBE7A6DFAF6}"/>
              </a:ext>
            </a:extLst>
          </p:cNvPr>
          <p:cNvPicPr>
            <a:picLocks noChangeAspect="1"/>
          </p:cNvPicPr>
          <p:nvPr/>
        </p:nvPicPr>
        <p:blipFill>
          <a:blip r:embed="rId20">
            <a:duotone>
              <a:srgbClr val="4BACC6">
                <a:shade val="45000"/>
                <a:satMod val="135000"/>
              </a:srgbClr>
              <a:prstClr val="white"/>
            </a:duotone>
            <a:extLst>
              <a:ext uri="{BEBA8EAE-BF5A-486C-A8C5-ECC9F3942E4B}">
                <a14:imgProps xmlns:a14="http://schemas.microsoft.com/office/drawing/2010/main">
                  <a14:imgLayer r:embed="rId21">
                    <a14:imgEffect>
                      <a14:backgroundRemoval t="10000" b="90000" l="10000" r="90000"/>
                    </a14:imgEffect>
                  </a14:imgLayer>
                </a14:imgProps>
              </a:ext>
            </a:extLst>
          </a:blip>
          <a:stretch>
            <a:fillRect/>
          </a:stretch>
        </p:blipFill>
        <p:spPr>
          <a:xfrm rot="14997910">
            <a:off x="3729050" y="2539127"/>
            <a:ext cx="86357" cy="83890"/>
          </a:xfrm>
          <a:prstGeom prst="rect">
            <a:avLst/>
          </a:prstGeom>
        </p:spPr>
      </p:pic>
      <p:pic>
        <p:nvPicPr>
          <p:cNvPr id="32" name="Picture 31">
            <a:extLst>
              <a:ext uri="{FF2B5EF4-FFF2-40B4-BE49-F238E27FC236}">
                <a16:creationId xmlns:a16="http://schemas.microsoft.com/office/drawing/2014/main" id="{C8CA26CE-FB0C-49DF-AB31-1EB3AEFF51BB}"/>
              </a:ext>
            </a:extLst>
          </p:cNvPr>
          <p:cNvPicPr>
            <a:picLocks noChangeAspect="1"/>
          </p:cNvPicPr>
          <p:nvPr/>
        </p:nvPicPr>
        <p:blipFill>
          <a:blip r:embed="rId20">
            <a:duotone>
              <a:srgbClr val="4BACC6">
                <a:shade val="45000"/>
                <a:satMod val="135000"/>
              </a:srgbClr>
              <a:prstClr val="white"/>
            </a:duotone>
            <a:extLst>
              <a:ext uri="{BEBA8EAE-BF5A-486C-A8C5-ECC9F3942E4B}">
                <a14:imgProps xmlns:a14="http://schemas.microsoft.com/office/drawing/2010/main">
                  <a14:imgLayer r:embed="rId21">
                    <a14:imgEffect>
                      <a14:backgroundRemoval t="10000" b="90000" l="10000" r="90000"/>
                    </a14:imgEffect>
                  </a14:imgLayer>
                </a14:imgProps>
              </a:ext>
            </a:extLst>
          </a:blip>
          <a:stretch>
            <a:fillRect/>
          </a:stretch>
        </p:blipFill>
        <p:spPr>
          <a:xfrm rot="14355882">
            <a:off x="3859545" y="2678880"/>
            <a:ext cx="86357" cy="83890"/>
          </a:xfrm>
          <a:prstGeom prst="rect">
            <a:avLst/>
          </a:prstGeom>
        </p:spPr>
      </p:pic>
      <p:pic>
        <p:nvPicPr>
          <p:cNvPr id="33" name="Picture 32">
            <a:extLst>
              <a:ext uri="{FF2B5EF4-FFF2-40B4-BE49-F238E27FC236}">
                <a16:creationId xmlns:a16="http://schemas.microsoft.com/office/drawing/2014/main" id="{F763A54C-B0CF-4C5D-8D61-D360D9626F45}"/>
              </a:ext>
            </a:extLst>
          </p:cNvPr>
          <p:cNvPicPr>
            <a:picLocks noChangeAspect="1"/>
          </p:cNvPicPr>
          <p:nvPr/>
        </p:nvPicPr>
        <p:blipFill>
          <a:blip r:embed="rId20">
            <a:duotone>
              <a:srgbClr val="4BACC6">
                <a:shade val="45000"/>
                <a:satMod val="135000"/>
              </a:srgbClr>
              <a:prstClr val="white"/>
            </a:duotone>
            <a:extLst>
              <a:ext uri="{BEBA8EAE-BF5A-486C-A8C5-ECC9F3942E4B}">
                <a14:imgProps xmlns:a14="http://schemas.microsoft.com/office/drawing/2010/main">
                  <a14:imgLayer r:embed="rId21">
                    <a14:imgEffect>
                      <a14:backgroundRemoval t="10000" b="90000" l="10000" r="90000"/>
                    </a14:imgEffect>
                  </a14:imgLayer>
                </a14:imgProps>
              </a:ext>
            </a:extLst>
          </a:blip>
          <a:stretch>
            <a:fillRect/>
          </a:stretch>
        </p:blipFill>
        <p:spPr>
          <a:xfrm rot="2490356">
            <a:off x="3416277" y="2681462"/>
            <a:ext cx="86357" cy="83890"/>
          </a:xfrm>
          <a:prstGeom prst="rect">
            <a:avLst/>
          </a:prstGeom>
        </p:spPr>
      </p:pic>
      <p:sp>
        <p:nvSpPr>
          <p:cNvPr id="15" name="TextBox 14">
            <a:extLst>
              <a:ext uri="{FF2B5EF4-FFF2-40B4-BE49-F238E27FC236}">
                <a16:creationId xmlns:a16="http://schemas.microsoft.com/office/drawing/2014/main" id="{2E342178-8F52-47BF-9173-556CB1F221C4}"/>
              </a:ext>
            </a:extLst>
          </p:cNvPr>
          <p:cNvSpPr txBox="1"/>
          <p:nvPr/>
        </p:nvSpPr>
        <p:spPr>
          <a:xfrm>
            <a:off x="2633817" y="2601027"/>
            <a:ext cx="807596" cy="400110"/>
          </a:xfrm>
          <a:prstGeom prst="rect">
            <a:avLst/>
          </a:prstGeom>
          <a:noFill/>
        </p:spPr>
        <p:txBody>
          <a:bodyPr wrap="square" rtlCol="0">
            <a:spAutoFit/>
          </a:bodyPr>
          <a:lstStyle/>
          <a:p>
            <a:pPr algn="ctr"/>
            <a:r>
              <a:rPr lang="en-US" sz="400" b="1" i="1" u="none" strike="noStrike" baseline="0" dirty="0">
                <a:latin typeface="Tahoma" panose="020B0604030504040204" pitchFamily="34" charset="0"/>
                <a:ea typeface="Tahoma" panose="020B0604030504040204" pitchFamily="34" charset="0"/>
                <a:cs typeface="Tahoma" panose="020B0604030504040204" pitchFamily="34" charset="0"/>
              </a:rPr>
              <a:t>the region lies to the left as the curve is traversed in the direction specified by the orientation</a:t>
            </a:r>
            <a:endParaRPr lang="en-US" sz="400" b="1"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A17000B-9712-4A93-A6D2-3868E11BFDD5}"/>
                  </a:ext>
                </a:extLst>
              </p:cNvPr>
              <p:cNvSpPr txBox="1"/>
              <p:nvPr/>
            </p:nvSpPr>
            <p:spPr>
              <a:xfrm>
                <a:off x="3328372" y="3116556"/>
                <a:ext cx="1306995" cy="153888"/>
              </a:xfrm>
              <a:prstGeom prst="rect">
                <a:avLst/>
              </a:prstGeom>
              <a:noFill/>
            </p:spPr>
            <p:txBody>
              <a:bodyPr wrap="square" rtlCol="0">
                <a:spAutoFit/>
              </a:bodyPr>
              <a:lstStyle/>
              <a:p>
                <a14:m>
                  <m:oMath xmlns:m="http://schemas.openxmlformats.org/officeDocument/2006/math">
                    <m:r>
                      <a:rPr lang="en-US" sz="400" b="1" i="1">
                        <a:latin typeface="Cambria Math" panose="02040503050406030204" pitchFamily="18" charset="0"/>
                      </a:rPr>
                      <m:t>𝑫</m:t>
                    </m:r>
                  </m:oMath>
                </a14:m>
                <a:r>
                  <a:rPr lang="en-US" sz="400" dirty="0">
                    <a:latin typeface="Cambria" panose="02040503050406030204" pitchFamily="18" charset="0"/>
                    <a:ea typeface="Cambria" panose="02040503050406030204" pitchFamily="18" charset="0"/>
                  </a:rPr>
                  <a:t> </a:t>
                </a:r>
                <a:r>
                  <a:rPr lang="en-US" sz="400" b="1" dirty="0">
                    <a:latin typeface="Cambria" panose="02040503050406030204" pitchFamily="18" charset="0"/>
                    <a:ea typeface="Cambria" panose="02040503050406030204" pitchFamily="18" charset="0"/>
                  </a:rPr>
                  <a:t>should be on your left</a:t>
                </a:r>
              </a:p>
            </p:txBody>
          </p:sp>
        </mc:Choice>
        <mc:Fallback xmlns="">
          <p:sp>
            <p:nvSpPr>
              <p:cNvPr id="34" name="TextBox 33">
                <a:extLst>
                  <a:ext uri="{FF2B5EF4-FFF2-40B4-BE49-F238E27FC236}">
                    <a16:creationId xmlns:a16="http://schemas.microsoft.com/office/drawing/2014/main" id="{0A17000B-9712-4A93-A6D2-3868E11BFDD5}"/>
                  </a:ext>
                </a:extLst>
              </p:cNvPr>
              <p:cNvSpPr txBox="1">
                <a:spLocks noRot="1" noChangeAspect="1" noMove="1" noResize="1" noEditPoints="1" noAdjustHandles="1" noChangeArrowheads="1" noChangeShapeType="1" noTextEdit="1"/>
              </p:cNvSpPr>
              <p:nvPr/>
            </p:nvSpPr>
            <p:spPr>
              <a:xfrm>
                <a:off x="3328372" y="3116556"/>
                <a:ext cx="1306995" cy="153888"/>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2FFDA5B-60DE-428A-B1DF-91D2CFAA254D}"/>
                  </a:ext>
                </a:extLst>
              </p:cNvPr>
              <p:cNvSpPr txBox="1"/>
              <p:nvPr/>
            </p:nvSpPr>
            <p:spPr>
              <a:xfrm>
                <a:off x="1586553" y="1342059"/>
                <a:ext cx="1306995"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 b="1" i="0" smtClean="0">
                          <a:latin typeface="Cambria Math" panose="02040503050406030204" pitchFamily="18" charset="0"/>
                          <a:ea typeface="Cambria" panose="02040503050406030204" pitchFamily="18" charset="0"/>
                        </a:rPr>
                        <m:t>𝐈𝐧𝐭𝐞𝐠𝐫𝐚𝐧𝐝</m:t>
                      </m:r>
                      <m:r>
                        <a:rPr lang="en-US" sz="400" b="1" i="0" smtClean="0">
                          <a:latin typeface="Cambria Math" panose="02040503050406030204" pitchFamily="18" charset="0"/>
                          <a:ea typeface="Cambria" panose="02040503050406030204" pitchFamily="18" charset="0"/>
                        </a:rPr>
                        <m:t>=</m:t>
                      </m:r>
                      <m:r>
                        <a:rPr lang="en-US" sz="400" b="1" i="0" smtClean="0">
                          <a:latin typeface="Cambria Math" panose="02040503050406030204" pitchFamily="18" charset="0"/>
                          <a:ea typeface="Cambria" panose="02040503050406030204" pitchFamily="18" charset="0"/>
                        </a:rPr>
                        <m:t>𝟏</m:t>
                      </m:r>
                    </m:oMath>
                  </m:oMathPara>
                </a14:m>
                <a:endParaRPr lang="en-US" sz="400" b="1" dirty="0">
                  <a:latin typeface="Cambria" panose="02040503050406030204" pitchFamily="18" charset="0"/>
                  <a:ea typeface="Cambria" panose="02040503050406030204" pitchFamily="18" charset="0"/>
                </a:endParaRPr>
              </a:p>
            </p:txBody>
          </p:sp>
        </mc:Choice>
        <mc:Fallback xmlns="">
          <p:sp>
            <p:nvSpPr>
              <p:cNvPr id="35" name="TextBox 34">
                <a:extLst>
                  <a:ext uri="{FF2B5EF4-FFF2-40B4-BE49-F238E27FC236}">
                    <a16:creationId xmlns:a16="http://schemas.microsoft.com/office/drawing/2014/main" id="{32FFDA5B-60DE-428A-B1DF-91D2CFAA254D}"/>
                  </a:ext>
                </a:extLst>
              </p:cNvPr>
              <p:cNvSpPr txBox="1">
                <a:spLocks noRot="1" noChangeAspect="1" noMove="1" noResize="1" noEditPoints="1" noAdjustHandles="1" noChangeArrowheads="1" noChangeShapeType="1" noTextEdit="1"/>
              </p:cNvSpPr>
              <p:nvPr/>
            </p:nvSpPr>
            <p:spPr>
              <a:xfrm>
                <a:off x="1586553" y="1342059"/>
                <a:ext cx="1306995" cy="153888"/>
              </a:xfrm>
              <a:prstGeom prst="rect">
                <a:avLst/>
              </a:prstGeom>
              <a:blipFill>
                <a:blip r:embed="rId2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15657886"/>
      </p:ext>
    </p:extLst>
  </p:cSld>
  <p:clrMapOvr>
    <a:masterClrMapping/>
  </p:clrMapOvr>
  <p:transition>
    <p:cut/>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Vector Form of Green’s Theorem </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227</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28888B3E-8808-465E-ADF8-A7D13ABF382E}"/>
              </a:ext>
            </a:extLst>
          </p:cNvPr>
          <p:cNvSpPr txBox="1"/>
          <p:nvPr/>
        </p:nvSpPr>
        <p:spPr>
          <a:xfrm>
            <a:off x="9668" y="378408"/>
            <a:ext cx="4555173" cy="1477328"/>
          </a:xfrm>
          <a:prstGeom prst="rect">
            <a:avLst/>
          </a:prstGeom>
          <a:noFill/>
        </p:spPr>
        <p:txBody>
          <a:bodyPr wrap="square" rtlCol="0">
            <a:spAutoFit/>
          </a:bodyPr>
          <a:lstStyle/>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In the </a:t>
            </a:r>
            <a:r>
              <a:rPr lang="en-US" sz="1000" b="1" dirty="0">
                <a:latin typeface="Tahoma" panose="020B0604030504040204" pitchFamily="34" charset="0"/>
                <a:ea typeface="Tahoma" panose="020B0604030504040204" pitchFamily="34" charset="0"/>
                <a:cs typeface="Tahoma" panose="020B0604030504040204" pitchFamily="34" charset="0"/>
              </a:rPr>
              <a:t>vector form</a:t>
            </a:r>
            <a:r>
              <a:rPr lang="en-US" sz="1000" dirty="0">
                <a:latin typeface="Tahoma" panose="020B0604030504040204" pitchFamily="34" charset="0"/>
                <a:ea typeface="Tahoma" panose="020B0604030504040204" pitchFamily="34" charset="0"/>
                <a:cs typeface="Tahoma" panose="020B0604030504040204" pitchFamily="34" charset="0"/>
              </a:rPr>
              <a:t>, we are integrating over the </a:t>
            </a:r>
            <a:r>
              <a:rPr lang="en-US" sz="1000" b="1" dirty="0">
                <a:latin typeface="Tahoma" panose="020B0604030504040204" pitchFamily="34" charset="0"/>
                <a:ea typeface="Tahoma" panose="020B0604030504040204" pitchFamily="34" charset="0"/>
                <a:cs typeface="Tahoma" panose="020B0604030504040204" pitchFamily="34" charset="0"/>
              </a:rPr>
              <a:t>normal component       </a:t>
            </a:r>
            <a:r>
              <a:rPr lang="en-US" sz="1000" dirty="0">
                <a:latin typeface="Tahoma" panose="020B0604030504040204" pitchFamily="34" charset="0"/>
                <a:ea typeface="Tahoma" panose="020B0604030504040204" pitchFamily="34" charset="0"/>
                <a:cs typeface="Tahoma" panose="020B0604030504040204" pitchFamily="34" charset="0"/>
              </a:rPr>
              <a:t>(</a:t>
            </a:r>
            <a:r>
              <a:rPr lang="en-US" sz="1000" b="1" i="0" strike="noStrike" baseline="0" dirty="0">
                <a:latin typeface="Tahoma" panose="020B0604030504040204" pitchFamily="34" charset="0"/>
                <a:ea typeface="Tahoma" panose="020B0604030504040204" pitchFamily="34" charset="0"/>
                <a:cs typeface="Tahoma" panose="020B0604030504040204" pitchFamily="34" charset="0"/>
              </a:rPr>
              <a:t>F</a:t>
            </a:r>
            <a:r>
              <a:rPr lang="en-US" sz="1000" i="0" strike="noStrike" baseline="0" dirty="0">
                <a:latin typeface="Tahoma" panose="020B0604030504040204" pitchFamily="34" charset="0"/>
                <a:ea typeface="Tahoma" panose="020B0604030504040204" pitchFamily="34" charset="0"/>
                <a:cs typeface="Tahoma" panose="020B0604030504040204" pitchFamily="34" charset="0"/>
              </a:rPr>
              <a:t> • </a:t>
            </a:r>
            <a:r>
              <a:rPr lang="en-US" sz="1000" b="1" i="0" strike="noStrike" baseline="0" dirty="0">
                <a:latin typeface="Tahoma" panose="020B0604030504040204" pitchFamily="34" charset="0"/>
                <a:ea typeface="Tahoma" panose="020B0604030504040204" pitchFamily="34" charset="0"/>
                <a:cs typeface="Tahoma" panose="020B0604030504040204" pitchFamily="34" charset="0"/>
              </a:rPr>
              <a:t>n</a:t>
            </a:r>
            <a:r>
              <a:rPr lang="en-US" sz="1000" dirty="0">
                <a:latin typeface="Tahoma" panose="020B0604030504040204" pitchFamily="34" charset="0"/>
                <a:ea typeface="Tahoma" panose="020B0604030504040204" pitchFamily="34" charset="0"/>
                <a:cs typeface="Tahoma" panose="020B0604030504040204" pitchFamily="34" charset="0"/>
              </a:rPr>
              <a:t>) instead of the </a:t>
            </a:r>
            <a:r>
              <a:rPr lang="en-US" sz="1000" i="1" dirty="0">
                <a:latin typeface="Tahoma" panose="020B0604030504040204" pitchFamily="34" charset="0"/>
                <a:ea typeface="Tahoma" panose="020B0604030504040204" pitchFamily="34" charset="0"/>
                <a:cs typeface="Tahoma" panose="020B0604030504040204" pitchFamily="34" charset="0"/>
              </a:rPr>
              <a:t>tangential component </a:t>
            </a:r>
            <a:r>
              <a:rPr lang="en-US" sz="1000" dirty="0">
                <a:latin typeface="Tahoma" panose="020B0604030504040204" pitchFamily="34" charset="0"/>
                <a:ea typeface="Tahoma" panose="020B0604030504040204" pitchFamily="34" charset="0"/>
                <a:cs typeface="Tahoma" panose="020B0604030504040204" pitchFamily="34" charset="0"/>
              </a:rPr>
              <a:t>( </a:t>
            </a:r>
            <a:r>
              <a:rPr lang="en-US" sz="1000" b="1" i="0" strike="noStrike" baseline="0" dirty="0">
                <a:latin typeface="Tahoma" panose="020B0604030504040204" pitchFamily="34" charset="0"/>
                <a:ea typeface="Tahoma" panose="020B0604030504040204" pitchFamily="34" charset="0"/>
                <a:cs typeface="Tahoma" panose="020B0604030504040204" pitchFamily="34" charset="0"/>
              </a:rPr>
              <a:t>F</a:t>
            </a:r>
            <a:r>
              <a:rPr lang="en-US" sz="1000" i="0" strike="noStrike" baseline="0" dirty="0">
                <a:latin typeface="Tahoma" panose="020B0604030504040204" pitchFamily="34" charset="0"/>
                <a:ea typeface="Tahoma" panose="020B0604030504040204" pitchFamily="34" charset="0"/>
                <a:cs typeface="Tahoma" panose="020B0604030504040204" pitchFamily="34" charset="0"/>
              </a:rPr>
              <a:t> • </a:t>
            </a:r>
            <a:r>
              <a:rPr lang="en-US" sz="1000" b="1" dirty="0">
                <a:latin typeface="Tahoma" panose="020B0604030504040204" pitchFamily="34" charset="0"/>
                <a:ea typeface="Tahoma" panose="020B0604030504040204" pitchFamily="34" charset="0"/>
                <a:cs typeface="Tahoma" panose="020B0604030504040204" pitchFamily="34" charset="0"/>
              </a:rPr>
              <a:t>T</a:t>
            </a:r>
            <a:r>
              <a:rPr lang="en-US" sz="1000" dirty="0">
                <a:latin typeface="Tahoma" panose="020B0604030504040204" pitchFamily="34" charset="0"/>
                <a:ea typeface="Tahoma" panose="020B0604030504040204" pitchFamily="34" charset="0"/>
                <a:cs typeface="Tahoma" panose="020B0604030504040204" pitchFamily="34" charset="0"/>
              </a:rPr>
              <a:t> from </a:t>
            </a:r>
            <a:r>
              <a:rPr lang="en-US" sz="1000" i="1" dirty="0">
                <a:latin typeface="Tahoma" panose="020B0604030504040204" pitchFamily="34" charset="0"/>
                <a:ea typeface="Tahoma" panose="020B0604030504040204" pitchFamily="34" charset="0"/>
                <a:cs typeface="Tahoma" panose="020B0604030504040204" pitchFamily="34" charset="0"/>
              </a:rPr>
              <a:t>scalar form</a:t>
            </a:r>
            <a:r>
              <a:rPr lang="en-US" sz="1000"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The </a:t>
            </a:r>
            <a:r>
              <a:rPr lang="en-US" sz="1000" b="1" dirty="0">
                <a:latin typeface="Tahoma" panose="020B0604030504040204" pitchFamily="34" charset="0"/>
                <a:ea typeface="Tahoma" panose="020B0604030504040204" pitchFamily="34" charset="0"/>
                <a:cs typeface="Tahoma" panose="020B0604030504040204" pitchFamily="34" charset="0"/>
              </a:rPr>
              <a:t>vector form </a:t>
            </a:r>
            <a:r>
              <a:rPr lang="en-US" sz="1000" dirty="0">
                <a:latin typeface="Tahoma" panose="020B0604030504040204" pitchFamily="34" charset="0"/>
                <a:ea typeface="Tahoma" panose="020B0604030504040204" pitchFamily="34" charset="0"/>
                <a:cs typeface="Tahoma" panose="020B0604030504040204" pitchFamily="34" charset="0"/>
              </a:rPr>
              <a:t>relates to the </a:t>
            </a:r>
            <a:r>
              <a:rPr lang="en-US" sz="1000" b="1" dirty="0">
                <a:latin typeface="Tahoma" panose="020B0604030504040204" pitchFamily="34" charset="0"/>
                <a:ea typeface="Tahoma" panose="020B0604030504040204" pitchFamily="34" charset="0"/>
                <a:cs typeface="Tahoma" panose="020B0604030504040204" pitchFamily="34" charset="0"/>
              </a:rPr>
              <a:t>divergence </a:t>
            </a:r>
            <a:r>
              <a:rPr lang="en-US" sz="1000" dirty="0">
                <a:latin typeface="Tahoma" panose="020B0604030504040204" pitchFamily="34" charset="0"/>
                <a:ea typeface="Tahoma" panose="020B0604030504040204" pitchFamily="34" charset="0"/>
                <a:cs typeface="Tahoma" panose="020B0604030504040204" pitchFamily="34" charset="0"/>
              </a:rPr>
              <a:t>of a vector field (div(</a:t>
            </a:r>
            <a:r>
              <a:rPr lang="en-US" sz="1000" b="1" dirty="0">
                <a:latin typeface="Tahoma" panose="020B0604030504040204" pitchFamily="34" charset="0"/>
                <a:ea typeface="Tahoma" panose="020B0604030504040204" pitchFamily="34" charset="0"/>
                <a:cs typeface="Tahoma" panose="020B0604030504040204" pitchFamily="34" charset="0"/>
              </a:rPr>
              <a:t>F</a:t>
            </a:r>
            <a:r>
              <a:rPr lang="en-US" sz="1000" dirty="0">
                <a:latin typeface="Tahoma" panose="020B0604030504040204" pitchFamily="34" charset="0"/>
                <a:ea typeface="Tahoma" panose="020B0604030504040204" pitchFamily="34" charset="0"/>
                <a:cs typeface="Tahoma" panose="020B0604030504040204" pitchFamily="34" charset="0"/>
              </a:rPr>
              <a:t>)), instead of the two-dimensional </a:t>
            </a:r>
            <a:r>
              <a:rPr lang="en-US" sz="1000" i="1" dirty="0">
                <a:latin typeface="Tahoma" panose="020B0604030504040204" pitchFamily="34" charset="0"/>
                <a:ea typeface="Tahoma" panose="020B0604030504040204" pitchFamily="34" charset="0"/>
                <a:cs typeface="Tahoma" panose="020B0604030504040204" pitchFamily="34" charset="0"/>
              </a:rPr>
              <a:t>curl</a:t>
            </a:r>
            <a:r>
              <a:rPr lang="en-US" sz="1000" dirty="0">
                <a:latin typeface="Tahoma" panose="020B0604030504040204" pitchFamily="34" charset="0"/>
                <a:ea typeface="Tahoma" panose="020B0604030504040204" pitchFamily="34" charset="0"/>
                <a:cs typeface="Tahoma" panose="020B0604030504040204" pitchFamily="34" charset="0"/>
              </a:rPr>
              <a:t> of a vector field (curl(</a:t>
            </a:r>
            <a:r>
              <a:rPr lang="en-US" sz="1000" b="1" dirty="0">
                <a:latin typeface="Tahoma" panose="020B0604030504040204" pitchFamily="34" charset="0"/>
                <a:ea typeface="Tahoma" panose="020B0604030504040204" pitchFamily="34" charset="0"/>
                <a:cs typeface="Tahoma" panose="020B0604030504040204" pitchFamily="34" charset="0"/>
              </a:rPr>
              <a:t>F</a:t>
            </a:r>
            <a:r>
              <a:rPr lang="en-US" sz="1000" dirty="0">
                <a:latin typeface="Tahoma" panose="020B0604030504040204" pitchFamily="34" charset="0"/>
                <a:ea typeface="Tahoma" panose="020B0604030504040204" pitchFamily="34" charset="0"/>
                <a:cs typeface="Tahoma" panose="020B0604030504040204" pitchFamily="34" charset="0"/>
              </a:rPr>
              <a:t>)) from the </a:t>
            </a:r>
            <a:r>
              <a:rPr lang="en-US" sz="1000" i="1" dirty="0">
                <a:latin typeface="Tahoma" panose="020B0604030504040204" pitchFamily="34" charset="0"/>
                <a:ea typeface="Tahoma" panose="020B0604030504040204" pitchFamily="34" charset="0"/>
                <a:cs typeface="Tahoma" panose="020B0604030504040204" pitchFamily="34" charset="0"/>
              </a:rPr>
              <a:t>scalar form</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The </a:t>
            </a:r>
            <a:r>
              <a:rPr lang="en-US" sz="1000" b="1" dirty="0">
                <a:latin typeface="Tahoma" panose="020B0604030504040204" pitchFamily="34" charset="0"/>
                <a:ea typeface="Tahoma" panose="020B0604030504040204" pitchFamily="34" charset="0"/>
                <a:cs typeface="Tahoma" panose="020B0604030504040204" pitchFamily="34" charset="0"/>
              </a:rPr>
              <a:t>vector form </a:t>
            </a:r>
            <a:r>
              <a:rPr lang="en-US" sz="1000" dirty="0">
                <a:latin typeface="Tahoma" panose="020B0604030504040204" pitchFamily="34" charset="0"/>
                <a:ea typeface="Tahoma" panose="020B0604030504040204" pitchFamily="34" charset="0"/>
                <a:cs typeface="Tahoma" panose="020B0604030504040204" pitchFamily="34" charset="0"/>
              </a:rPr>
              <a:t>is based on the outward or inward </a:t>
            </a:r>
            <a:r>
              <a:rPr lang="en-US" sz="1000" b="1" dirty="0">
                <a:latin typeface="Tahoma" panose="020B0604030504040204" pitchFamily="34" charset="0"/>
                <a:ea typeface="Tahoma" panose="020B0604030504040204" pitchFamily="34" charset="0"/>
                <a:cs typeface="Tahoma" panose="020B0604030504040204" pitchFamily="34" charset="0"/>
              </a:rPr>
              <a:t>flux</a:t>
            </a:r>
            <a:r>
              <a:rPr lang="en-US" sz="1000" dirty="0">
                <a:latin typeface="Tahoma" panose="020B0604030504040204" pitchFamily="34" charset="0"/>
                <a:ea typeface="Tahoma" panose="020B0604030504040204" pitchFamily="34" charset="0"/>
                <a:cs typeface="Tahoma" panose="020B0604030504040204" pitchFamily="34" charset="0"/>
              </a:rPr>
              <a:t> given by the line integral, instead of the </a:t>
            </a:r>
            <a:r>
              <a:rPr lang="en-US" sz="1000" i="1" dirty="0">
                <a:latin typeface="Tahoma" panose="020B0604030504040204" pitchFamily="34" charset="0"/>
                <a:ea typeface="Tahoma" panose="020B0604030504040204" pitchFamily="34" charset="0"/>
                <a:cs typeface="Tahoma" panose="020B0604030504040204" pitchFamily="34" charset="0"/>
              </a:rPr>
              <a:t>circulation</a:t>
            </a:r>
            <a:r>
              <a:rPr lang="en-US" sz="1000" dirty="0">
                <a:latin typeface="Tahoma" panose="020B0604030504040204" pitchFamily="34" charset="0"/>
                <a:ea typeface="Tahoma" panose="020B0604030504040204" pitchFamily="34" charset="0"/>
                <a:cs typeface="Tahoma" panose="020B0604030504040204" pitchFamily="34" charset="0"/>
              </a:rPr>
              <a:t> from the line integral via the </a:t>
            </a:r>
            <a:r>
              <a:rPr lang="en-US" sz="1000" i="1" dirty="0">
                <a:latin typeface="Tahoma" panose="020B0604030504040204" pitchFamily="34" charset="0"/>
                <a:ea typeface="Tahoma" panose="020B0604030504040204" pitchFamily="34" charset="0"/>
                <a:cs typeface="Tahoma" panose="020B0604030504040204" pitchFamily="34" charset="0"/>
              </a:rPr>
              <a:t>scalar form</a:t>
            </a: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16" name="Picture 15">
            <a:extLst>
              <a:ext uri="{FF2B5EF4-FFF2-40B4-BE49-F238E27FC236}">
                <a16:creationId xmlns:a16="http://schemas.microsoft.com/office/drawing/2014/main" id="{CE163A85-5028-4CD6-B278-9577C74035E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300" y="1822729"/>
            <a:ext cx="2456381" cy="1338667"/>
          </a:xfrm>
          <a:prstGeom prst="rect">
            <a:avLst/>
          </a:prstGeom>
        </p:spPr>
      </p:pic>
      <p:pic>
        <p:nvPicPr>
          <p:cNvPr id="26" name="Picture 25">
            <a:extLst>
              <a:ext uri="{FF2B5EF4-FFF2-40B4-BE49-F238E27FC236}">
                <a16:creationId xmlns:a16="http://schemas.microsoft.com/office/drawing/2014/main" id="{C0BBDF86-9044-43F4-B3A7-3D9D2F68AC9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026367" y="1859687"/>
            <a:ext cx="873904" cy="259048"/>
          </a:xfrm>
          <a:prstGeom prst="rect">
            <a:avLst/>
          </a:prstGeom>
        </p:spPr>
      </p:pic>
      <p:pic>
        <p:nvPicPr>
          <p:cNvPr id="22" name="Picture 21">
            <a:extLst>
              <a:ext uri="{FF2B5EF4-FFF2-40B4-BE49-F238E27FC236}">
                <a16:creationId xmlns:a16="http://schemas.microsoft.com/office/drawing/2014/main" id="{6A2EFA4B-3E38-449B-B26B-D3CAD3313675}"/>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026367" y="2186539"/>
            <a:ext cx="1338667" cy="305524"/>
          </a:xfrm>
          <a:prstGeom prst="rect">
            <a:avLst/>
          </a:prstGeom>
        </p:spPr>
      </p:pic>
      <p:pic>
        <p:nvPicPr>
          <p:cNvPr id="24" name="Picture 23">
            <a:extLst>
              <a:ext uri="{FF2B5EF4-FFF2-40B4-BE49-F238E27FC236}">
                <a16:creationId xmlns:a16="http://schemas.microsoft.com/office/drawing/2014/main" id="{1D5EF01A-7879-4F6A-9DAC-1AC606C93237}"/>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032136" y="2527752"/>
            <a:ext cx="911238" cy="258286"/>
          </a:xfrm>
          <a:prstGeom prst="rect">
            <a:avLst/>
          </a:prstGeom>
        </p:spPr>
      </p:pic>
    </p:spTree>
    <p:extLst>
      <p:ext uri="{BB962C8B-B14F-4D97-AF65-F5344CB8AC3E}">
        <p14:creationId xmlns:p14="http://schemas.microsoft.com/office/powerpoint/2010/main" val="189738957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sp>
        <p:nvSpPr>
          <p:cNvPr id="5" name="object 5"/>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228</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11" cstate="print">
              <a:duotone>
                <a:prstClr val="black"/>
                <a:schemeClr val="accent6">
                  <a:tint val="45000"/>
                  <a:satMod val="400000"/>
                </a:schemeClr>
              </a:duotone>
              <a:extLst>
                <a:ext uri="{BEBA8EAE-BF5A-486C-A8C5-ECC9F3942E4B}">
                  <a14:imgProps xmlns:a14="http://schemas.microsoft.com/office/drawing/2010/main">
                    <a14:imgLayer r:embed="rId12">
                      <a14:imgEffect>
                        <a14:artisticChalkSketch/>
                      </a14:imgEffect>
                    </a14:imgLayer>
                  </a14:imgProps>
                </a:ext>
              </a:extLst>
            </a:blip>
            <a:stretch>
              <a:fillRect/>
            </a:stretch>
          </a:blipFill>
        </p:spPr>
        <p:txBody>
          <a:bodyPr wrap="square" lIns="0" tIns="0" rIns="0" bIns="0" rtlCol="0"/>
          <a:lstStyle/>
          <a:p>
            <a:endParaRPr dirty="0"/>
          </a:p>
        </p:txBody>
      </p:sp>
      <p:pic>
        <p:nvPicPr>
          <p:cNvPr id="14" name="Picture 13">
            <a:extLst>
              <a:ext uri="{FF2B5EF4-FFF2-40B4-BE49-F238E27FC236}">
                <a16:creationId xmlns:a16="http://schemas.microsoft.com/office/drawing/2014/main" id="{7779B6F6-10D4-4B27-BCDA-75450FDB3A5A}"/>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472581" y="998272"/>
            <a:ext cx="1488762" cy="156190"/>
          </a:xfrm>
          <a:prstGeom prst="rect">
            <a:avLst/>
          </a:prstGeom>
        </p:spPr>
      </p:pic>
      <p:pic>
        <p:nvPicPr>
          <p:cNvPr id="22" name="Picture 21">
            <a:extLst>
              <a:ext uri="{FF2B5EF4-FFF2-40B4-BE49-F238E27FC236}">
                <a16:creationId xmlns:a16="http://schemas.microsoft.com/office/drawing/2014/main" id="{8EBEC306-54AE-4C6B-9841-28F54A80110F}"/>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300" y="441846"/>
            <a:ext cx="3284724" cy="102400"/>
          </a:xfrm>
          <a:prstGeom prst="rect">
            <a:avLst/>
          </a:prstGeom>
        </p:spPr>
      </p:pic>
      <p:pic>
        <p:nvPicPr>
          <p:cNvPr id="32" name="Picture 31">
            <a:extLst>
              <a:ext uri="{FF2B5EF4-FFF2-40B4-BE49-F238E27FC236}">
                <a16:creationId xmlns:a16="http://schemas.microsoft.com/office/drawing/2014/main" id="{15F33CD6-C170-4144-960E-D7FF60F75F1B}"/>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95300" y="574827"/>
            <a:ext cx="3158552" cy="102400"/>
          </a:xfrm>
          <a:prstGeom prst="rect">
            <a:avLst/>
          </a:prstGeom>
        </p:spPr>
      </p:pic>
      <p:pic>
        <p:nvPicPr>
          <p:cNvPr id="87" name="Picture 86">
            <a:extLst>
              <a:ext uri="{FF2B5EF4-FFF2-40B4-BE49-F238E27FC236}">
                <a16:creationId xmlns:a16="http://schemas.microsoft.com/office/drawing/2014/main" id="{D865D7D2-E7C9-4944-8988-D40087732F4E}"/>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5300" y="696802"/>
            <a:ext cx="3336533" cy="103010"/>
          </a:xfrm>
          <a:prstGeom prst="rect">
            <a:avLst/>
          </a:prstGeom>
        </p:spPr>
      </p:pic>
      <p:pic>
        <p:nvPicPr>
          <p:cNvPr id="103" name="Picture 102">
            <a:extLst>
              <a:ext uri="{FF2B5EF4-FFF2-40B4-BE49-F238E27FC236}">
                <a16:creationId xmlns:a16="http://schemas.microsoft.com/office/drawing/2014/main" id="{EA469AC3-5092-4337-87AC-D767BEA20DBF}"/>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95302" y="808093"/>
            <a:ext cx="2891580" cy="107886"/>
          </a:xfrm>
          <a:prstGeom prst="rect">
            <a:avLst/>
          </a:prstGeom>
        </p:spPr>
      </p:pic>
      <p:pic>
        <p:nvPicPr>
          <p:cNvPr id="69" name="Picture 68">
            <a:extLst>
              <a:ext uri="{FF2B5EF4-FFF2-40B4-BE49-F238E27FC236}">
                <a16:creationId xmlns:a16="http://schemas.microsoft.com/office/drawing/2014/main" id="{8ED6FF60-12E1-4E02-98C5-B339E1F19B67}"/>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3480497" y="696803"/>
            <a:ext cx="785676" cy="75581"/>
          </a:xfrm>
          <a:prstGeom prst="rect">
            <a:avLst/>
          </a:prstGeom>
        </p:spPr>
      </p:pic>
      <p:pic>
        <p:nvPicPr>
          <p:cNvPr id="81" name="Picture 80">
            <a:extLst>
              <a:ext uri="{FF2B5EF4-FFF2-40B4-BE49-F238E27FC236}">
                <a16:creationId xmlns:a16="http://schemas.microsoft.com/office/drawing/2014/main" id="{32466FAB-9705-467E-98AC-011890564077}"/>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3021929" y="813579"/>
            <a:ext cx="716190" cy="102400"/>
          </a:xfrm>
          <a:prstGeom prst="rect">
            <a:avLst/>
          </a:prstGeom>
        </p:spPr>
      </p:pic>
      <p:pic>
        <p:nvPicPr>
          <p:cNvPr id="100" name="Picture 99">
            <a:extLst>
              <a:ext uri="{FF2B5EF4-FFF2-40B4-BE49-F238E27FC236}">
                <a16:creationId xmlns:a16="http://schemas.microsoft.com/office/drawing/2014/main" id="{8C746572-997F-4433-84CB-10CA2C60B049}"/>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3423542" y="449529"/>
            <a:ext cx="462019" cy="79238"/>
          </a:xfrm>
          <a:prstGeom prst="rect">
            <a:avLst/>
          </a:prstGeom>
        </p:spPr>
      </p:pic>
      <p:sp>
        <p:nvSpPr>
          <p:cNvPr id="101" name="TextBox 100">
            <a:extLst>
              <a:ext uri="{FF2B5EF4-FFF2-40B4-BE49-F238E27FC236}">
                <a16:creationId xmlns:a16="http://schemas.microsoft.com/office/drawing/2014/main" id="{B335C118-6512-4739-BF82-068D31D8EA43}"/>
              </a:ext>
            </a:extLst>
          </p:cNvPr>
          <p:cNvSpPr txBox="1"/>
          <p:nvPr/>
        </p:nvSpPr>
        <p:spPr>
          <a:xfrm>
            <a:off x="1443798" y="2583374"/>
            <a:ext cx="2045512" cy="738664"/>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Answer Choices:</a:t>
            </a:r>
            <a:endParaRPr lang="en-US" sz="70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0</a:t>
            </a: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k! + 1</a:t>
            </a:r>
          </a:p>
          <a:p>
            <a:pPr marL="685800" lvl="1" indent="-228600">
              <a:buFont typeface="+mj-lt"/>
              <a:buAutoNum type="alphaUcPeriod"/>
            </a:pPr>
            <a:r>
              <a:rPr lang="en-US" sz="700" dirty="0">
                <a:latin typeface="Cambria" panose="02040503050406030204" pitchFamily="18" charset="0"/>
                <a:ea typeface="Cambria" panose="02040503050406030204" pitchFamily="18" charset="0"/>
              </a:rPr>
              <a:t>2(k-n)! + 2 </a:t>
            </a:r>
            <a:endParaRPr lang="en-US" sz="70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(k-n-1)! +1</a:t>
            </a: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It cannot be determined.</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609ECA3-F80C-44BB-939A-6B5F36928123}"/>
                  </a:ext>
                </a:extLst>
              </p:cNvPr>
              <p:cNvSpPr txBox="1"/>
              <p:nvPr/>
            </p:nvSpPr>
            <p:spPr>
              <a:xfrm>
                <a:off x="-2336600" y="1440165"/>
                <a:ext cx="5961247"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700" i="1" smtClean="0">
                          <a:latin typeface="Cambria Math" panose="02040503050406030204" pitchFamily="18" charset="0"/>
                        </a:rPr>
                        <m:t>𝑛</m:t>
                      </m:r>
                      <m:r>
                        <a:rPr lang="pt-BR" sz="700" i="1" smtClean="0">
                          <a:latin typeface="Cambria Math" panose="02040503050406030204" pitchFamily="18" charset="0"/>
                        </a:rPr>
                        <m:t> !=</m:t>
                      </m:r>
                      <m:r>
                        <a:rPr lang="pt-BR" sz="700" i="1" smtClean="0">
                          <a:latin typeface="Cambria Math" panose="02040503050406030204" pitchFamily="18" charset="0"/>
                        </a:rPr>
                        <m:t>𝑛</m:t>
                      </m:r>
                      <m:d>
                        <m:dPr>
                          <m:ctrlPr>
                            <a:rPr lang="pt-BR" sz="700" i="1">
                              <a:latin typeface="Cambria Math" panose="02040503050406030204" pitchFamily="18" charset="0"/>
                            </a:rPr>
                          </m:ctrlPr>
                        </m:dPr>
                        <m:e>
                          <m:r>
                            <a:rPr lang="pt-BR" sz="700" i="1">
                              <a:latin typeface="Cambria Math" panose="02040503050406030204" pitchFamily="18" charset="0"/>
                            </a:rPr>
                            <m:t>𝑛</m:t>
                          </m:r>
                          <m:r>
                            <a:rPr lang="pt-BR" sz="700" i="1">
                              <a:latin typeface="Cambria Math" panose="02040503050406030204" pitchFamily="18" charset="0"/>
                            </a:rPr>
                            <m:t>−1</m:t>
                          </m:r>
                        </m:e>
                      </m:d>
                      <m:d>
                        <m:dPr>
                          <m:ctrlPr>
                            <a:rPr lang="pt-BR" sz="700" i="1">
                              <a:latin typeface="Cambria Math" panose="02040503050406030204" pitchFamily="18" charset="0"/>
                            </a:rPr>
                          </m:ctrlPr>
                        </m:dPr>
                        <m:e>
                          <m:r>
                            <a:rPr lang="pt-BR" sz="700" i="1">
                              <a:latin typeface="Cambria Math" panose="02040503050406030204" pitchFamily="18" charset="0"/>
                            </a:rPr>
                            <m:t>𝑛</m:t>
                          </m:r>
                          <m:r>
                            <a:rPr lang="pt-BR" sz="700" i="1">
                              <a:latin typeface="Cambria Math" panose="02040503050406030204" pitchFamily="18" charset="0"/>
                            </a:rPr>
                            <m:t>−2</m:t>
                          </m:r>
                        </m:e>
                      </m:d>
                      <m:r>
                        <a:rPr lang="pt-BR" sz="700" i="1" smtClean="0">
                          <a:latin typeface="Cambria Math" panose="02040503050406030204" pitchFamily="18" charset="0"/>
                        </a:rPr>
                        <m:t>…</m:t>
                      </m:r>
                      <m:d>
                        <m:dPr>
                          <m:ctrlPr>
                            <a:rPr lang="pt-BR" sz="700" i="1">
                              <a:latin typeface="Cambria Math" panose="02040503050406030204" pitchFamily="18" charset="0"/>
                            </a:rPr>
                          </m:ctrlPr>
                        </m:dPr>
                        <m:e>
                          <m:r>
                            <a:rPr lang="pt-BR" sz="700" i="1">
                              <a:latin typeface="Cambria Math" panose="02040503050406030204" pitchFamily="18" charset="0"/>
                            </a:rPr>
                            <m:t>2</m:t>
                          </m:r>
                        </m:e>
                      </m:d>
                      <m:d>
                        <m:dPr>
                          <m:ctrlPr>
                            <a:rPr lang="pt-BR" sz="700" i="1">
                              <a:latin typeface="Cambria Math" panose="02040503050406030204" pitchFamily="18" charset="0"/>
                            </a:rPr>
                          </m:ctrlPr>
                        </m:dPr>
                        <m:e>
                          <m:r>
                            <a:rPr lang="pt-BR" sz="700" i="1">
                              <a:latin typeface="Cambria Math" panose="02040503050406030204" pitchFamily="18" charset="0"/>
                            </a:rPr>
                            <m:t>1</m:t>
                          </m:r>
                        </m:e>
                      </m:d>
                    </m:oMath>
                  </m:oMathPara>
                </a14:m>
                <a:endParaRPr lang="en-US" sz="700" dirty="0"/>
              </a:p>
              <a:p>
                <a:endParaRPr lang="en-US" dirty="0"/>
              </a:p>
            </p:txBody>
          </p:sp>
        </mc:Choice>
        <mc:Fallback xmlns="">
          <p:sp>
            <p:nvSpPr>
              <p:cNvPr id="106" name="TextBox 105">
                <a:extLst>
                  <a:ext uri="{FF2B5EF4-FFF2-40B4-BE49-F238E27FC236}">
                    <a16:creationId xmlns:a16="http://schemas.microsoft.com/office/drawing/2014/main" id="{7609ECA3-F80C-44BB-939A-6B5F36928123}"/>
                  </a:ext>
                </a:extLst>
              </p:cNvPr>
              <p:cNvSpPr txBox="1">
                <a:spLocks noRot="1" noChangeAspect="1" noMove="1" noResize="1" noEditPoints="1" noAdjustHandles="1" noChangeArrowheads="1" noChangeShapeType="1" noTextEdit="1"/>
              </p:cNvSpPr>
              <p:nvPr/>
            </p:nvSpPr>
            <p:spPr>
              <a:xfrm>
                <a:off x="-2336600" y="1440165"/>
                <a:ext cx="5961247" cy="384721"/>
              </a:xfrm>
              <a:prstGeom prst="rect">
                <a:avLst/>
              </a:prstGeom>
              <a:blipFill>
                <a:blip r:embed="rId21"/>
                <a:stretch>
                  <a:fillRect/>
                </a:stretch>
              </a:blipFill>
            </p:spPr>
            <p:txBody>
              <a:bodyPr/>
              <a:lstStyle/>
              <a:p>
                <a:r>
                  <a:rPr lang="en-US">
                    <a:noFill/>
                  </a:rPr>
                  <a:t> </a:t>
                </a:r>
              </a:p>
            </p:txBody>
          </p:sp>
        </mc:Fallback>
      </mc:AlternateContent>
      <p:sp>
        <p:nvSpPr>
          <p:cNvPr id="107" name="TextBox 106">
            <a:extLst>
              <a:ext uri="{FF2B5EF4-FFF2-40B4-BE49-F238E27FC236}">
                <a16:creationId xmlns:a16="http://schemas.microsoft.com/office/drawing/2014/main" id="{45CCDD43-6040-43D3-812E-77B734CD4D00}"/>
              </a:ext>
            </a:extLst>
          </p:cNvPr>
          <p:cNvSpPr txBox="1"/>
          <p:nvPr/>
        </p:nvSpPr>
        <p:spPr>
          <a:xfrm>
            <a:off x="387874" y="1269598"/>
            <a:ext cx="1046034" cy="200055"/>
          </a:xfrm>
          <a:prstGeom prst="rect">
            <a:avLst/>
          </a:prstGeom>
          <a:noFill/>
        </p:spPr>
        <p:txBody>
          <a:bodyPr wrap="square" rtlCol="0">
            <a:spAutoFit/>
          </a:bodyPr>
          <a:lstStyle/>
          <a:p>
            <a:r>
              <a:rPr lang="en-US" sz="700" b="1" u="sng" dirty="0">
                <a:latin typeface="Cambria" panose="02040503050406030204" pitchFamily="18" charset="0"/>
                <a:ea typeface="Cambria" panose="02040503050406030204" pitchFamily="18" charset="0"/>
              </a:rPr>
              <a:t>Recall:</a:t>
            </a:r>
          </a:p>
        </p:txBody>
      </p:sp>
      <p:pic>
        <p:nvPicPr>
          <p:cNvPr id="6146" name="Picture 2" descr="Pythagoras tree - File Exchange - MATLAB Central">
            <a:extLst>
              <a:ext uri="{FF2B5EF4-FFF2-40B4-BE49-F238E27FC236}">
                <a16:creationId xmlns:a16="http://schemas.microsoft.com/office/drawing/2014/main" id="{C62DCC4F-058A-48A4-9647-7BBC41B43D21}"/>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250934" y="1156510"/>
            <a:ext cx="1932056" cy="144638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8">
            <a:extLst>
              <a:ext uri="{FF2B5EF4-FFF2-40B4-BE49-F238E27FC236}">
                <a16:creationId xmlns:a16="http://schemas.microsoft.com/office/drawing/2014/main" id="{01C60222-6F7A-4E28-BFA1-FE4FEA2D5FA7}"/>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1965493" y="2433067"/>
            <a:ext cx="677029" cy="76800"/>
          </a:xfrm>
          <a:prstGeom prst="rect">
            <a:avLst/>
          </a:prstGeom>
        </p:spPr>
      </p:pic>
    </p:spTree>
    <p:extLst>
      <p:ext uri="{BB962C8B-B14F-4D97-AF65-F5344CB8AC3E}">
        <p14:creationId xmlns:p14="http://schemas.microsoft.com/office/powerpoint/2010/main" val="1561711325"/>
      </p:ext>
    </p:extLst>
  </p:cSld>
  <p:clrMapOvr>
    <a:masterClrMapping/>
  </p:clrMapOvr>
  <p:transition>
    <p:cut/>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sp>
        <p:nvSpPr>
          <p:cNvPr id="5" name="object 5"/>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(Solution)</a:t>
            </a: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229</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17" cstate="print">
              <a:duotone>
                <a:prstClr val="black"/>
                <a:schemeClr val="accent6">
                  <a:tint val="45000"/>
                  <a:satMod val="400000"/>
                </a:schemeClr>
              </a:duotone>
              <a:extLst>
                <a:ext uri="{BEBA8EAE-BF5A-486C-A8C5-ECC9F3942E4B}">
                  <a14:imgProps xmlns:a14="http://schemas.microsoft.com/office/drawing/2010/main">
                    <a14:imgLayer r:embed="rId18">
                      <a14:imgEffect>
                        <a14:artisticChalkSketch/>
                      </a14:imgEffect>
                    </a14:imgLayer>
                  </a14:imgProps>
                </a:ext>
              </a:extLst>
            </a:blip>
            <a:stretch>
              <a:fillRect/>
            </a:stretch>
          </a:blipFill>
        </p:spPr>
        <p:txBody>
          <a:bodyPr wrap="square" lIns="0" tIns="0" rIns="0" bIns="0" rtlCol="0"/>
          <a:lstStyle/>
          <a:p>
            <a:endParaRPr dirty="0"/>
          </a:p>
        </p:txBody>
      </p:sp>
      <p:pic>
        <p:nvPicPr>
          <p:cNvPr id="34" name="Picture 33">
            <a:extLst>
              <a:ext uri="{FF2B5EF4-FFF2-40B4-BE49-F238E27FC236}">
                <a16:creationId xmlns:a16="http://schemas.microsoft.com/office/drawing/2014/main" id="{F9FCDBE4-1031-42E7-82A0-C4C4645652C5}"/>
              </a:ext>
            </a:extLst>
          </p:cNvPr>
          <p:cNvPicPr>
            <a:picLocks noChangeAspect="1"/>
          </p:cNvPicPr>
          <p:nvPr>
            <p:custDataLst>
              <p:tags r:id="rId1"/>
            </p:custDataLst>
          </p:nvPr>
        </p:nvPicPr>
        <p:blipFill>
          <a:blip r:embed="rId19" cstate="print">
            <a:extLst>
              <a:ext uri="{28A0092B-C50C-407E-A947-70E740481C1C}">
                <a14:useLocalDpi xmlns:a14="http://schemas.microsoft.com/office/drawing/2010/main" val="0"/>
              </a:ext>
            </a:extLst>
          </a:blip>
          <a:stretch>
            <a:fillRect/>
          </a:stretch>
        </p:blipFill>
        <p:spPr>
          <a:xfrm>
            <a:off x="1621455" y="950009"/>
            <a:ext cx="1191010" cy="124952"/>
          </a:xfrm>
          <a:prstGeom prst="rect">
            <a:avLst/>
          </a:prstGeom>
        </p:spPr>
      </p:pic>
      <p:pic>
        <p:nvPicPr>
          <p:cNvPr id="22" name="Picture 21">
            <a:extLst>
              <a:ext uri="{FF2B5EF4-FFF2-40B4-BE49-F238E27FC236}">
                <a16:creationId xmlns:a16="http://schemas.microsoft.com/office/drawing/2014/main" id="{8EBEC306-54AE-4C6B-9841-28F54A80110F}"/>
              </a:ext>
            </a:extLst>
          </p:cNvPr>
          <p:cNvPicPr>
            <a:picLocks noChangeAspect="1"/>
          </p:cNvPicPr>
          <p:nvPr>
            <p:custDataLst>
              <p:tags r:id="rId2"/>
            </p:custDataLst>
          </p:nvPr>
        </p:nvPicPr>
        <p:blipFill>
          <a:blip r:embed="rId20" cstate="print">
            <a:extLst>
              <a:ext uri="{28A0092B-C50C-407E-A947-70E740481C1C}">
                <a14:useLocalDpi xmlns:a14="http://schemas.microsoft.com/office/drawing/2010/main" val="0"/>
              </a:ext>
            </a:extLst>
          </a:blip>
          <a:stretch>
            <a:fillRect/>
          </a:stretch>
        </p:blipFill>
        <p:spPr>
          <a:xfrm>
            <a:off x="95300" y="441846"/>
            <a:ext cx="3284724" cy="102400"/>
          </a:xfrm>
          <a:prstGeom prst="rect">
            <a:avLst/>
          </a:prstGeom>
        </p:spPr>
      </p:pic>
      <p:pic>
        <p:nvPicPr>
          <p:cNvPr id="26" name="Picture 25">
            <a:extLst>
              <a:ext uri="{FF2B5EF4-FFF2-40B4-BE49-F238E27FC236}">
                <a16:creationId xmlns:a16="http://schemas.microsoft.com/office/drawing/2014/main" id="{0A2856EB-D6AC-4FCA-8CB2-70892C41982E}"/>
              </a:ext>
            </a:extLst>
          </p:cNvPr>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3423542" y="449529"/>
            <a:ext cx="462019" cy="79238"/>
          </a:xfrm>
          <a:prstGeom prst="rect">
            <a:avLst/>
          </a:prstGeom>
        </p:spPr>
      </p:pic>
      <p:pic>
        <p:nvPicPr>
          <p:cNvPr id="32" name="Picture 31">
            <a:extLst>
              <a:ext uri="{FF2B5EF4-FFF2-40B4-BE49-F238E27FC236}">
                <a16:creationId xmlns:a16="http://schemas.microsoft.com/office/drawing/2014/main" id="{15F33CD6-C170-4144-960E-D7FF60F75F1B}"/>
              </a:ext>
            </a:extLst>
          </p:cNvPr>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95300" y="574827"/>
            <a:ext cx="3158552" cy="102400"/>
          </a:xfrm>
          <a:prstGeom prst="rect">
            <a:avLst/>
          </a:prstGeom>
        </p:spPr>
      </p:pic>
      <p:pic>
        <p:nvPicPr>
          <p:cNvPr id="57" name="Picture 56">
            <a:extLst>
              <a:ext uri="{FF2B5EF4-FFF2-40B4-BE49-F238E27FC236}">
                <a16:creationId xmlns:a16="http://schemas.microsoft.com/office/drawing/2014/main" id="{069B957A-1D35-42BF-97F3-45F82E973C3E}"/>
              </a:ext>
            </a:extLst>
          </p:cNvPr>
          <p:cNvPicPr>
            <a:picLocks noChangeAspect="1"/>
          </p:cNvPicPr>
          <p:nvPr/>
        </p:nvPicPr>
        <p:blipFill>
          <a:blip r:embed="rId23"/>
          <a:stretch>
            <a:fillRect/>
          </a:stretch>
        </p:blipFill>
        <p:spPr>
          <a:xfrm>
            <a:off x="0" y="2527470"/>
            <a:ext cx="980270" cy="826895"/>
          </a:xfrm>
          <a:prstGeom prst="rect">
            <a:avLst/>
          </a:prstGeom>
        </p:spPr>
      </p:pic>
      <p:sp>
        <p:nvSpPr>
          <p:cNvPr id="73" name="TextBox 72">
            <a:extLst>
              <a:ext uri="{FF2B5EF4-FFF2-40B4-BE49-F238E27FC236}">
                <a16:creationId xmlns:a16="http://schemas.microsoft.com/office/drawing/2014/main" id="{DD39ECD2-E2AA-4A9F-849E-061A3EECADCB}"/>
              </a:ext>
            </a:extLst>
          </p:cNvPr>
          <p:cNvSpPr txBox="1"/>
          <p:nvPr/>
        </p:nvSpPr>
        <p:spPr>
          <a:xfrm>
            <a:off x="1443798" y="2583374"/>
            <a:ext cx="2045512" cy="738664"/>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Answer Choices:</a:t>
            </a:r>
            <a:endParaRPr lang="en-US" sz="70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0</a:t>
            </a: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k! + 1</a:t>
            </a:r>
          </a:p>
          <a:p>
            <a:pPr marL="685800" lvl="1" indent="-228600">
              <a:buFont typeface="+mj-lt"/>
              <a:buAutoNum type="alphaUcPeriod"/>
            </a:pPr>
            <a:r>
              <a:rPr lang="en-US" sz="700" b="1" dirty="0">
                <a:solidFill>
                  <a:srgbClr val="FF0000"/>
                </a:solidFill>
                <a:latin typeface="Cambria" panose="02040503050406030204" pitchFamily="18" charset="0"/>
                <a:ea typeface="Cambria" panose="02040503050406030204" pitchFamily="18" charset="0"/>
              </a:rPr>
              <a:t>2(k-n)! + 2 (correct answer)</a:t>
            </a:r>
            <a:endParaRPr lang="en-US" sz="700" b="1" dirty="0">
              <a:solidFill>
                <a:srgbClr val="FF0000"/>
              </a:solidFill>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(k-n-1)! +1</a:t>
            </a: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It cannot be determined.</a:t>
            </a:r>
          </a:p>
        </p:txBody>
      </p:sp>
      <p:pic>
        <p:nvPicPr>
          <p:cNvPr id="18" name="Picture 17">
            <a:extLst>
              <a:ext uri="{FF2B5EF4-FFF2-40B4-BE49-F238E27FC236}">
                <a16:creationId xmlns:a16="http://schemas.microsoft.com/office/drawing/2014/main" id="{1F9290DC-C32E-4C2D-8F47-271B7F7E36D5}"/>
              </a:ext>
            </a:extLst>
          </p:cNvPr>
          <p:cNvPicPr>
            <a:picLocks noChangeAspect="1"/>
          </p:cNvPicPr>
          <p:nvPr>
            <p:custDataLst>
              <p:tags r:id="rId5"/>
            </p:custDataLst>
          </p:nvPr>
        </p:nvPicPr>
        <p:blipFill>
          <a:blip r:embed="rId24" cstate="print">
            <a:extLst>
              <a:ext uri="{28A0092B-C50C-407E-A947-70E740481C1C}">
                <a14:useLocalDpi xmlns:a14="http://schemas.microsoft.com/office/drawing/2010/main" val="0"/>
              </a:ext>
            </a:extLst>
          </a:blip>
          <a:stretch>
            <a:fillRect/>
          </a:stretch>
        </p:blipFill>
        <p:spPr>
          <a:xfrm>
            <a:off x="1313645" y="1096486"/>
            <a:ext cx="1806629" cy="244419"/>
          </a:xfrm>
          <a:prstGeom prst="rect">
            <a:avLst/>
          </a:prstGeom>
        </p:spPr>
      </p:pic>
      <p:pic>
        <p:nvPicPr>
          <p:cNvPr id="23" name="Picture 22">
            <a:extLst>
              <a:ext uri="{FF2B5EF4-FFF2-40B4-BE49-F238E27FC236}">
                <a16:creationId xmlns:a16="http://schemas.microsoft.com/office/drawing/2014/main" id="{CBA79F39-2599-45DC-B6D4-05CB31B8F782}"/>
              </a:ext>
            </a:extLst>
          </p:cNvPr>
          <p:cNvPicPr>
            <a:picLocks noChangeAspect="1"/>
          </p:cNvPicPr>
          <p:nvPr>
            <p:custDataLst>
              <p:tags r:id="rId6"/>
            </p:custDataLst>
          </p:nvPr>
        </p:nvPicPr>
        <p:blipFill>
          <a:blip r:embed="rId25" cstate="print">
            <a:extLst>
              <a:ext uri="{28A0092B-C50C-407E-A947-70E740481C1C}">
                <a14:useLocalDpi xmlns:a14="http://schemas.microsoft.com/office/drawing/2010/main" val="0"/>
              </a:ext>
            </a:extLst>
          </a:blip>
          <a:stretch>
            <a:fillRect/>
          </a:stretch>
        </p:blipFill>
        <p:spPr>
          <a:xfrm>
            <a:off x="838216" y="1376424"/>
            <a:ext cx="2757486" cy="244419"/>
          </a:xfrm>
          <a:prstGeom prst="rect">
            <a:avLst/>
          </a:prstGeom>
        </p:spPr>
      </p:pic>
      <p:pic>
        <p:nvPicPr>
          <p:cNvPr id="25" name="Picture 24">
            <a:extLst>
              <a:ext uri="{FF2B5EF4-FFF2-40B4-BE49-F238E27FC236}">
                <a16:creationId xmlns:a16="http://schemas.microsoft.com/office/drawing/2014/main" id="{BA2920C6-6291-43B0-B144-CFC277208B80}"/>
              </a:ext>
            </a:extLst>
          </p:cNvPr>
          <p:cNvPicPr>
            <a:picLocks noChangeAspect="1"/>
          </p:cNvPicPr>
          <p:nvPr>
            <p:custDataLst>
              <p:tags r:id="rId7"/>
            </p:custDataLst>
          </p:nvPr>
        </p:nvPicPr>
        <p:blipFill>
          <a:blip r:embed="rId26" cstate="print">
            <a:extLst>
              <a:ext uri="{28A0092B-C50C-407E-A947-70E740481C1C}">
                <a14:useLocalDpi xmlns:a14="http://schemas.microsoft.com/office/drawing/2010/main" val="0"/>
              </a:ext>
            </a:extLst>
          </a:blip>
          <a:stretch>
            <a:fillRect/>
          </a:stretch>
        </p:blipFill>
        <p:spPr>
          <a:xfrm>
            <a:off x="1596150" y="1758994"/>
            <a:ext cx="1220877" cy="207238"/>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87B6B62-5560-4FF8-A37C-E80C492717AE}"/>
                  </a:ext>
                </a:extLst>
              </p:cNvPr>
              <p:cNvSpPr txBox="1"/>
              <p:nvPr/>
            </p:nvSpPr>
            <p:spPr>
              <a:xfrm>
                <a:off x="536098" y="2117701"/>
                <a:ext cx="3659130" cy="553998"/>
              </a:xfrm>
              <a:prstGeom prst="rect">
                <a:avLst/>
              </a:prstGeom>
              <a:noFill/>
            </p:spPr>
            <p:txBody>
              <a:bodyPr wrap="square" rtlCol="0">
                <a:spAutoFit/>
              </a:bodyPr>
              <a:lstStyle/>
              <a:p>
                <a:r>
                  <a:rPr lang="en-US" sz="500" b="1" u="sng" dirty="0">
                    <a:latin typeface="Cambria" panose="02040503050406030204" pitchFamily="18" charset="0"/>
                    <a:ea typeface="Cambria" panose="02040503050406030204" pitchFamily="18" charset="0"/>
                    <a:cs typeface="Tahoma" panose="020B0604030504040204" pitchFamily="34" charset="0"/>
                  </a:rPr>
                  <a:t>Reasoning: </a:t>
                </a:r>
                <a:r>
                  <a:rPr lang="en-US" sz="500" dirty="0">
                    <a:latin typeface="Cambria" panose="02040503050406030204" pitchFamily="18" charset="0"/>
                    <a:ea typeface="Cambria" panose="02040503050406030204" pitchFamily="18" charset="0"/>
                    <a:cs typeface="Tahoma" panose="020B0604030504040204" pitchFamily="34" charset="0"/>
                  </a:rPr>
                  <a:t>We can apply Green’s Theorem since the </a:t>
                </a:r>
                <a14:m>
                  <m:oMath xmlns:m="http://schemas.openxmlformats.org/officeDocument/2006/math">
                    <m:r>
                      <m:rPr>
                        <m:sty m:val="p"/>
                      </m:rPr>
                      <a:rPr lang="en-US" sz="500" b="0" i="1" smtClean="0">
                        <a:latin typeface="Cambria Math" panose="02040503050406030204" pitchFamily="18" charset="0"/>
                        <a:ea typeface="Cambria" panose="02040503050406030204" pitchFamily="18" charset="0"/>
                        <a:cs typeface="Tahoma" panose="020B0604030504040204" pitchFamily="34" charset="0"/>
                      </a:rPr>
                      <m:t>α</m:t>
                    </m:r>
                  </m:oMath>
                </a14:m>
                <a:r>
                  <a:rPr lang="en-US" sz="500" dirty="0">
                    <a:latin typeface="Cambria" panose="02040503050406030204" pitchFamily="18" charset="0"/>
                    <a:ea typeface="Cambria" panose="02040503050406030204" pitchFamily="18" charset="0"/>
                    <a:cs typeface="Tahoma" panose="020B0604030504040204" pitchFamily="34" charset="0"/>
                  </a:rPr>
                  <a:t> square boundaries form a simple, closed curve regardless of the generation, size, or iteration (although some squares will overlap in future generations, regardless we still will have a closed curve on the boundary). Conceptually, a constant curl means that the ‘rotation’ is the same regardless of location.  </a:t>
                </a:r>
              </a:p>
              <a:p>
                <a:r>
                  <a:rPr lang="en-US" sz="500" b="1" u="sng" dirty="0">
                    <a:latin typeface="Cambria" panose="02040503050406030204" pitchFamily="18" charset="0"/>
                    <a:ea typeface="Cambria" panose="02040503050406030204" pitchFamily="18" charset="0"/>
                    <a:cs typeface="Tahoma" panose="020B0604030504040204" pitchFamily="34" charset="0"/>
                  </a:rPr>
                  <a:t>Extra Info:</a:t>
                </a:r>
                <a:r>
                  <a:rPr lang="en-US" sz="500" b="1" dirty="0">
                    <a:latin typeface="Cambria" panose="02040503050406030204" pitchFamily="18" charset="0"/>
                    <a:ea typeface="Cambria" panose="02040503050406030204" pitchFamily="18" charset="0"/>
                    <a:cs typeface="Tahoma" panose="020B0604030504040204" pitchFamily="34" charset="0"/>
                  </a:rPr>
                  <a:t> </a:t>
                </a:r>
                <a:r>
                  <a:rPr lang="en-US" sz="500" dirty="0">
                    <a:latin typeface="Cambria" panose="02040503050406030204" pitchFamily="18" charset="0"/>
                    <a:ea typeface="Cambria" panose="02040503050406030204" pitchFamily="18" charset="0"/>
                    <a:cs typeface="Tahoma" panose="020B0604030504040204" pitchFamily="34" charset="0"/>
                  </a:rPr>
                  <a:t>In generation 2, we have added 4 new squares which together have area 1 so that the tree now has area 3. In generation 3, we have added 8 squares of total area 1 so that the generation tree has area 4. The picture to the far-right shows generation 7. Its area of all its (partly overlapping) leaves is 8. </a:t>
                </a:r>
              </a:p>
            </p:txBody>
          </p:sp>
        </mc:Choice>
        <mc:Fallback xmlns="">
          <p:sp>
            <p:nvSpPr>
              <p:cNvPr id="27" name="TextBox 26">
                <a:extLst>
                  <a:ext uri="{FF2B5EF4-FFF2-40B4-BE49-F238E27FC236}">
                    <a16:creationId xmlns:a16="http://schemas.microsoft.com/office/drawing/2014/main" id="{387B6B62-5560-4FF8-A37C-E80C492717AE}"/>
                  </a:ext>
                </a:extLst>
              </p:cNvPr>
              <p:cNvSpPr txBox="1">
                <a:spLocks noRot="1" noChangeAspect="1" noMove="1" noResize="1" noEditPoints="1" noAdjustHandles="1" noChangeArrowheads="1" noChangeShapeType="1" noTextEdit="1"/>
              </p:cNvSpPr>
              <p:nvPr/>
            </p:nvSpPr>
            <p:spPr>
              <a:xfrm>
                <a:off x="536098" y="2117701"/>
                <a:ext cx="3659130" cy="553998"/>
              </a:xfrm>
              <a:prstGeom prst="rect">
                <a:avLst/>
              </a:prstGeom>
              <a:blipFill>
                <a:blip r:embed="rId27"/>
                <a:stretch>
                  <a:fillRect/>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E0207AB-C531-4456-B896-EB8867FEFA65}"/>
              </a:ext>
            </a:extLst>
          </p:cNvPr>
          <p:cNvPicPr>
            <a:picLocks noChangeAspect="1"/>
          </p:cNvPicPr>
          <p:nvPr/>
        </p:nvPicPr>
        <p:blipFill>
          <a:blip r:embed="rId28"/>
          <a:stretch>
            <a:fillRect/>
          </a:stretch>
        </p:blipFill>
        <p:spPr>
          <a:xfrm>
            <a:off x="3839984" y="2674089"/>
            <a:ext cx="729726" cy="542617"/>
          </a:xfrm>
          <a:prstGeom prst="rect">
            <a:avLst/>
          </a:prstGeom>
        </p:spPr>
      </p:pic>
      <p:sp>
        <p:nvSpPr>
          <p:cNvPr id="29" name="Rectangle 28">
            <a:extLst>
              <a:ext uri="{FF2B5EF4-FFF2-40B4-BE49-F238E27FC236}">
                <a16:creationId xmlns:a16="http://schemas.microsoft.com/office/drawing/2014/main" id="{9BA1A14C-1216-47F3-97A8-A01F439E9B1B}"/>
              </a:ext>
            </a:extLst>
          </p:cNvPr>
          <p:cNvSpPr/>
          <p:nvPr/>
        </p:nvSpPr>
        <p:spPr>
          <a:xfrm>
            <a:off x="3964558" y="3022209"/>
            <a:ext cx="418704" cy="200055"/>
          </a:xfrm>
          <a:prstGeom prst="rect">
            <a:avLst/>
          </a:prstGeom>
          <a:noFill/>
        </p:spPr>
        <p:txBody>
          <a:bodyPr wrap="none" lIns="91440" tIns="45720" rIns="91440" bIns="45720">
            <a:spAutoFit/>
          </a:bodyPr>
          <a:lstStyle/>
          <a:p>
            <a:pPr algn="ctr"/>
            <a:r>
              <a:rPr lang="en-US" sz="7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Gen. 7</a:t>
            </a:r>
          </a:p>
        </p:txBody>
      </p:sp>
      <p:pic>
        <p:nvPicPr>
          <p:cNvPr id="41" name="Picture 40">
            <a:extLst>
              <a:ext uri="{FF2B5EF4-FFF2-40B4-BE49-F238E27FC236}">
                <a16:creationId xmlns:a16="http://schemas.microsoft.com/office/drawing/2014/main" id="{26E1078C-0471-487E-A826-D916165C3CBB}"/>
              </a:ext>
            </a:extLst>
          </p:cNvPr>
          <p:cNvPicPr>
            <a:picLocks noChangeAspect="1"/>
          </p:cNvPicPr>
          <p:nvPr>
            <p:custDataLst>
              <p:tags r:id="rId8"/>
            </p:custDataLst>
          </p:nvPr>
        </p:nvPicPr>
        <p:blipFill>
          <a:blip r:embed="rId29" cstate="print">
            <a:extLst>
              <a:ext uri="{28A0092B-C50C-407E-A947-70E740481C1C}">
                <a14:useLocalDpi xmlns:a14="http://schemas.microsoft.com/office/drawing/2010/main" val="0"/>
              </a:ext>
            </a:extLst>
          </a:blip>
          <a:stretch>
            <a:fillRect/>
          </a:stretch>
        </p:blipFill>
        <p:spPr>
          <a:xfrm>
            <a:off x="3480497" y="696803"/>
            <a:ext cx="785676" cy="75581"/>
          </a:xfrm>
          <a:prstGeom prst="rect">
            <a:avLst/>
          </a:prstGeom>
        </p:spPr>
      </p:pic>
      <p:pic>
        <p:nvPicPr>
          <p:cNvPr id="36" name="Picture 35">
            <a:extLst>
              <a:ext uri="{FF2B5EF4-FFF2-40B4-BE49-F238E27FC236}">
                <a16:creationId xmlns:a16="http://schemas.microsoft.com/office/drawing/2014/main" id="{C777F826-729A-4AFB-99B4-12DCF7C872FF}"/>
              </a:ext>
            </a:extLst>
          </p:cNvPr>
          <p:cNvPicPr>
            <a:picLocks noChangeAspect="1"/>
          </p:cNvPicPr>
          <p:nvPr>
            <p:custDataLst>
              <p:tags r:id="rId9"/>
            </p:custDataLst>
          </p:nvPr>
        </p:nvPicPr>
        <p:blipFill>
          <a:blip r:embed="rId30" cstate="print">
            <a:extLst>
              <a:ext uri="{28A0092B-C50C-407E-A947-70E740481C1C}">
                <a14:useLocalDpi xmlns:a14="http://schemas.microsoft.com/office/drawing/2010/main" val="0"/>
              </a:ext>
            </a:extLst>
          </a:blip>
          <a:stretch>
            <a:fillRect/>
          </a:stretch>
        </p:blipFill>
        <p:spPr>
          <a:xfrm>
            <a:off x="1770330" y="1650808"/>
            <a:ext cx="893257" cy="74057"/>
          </a:xfrm>
          <a:prstGeom prst="rect">
            <a:avLst/>
          </a:prstGeom>
        </p:spPr>
      </p:pic>
      <p:pic>
        <p:nvPicPr>
          <p:cNvPr id="78" name="Picture 77">
            <a:extLst>
              <a:ext uri="{FF2B5EF4-FFF2-40B4-BE49-F238E27FC236}">
                <a16:creationId xmlns:a16="http://schemas.microsoft.com/office/drawing/2014/main" id="{FC9C251C-B7BB-4EAA-A303-C5EBCCE1EB4C}"/>
              </a:ext>
            </a:extLst>
          </p:cNvPr>
          <p:cNvPicPr>
            <a:picLocks noChangeAspect="1"/>
          </p:cNvPicPr>
          <p:nvPr>
            <p:custDataLst>
              <p:tags r:id="rId10"/>
            </p:custDataLst>
          </p:nvPr>
        </p:nvPicPr>
        <p:blipFill>
          <a:blip r:embed="rId31" cstate="print">
            <a:extLst>
              <a:ext uri="{28A0092B-C50C-407E-A947-70E740481C1C}">
                <a14:useLocalDpi xmlns:a14="http://schemas.microsoft.com/office/drawing/2010/main" val="0"/>
              </a:ext>
            </a:extLst>
          </a:blip>
          <a:stretch>
            <a:fillRect/>
          </a:stretch>
        </p:blipFill>
        <p:spPr>
          <a:xfrm>
            <a:off x="1737663" y="1957569"/>
            <a:ext cx="2144307" cy="206628"/>
          </a:xfrm>
          <a:prstGeom prst="rect">
            <a:avLst/>
          </a:prstGeom>
        </p:spPr>
      </p:pic>
      <p:pic>
        <p:nvPicPr>
          <p:cNvPr id="55" name="Picture 54">
            <a:extLst>
              <a:ext uri="{FF2B5EF4-FFF2-40B4-BE49-F238E27FC236}">
                <a16:creationId xmlns:a16="http://schemas.microsoft.com/office/drawing/2014/main" id="{18044E6D-4F4B-4CB1-BC73-505FEDB32648}"/>
              </a:ext>
            </a:extLst>
          </p:cNvPr>
          <p:cNvPicPr>
            <a:picLocks noChangeAspect="1"/>
          </p:cNvPicPr>
          <p:nvPr>
            <p:custDataLst>
              <p:tags r:id="rId11"/>
            </p:custDataLst>
          </p:nvPr>
        </p:nvPicPr>
        <p:blipFill>
          <a:blip r:embed="rId32" cstate="print">
            <a:extLst>
              <a:ext uri="{28A0092B-C50C-407E-A947-70E740481C1C}">
                <a14:useLocalDpi xmlns:a14="http://schemas.microsoft.com/office/drawing/2010/main" val="0"/>
              </a:ext>
            </a:extLst>
          </a:blip>
          <a:stretch>
            <a:fillRect/>
          </a:stretch>
        </p:blipFill>
        <p:spPr>
          <a:xfrm>
            <a:off x="95300" y="696802"/>
            <a:ext cx="3336533" cy="103010"/>
          </a:xfrm>
          <a:prstGeom prst="rect">
            <a:avLst/>
          </a:prstGeom>
        </p:spPr>
      </p:pic>
      <p:pic>
        <p:nvPicPr>
          <p:cNvPr id="67" name="Picture 66">
            <a:extLst>
              <a:ext uri="{FF2B5EF4-FFF2-40B4-BE49-F238E27FC236}">
                <a16:creationId xmlns:a16="http://schemas.microsoft.com/office/drawing/2014/main" id="{6DB00A26-52E7-4A28-9C69-C0A8D6B49AB8}"/>
              </a:ext>
            </a:extLst>
          </p:cNvPr>
          <p:cNvPicPr>
            <a:picLocks noChangeAspect="1"/>
          </p:cNvPicPr>
          <p:nvPr>
            <p:custDataLst>
              <p:tags r:id="rId12"/>
            </p:custDataLst>
          </p:nvPr>
        </p:nvPicPr>
        <p:blipFill>
          <a:blip r:embed="rId33" cstate="print">
            <a:extLst>
              <a:ext uri="{28A0092B-C50C-407E-A947-70E740481C1C}">
                <a14:useLocalDpi xmlns:a14="http://schemas.microsoft.com/office/drawing/2010/main" val="0"/>
              </a:ext>
            </a:extLst>
          </a:blip>
          <a:stretch>
            <a:fillRect/>
          </a:stretch>
        </p:blipFill>
        <p:spPr>
          <a:xfrm>
            <a:off x="49545" y="1934491"/>
            <a:ext cx="1207467" cy="206629"/>
          </a:xfrm>
          <a:prstGeom prst="rect">
            <a:avLst/>
          </a:prstGeom>
        </p:spPr>
      </p:pic>
      <p:pic>
        <p:nvPicPr>
          <p:cNvPr id="74" name="Picture 73">
            <a:extLst>
              <a:ext uri="{FF2B5EF4-FFF2-40B4-BE49-F238E27FC236}">
                <a16:creationId xmlns:a16="http://schemas.microsoft.com/office/drawing/2014/main" id="{F12632D0-8BA4-4498-A1FC-935389591587}"/>
              </a:ext>
            </a:extLst>
          </p:cNvPr>
          <p:cNvPicPr>
            <a:picLocks noChangeAspect="1"/>
          </p:cNvPicPr>
          <p:nvPr>
            <p:custDataLst>
              <p:tags r:id="rId13"/>
            </p:custDataLst>
          </p:nvPr>
        </p:nvPicPr>
        <p:blipFill>
          <a:blip r:embed="rId34" cstate="print">
            <a:extLst>
              <a:ext uri="{28A0092B-C50C-407E-A947-70E740481C1C}">
                <a14:useLocalDpi xmlns:a14="http://schemas.microsoft.com/office/drawing/2010/main" val="0"/>
              </a:ext>
            </a:extLst>
          </a:blip>
          <a:stretch>
            <a:fillRect/>
          </a:stretch>
        </p:blipFill>
        <p:spPr>
          <a:xfrm>
            <a:off x="397126" y="1821133"/>
            <a:ext cx="443123" cy="80457"/>
          </a:xfrm>
          <a:prstGeom prst="rect">
            <a:avLst/>
          </a:prstGeom>
        </p:spPr>
      </p:pic>
      <p:pic>
        <p:nvPicPr>
          <p:cNvPr id="75" name="Picture 74">
            <a:extLst>
              <a:ext uri="{FF2B5EF4-FFF2-40B4-BE49-F238E27FC236}">
                <a16:creationId xmlns:a16="http://schemas.microsoft.com/office/drawing/2014/main" id="{304C7A18-A2A7-4FF3-8715-2F5D2B8D0A85}"/>
              </a:ext>
            </a:extLst>
          </p:cNvPr>
          <p:cNvPicPr>
            <a:picLocks noChangeAspect="1"/>
          </p:cNvPicPr>
          <p:nvPr>
            <p:custDataLst>
              <p:tags r:id="rId14"/>
            </p:custDataLst>
          </p:nvPr>
        </p:nvPicPr>
        <p:blipFill>
          <a:blip r:embed="rId35" cstate="print">
            <a:extLst>
              <a:ext uri="{28A0092B-C50C-407E-A947-70E740481C1C}">
                <a14:useLocalDpi xmlns:a14="http://schemas.microsoft.com/office/drawing/2010/main" val="0"/>
              </a:ext>
            </a:extLst>
          </a:blip>
          <a:stretch>
            <a:fillRect/>
          </a:stretch>
        </p:blipFill>
        <p:spPr>
          <a:xfrm>
            <a:off x="3021929" y="813579"/>
            <a:ext cx="716190" cy="102400"/>
          </a:xfrm>
          <a:prstGeom prst="rect">
            <a:avLst/>
          </a:prstGeom>
        </p:spPr>
      </p:pic>
      <p:pic>
        <p:nvPicPr>
          <p:cNvPr id="76" name="Picture 75">
            <a:extLst>
              <a:ext uri="{FF2B5EF4-FFF2-40B4-BE49-F238E27FC236}">
                <a16:creationId xmlns:a16="http://schemas.microsoft.com/office/drawing/2014/main" id="{338CBF51-48F7-47D7-B418-5F8DE55A16E8}"/>
              </a:ext>
            </a:extLst>
          </p:cNvPr>
          <p:cNvPicPr>
            <a:picLocks noChangeAspect="1"/>
          </p:cNvPicPr>
          <p:nvPr>
            <p:custDataLst>
              <p:tags r:id="rId15"/>
            </p:custDataLst>
          </p:nvPr>
        </p:nvPicPr>
        <p:blipFill>
          <a:blip r:embed="rId36" cstate="print">
            <a:extLst>
              <a:ext uri="{28A0092B-C50C-407E-A947-70E740481C1C}">
                <a14:useLocalDpi xmlns:a14="http://schemas.microsoft.com/office/drawing/2010/main" val="0"/>
              </a:ext>
            </a:extLst>
          </a:blip>
          <a:stretch>
            <a:fillRect/>
          </a:stretch>
        </p:blipFill>
        <p:spPr>
          <a:xfrm>
            <a:off x="95302" y="808093"/>
            <a:ext cx="2891580" cy="107886"/>
          </a:xfrm>
          <a:prstGeom prst="rect">
            <a:avLst/>
          </a:prstGeom>
        </p:spPr>
      </p:pic>
      <p:sp>
        <p:nvSpPr>
          <p:cNvPr id="79" name="Rectangle 78">
            <a:extLst>
              <a:ext uri="{FF2B5EF4-FFF2-40B4-BE49-F238E27FC236}">
                <a16:creationId xmlns:a16="http://schemas.microsoft.com/office/drawing/2014/main" id="{E8D92964-B486-4EC2-91CE-A607B701BE4A}"/>
              </a:ext>
            </a:extLst>
          </p:cNvPr>
          <p:cNvSpPr/>
          <p:nvPr/>
        </p:nvSpPr>
        <p:spPr>
          <a:xfrm>
            <a:off x="199983" y="3075744"/>
            <a:ext cx="418704" cy="200055"/>
          </a:xfrm>
          <a:prstGeom prst="rect">
            <a:avLst/>
          </a:prstGeom>
          <a:noFill/>
        </p:spPr>
        <p:txBody>
          <a:bodyPr wrap="none" lIns="91440" tIns="45720" rIns="91440" bIns="45720">
            <a:spAutoFit/>
          </a:bodyPr>
          <a:lstStyle/>
          <a:p>
            <a:pPr algn="ctr"/>
            <a:r>
              <a:rPr lang="en-US" sz="7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Gen. 4</a:t>
            </a:r>
          </a:p>
        </p:txBody>
      </p:sp>
    </p:spTree>
    <p:extLst>
      <p:ext uri="{BB962C8B-B14F-4D97-AF65-F5344CB8AC3E}">
        <p14:creationId xmlns:p14="http://schemas.microsoft.com/office/powerpoint/2010/main" val="56139840"/>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299" y="39215"/>
            <a:ext cx="2743151" cy="232756"/>
          </a:xfrm>
          <a:prstGeom prst="rect">
            <a:avLst/>
          </a:prstGeom>
        </p:spPr>
        <p:txBody>
          <a:bodyPr vert="horz" wrap="square" lIns="0" tIns="17145" rIns="0" bIns="0" rtlCol="0">
            <a:spAutoFit/>
          </a:bodyPr>
          <a:lstStyle/>
          <a:p>
            <a:pPr algn="l"/>
            <a:r>
              <a:rPr lang="en-US" sz="1400" i="0" dirty="0">
                <a:solidFill>
                  <a:schemeClr val="bg1"/>
                </a:solidFill>
                <a:effectLst/>
                <a:latin typeface="Tahoma" panose="020B0604030504040204" pitchFamily="34" charset="0"/>
                <a:ea typeface="Tahoma" panose="020B0604030504040204" pitchFamily="34" charset="0"/>
                <a:cs typeface="Tahoma" panose="020B0604030504040204" pitchFamily="34" charset="0"/>
              </a:rPr>
              <a:t>Elliptic Paraboloid</a:t>
            </a: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rId4" action="ppaction://hlinksldjump"/>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23</a:t>
            </a:fld>
            <a:r>
              <a:rPr spc="-55" dirty="0"/>
              <a:t> </a:t>
            </a:r>
            <a:r>
              <a:rPr spc="35" dirty="0"/>
              <a:t>/</a:t>
            </a:r>
            <a:endParaRPr spc="-55" dirty="0"/>
          </a:p>
        </p:txBody>
      </p:sp>
      <p:pic>
        <p:nvPicPr>
          <p:cNvPr id="22" name="Picture 21">
            <a:extLst>
              <a:ext uri="{FF2B5EF4-FFF2-40B4-BE49-F238E27FC236}">
                <a16:creationId xmlns:a16="http://schemas.microsoft.com/office/drawing/2014/main" id="{2DA4037D-4105-4237-8481-07D640574B3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67176" y="727275"/>
            <a:ext cx="2940800" cy="2288533"/>
          </a:xfrm>
          <a:prstGeom prst="rect">
            <a:avLst/>
          </a:prstGeom>
        </p:spPr>
      </p:pic>
      <p:pic>
        <p:nvPicPr>
          <p:cNvPr id="9218" name="Picture 2" descr="This graph has a standard 3D coordinate system.  The positive z-axis is straight up, the positive x-axis moves off to the left and slightly downward and positive y-axis move off the right and slightly downward.  This is a cup shaped object that is centered on the z-axis, starts at the origin and opens upward.">
            <a:extLst>
              <a:ext uri="{FF2B5EF4-FFF2-40B4-BE49-F238E27FC236}">
                <a16:creationId xmlns:a16="http://schemas.microsoft.com/office/drawing/2014/main" id="{6F63530E-CDD2-44A6-AE92-04AE1C11BE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67" y="1008540"/>
            <a:ext cx="1478609" cy="1726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902223"/>
      </p:ext>
    </p:extLst>
  </p:cSld>
  <p:clrMapOvr>
    <a:masterClrMapping/>
  </p:clrMapOvr>
  <p:transition>
    <p:cut/>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Green’s Theorem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230</a:t>
            </a:fld>
            <a:r>
              <a:rPr spc="-55" dirty="0"/>
              <a:t> </a:t>
            </a:r>
            <a:r>
              <a:rPr spc="35" dirty="0"/>
              <a:t>/</a:t>
            </a:r>
            <a:r>
              <a:rPr spc="-15" dirty="0"/>
              <a:t> </a:t>
            </a:r>
            <a:r>
              <a:rPr lang="en-US" spc="-55" dirty="0"/>
              <a:t>11</a:t>
            </a:r>
            <a:endParaRPr spc="-55" dirty="0"/>
          </a:p>
        </p:txBody>
      </p:sp>
      <p:pic>
        <p:nvPicPr>
          <p:cNvPr id="18" name="Picture 17">
            <a:extLst>
              <a:ext uri="{FF2B5EF4-FFF2-40B4-BE49-F238E27FC236}">
                <a16:creationId xmlns:a16="http://schemas.microsoft.com/office/drawing/2014/main" id="{DDC8898E-5B30-4822-9B9E-1D7DB5C8695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06105" y="417675"/>
            <a:ext cx="3821714" cy="207848"/>
          </a:xfrm>
          <a:prstGeom prst="rect">
            <a:avLst/>
          </a:prstGeom>
        </p:spPr>
      </p:pic>
      <p:pic>
        <p:nvPicPr>
          <p:cNvPr id="2050" name="Picture 2">
            <a:extLst>
              <a:ext uri="{FF2B5EF4-FFF2-40B4-BE49-F238E27FC236}">
                <a16:creationId xmlns:a16="http://schemas.microsoft.com/office/drawing/2014/main" id="{BEBA31A2-1CCD-4864-810B-271165BF9E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1184" y="664738"/>
            <a:ext cx="1425648" cy="250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606150"/>
      </p:ext>
    </p:extLst>
  </p:cSld>
  <p:clrMapOvr>
    <a:masterClrMapping/>
  </p:clrMapOvr>
  <p:transition>
    <p:cut/>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Green’s Theorem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231</a:t>
            </a:fld>
            <a:r>
              <a:rPr spc="-55" dirty="0"/>
              <a:t> </a:t>
            </a:r>
            <a:r>
              <a:rPr spc="35" dirty="0"/>
              <a:t>/</a:t>
            </a:r>
            <a:r>
              <a:rPr spc="-15" dirty="0"/>
              <a:t> </a:t>
            </a:r>
            <a:r>
              <a:rPr lang="en-US" spc="-55" dirty="0"/>
              <a:t>11</a:t>
            </a:r>
            <a:endParaRPr spc="-55" dirty="0"/>
          </a:p>
        </p:txBody>
      </p:sp>
      <p:pic>
        <p:nvPicPr>
          <p:cNvPr id="18" name="Picture 17">
            <a:extLst>
              <a:ext uri="{FF2B5EF4-FFF2-40B4-BE49-F238E27FC236}">
                <a16:creationId xmlns:a16="http://schemas.microsoft.com/office/drawing/2014/main" id="{DDC8898E-5B30-4822-9B9E-1D7DB5C86953}"/>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306105" y="417675"/>
            <a:ext cx="3821714" cy="207848"/>
          </a:xfrm>
          <a:prstGeom prst="rect">
            <a:avLst/>
          </a:prstGeom>
        </p:spPr>
      </p:pic>
      <p:pic>
        <p:nvPicPr>
          <p:cNvPr id="23" name="Picture 22">
            <a:extLst>
              <a:ext uri="{FF2B5EF4-FFF2-40B4-BE49-F238E27FC236}">
                <a16:creationId xmlns:a16="http://schemas.microsoft.com/office/drawing/2014/main" id="{D72A768E-44FF-4F4C-9D77-5ABC71EF77DE}"/>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59542" y="652658"/>
            <a:ext cx="4169905" cy="119619"/>
          </a:xfrm>
          <a:prstGeom prst="rect">
            <a:avLst/>
          </a:prstGeom>
        </p:spPr>
      </p:pic>
      <p:pic>
        <p:nvPicPr>
          <p:cNvPr id="20" name="Picture 19">
            <a:extLst>
              <a:ext uri="{FF2B5EF4-FFF2-40B4-BE49-F238E27FC236}">
                <a16:creationId xmlns:a16="http://schemas.microsoft.com/office/drawing/2014/main" id="{974D8B8B-A328-48C0-8697-5F5F9F3D627D}"/>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159542" y="835721"/>
            <a:ext cx="1652571" cy="128000"/>
          </a:xfrm>
          <a:prstGeom prst="rect">
            <a:avLst/>
          </a:prstGeom>
        </p:spPr>
      </p:pic>
      <p:pic>
        <p:nvPicPr>
          <p:cNvPr id="27" name="Picture 26">
            <a:extLst>
              <a:ext uri="{FF2B5EF4-FFF2-40B4-BE49-F238E27FC236}">
                <a16:creationId xmlns:a16="http://schemas.microsoft.com/office/drawing/2014/main" id="{3084BC8D-62AD-4BB4-BB43-B1F5254ECEAE}"/>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159542" y="990003"/>
            <a:ext cx="4221714" cy="128000"/>
          </a:xfrm>
          <a:prstGeom prst="rect">
            <a:avLst/>
          </a:prstGeom>
        </p:spPr>
      </p:pic>
      <p:pic>
        <p:nvPicPr>
          <p:cNvPr id="29" name="Picture 28">
            <a:extLst>
              <a:ext uri="{FF2B5EF4-FFF2-40B4-BE49-F238E27FC236}">
                <a16:creationId xmlns:a16="http://schemas.microsoft.com/office/drawing/2014/main" id="{69F1BDB8-A600-4BC1-BE86-FF02DCABB0C7}"/>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13637" y="1132354"/>
            <a:ext cx="3313524" cy="343619"/>
          </a:xfrm>
          <a:prstGeom prst="rect">
            <a:avLst/>
          </a:prstGeom>
        </p:spPr>
      </p:pic>
      <p:pic>
        <p:nvPicPr>
          <p:cNvPr id="33" name="Picture 32">
            <a:extLst>
              <a:ext uri="{FF2B5EF4-FFF2-40B4-BE49-F238E27FC236}">
                <a16:creationId xmlns:a16="http://schemas.microsoft.com/office/drawing/2014/main" id="{E05B6270-7BE1-4732-90FF-8ACFCEA8574E}"/>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37032" y="1534109"/>
            <a:ext cx="3271619" cy="128000"/>
          </a:xfrm>
          <a:prstGeom prst="rect">
            <a:avLst/>
          </a:prstGeom>
        </p:spPr>
      </p:pic>
      <p:pic>
        <p:nvPicPr>
          <p:cNvPr id="35" name="Picture 34">
            <a:extLst>
              <a:ext uri="{FF2B5EF4-FFF2-40B4-BE49-F238E27FC236}">
                <a16:creationId xmlns:a16="http://schemas.microsoft.com/office/drawing/2014/main" id="{18E95DAE-5D9F-443D-B2D0-B90C9A86A3E6}"/>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3350212" y="1534109"/>
            <a:ext cx="1232762" cy="128000"/>
          </a:xfrm>
          <a:prstGeom prst="rect">
            <a:avLst/>
          </a:prstGeom>
        </p:spPr>
      </p:pic>
      <p:pic>
        <p:nvPicPr>
          <p:cNvPr id="37" name="Picture 36">
            <a:extLst>
              <a:ext uri="{FF2B5EF4-FFF2-40B4-BE49-F238E27FC236}">
                <a16:creationId xmlns:a16="http://schemas.microsoft.com/office/drawing/2014/main" id="{2D39D70B-8D93-422A-860B-95C3AC41CED2}"/>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1533666" y="1687657"/>
            <a:ext cx="1538286" cy="343619"/>
          </a:xfrm>
          <a:prstGeom prst="rect">
            <a:avLst/>
          </a:prstGeom>
        </p:spPr>
      </p:pic>
      <p:pic>
        <p:nvPicPr>
          <p:cNvPr id="39" name="Picture 38">
            <a:extLst>
              <a:ext uri="{FF2B5EF4-FFF2-40B4-BE49-F238E27FC236}">
                <a16:creationId xmlns:a16="http://schemas.microsoft.com/office/drawing/2014/main" id="{9877BD8C-95F0-47C6-B026-EA99871B6714}"/>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1431571" y="2048516"/>
            <a:ext cx="1742476" cy="153905"/>
          </a:xfrm>
          <a:prstGeom prst="rect">
            <a:avLst/>
          </a:prstGeom>
        </p:spPr>
      </p:pic>
      <p:pic>
        <p:nvPicPr>
          <p:cNvPr id="41" name="Picture 40">
            <a:extLst>
              <a:ext uri="{FF2B5EF4-FFF2-40B4-BE49-F238E27FC236}">
                <a16:creationId xmlns:a16="http://schemas.microsoft.com/office/drawing/2014/main" id="{38F31626-DA3F-46DD-9EA9-FFC6672707D6}"/>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891589" y="2328304"/>
            <a:ext cx="3540571" cy="343619"/>
          </a:xfrm>
          <a:prstGeom prst="rect">
            <a:avLst/>
          </a:prstGeom>
        </p:spPr>
      </p:pic>
      <p:pic>
        <p:nvPicPr>
          <p:cNvPr id="43" name="Picture 42">
            <a:extLst>
              <a:ext uri="{FF2B5EF4-FFF2-40B4-BE49-F238E27FC236}">
                <a16:creationId xmlns:a16="http://schemas.microsoft.com/office/drawing/2014/main" id="{0E977977-5102-44AC-90E5-8DD620A26EE8}"/>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616714" y="2219661"/>
            <a:ext cx="1372190" cy="128000"/>
          </a:xfrm>
          <a:prstGeom prst="rect">
            <a:avLst/>
          </a:prstGeom>
        </p:spPr>
      </p:pic>
      <p:pic>
        <p:nvPicPr>
          <p:cNvPr id="45" name="Picture 44">
            <a:extLst>
              <a:ext uri="{FF2B5EF4-FFF2-40B4-BE49-F238E27FC236}">
                <a16:creationId xmlns:a16="http://schemas.microsoft.com/office/drawing/2014/main" id="{AAFE738C-255D-41C0-ABB5-4285CA99DD99}"/>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1140328" y="2684425"/>
            <a:ext cx="2828952" cy="133333"/>
          </a:xfrm>
          <a:prstGeom prst="rect">
            <a:avLst/>
          </a:prstGeom>
        </p:spPr>
      </p:pic>
      <p:pic>
        <p:nvPicPr>
          <p:cNvPr id="47" name="Picture 46">
            <a:extLst>
              <a:ext uri="{FF2B5EF4-FFF2-40B4-BE49-F238E27FC236}">
                <a16:creationId xmlns:a16="http://schemas.microsoft.com/office/drawing/2014/main" id="{479F9BA0-F910-432D-A223-DD5557B93D2D}"/>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2152899" y="2846122"/>
            <a:ext cx="803810" cy="393905"/>
          </a:xfrm>
          <a:prstGeom prst="rect">
            <a:avLst/>
          </a:prstGeom>
        </p:spPr>
      </p:pic>
      <p:pic>
        <p:nvPicPr>
          <p:cNvPr id="49" name="Picture 2">
            <a:extLst>
              <a:ext uri="{FF2B5EF4-FFF2-40B4-BE49-F238E27FC236}">
                <a16:creationId xmlns:a16="http://schemas.microsoft.com/office/drawing/2014/main" id="{A433FDBA-6AAA-43FB-810B-3AEF2426193D}"/>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7221" y="1752895"/>
            <a:ext cx="912088" cy="160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871048"/>
      </p:ext>
    </p:extLst>
  </p:cSld>
  <p:clrMapOvr>
    <a:masterClrMapping/>
  </p:clrMapOvr>
  <p:transition>
    <p:cut/>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Green’s Theorem (example 1, cont.)</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232</a:t>
            </a:fld>
            <a:r>
              <a:rPr spc="-55" dirty="0"/>
              <a:t> </a:t>
            </a:r>
            <a:r>
              <a:rPr spc="35" dirty="0"/>
              <a:t>/</a:t>
            </a:r>
            <a:r>
              <a:rPr spc="-15" dirty="0"/>
              <a:t> </a:t>
            </a:r>
            <a:r>
              <a:rPr lang="en-US" spc="-55" dirty="0"/>
              <a:t>11</a:t>
            </a:r>
            <a:endParaRPr spc="-55" dirty="0"/>
          </a:p>
        </p:txBody>
      </p:sp>
      <p:pic>
        <p:nvPicPr>
          <p:cNvPr id="18" name="Picture 17">
            <a:extLst>
              <a:ext uri="{FF2B5EF4-FFF2-40B4-BE49-F238E27FC236}">
                <a16:creationId xmlns:a16="http://schemas.microsoft.com/office/drawing/2014/main" id="{DDC8898E-5B30-4822-9B9E-1D7DB5C8695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06105" y="417675"/>
            <a:ext cx="3821714" cy="207848"/>
          </a:xfrm>
          <a:prstGeom prst="rect">
            <a:avLst/>
          </a:prstGeom>
        </p:spPr>
      </p:pic>
      <p:pic>
        <p:nvPicPr>
          <p:cNvPr id="16" name="Picture 2">
            <a:extLst>
              <a:ext uri="{FF2B5EF4-FFF2-40B4-BE49-F238E27FC236}">
                <a16:creationId xmlns:a16="http://schemas.microsoft.com/office/drawing/2014/main" id="{E1EF19FA-4197-4D4D-997B-77BD8198691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221" y="1752895"/>
            <a:ext cx="912088" cy="160231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6B904FD-77CD-4181-A1A7-95DB7B84541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76009" y="642752"/>
            <a:ext cx="2681905" cy="1899429"/>
          </a:xfrm>
          <a:prstGeom prst="rect">
            <a:avLst/>
          </a:prstGeom>
        </p:spPr>
      </p:pic>
      <p:pic>
        <p:nvPicPr>
          <p:cNvPr id="19" name="Picture 18">
            <a:extLst>
              <a:ext uri="{FF2B5EF4-FFF2-40B4-BE49-F238E27FC236}">
                <a16:creationId xmlns:a16="http://schemas.microsoft.com/office/drawing/2014/main" id="{B473834E-BEAD-4FA9-B8D1-3A8DDA2F3C4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67589" y="2731423"/>
            <a:ext cx="3677714" cy="343619"/>
          </a:xfrm>
          <a:prstGeom prst="rect">
            <a:avLst/>
          </a:prstGeom>
        </p:spPr>
      </p:pic>
      <p:pic>
        <p:nvPicPr>
          <p:cNvPr id="23" name="Picture 22">
            <a:extLst>
              <a:ext uri="{FF2B5EF4-FFF2-40B4-BE49-F238E27FC236}">
                <a16:creationId xmlns:a16="http://schemas.microsoft.com/office/drawing/2014/main" id="{0346B4AE-541A-4B2F-B395-12FF2D69C976}"/>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78446" y="2591343"/>
            <a:ext cx="3451428" cy="128000"/>
          </a:xfrm>
          <a:prstGeom prst="rect">
            <a:avLst/>
          </a:prstGeom>
        </p:spPr>
      </p:pic>
    </p:spTree>
    <p:extLst>
      <p:ext uri="{BB962C8B-B14F-4D97-AF65-F5344CB8AC3E}">
        <p14:creationId xmlns:p14="http://schemas.microsoft.com/office/powerpoint/2010/main" val="4259566716"/>
      </p:ext>
    </p:extLst>
  </p:cSld>
  <p:clrMapOvr>
    <a:masterClrMapping/>
  </p:clrMapOvr>
  <p:transition>
    <p:cut/>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Green’s Theorem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233</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A5E091B0-AB20-419C-8FF4-6877D68C85A8}"/>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3913" y="439092"/>
            <a:ext cx="3660190" cy="153905"/>
          </a:xfrm>
          <a:prstGeom prst="rect">
            <a:avLst/>
          </a:prstGeom>
        </p:spPr>
      </p:pic>
      <p:pic>
        <p:nvPicPr>
          <p:cNvPr id="17" name="Picture 16">
            <a:extLst>
              <a:ext uri="{FF2B5EF4-FFF2-40B4-BE49-F238E27FC236}">
                <a16:creationId xmlns:a16="http://schemas.microsoft.com/office/drawing/2014/main" id="{6A59F77D-5BB4-401D-9AC1-78B72C832AC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74767" y="592997"/>
            <a:ext cx="3283048" cy="128000"/>
          </a:xfrm>
          <a:prstGeom prst="rect">
            <a:avLst/>
          </a:prstGeom>
        </p:spPr>
      </p:pic>
    </p:spTree>
    <p:extLst>
      <p:ext uri="{BB962C8B-B14F-4D97-AF65-F5344CB8AC3E}">
        <p14:creationId xmlns:p14="http://schemas.microsoft.com/office/powerpoint/2010/main" val="2559466394"/>
      </p:ext>
    </p:extLst>
  </p:cSld>
  <p:clrMapOvr>
    <a:masterClrMapping/>
  </p:clrMapOvr>
  <p:transition>
    <p:cut/>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Green’s Theorem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234</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A5E091B0-AB20-419C-8FF4-6877D68C85A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73913" y="439092"/>
            <a:ext cx="3660190" cy="153905"/>
          </a:xfrm>
          <a:prstGeom prst="rect">
            <a:avLst/>
          </a:prstGeom>
        </p:spPr>
      </p:pic>
      <p:pic>
        <p:nvPicPr>
          <p:cNvPr id="17" name="Picture 16">
            <a:extLst>
              <a:ext uri="{FF2B5EF4-FFF2-40B4-BE49-F238E27FC236}">
                <a16:creationId xmlns:a16="http://schemas.microsoft.com/office/drawing/2014/main" id="{6A59F77D-5BB4-401D-9AC1-78B72C832ACF}"/>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74767" y="592997"/>
            <a:ext cx="3283048" cy="128000"/>
          </a:xfrm>
          <a:prstGeom prst="rect">
            <a:avLst/>
          </a:prstGeom>
        </p:spPr>
      </p:pic>
      <p:pic>
        <p:nvPicPr>
          <p:cNvPr id="16" name="Picture 15">
            <a:extLst>
              <a:ext uri="{FF2B5EF4-FFF2-40B4-BE49-F238E27FC236}">
                <a16:creationId xmlns:a16="http://schemas.microsoft.com/office/drawing/2014/main" id="{56D8AF30-FCC2-4ADD-BD2F-E36C9563CCB3}"/>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776428" y="874902"/>
            <a:ext cx="1047619" cy="153905"/>
          </a:xfrm>
          <a:prstGeom prst="rect">
            <a:avLst/>
          </a:prstGeom>
        </p:spPr>
      </p:pic>
      <p:pic>
        <p:nvPicPr>
          <p:cNvPr id="19" name="Picture 18">
            <a:extLst>
              <a:ext uri="{FF2B5EF4-FFF2-40B4-BE49-F238E27FC236}">
                <a16:creationId xmlns:a16="http://schemas.microsoft.com/office/drawing/2014/main" id="{F8F1D4DB-C886-4E81-9F79-73B189B1D5A4}"/>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026958" y="1090165"/>
            <a:ext cx="1830857" cy="300190"/>
          </a:xfrm>
          <a:prstGeom prst="rect">
            <a:avLst/>
          </a:prstGeom>
        </p:spPr>
      </p:pic>
      <p:pic>
        <p:nvPicPr>
          <p:cNvPr id="23" name="Picture 22">
            <a:extLst>
              <a:ext uri="{FF2B5EF4-FFF2-40B4-BE49-F238E27FC236}">
                <a16:creationId xmlns:a16="http://schemas.microsoft.com/office/drawing/2014/main" id="{8A65751D-5361-404C-8C93-CF21926EF0E8}"/>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1952" y="1502441"/>
            <a:ext cx="3236572" cy="288762"/>
          </a:xfrm>
          <a:prstGeom prst="rect">
            <a:avLst/>
          </a:prstGeom>
        </p:spPr>
      </p:pic>
      <p:pic>
        <p:nvPicPr>
          <p:cNvPr id="25" name="Picture 24">
            <a:extLst>
              <a:ext uri="{FF2B5EF4-FFF2-40B4-BE49-F238E27FC236}">
                <a16:creationId xmlns:a16="http://schemas.microsoft.com/office/drawing/2014/main" id="{E74BDA7D-FF06-49EB-8BC9-F2D193167E0B}"/>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857250" y="1191904"/>
            <a:ext cx="1047619" cy="96000"/>
          </a:xfrm>
          <a:prstGeom prst="rect">
            <a:avLst/>
          </a:prstGeom>
        </p:spPr>
      </p:pic>
      <p:pic>
        <p:nvPicPr>
          <p:cNvPr id="27" name="Picture 26">
            <a:extLst>
              <a:ext uri="{FF2B5EF4-FFF2-40B4-BE49-F238E27FC236}">
                <a16:creationId xmlns:a16="http://schemas.microsoft.com/office/drawing/2014/main" id="{DD7FA2E2-5F1A-4FF5-B28B-D753B292B699}"/>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12429" y="1940039"/>
            <a:ext cx="3175619" cy="288762"/>
          </a:xfrm>
          <a:prstGeom prst="rect">
            <a:avLst/>
          </a:prstGeom>
        </p:spPr>
      </p:pic>
      <p:sp>
        <p:nvSpPr>
          <p:cNvPr id="29" name="TextBox 28">
            <a:extLst>
              <a:ext uri="{FF2B5EF4-FFF2-40B4-BE49-F238E27FC236}">
                <a16:creationId xmlns:a16="http://schemas.microsoft.com/office/drawing/2014/main" id="{82FAD9EC-C1E8-45CF-A495-5E0AA9E68864}"/>
              </a:ext>
            </a:extLst>
          </p:cNvPr>
          <p:cNvSpPr txBox="1"/>
          <p:nvPr/>
        </p:nvSpPr>
        <p:spPr>
          <a:xfrm>
            <a:off x="177074" y="2236874"/>
            <a:ext cx="4185376" cy="1015663"/>
          </a:xfrm>
          <a:prstGeom prst="rect">
            <a:avLst/>
          </a:prstGeom>
          <a:noFill/>
        </p:spPr>
        <p:txBody>
          <a:bodyPr wrap="square" rtlCol="0">
            <a:spAutoFit/>
          </a:bodyPr>
          <a:lstStyle/>
          <a:p>
            <a:r>
              <a:rPr lang="en-US" sz="1000" b="1" u="sng" dirty="0">
                <a:latin typeface="Tahoma" panose="020B0604030504040204" pitchFamily="34" charset="0"/>
                <a:ea typeface="Tahoma" panose="020B0604030504040204" pitchFamily="34" charset="0"/>
                <a:cs typeface="Tahoma" panose="020B0604030504040204" pitchFamily="34" charset="0"/>
              </a:rPr>
              <a:t>Remarks:</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We can apply Green’s Theorem since it is a closed curve</a:t>
            </a:r>
          </a:p>
          <a:p>
            <a:pPr marL="171450" indent="-171450">
              <a:buFont typeface="Arial" panose="020B0604020202020204" pitchFamily="34" charset="0"/>
              <a:buChar char="•"/>
            </a:pP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Calculating the flux with a line integral would take four integrations, one for each side of the square</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By using a double integral instead a line integral, we can simplify calculations</a:t>
            </a:r>
          </a:p>
        </p:txBody>
      </p:sp>
    </p:spTree>
    <p:extLst>
      <p:ext uri="{BB962C8B-B14F-4D97-AF65-F5344CB8AC3E}">
        <p14:creationId xmlns:p14="http://schemas.microsoft.com/office/powerpoint/2010/main" val="258644791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235</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artisticChalkSketch/>
                      </a14:imgEffect>
                    </a14:imgLayer>
                  </a14:imgProps>
                </a:ext>
              </a:extLst>
            </a:blip>
            <a:stretch>
              <a:fillRect/>
            </a:stretch>
          </a:blipFill>
        </p:spPr>
        <p:txBody>
          <a:bodyPr wrap="square" lIns="0" tIns="0" rIns="0" bIns="0" rtlCol="0"/>
          <a:lstStyle/>
          <a:p>
            <a:endParaRPr dirty="0"/>
          </a:p>
        </p:txBody>
      </p:sp>
      <p:pic>
        <p:nvPicPr>
          <p:cNvPr id="21" name="Picture 20">
            <a:extLst>
              <a:ext uri="{FF2B5EF4-FFF2-40B4-BE49-F238E27FC236}">
                <a16:creationId xmlns:a16="http://schemas.microsoft.com/office/drawing/2014/main" id="{DE1D3F8A-96C5-499B-A0EB-80F50FFC1C52}"/>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6424" y="442184"/>
            <a:ext cx="4129524" cy="128000"/>
          </a:xfrm>
          <a:prstGeom prst="rect">
            <a:avLst/>
          </a:prstGeom>
        </p:spPr>
      </p:pic>
      <p:pic>
        <p:nvPicPr>
          <p:cNvPr id="23" name="Picture 22">
            <a:extLst>
              <a:ext uri="{FF2B5EF4-FFF2-40B4-BE49-F238E27FC236}">
                <a16:creationId xmlns:a16="http://schemas.microsoft.com/office/drawing/2014/main" id="{374B87FA-FA3F-49B3-AACE-5D97DDC4AC4D}"/>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6424" y="581588"/>
            <a:ext cx="1065905" cy="128000"/>
          </a:xfrm>
          <a:prstGeom prst="rect">
            <a:avLst/>
          </a:prstGeom>
        </p:spPr>
      </p:pic>
      <p:pic>
        <p:nvPicPr>
          <p:cNvPr id="31" name="Picture 30">
            <a:extLst>
              <a:ext uri="{FF2B5EF4-FFF2-40B4-BE49-F238E27FC236}">
                <a16:creationId xmlns:a16="http://schemas.microsoft.com/office/drawing/2014/main" id="{71DEDAC4-D21D-4D0E-9F2C-B3B8F436B3A9}"/>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128483" y="582327"/>
            <a:ext cx="3335619" cy="128000"/>
          </a:xfrm>
          <a:prstGeom prst="rect">
            <a:avLst/>
          </a:prstGeom>
        </p:spPr>
      </p:pic>
      <p:pic>
        <p:nvPicPr>
          <p:cNvPr id="35" name="Picture 34">
            <a:extLst>
              <a:ext uri="{FF2B5EF4-FFF2-40B4-BE49-F238E27FC236}">
                <a16:creationId xmlns:a16="http://schemas.microsoft.com/office/drawing/2014/main" id="{834DFFDD-02FE-4E99-8E7C-CA2B9BDB26AF}"/>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233931" y="738228"/>
            <a:ext cx="3356190" cy="128000"/>
          </a:xfrm>
          <a:prstGeom prst="rect">
            <a:avLst/>
          </a:prstGeom>
        </p:spPr>
      </p:pic>
      <p:pic>
        <p:nvPicPr>
          <p:cNvPr id="33" name="Picture 32">
            <a:extLst>
              <a:ext uri="{FF2B5EF4-FFF2-40B4-BE49-F238E27FC236}">
                <a16:creationId xmlns:a16="http://schemas.microsoft.com/office/drawing/2014/main" id="{1469A906-3223-469F-9FED-A3EEDC571942}"/>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424" y="738228"/>
            <a:ext cx="1185524" cy="94476"/>
          </a:xfrm>
          <a:prstGeom prst="rect">
            <a:avLst/>
          </a:prstGeom>
        </p:spPr>
      </p:pic>
      <p:pic>
        <p:nvPicPr>
          <p:cNvPr id="37" name="Picture 36">
            <a:extLst>
              <a:ext uri="{FF2B5EF4-FFF2-40B4-BE49-F238E27FC236}">
                <a16:creationId xmlns:a16="http://schemas.microsoft.com/office/drawing/2014/main" id="{F47F16FC-46D1-4E91-831A-A7237A0BF332}"/>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6424" y="848094"/>
            <a:ext cx="3578667" cy="128000"/>
          </a:xfrm>
          <a:prstGeom prst="rect">
            <a:avLst/>
          </a:prstGeom>
        </p:spPr>
      </p:pic>
      <p:pic>
        <p:nvPicPr>
          <p:cNvPr id="38" name="Picture 37">
            <a:extLst>
              <a:ext uri="{FF2B5EF4-FFF2-40B4-BE49-F238E27FC236}">
                <a16:creationId xmlns:a16="http://schemas.microsoft.com/office/drawing/2014/main" id="{D72DD8F8-4A07-4271-A93C-2D159872F2EF}"/>
              </a:ext>
            </a:extLst>
          </p:cNvPr>
          <p:cNvPicPr>
            <a:picLocks noChangeAspect="1"/>
          </p:cNvPicPr>
          <p:nvPr/>
        </p:nvPicPr>
        <p:blipFill>
          <a:blip r:embed="rId17"/>
          <a:stretch>
            <a:fillRect/>
          </a:stretch>
        </p:blipFill>
        <p:spPr>
          <a:xfrm>
            <a:off x="537852" y="978010"/>
            <a:ext cx="3517771" cy="958275"/>
          </a:xfrm>
          <a:prstGeom prst="rect">
            <a:avLst/>
          </a:prstGeom>
        </p:spPr>
      </p:pic>
      <p:pic>
        <p:nvPicPr>
          <p:cNvPr id="5" name="Picture 4">
            <a:extLst>
              <a:ext uri="{FF2B5EF4-FFF2-40B4-BE49-F238E27FC236}">
                <a16:creationId xmlns:a16="http://schemas.microsoft.com/office/drawing/2014/main" id="{1DCD12CF-D30E-48B4-90B8-0934A8D94B25}"/>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1243299" y="1968227"/>
            <a:ext cx="2152838" cy="670476"/>
          </a:xfrm>
          <a:prstGeom prst="rect">
            <a:avLst/>
          </a:prstGeom>
        </p:spPr>
      </p:pic>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24" name="Rectangle 23">
            <a:extLst>
              <a:ext uri="{FF2B5EF4-FFF2-40B4-BE49-F238E27FC236}">
                <a16:creationId xmlns:a16="http://schemas.microsoft.com/office/drawing/2014/main" id="{572CAC08-876E-4372-8518-2A5B6C2049B0}"/>
              </a:ext>
            </a:extLst>
          </p:cNvPr>
          <p:cNvSpPr/>
          <p:nvPr/>
        </p:nvSpPr>
        <p:spPr>
          <a:xfrm>
            <a:off x="827199" y="1367239"/>
            <a:ext cx="29367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t>
            </a:r>
          </a:p>
        </p:txBody>
      </p:sp>
      <p:sp>
        <p:nvSpPr>
          <p:cNvPr id="25" name="Rectangle 24">
            <a:extLst>
              <a:ext uri="{FF2B5EF4-FFF2-40B4-BE49-F238E27FC236}">
                <a16:creationId xmlns:a16="http://schemas.microsoft.com/office/drawing/2014/main" id="{1A2152D8-1FFD-45CD-86DA-72B670F8B329}"/>
              </a:ext>
            </a:extLst>
          </p:cNvPr>
          <p:cNvSpPr/>
          <p:nvPr/>
        </p:nvSpPr>
        <p:spPr>
          <a:xfrm>
            <a:off x="1535976" y="1371226"/>
            <a:ext cx="29367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t>
            </a:r>
          </a:p>
        </p:txBody>
      </p:sp>
      <p:sp>
        <p:nvSpPr>
          <p:cNvPr id="26" name="Rectangle 25">
            <a:extLst>
              <a:ext uri="{FF2B5EF4-FFF2-40B4-BE49-F238E27FC236}">
                <a16:creationId xmlns:a16="http://schemas.microsoft.com/office/drawing/2014/main" id="{92567AD4-74C2-42BF-9AD3-E5EBACDFE545}"/>
              </a:ext>
            </a:extLst>
          </p:cNvPr>
          <p:cNvSpPr/>
          <p:nvPr/>
        </p:nvSpPr>
        <p:spPr>
          <a:xfrm>
            <a:off x="2172883" y="1330265"/>
            <a:ext cx="29367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t>
            </a:r>
          </a:p>
        </p:txBody>
      </p:sp>
      <p:sp>
        <p:nvSpPr>
          <p:cNvPr id="27" name="Rectangle 26">
            <a:extLst>
              <a:ext uri="{FF2B5EF4-FFF2-40B4-BE49-F238E27FC236}">
                <a16:creationId xmlns:a16="http://schemas.microsoft.com/office/drawing/2014/main" id="{3E80CB1F-A577-4032-BEA7-8E873A7E08B5}"/>
              </a:ext>
            </a:extLst>
          </p:cNvPr>
          <p:cNvSpPr/>
          <p:nvPr/>
        </p:nvSpPr>
        <p:spPr>
          <a:xfrm>
            <a:off x="2871213" y="1378830"/>
            <a:ext cx="29367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t>
            </a:r>
          </a:p>
        </p:txBody>
      </p:sp>
      <p:sp>
        <p:nvSpPr>
          <p:cNvPr id="28" name="Rectangle 27">
            <a:extLst>
              <a:ext uri="{FF2B5EF4-FFF2-40B4-BE49-F238E27FC236}">
                <a16:creationId xmlns:a16="http://schemas.microsoft.com/office/drawing/2014/main" id="{B7460D94-3338-4C43-A0BF-6415B6BA80DA}"/>
              </a:ext>
            </a:extLst>
          </p:cNvPr>
          <p:cNvSpPr/>
          <p:nvPr/>
        </p:nvSpPr>
        <p:spPr>
          <a:xfrm>
            <a:off x="3495935" y="1478066"/>
            <a:ext cx="29367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t>
            </a:r>
          </a:p>
        </p:txBody>
      </p:sp>
      <p:sp>
        <p:nvSpPr>
          <p:cNvPr id="14" name="TextBox 13">
            <a:extLst>
              <a:ext uri="{FF2B5EF4-FFF2-40B4-BE49-F238E27FC236}">
                <a16:creationId xmlns:a16="http://schemas.microsoft.com/office/drawing/2014/main" id="{0C971C89-8DD3-4E29-9700-34AFDD32ECA6}"/>
              </a:ext>
            </a:extLst>
          </p:cNvPr>
          <p:cNvSpPr txBox="1"/>
          <p:nvPr/>
        </p:nvSpPr>
        <p:spPr>
          <a:xfrm>
            <a:off x="1443798" y="2583374"/>
            <a:ext cx="2045512" cy="738664"/>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Answer Choices: (L </a:t>
            </a:r>
            <a:r>
              <a:rPr lang="en-US" sz="700" i="0" dirty="0">
                <a:effectLst/>
                <a:latin typeface="Cambria" panose="02040503050406030204" pitchFamily="18" charset="0"/>
                <a:ea typeface="Cambria" panose="02040503050406030204" pitchFamily="18" charset="0"/>
              </a:rPr>
              <a:t>→</a:t>
            </a:r>
            <a:r>
              <a:rPr lang="en-US" sz="700" dirty="0">
                <a:latin typeface="Cambria" panose="02040503050406030204" pitchFamily="18" charset="0"/>
                <a:ea typeface="Cambria" panose="02040503050406030204" pitchFamily="18" charset="0"/>
                <a:cs typeface="Tahoma" panose="020B0604030504040204" pitchFamily="34" charset="0"/>
              </a:rPr>
              <a:t> </a:t>
            </a:r>
            <a:r>
              <a:rPr lang="en-US" sz="700" b="1" dirty="0">
                <a:latin typeface="Cambria" panose="02040503050406030204" pitchFamily="18" charset="0"/>
                <a:ea typeface="Cambria" panose="02040503050406030204" pitchFamily="18" charset="0"/>
                <a:cs typeface="Tahoma" panose="020B0604030504040204" pitchFamily="34" charset="0"/>
              </a:rPr>
              <a:t>R)</a:t>
            </a: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2,4,3,5,1</a:t>
            </a: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3,2,1,5,4</a:t>
            </a: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1,4,5,2,3</a:t>
            </a:r>
          </a:p>
          <a:p>
            <a:pPr marL="685800" lvl="1" indent="-228600">
              <a:buFont typeface="+mj-lt"/>
              <a:buAutoNum type="alphaUcPeriod"/>
            </a:pPr>
            <a:r>
              <a:rPr lang="en-US" sz="700" dirty="0">
                <a:latin typeface="Cambria" panose="02040503050406030204" pitchFamily="18" charset="0"/>
                <a:ea typeface="Cambria" panose="02040503050406030204" pitchFamily="18" charset="0"/>
              </a:rPr>
              <a:t>3,4,1,5,2</a:t>
            </a:r>
            <a:endParaRPr lang="en-US" sz="70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1,2,3,4,5</a:t>
            </a:r>
          </a:p>
        </p:txBody>
      </p:sp>
      <p:cxnSp>
        <p:nvCxnSpPr>
          <p:cNvPr id="16" name="Straight Arrow Connector 15">
            <a:extLst>
              <a:ext uri="{FF2B5EF4-FFF2-40B4-BE49-F238E27FC236}">
                <a16:creationId xmlns:a16="http://schemas.microsoft.com/office/drawing/2014/main" id="{CB6B02F6-CB25-4D8C-9683-1096AFB4C326}"/>
              </a:ext>
            </a:extLst>
          </p:cNvPr>
          <p:cNvCxnSpPr/>
          <p:nvPr/>
        </p:nvCxnSpPr>
        <p:spPr>
          <a:xfrm>
            <a:off x="560832" y="1895811"/>
            <a:ext cx="351777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91A84AD9-12D8-411C-9D3A-C687967943C1}"/>
              </a:ext>
            </a:extLst>
          </p:cNvPr>
          <p:cNvSpPr txBox="1"/>
          <p:nvPr/>
        </p:nvSpPr>
        <p:spPr>
          <a:xfrm>
            <a:off x="1642896" y="1781356"/>
            <a:ext cx="2657786" cy="200055"/>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Matching is from left to right</a:t>
            </a:r>
          </a:p>
        </p:txBody>
      </p:sp>
    </p:spTree>
    <p:extLst>
      <p:ext uri="{BB962C8B-B14F-4D97-AF65-F5344CB8AC3E}">
        <p14:creationId xmlns:p14="http://schemas.microsoft.com/office/powerpoint/2010/main" val="1069101419"/>
      </p:ext>
    </p:extLst>
  </p:cSld>
  <p:clrMapOvr>
    <a:masterClrMapping/>
  </p:clrMapOvr>
  <p:transition>
    <p:cut/>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E7E20566-B5CF-4A3C-A573-5CD89C9F490C}"/>
              </a:ext>
            </a:extLst>
          </p:cNvPr>
          <p:cNvPicPr>
            <a:picLocks noChangeAspect="1"/>
          </p:cNvPicPr>
          <p:nvPr/>
        </p:nvPicPr>
        <p:blipFill>
          <a:blip r:embed="rId9"/>
          <a:stretch>
            <a:fillRect/>
          </a:stretch>
        </p:blipFill>
        <p:spPr>
          <a:xfrm>
            <a:off x="537852" y="978010"/>
            <a:ext cx="3517771" cy="958275"/>
          </a:xfrm>
          <a:prstGeom prst="rect">
            <a:avLst/>
          </a:prstGeom>
        </p:spPr>
      </p:pic>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236</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10" cstate="print">
              <a:duotone>
                <a:prstClr val="black"/>
                <a:schemeClr val="accent6">
                  <a:tint val="45000"/>
                  <a:satMod val="400000"/>
                </a:schemeClr>
              </a:duotone>
              <a:extLst>
                <a:ext uri="{BEBA8EAE-BF5A-486C-A8C5-ECC9F3942E4B}">
                  <a14:imgProps xmlns:a14="http://schemas.microsoft.com/office/drawing/2010/main">
                    <a14:imgLayer r:embed="rId11">
                      <a14:imgEffect>
                        <a14:artisticChalkSketch/>
                      </a14:imgEffect>
                    </a14:imgLayer>
                  </a14:imgProps>
                </a:ext>
              </a:extLst>
            </a:blip>
            <a:stretch>
              <a:fillRect/>
            </a:stretch>
          </a:blipFill>
        </p:spPr>
        <p:txBody>
          <a:bodyPr wrap="square" lIns="0" tIns="0" rIns="0" bIns="0" rtlCol="0"/>
          <a:lstStyle/>
          <a:p>
            <a:endParaRPr dirty="0"/>
          </a:p>
        </p:txBody>
      </p:sp>
      <p:pic>
        <p:nvPicPr>
          <p:cNvPr id="21" name="Picture 20">
            <a:extLst>
              <a:ext uri="{FF2B5EF4-FFF2-40B4-BE49-F238E27FC236}">
                <a16:creationId xmlns:a16="http://schemas.microsoft.com/office/drawing/2014/main" id="{DE1D3F8A-96C5-499B-A0EB-80F50FFC1C52}"/>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6424" y="442184"/>
            <a:ext cx="4129524" cy="128000"/>
          </a:xfrm>
          <a:prstGeom prst="rect">
            <a:avLst/>
          </a:prstGeom>
        </p:spPr>
      </p:pic>
      <p:pic>
        <p:nvPicPr>
          <p:cNvPr id="23" name="Picture 22">
            <a:extLst>
              <a:ext uri="{FF2B5EF4-FFF2-40B4-BE49-F238E27FC236}">
                <a16:creationId xmlns:a16="http://schemas.microsoft.com/office/drawing/2014/main" id="{374B87FA-FA3F-49B3-AACE-5D97DDC4AC4D}"/>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6424" y="581588"/>
            <a:ext cx="1065905" cy="128000"/>
          </a:xfrm>
          <a:prstGeom prst="rect">
            <a:avLst/>
          </a:prstGeom>
        </p:spPr>
      </p:pic>
      <p:pic>
        <p:nvPicPr>
          <p:cNvPr id="31" name="Picture 30">
            <a:extLst>
              <a:ext uri="{FF2B5EF4-FFF2-40B4-BE49-F238E27FC236}">
                <a16:creationId xmlns:a16="http://schemas.microsoft.com/office/drawing/2014/main" id="{71DEDAC4-D21D-4D0E-9F2C-B3B8F436B3A9}"/>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128483" y="582327"/>
            <a:ext cx="3335619" cy="128000"/>
          </a:xfrm>
          <a:prstGeom prst="rect">
            <a:avLst/>
          </a:prstGeom>
        </p:spPr>
      </p:pic>
      <p:pic>
        <p:nvPicPr>
          <p:cNvPr id="35" name="Picture 34">
            <a:extLst>
              <a:ext uri="{FF2B5EF4-FFF2-40B4-BE49-F238E27FC236}">
                <a16:creationId xmlns:a16="http://schemas.microsoft.com/office/drawing/2014/main" id="{834DFFDD-02FE-4E99-8E7C-CA2B9BDB26AF}"/>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233931" y="738228"/>
            <a:ext cx="3356190" cy="128000"/>
          </a:xfrm>
          <a:prstGeom prst="rect">
            <a:avLst/>
          </a:prstGeom>
        </p:spPr>
      </p:pic>
      <p:pic>
        <p:nvPicPr>
          <p:cNvPr id="33" name="Picture 32">
            <a:extLst>
              <a:ext uri="{FF2B5EF4-FFF2-40B4-BE49-F238E27FC236}">
                <a16:creationId xmlns:a16="http://schemas.microsoft.com/office/drawing/2014/main" id="{1469A906-3223-469F-9FED-A3EEDC5719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6424" y="738228"/>
            <a:ext cx="1185524" cy="94476"/>
          </a:xfrm>
          <a:prstGeom prst="rect">
            <a:avLst/>
          </a:prstGeom>
        </p:spPr>
      </p:pic>
      <p:sp>
        <p:nvSpPr>
          <p:cNvPr id="39" name="Rectangle 38">
            <a:extLst>
              <a:ext uri="{FF2B5EF4-FFF2-40B4-BE49-F238E27FC236}">
                <a16:creationId xmlns:a16="http://schemas.microsoft.com/office/drawing/2014/main" id="{D6D991CF-0681-40D4-9ED4-2C492DF26B81}"/>
              </a:ext>
            </a:extLst>
          </p:cNvPr>
          <p:cNvSpPr/>
          <p:nvPr/>
        </p:nvSpPr>
        <p:spPr>
          <a:xfrm>
            <a:off x="2155960" y="1337105"/>
            <a:ext cx="327334"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1</a:t>
            </a:r>
          </a:p>
        </p:txBody>
      </p:sp>
      <p:sp>
        <p:nvSpPr>
          <p:cNvPr id="57" name="Rectangle 56">
            <a:extLst>
              <a:ext uri="{FF2B5EF4-FFF2-40B4-BE49-F238E27FC236}">
                <a16:creationId xmlns:a16="http://schemas.microsoft.com/office/drawing/2014/main" id="{40C236FB-4411-4417-8BDF-67DE818A88B0}"/>
              </a:ext>
            </a:extLst>
          </p:cNvPr>
          <p:cNvSpPr/>
          <p:nvPr/>
        </p:nvSpPr>
        <p:spPr>
          <a:xfrm>
            <a:off x="3441424" y="1509246"/>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2</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58" name="Rectangle 57">
            <a:extLst>
              <a:ext uri="{FF2B5EF4-FFF2-40B4-BE49-F238E27FC236}">
                <a16:creationId xmlns:a16="http://schemas.microsoft.com/office/drawing/2014/main" id="{936A5AC8-90E5-43A5-8B43-530E11D4C68A}"/>
              </a:ext>
            </a:extLst>
          </p:cNvPr>
          <p:cNvSpPr/>
          <p:nvPr/>
        </p:nvSpPr>
        <p:spPr>
          <a:xfrm>
            <a:off x="2854741" y="1425117"/>
            <a:ext cx="327334"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5</a:t>
            </a:r>
          </a:p>
        </p:txBody>
      </p:sp>
      <p:sp>
        <p:nvSpPr>
          <p:cNvPr id="59" name="object 5">
            <a:extLst>
              <a:ext uri="{FF2B5EF4-FFF2-40B4-BE49-F238E27FC236}">
                <a16:creationId xmlns:a16="http://schemas.microsoft.com/office/drawing/2014/main" id="{7B5CDE18-D5FE-4172-BB28-9A54FDFD8C70}"/>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(Solution)</a:t>
            </a:r>
          </a:p>
        </p:txBody>
      </p:sp>
      <p:sp>
        <p:nvSpPr>
          <p:cNvPr id="60" name="Rectangle 59">
            <a:extLst>
              <a:ext uri="{FF2B5EF4-FFF2-40B4-BE49-F238E27FC236}">
                <a16:creationId xmlns:a16="http://schemas.microsoft.com/office/drawing/2014/main" id="{6D0B9574-2B80-4685-AB6E-164D5D328AD2}"/>
              </a:ext>
            </a:extLst>
          </p:cNvPr>
          <p:cNvSpPr/>
          <p:nvPr/>
        </p:nvSpPr>
        <p:spPr>
          <a:xfrm>
            <a:off x="1491825" y="1347040"/>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4</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61" name="Rectangle 60">
            <a:extLst>
              <a:ext uri="{FF2B5EF4-FFF2-40B4-BE49-F238E27FC236}">
                <a16:creationId xmlns:a16="http://schemas.microsoft.com/office/drawing/2014/main" id="{E9E2CC10-B69C-4F6E-8B3F-7B56711D9C52}"/>
              </a:ext>
            </a:extLst>
          </p:cNvPr>
          <p:cNvSpPr/>
          <p:nvPr/>
        </p:nvSpPr>
        <p:spPr>
          <a:xfrm>
            <a:off x="810367" y="1367239"/>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3</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cxnSp>
        <p:nvCxnSpPr>
          <p:cNvPr id="66" name="Straight Arrow Connector 65">
            <a:extLst>
              <a:ext uri="{FF2B5EF4-FFF2-40B4-BE49-F238E27FC236}">
                <a16:creationId xmlns:a16="http://schemas.microsoft.com/office/drawing/2014/main" id="{BF850784-F798-426C-BCA4-D631772CE057}"/>
              </a:ext>
            </a:extLst>
          </p:cNvPr>
          <p:cNvCxnSpPr/>
          <p:nvPr/>
        </p:nvCxnSpPr>
        <p:spPr>
          <a:xfrm>
            <a:off x="560832" y="1895811"/>
            <a:ext cx="351777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7" name="TextBox 66">
            <a:extLst>
              <a:ext uri="{FF2B5EF4-FFF2-40B4-BE49-F238E27FC236}">
                <a16:creationId xmlns:a16="http://schemas.microsoft.com/office/drawing/2014/main" id="{C94A03A0-F8E6-4360-BA5A-2FA0B6397741}"/>
              </a:ext>
            </a:extLst>
          </p:cNvPr>
          <p:cNvSpPr txBox="1"/>
          <p:nvPr/>
        </p:nvSpPr>
        <p:spPr>
          <a:xfrm>
            <a:off x="1642896" y="1781356"/>
            <a:ext cx="2657786" cy="200055"/>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Matching is from left to right</a:t>
            </a:r>
          </a:p>
        </p:txBody>
      </p:sp>
      <p:sp>
        <p:nvSpPr>
          <p:cNvPr id="72" name="TextBox 71">
            <a:extLst>
              <a:ext uri="{FF2B5EF4-FFF2-40B4-BE49-F238E27FC236}">
                <a16:creationId xmlns:a16="http://schemas.microsoft.com/office/drawing/2014/main" id="{47CA9AB7-0775-4D68-BC28-32B5B49CBAF3}"/>
              </a:ext>
            </a:extLst>
          </p:cNvPr>
          <p:cNvSpPr txBox="1"/>
          <p:nvPr/>
        </p:nvSpPr>
        <p:spPr>
          <a:xfrm>
            <a:off x="-19800" y="1929551"/>
            <a:ext cx="2759441" cy="184666"/>
          </a:xfrm>
          <a:prstGeom prst="rect">
            <a:avLst/>
          </a:prstGeom>
          <a:noFill/>
        </p:spPr>
        <p:txBody>
          <a:bodyPr wrap="square" rtlCol="0">
            <a:spAutoFit/>
          </a:bodyPr>
          <a:lstStyle/>
          <a:p>
            <a:r>
              <a:rPr lang="en-US" sz="600" b="1" i="0" dirty="0">
                <a:effectLst/>
                <a:latin typeface="Cambria" panose="02040503050406030204" pitchFamily="18" charset="0"/>
                <a:ea typeface="Cambria" panose="02040503050406030204" pitchFamily="18" charset="0"/>
              </a:rPr>
              <a:t>~ Parametrization of a sphere →</a:t>
            </a:r>
            <a:endParaRPr lang="en-US" sz="600" b="1"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D8B50A0-A01F-4B6A-80A5-36E7B347A20E}"/>
                  </a:ext>
                </a:extLst>
              </p:cNvPr>
              <p:cNvSpPr txBox="1"/>
              <p:nvPr/>
            </p:nvSpPr>
            <p:spPr>
              <a:xfrm>
                <a:off x="2547893" y="1936285"/>
                <a:ext cx="2759441" cy="369332"/>
              </a:xfrm>
              <a:prstGeom prst="rect">
                <a:avLst/>
              </a:prstGeom>
              <a:noFill/>
            </p:spPr>
            <p:txBody>
              <a:bodyPr wrap="square" rtlCol="0">
                <a:spAutoFit/>
              </a:bodyPr>
              <a:lstStyle/>
              <a:p>
                <a:r>
                  <a:rPr lang="en-US" dirty="0"/>
                  <a:t> </a:t>
                </a:r>
                <a:r>
                  <a:rPr lang="en-US" sz="600" dirty="0">
                    <a:latin typeface="Cambria" panose="02040503050406030204" pitchFamily="18" charset="0"/>
                    <a:ea typeface="Cambria" panose="02040503050406030204" pitchFamily="18" charset="0"/>
                  </a:rPr>
                  <a:t>← </a:t>
                </a:r>
                <a:r>
                  <a:rPr lang="en-US" sz="600" b="1" i="0" dirty="0">
                    <a:effectLst/>
                    <a:latin typeface="Cambria" panose="02040503050406030204" pitchFamily="18" charset="0"/>
                    <a:ea typeface="Cambria" panose="02040503050406030204" pitchFamily="18" charset="0"/>
                  </a:rPr>
                  <a:t>Polar/cylindrical symmetry , think </a:t>
                </a:r>
                <a14:m>
                  <m:oMath xmlns:m="http://schemas.openxmlformats.org/officeDocument/2006/math">
                    <m:sSup>
                      <m:sSupPr>
                        <m:ctrlPr>
                          <a:rPr lang="en-US" sz="600" b="1" i="1" smtClean="0">
                            <a:effectLst/>
                            <a:latin typeface="Cambria Math" panose="02040503050406030204" pitchFamily="18" charset="0"/>
                            <a:ea typeface="Cambria" panose="02040503050406030204" pitchFamily="18" charset="0"/>
                          </a:rPr>
                        </m:ctrlPr>
                      </m:sSupPr>
                      <m:e>
                        <m:r>
                          <a:rPr lang="en-US" sz="600" b="1" i="1" smtClean="0">
                            <a:effectLst/>
                            <a:latin typeface="Cambria Math" panose="02040503050406030204" pitchFamily="18" charset="0"/>
                            <a:ea typeface="Cambria" panose="02040503050406030204" pitchFamily="18" charset="0"/>
                          </a:rPr>
                          <m:t>𝒓</m:t>
                        </m:r>
                      </m:e>
                      <m:sup>
                        <m:r>
                          <a:rPr lang="en-US" sz="600" b="1" i="1" smtClean="0">
                            <a:effectLst/>
                            <a:latin typeface="Cambria Math" panose="02040503050406030204" pitchFamily="18" charset="0"/>
                            <a:ea typeface="Cambria" panose="02040503050406030204" pitchFamily="18" charset="0"/>
                          </a:rPr>
                          <m:t>𝟐</m:t>
                        </m:r>
                      </m:sup>
                    </m:sSup>
                    <m:r>
                      <a:rPr lang="en-US" sz="600" b="1" i="1" smtClean="0">
                        <a:effectLst/>
                        <a:latin typeface="Cambria Math" panose="02040503050406030204" pitchFamily="18" charset="0"/>
                        <a:ea typeface="Cambria" panose="02040503050406030204" pitchFamily="18" charset="0"/>
                      </a:rPr>
                      <m:t>=</m:t>
                    </m:r>
                    <m:sSup>
                      <m:sSupPr>
                        <m:ctrlPr>
                          <a:rPr lang="en-US" sz="600" b="1" i="1" smtClean="0">
                            <a:effectLst/>
                            <a:latin typeface="Cambria Math" panose="02040503050406030204" pitchFamily="18" charset="0"/>
                            <a:ea typeface="Cambria" panose="02040503050406030204" pitchFamily="18" charset="0"/>
                          </a:rPr>
                        </m:ctrlPr>
                      </m:sSupPr>
                      <m:e>
                        <m:r>
                          <a:rPr lang="en-US" sz="600" b="1" i="1" smtClean="0">
                            <a:effectLst/>
                            <a:latin typeface="Cambria Math" panose="02040503050406030204" pitchFamily="18" charset="0"/>
                            <a:ea typeface="Cambria" panose="02040503050406030204" pitchFamily="18" charset="0"/>
                          </a:rPr>
                          <m:t>𝒙</m:t>
                        </m:r>
                      </m:e>
                      <m:sup>
                        <m:r>
                          <a:rPr lang="en-US" sz="600" b="1" i="1" smtClean="0">
                            <a:effectLst/>
                            <a:latin typeface="Cambria Math" panose="02040503050406030204" pitchFamily="18" charset="0"/>
                            <a:ea typeface="Cambria" panose="02040503050406030204" pitchFamily="18" charset="0"/>
                          </a:rPr>
                          <m:t>𝟐</m:t>
                        </m:r>
                      </m:sup>
                    </m:sSup>
                    <m:r>
                      <a:rPr lang="en-US" sz="600" b="1" i="1" smtClean="0">
                        <a:effectLst/>
                        <a:latin typeface="Cambria Math" panose="02040503050406030204" pitchFamily="18" charset="0"/>
                        <a:ea typeface="Cambria" panose="02040503050406030204" pitchFamily="18" charset="0"/>
                      </a:rPr>
                      <m:t>+</m:t>
                    </m:r>
                    <m:sSup>
                      <m:sSupPr>
                        <m:ctrlPr>
                          <a:rPr lang="en-US" sz="600" b="1" i="1" smtClean="0">
                            <a:effectLst/>
                            <a:latin typeface="Cambria Math" panose="02040503050406030204" pitchFamily="18" charset="0"/>
                            <a:ea typeface="Cambria" panose="02040503050406030204" pitchFamily="18" charset="0"/>
                          </a:rPr>
                        </m:ctrlPr>
                      </m:sSupPr>
                      <m:e>
                        <m:r>
                          <a:rPr lang="en-US" sz="600" b="1" i="1" smtClean="0">
                            <a:effectLst/>
                            <a:latin typeface="Cambria Math" panose="02040503050406030204" pitchFamily="18" charset="0"/>
                            <a:ea typeface="Cambria" panose="02040503050406030204" pitchFamily="18" charset="0"/>
                          </a:rPr>
                          <m:t>𝒚</m:t>
                        </m:r>
                      </m:e>
                      <m:sup>
                        <m:r>
                          <a:rPr lang="en-US" sz="600" b="1" i="1" smtClean="0">
                            <a:effectLst/>
                            <a:latin typeface="Cambria Math" panose="02040503050406030204" pitchFamily="18" charset="0"/>
                            <a:ea typeface="Cambria" panose="02040503050406030204" pitchFamily="18" charset="0"/>
                          </a:rPr>
                          <m:t>𝟐</m:t>
                        </m:r>
                      </m:sup>
                    </m:sSup>
                  </m:oMath>
                </a14:m>
                <a:endParaRPr lang="en-US" sz="600" b="1" dirty="0">
                  <a:latin typeface="Cambria" panose="02040503050406030204" pitchFamily="18" charset="0"/>
                  <a:ea typeface="Cambria" panose="02040503050406030204" pitchFamily="18" charset="0"/>
                </a:endParaRPr>
              </a:p>
            </p:txBody>
          </p:sp>
        </mc:Choice>
        <mc:Fallback xmlns="">
          <p:sp>
            <p:nvSpPr>
              <p:cNvPr id="73" name="TextBox 72">
                <a:extLst>
                  <a:ext uri="{FF2B5EF4-FFF2-40B4-BE49-F238E27FC236}">
                    <a16:creationId xmlns:a16="http://schemas.microsoft.com/office/drawing/2014/main" id="{BD8B50A0-A01F-4B6A-80A5-36E7B347A20E}"/>
                  </a:ext>
                </a:extLst>
              </p:cNvPr>
              <p:cNvSpPr txBox="1">
                <a:spLocks noRot="1" noChangeAspect="1" noMove="1" noResize="1" noEditPoints="1" noAdjustHandles="1" noChangeArrowheads="1" noChangeShapeType="1" noTextEdit="1"/>
              </p:cNvSpPr>
              <p:nvPr/>
            </p:nvSpPr>
            <p:spPr>
              <a:xfrm>
                <a:off x="2547893" y="1936285"/>
                <a:ext cx="2759441" cy="369332"/>
              </a:xfrm>
              <a:prstGeom prst="rect">
                <a:avLst/>
              </a:prstGeom>
              <a:blipFill>
                <a:blip r:embed="rId18"/>
                <a:stretch>
                  <a:fillRect/>
                </a:stretch>
              </a:blipFill>
            </p:spPr>
            <p:txBody>
              <a:bodyPr/>
              <a:lstStyle/>
              <a:p>
                <a:r>
                  <a:rPr lang="en-US">
                    <a:noFill/>
                  </a:rPr>
                  <a:t> </a:t>
                </a:r>
              </a:p>
            </p:txBody>
          </p:sp>
        </mc:Fallback>
      </mc:AlternateContent>
      <p:sp>
        <p:nvSpPr>
          <p:cNvPr id="74" name="TextBox 73">
            <a:extLst>
              <a:ext uri="{FF2B5EF4-FFF2-40B4-BE49-F238E27FC236}">
                <a16:creationId xmlns:a16="http://schemas.microsoft.com/office/drawing/2014/main" id="{9E539FA1-A487-4FC3-9374-88FF68C6DCA3}"/>
              </a:ext>
            </a:extLst>
          </p:cNvPr>
          <p:cNvSpPr txBox="1"/>
          <p:nvPr/>
        </p:nvSpPr>
        <p:spPr>
          <a:xfrm>
            <a:off x="2304008" y="2472602"/>
            <a:ext cx="2759441" cy="184666"/>
          </a:xfrm>
          <a:prstGeom prst="rect">
            <a:avLst/>
          </a:prstGeom>
          <a:noFill/>
        </p:spPr>
        <p:txBody>
          <a:bodyPr wrap="square" rtlCol="0">
            <a:spAutoFit/>
          </a:bodyPr>
          <a:lstStyle/>
          <a:p>
            <a:r>
              <a:rPr lang="en-US" sz="600" dirty="0">
                <a:latin typeface="Cambria" panose="02040503050406030204" pitchFamily="18" charset="0"/>
                <a:ea typeface="Cambria" panose="02040503050406030204" pitchFamily="18" charset="0"/>
              </a:rPr>
              <a:t>←  </a:t>
            </a:r>
            <a:r>
              <a:rPr lang="en-US" sz="600" b="1" i="0" dirty="0">
                <a:effectLst/>
                <a:latin typeface="Cambria" panose="02040503050406030204" pitchFamily="18" charset="0"/>
                <a:ea typeface="Cambria" panose="02040503050406030204" pitchFamily="18" charset="0"/>
              </a:rPr>
              <a:t>Constant function in the 3</a:t>
            </a:r>
            <a:r>
              <a:rPr lang="en-US" sz="600" b="1" i="0" baseline="30000" dirty="0">
                <a:effectLst/>
                <a:latin typeface="Cambria" panose="02040503050406030204" pitchFamily="18" charset="0"/>
                <a:ea typeface="Cambria" panose="02040503050406030204" pitchFamily="18" charset="0"/>
              </a:rPr>
              <a:t>rd</a:t>
            </a:r>
            <a:r>
              <a:rPr lang="en-US" sz="600" b="1" i="0" dirty="0">
                <a:effectLst/>
                <a:latin typeface="Cambria" panose="02040503050406030204" pitchFamily="18" charset="0"/>
                <a:ea typeface="Cambria" panose="02040503050406030204" pitchFamily="18" charset="0"/>
              </a:rPr>
              <a:t> comp. , think z = 1 </a:t>
            </a:r>
            <a:endParaRPr lang="en-US" sz="600" b="1" dirty="0">
              <a:latin typeface="Cambria" panose="02040503050406030204" pitchFamily="18" charset="0"/>
              <a:ea typeface="Cambria" panose="02040503050406030204" pitchFamily="18" charset="0"/>
            </a:endParaRPr>
          </a:p>
        </p:txBody>
      </p:sp>
      <p:sp>
        <p:nvSpPr>
          <p:cNvPr id="75" name="TextBox 74">
            <a:extLst>
              <a:ext uri="{FF2B5EF4-FFF2-40B4-BE49-F238E27FC236}">
                <a16:creationId xmlns:a16="http://schemas.microsoft.com/office/drawing/2014/main" id="{2C7AFC53-6FB3-4F75-845D-EF908B27FDE8}"/>
              </a:ext>
            </a:extLst>
          </p:cNvPr>
          <p:cNvSpPr txBox="1"/>
          <p:nvPr/>
        </p:nvSpPr>
        <p:spPr>
          <a:xfrm>
            <a:off x="-49543" y="2343322"/>
            <a:ext cx="2759441" cy="184666"/>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 P</a:t>
            </a:r>
            <a:r>
              <a:rPr lang="en-US" sz="600" b="1" i="0" dirty="0">
                <a:effectLst/>
                <a:latin typeface="Cambria" panose="02040503050406030204" pitchFamily="18" charset="0"/>
                <a:ea typeface="Cambria" panose="02040503050406030204" pitchFamily="18" charset="0"/>
              </a:rPr>
              <a:t>arametrization of a cylinder  →</a:t>
            </a:r>
            <a:endParaRPr lang="en-US" sz="600" b="1" dirty="0">
              <a:latin typeface="Cambria" panose="02040503050406030204" pitchFamily="18" charset="0"/>
              <a:ea typeface="Cambria" panose="02040503050406030204" pitchFamily="18" charset="0"/>
            </a:endParaRPr>
          </a:p>
        </p:txBody>
      </p:sp>
      <p:sp>
        <p:nvSpPr>
          <p:cNvPr id="76" name="TextBox 75">
            <a:extLst>
              <a:ext uri="{FF2B5EF4-FFF2-40B4-BE49-F238E27FC236}">
                <a16:creationId xmlns:a16="http://schemas.microsoft.com/office/drawing/2014/main" id="{E280F31B-B942-4322-AB66-2C1DCA3915A9}"/>
              </a:ext>
            </a:extLst>
          </p:cNvPr>
          <p:cNvSpPr txBox="1"/>
          <p:nvPr/>
        </p:nvSpPr>
        <p:spPr>
          <a:xfrm>
            <a:off x="3185121" y="2229157"/>
            <a:ext cx="2759441" cy="169277"/>
          </a:xfrm>
          <a:prstGeom prst="rect">
            <a:avLst/>
          </a:prstGeom>
          <a:noFill/>
        </p:spPr>
        <p:txBody>
          <a:bodyPr wrap="square" rtlCol="0">
            <a:spAutoFit/>
          </a:bodyPr>
          <a:lstStyle/>
          <a:p>
            <a:r>
              <a:rPr lang="en-US" sz="500" b="1" dirty="0">
                <a:latin typeface="Cambria" panose="02040503050406030204" pitchFamily="18" charset="0"/>
                <a:ea typeface="Cambria" panose="02040503050406030204" pitchFamily="18" charset="0"/>
              </a:rPr>
              <a:t>←  </a:t>
            </a:r>
            <a:r>
              <a:rPr lang="en-US" sz="500" b="1" i="0" dirty="0">
                <a:effectLst/>
                <a:latin typeface="Cambria" panose="02040503050406030204" pitchFamily="18" charset="0"/>
                <a:ea typeface="Cambria" panose="02040503050406030204" pitchFamily="18" charset="0"/>
              </a:rPr>
              <a:t>Process of Elimination or plug (</a:t>
            </a:r>
            <a:r>
              <a:rPr lang="en-US" sz="500" b="1" i="0" dirty="0" err="1">
                <a:effectLst/>
                <a:latin typeface="Cambria" panose="02040503050406030204" pitchFamily="18" charset="0"/>
                <a:ea typeface="Cambria" panose="02040503050406030204" pitchFamily="18" charset="0"/>
              </a:rPr>
              <a:t>u,v</a:t>
            </a:r>
            <a:r>
              <a:rPr lang="en-US" sz="500" b="1" i="0" dirty="0">
                <a:effectLst/>
                <a:latin typeface="Cambria" panose="02040503050406030204" pitchFamily="18" charset="0"/>
                <a:ea typeface="Cambria" panose="02040503050406030204" pitchFamily="18" charset="0"/>
              </a:rPr>
              <a:t>)=(0,0)</a:t>
            </a:r>
            <a:endParaRPr lang="en-US" sz="500" b="1" dirty="0">
              <a:latin typeface="Cambria" panose="02040503050406030204" pitchFamily="18" charset="0"/>
              <a:ea typeface="Cambria" panose="02040503050406030204" pitchFamily="18" charset="0"/>
            </a:endParaRPr>
          </a:p>
        </p:txBody>
      </p:sp>
      <p:pic>
        <p:nvPicPr>
          <p:cNvPr id="78" name="Picture 77">
            <a:extLst>
              <a:ext uri="{FF2B5EF4-FFF2-40B4-BE49-F238E27FC236}">
                <a16:creationId xmlns:a16="http://schemas.microsoft.com/office/drawing/2014/main" id="{7DB8641C-88FE-4270-9119-3C3061034122}"/>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26424" y="848094"/>
            <a:ext cx="3578667" cy="128000"/>
          </a:xfrm>
          <a:prstGeom prst="rect">
            <a:avLst/>
          </a:prstGeom>
        </p:spPr>
      </p:pic>
      <p:sp>
        <p:nvSpPr>
          <p:cNvPr id="79" name="TextBox 78">
            <a:extLst>
              <a:ext uri="{FF2B5EF4-FFF2-40B4-BE49-F238E27FC236}">
                <a16:creationId xmlns:a16="http://schemas.microsoft.com/office/drawing/2014/main" id="{C31DB706-8617-49A2-9F27-AFDB65A5A412}"/>
              </a:ext>
            </a:extLst>
          </p:cNvPr>
          <p:cNvSpPr txBox="1"/>
          <p:nvPr/>
        </p:nvSpPr>
        <p:spPr>
          <a:xfrm>
            <a:off x="1443798" y="2583374"/>
            <a:ext cx="2045512" cy="738664"/>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Answer Choices: (L </a:t>
            </a:r>
            <a:r>
              <a:rPr lang="en-US" sz="700" i="0" dirty="0">
                <a:effectLst/>
                <a:latin typeface="Cambria" panose="02040503050406030204" pitchFamily="18" charset="0"/>
                <a:ea typeface="Cambria" panose="02040503050406030204" pitchFamily="18" charset="0"/>
              </a:rPr>
              <a:t>→</a:t>
            </a:r>
            <a:r>
              <a:rPr lang="en-US" sz="700" dirty="0">
                <a:latin typeface="Cambria" panose="02040503050406030204" pitchFamily="18" charset="0"/>
                <a:ea typeface="Cambria" panose="02040503050406030204" pitchFamily="18" charset="0"/>
                <a:cs typeface="Tahoma" panose="020B0604030504040204" pitchFamily="34" charset="0"/>
              </a:rPr>
              <a:t> </a:t>
            </a:r>
            <a:r>
              <a:rPr lang="en-US" sz="700" b="1" dirty="0">
                <a:latin typeface="Cambria" panose="02040503050406030204" pitchFamily="18" charset="0"/>
                <a:ea typeface="Cambria" panose="02040503050406030204" pitchFamily="18" charset="0"/>
                <a:cs typeface="Tahoma" panose="020B0604030504040204" pitchFamily="34" charset="0"/>
              </a:rPr>
              <a:t>R)</a:t>
            </a: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2,4,3,5,1</a:t>
            </a: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3,2,1,5,4</a:t>
            </a: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1,4,5,2,3</a:t>
            </a:r>
          </a:p>
          <a:p>
            <a:pPr marL="685800" lvl="1" indent="-228600">
              <a:buFont typeface="+mj-lt"/>
              <a:buAutoNum type="alphaUcPeriod"/>
            </a:pPr>
            <a:r>
              <a:rPr lang="en-US" sz="700" b="1" dirty="0">
                <a:solidFill>
                  <a:srgbClr val="FF0000"/>
                </a:solidFill>
                <a:latin typeface="Cambria" panose="02040503050406030204" pitchFamily="18" charset="0"/>
                <a:ea typeface="Cambria" panose="02040503050406030204" pitchFamily="18" charset="0"/>
              </a:rPr>
              <a:t>3,4,1,5,2 (correct answer)</a:t>
            </a:r>
            <a:endParaRPr lang="en-US" sz="700" b="1" dirty="0">
              <a:solidFill>
                <a:srgbClr val="FF0000"/>
              </a:solidFill>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r>
              <a:rPr lang="en-US" sz="700" dirty="0">
                <a:latin typeface="Cambria" panose="02040503050406030204" pitchFamily="18" charset="0"/>
                <a:ea typeface="Cambria" panose="02040503050406030204" pitchFamily="18" charset="0"/>
                <a:cs typeface="Tahoma" panose="020B0604030504040204" pitchFamily="34" charset="0"/>
              </a:rPr>
              <a:t>1,2,3,4,5</a:t>
            </a:r>
          </a:p>
        </p:txBody>
      </p:sp>
      <p:pic>
        <p:nvPicPr>
          <p:cNvPr id="34" name="Picture 33">
            <a:extLst>
              <a:ext uri="{FF2B5EF4-FFF2-40B4-BE49-F238E27FC236}">
                <a16:creationId xmlns:a16="http://schemas.microsoft.com/office/drawing/2014/main" id="{A55539A5-4671-4A69-AFDA-183C4A506B3E}"/>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1243299" y="1968227"/>
            <a:ext cx="2152838" cy="670476"/>
          </a:xfrm>
          <a:prstGeom prst="rect">
            <a:avLst/>
          </a:prstGeom>
        </p:spPr>
      </p:pic>
    </p:spTree>
    <p:extLst>
      <p:ext uri="{BB962C8B-B14F-4D97-AF65-F5344CB8AC3E}">
        <p14:creationId xmlns:p14="http://schemas.microsoft.com/office/powerpoint/2010/main" val="758717308"/>
      </p:ext>
    </p:extLst>
  </p:cSld>
  <p:clrMapOvr>
    <a:masterClrMapping/>
  </p:clrMapOvr>
  <p:transition>
    <p:cut/>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237</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artisticChalkSketch/>
                      </a14:imgEffect>
                    </a14:imgLayer>
                  </a14:imgProps>
                </a:ext>
              </a:extLst>
            </a:blip>
            <a:stretch>
              <a:fillRect/>
            </a:stretch>
          </a:blipFill>
        </p:spPr>
        <p:txBody>
          <a:bodyPr wrap="square" lIns="0" tIns="0" rIns="0" bIns="0" rtlCol="0"/>
          <a:lstStyle/>
          <a:p>
            <a:endParaRPr dirty="0"/>
          </a:p>
        </p:txBody>
      </p:sp>
      <p:pic>
        <p:nvPicPr>
          <p:cNvPr id="68" name="Picture 67">
            <a:extLst>
              <a:ext uri="{FF2B5EF4-FFF2-40B4-BE49-F238E27FC236}">
                <a16:creationId xmlns:a16="http://schemas.microsoft.com/office/drawing/2014/main" id="{8D2B93EC-CD10-4B8E-ADBB-F6DD4B021922}"/>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82047" y="1879299"/>
            <a:ext cx="2439924" cy="798477"/>
          </a:xfrm>
          <a:prstGeom prst="rect">
            <a:avLst/>
          </a:prstGeom>
        </p:spPr>
      </p:pic>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cxnSp>
        <p:nvCxnSpPr>
          <p:cNvPr id="16" name="Straight Arrow Connector 15">
            <a:extLst>
              <a:ext uri="{FF2B5EF4-FFF2-40B4-BE49-F238E27FC236}">
                <a16:creationId xmlns:a16="http://schemas.microsoft.com/office/drawing/2014/main" id="{CB6B02F6-CB25-4D8C-9683-1096AFB4C326}"/>
              </a:ext>
            </a:extLst>
          </p:cNvPr>
          <p:cNvCxnSpPr/>
          <p:nvPr/>
        </p:nvCxnSpPr>
        <p:spPr>
          <a:xfrm>
            <a:off x="554313" y="1823360"/>
            <a:ext cx="351777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91A84AD9-12D8-411C-9D3A-C687967943C1}"/>
              </a:ext>
            </a:extLst>
          </p:cNvPr>
          <p:cNvSpPr txBox="1"/>
          <p:nvPr/>
        </p:nvSpPr>
        <p:spPr>
          <a:xfrm>
            <a:off x="1642896" y="1713440"/>
            <a:ext cx="2657786" cy="200055"/>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Matching is from left to right</a:t>
            </a:r>
          </a:p>
        </p:txBody>
      </p:sp>
      <p:pic>
        <p:nvPicPr>
          <p:cNvPr id="2" name="Picture 1">
            <a:extLst>
              <a:ext uri="{FF2B5EF4-FFF2-40B4-BE49-F238E27FC236}">
                <a16:creationId xmlns:a16="http://schemas.microsoft.com/office/drawing/2014/main" id="{E977DA3F-2BCD-40B2-B010-318BD8648518}"/>
              </a:ext>
            </a:extLst>
          </p:cNvPr>
          <p:cNvPicPr>
            <a:picLocks noChangeAspect="1"/>
          </p:cNvPicPr>
          <p:nvPr/>
        </p:nvPicPr>
        <p:blipFill>
          <a:blip r:embed="rId12"/>
          <a:stretch>
            <a:fillRect/>
          </a:stretch>
        </p:blipFill>
        <p:spPr>
          <a:xfrm>
            <a:off x="36091" y="1097040"/>
            <a:ext cx="486970" cy="593935"/>
          </a:xfrm>
          <a:prstGeom prst="rect">
            <a:avLst/>
          </a:prstGeom>
        </p:spPr>
      </p:pic>
      <p:pic>
        <p:nvPicPr>
          <p:cNvPr id="5" name="Picture 4">
            <a:extLst>
              <a:ext uri="{FF2B5EF4-FFF2-40B4-BE49-F238E27FC236}">
                <a16:creationId xmlns:a16="http://schemas.microsoft.com/office/drawing/2014/main" id="{AB201FF4-BA34-4B45-BE05-7BE93CFD816F}"/>
              </a:ext>
            </a:extLst>
          </p:cNvPr>
          <p:cNvPicPr>
            <a:picLocks noChangeAspect="1"/>
          </p:cNvPicPr>
          <p:nvPr/>
        </p:nvPicPr>
        <p:blipFill>
          <a:blip r:embed="rId13"/>
          <a:stretch>
            <a:fillRect/>
          </a:stretch>
        </p:blipFill>
        <p:spPr>
          <a:xfrm>
            <a:off x="554313" y="1146954"/>
            <a:ext cx="747696" cy="586799"/>
          </a:xfrm>
          <a:prstGeom prst="rect">
            <a:avLst/>
          </a:prstGeom>
        </p:spPr>
      </p:pic>
      <p:pic>
        <p:nvPicPr>
          <p:cNvPr id="15" name="Picture 14">
            <a:extLst>
              <a:ext uri="{FF2B5EF4-FFF2-40B4-BE49-F238E27FC236}">
                <a16:creationId xmlns:a16="http://schemas.microsoft.com/office/drawing/2014/main" id="{23A5987C-272B-4701-AA20-B674C0553F83}"/>
              </a:ext>
            </a:extLst>
          </p:cNvPr>
          <p:cNvPicPr>
            <a:picLocks noChangeAspect="1"/>
          </p:cNvPicPr>
          <p:nvPr/>
        </p:nvPicPr>
        <p:blipFill rotWithShape="1">
          <a:blip r:embed="rId14"/>
          <a:srcRect t="4033" b="1"/>
          <a:stretch/>
        </p:blipFill>
        <p:spPr>
          <a:xfrm>
            <a:off x="1313338" y="1088802"/>
            <a:ext cx="751823" cy="633283"/>
          </a:xfrm>
          <a:prstGeom prst="rect">
            <a:avLst/>
          </a:prstGeom>
        </p:spPr>
      </p:pic>
      <p:pic>
        <p:nvPicPr>
          <p:cNvPr id="18" name="Picture 17">
            <a:extLst>
              <a:ext uri="{FF2B5EF4-FFF2-40B4-BE49-F238E27FC236}">
                <a16:creationId xmlns:a16="http://schemas.microsoft.com/office/drawing/2014/main" id="{393442BB-CDAF-470F-AEF3-51F1E39C6E68}"/>
              </a:ext>
            </a:extLst>
          </p:cNvPr>
          <p:cNvPicPr>
            <a:picLocks noChangeAspect="1"/>
          </p:cNvPicPr>
          <p:nvPr/>
        </p:nvPicPr>
        <p:blipFill>
          <a:blip r:embed="rId15"/>
          <a:stretch>
            <a:fillRect/>
          </a:stretch>
        </p:blipFill>
        <p:spPr>
          <a:xfrm>
            <a:off x="2038375" y="1078091"/>
            <a:ext cx="829535" cy="691934"/>
          </a:xfrm>
          <a:prstGeom prst="rect">
            <a:avLst/>
          </a:prstGeom>
        </p:spPr>
      </p:pic>
      <p:pic>
        <p:nvPicPr>
          <p:cNvPr id="19" name="Picture 18">
            <a:extLst>
              <a:ext uri="{FF2B5EF4-FFF2-40B4-BE49-F238E27FC236}">
                <a16:creationId xmlns:a16="http://schemas.microsoft.com/office/drawing/2014/main" id="{18BF0958-8430-4CE1-940C-E0D147296D10}"/>
              </a:ext>
            </a:extLst>
          </p:cNvPr>
          <p:cNvPicPr>
            <a:picLocks noChangeAspect="1"/>
          </p:cNvPicPr>
          <p:nvPr/>
        </p:nvPicPr>
        <p:blipFill>
          <a:blip r:embed="rId16"/>
          <a:stretch>
            <a:fillRect/>
          </a:stretch>
        </p:blipFill>
        <p:spPr>
          <a:xfrm>
            <a:off x="2921166" y="1088802"/>
            <a:ext cx="1012434" cy="692043"/>
          </a:xfrm>
          <a:prstGeom prst="rect">
            <a:avLst/>
          </a:prstGeom>
        </p:spPr>
      </p:pic>
      <p:pic>
        <p:nvPicPr>
          <p:cNvPr id="20" name="Picture 19">
            <a:extLst>
              <a:ext uri="{FF2B5EF4-FFF2-40B4-BE49-F238E27FC236}">
                <a16:creationId xmlns:a16="http://schemas.microsoft.com/office/drawing/2014/main" id="{40E21FF6-0CE9-47B6-B7BA-7B12895488FB}"/>
              </a:ext>
            </a:extLst>
          </p:cNvPr>
          <p:cNvPicPr>
            <a:picLocks noChangeAspect="1"/>
          </p:cNvPicPr>
          <p:nvPr/>
        </p:nvPicPr>
        <p:blipFill>
          <a:blip r:embed="rId17"/>
          <a:stretch>
            <a:fillRect/>
          </a:stretch>
        </p:blipFill>
        <p:spPr>
          <a:xfrm>
            <a:off x="3933600" y="1077233"/>
            <a:ext cx="600628" cy="684298"/>
          </a:xfrm>
          <a:prstGeom prst="rect">
            <a:avLst/>
          </a:prstGeom>
        </p:spPr>
      </p:pic>
      <p:sp>
        <p:nvSpPr>
          <p:cNvPr id="36" name="Rectangle 35">
            <a:extLst>
              <a:ext uri="{FF2B5EF4-FFF2-40B4-BE49-F238E27FC236}">
                <a16:creationId xmlns:a16="http://schemas.microsoft.com/office/drawing/2014/main" id="{16CC76A4-49C7-4AF6-9F80-41ADFCA74EF7}"/>
              </a:ext>
            </a:extLst>
          </p:cNvPr>
          <p:cNvSpPr/>
          <p:nvPr/>
        </p:nvSpPr>
        <p:spPr>
          <a:xfrm>
            <a:off x="113987" y="1321975"/>
            <a:ext cx="29367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t>
            </a:r>
          </a:p>
        </p:txBody>
      </p:sp>
      <p:sp>
        <p:nvSpPr>
          <p:cNvPr id="39" name="Rectangle 38">
            <a:extLst>
              <a:ext uri="{FF2B5EF4-FFF2-40B4-BE49-F238E27FC236}">
                <a16:creationId xmlns:a16="http://schemas.microsoft.com/office/drawing/2014/main" id="{80C723F1-A119-4771-875F-51D5E7EF279D}"/>
              </a:ext>
            </a:extLst>
          </p:cNvPr>
          <p:cNvSpPr/>
          <p:nvPr/>
        </p:nvSpPr>
        <p:spPr>
          <a:xfrm>
            <a:off x="646831" y="1287208"/>
            <a:ext cx="29367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t>
            </a:r>
          </a:p>
        </p:txBody>
      </p:sp>
      <p:sp>
        <p:nvSpPr>
          <p:cNvPr id="40" name="Rectangle 39">
            <a:extLst>
              <a:ext uri="{FF2B5EF4-FFF2-40B4-BE49-F238E27FC236}">
                <a16:creationId xmlns:a16="http://schemas.microsoft.com/office/drawing/2014/main" id="{A1A02D6A-0547-4892-8CF8-6BDA73BB2207}"/>
              </a:ext>
            </a:extLst>
          </p:cNvPr>
          <p:cNvSpPr/>
          <p:nvPr/>
        </p:nvSpPr>
        <p:spPr>
          <a:xfrm>
            <a:off x="1540081" y="1211124"/>
            <a:ext cx="29367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t>
            </a:r>
          </a:p>
        </p:txBody>
      </p:sp>
      <p:sp>
        <p:nvSpPr>
          <p:cNvPr id="41" name="Rectangle 40">
            <a:extLst>
              <a:ext uri="{FF2B5EF4-FFF2-40B4-BE49-F238E27FC236}">
                <a16:creationId xmlns:a16="http://schemas.microsoft.com/office/drawing/2014/main" id="{C190B393-2AA8-47D1-81C9-35FFA87BB1DB}"/>
              </a:ext>
            </a:extLst>
          </p:cNvPr>
          <p:cNvSpPr/>
          <p:nvPr/>
        </p:nvSpPr>
        <p:spPr>
          <a:xfrm>
            <a:off x="2469009" y="1210741"/>
            <a:ext cx="29367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t>
            </a:r>
          </a:p>
        </p:txBody>
      </p:sp>
      <p:sp>
        <p:nvSpPr>
          <p:cNvPr id="42" name="Rectangle 41">
            <a:extLst>
              <a:ext uri="{FF2B5EF4-FFF2-40B4-BE49-F238E27FC236}">
                <a16:creationId xmlns:a16="http://schemas.microsoft.com/office/drawing/2014/main" id="{6E7DEBAD-E6B4-49F1-A37C-1B1BDFA85195}"/>
              </a:ext>
            </a:extLst>
          </p:cNvPr>
          <p:cNvSpPr/>
          <p:nvPr/>
        </p:nvSpPr>
        <p:spPr>
          <a:xfrm>
            <a:off x="3215072" y="1368844"/>
            <a:ext cx="29367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t>
            </a:r>
          </a:p>
        </p:txBody>
      </p:sp>
      <p:sp>
        <p:nvSpPr>
          <p:cNvPr id="43" name="Rectangle 42">
            <a:extLst>
              <a:ext uri="{FF2B5EF4-FFF2-40B4-BE49-F238E27FC236}">
                <a16:creationId xmlns:a16="http://schemas.microsoft.com/office/drawing/2014/main" id="{9D1A9083-5F55-4469-AAC5-4C589168764A}"/>
              </a:ext>
            </a:extLst>
          </p:cNvPr>
          <p:cNvSpPr/>
          <p:nvPr/>
        </p:nvSpPr>
        <p:spPr>
          <a:xfrm>
            <a:off x="4102094" y="1404006"/>
            <a:ext cx="29367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t>
            </a:r>
          </a:p>
        </p:txBody>
      </p:sp>
      <p:pic>
        <p:nvPicPr>
          <p:cNvPr id="96" name="Picture 95">
            <a:extLst>
              <a:ext uri="{FF2B5EF4-FFF2-40B4-BE49-F238E27FC236}">
                <a16:creationId xmlns:a16="http://schemas.microsoft.com/office/drawing/2014/main" id="{199C8AE5-5512-4C49-B68F-CFCD1185078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36091" y="415623"/>
            <a:ext cx="3759238" cy="128000"/>
          </a:xfrm>
          <a:prstGeom prst="rect">
            <a:avLst/>
          </a:prstGeom>
        </p:spPr>
      </p:pic>
      <p:pic>
        <p:nvPicPr>
          <p:cNvPr id="82" name="Picture 81">
            <a:extLst>
              <a:ext uri="{FF2B5EF4-FFF2-40B4-BE49-F238E27FC236}">
                <a16:creationId xmlns:a16="http://schemas.microsoft.com/office/drawing/2014/main" id="{AD3E549D-C8A1-45B6-9548-004CF7190F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091" y="573786"/>
            <a:ext cx="3353143" cy="128000"/>
          </a:xfrm>
          <a:prstGeom prst="rect">
            <a:avLst/>
          </a:prstGeom>
        </p:spPr>
      </p:pic>
      <p:pic>
        <p:nvPicPr>
          <p:cNvPr id="80" name="Picture 79">
            <a:extLst>
              <a:ext uri="{FF2B5EF4-FFF2-40B4-BE49-F238E27FC236}">
                <a16:creationId xmlns:a16="http://schemas.microsoft.com/office/drawing/2014/main" id="{2BFBE81F-D493-4394-8BCA-8280DC9FB6BC}"/>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825657" y="415623"/>
            <a:ext cx="708571" cy="128000"/>
          </a:xfrm>
          <a:prstGeom prst="rect">
            <a:avLst/>
          </a:prstGeom>
        </p:spPr>
      </p:pic>
      <p:pic>
        <p:nvPicPr>
          <p:cNvPr id="92" name="Picture 91">
            <a:extLst>
              <a:ext uri="{FF2B5EF4-FFF2-40B4-BE49-F238E27FC236}">
                <a16:creationId xmlns:a16="http://schemas.microsoft.com/office/drawing/2014/main" id="{02AC6E42-8611-4A8B-A50E-F3C6C756AE97}"/>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37929" y="750529"/>
            <a:ext cx="2377905" cy="128000"/>
          </a:xfrm>
          <a:prstGeom prst="rect">
            <a:avLst/>
          </a:prstGeom>
        </p:spPr>
      </p:pic>
      <p:pic>
        <p:nvPicPr>
          <p:cNvPr id="88" name="Picture 87">
            <a:extLst>
              <a:ext uri="{FF2B5EF4-FFF2-40B4-BE49-F238E27FC236}">
                <a16:creationId xmlns:a16="http://schemas.microsoft.com/office/drawing/2014/main" id="{82EB4B89-00E9-4C0A-9058-8A11FEA76416}"/>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27383" y="573786"/>
            <a:ext cx="953143" cy="128000"/>
          </a:xfrm>
          <a:prstGeom prst="rect">
            <a:avLst/>
          </a:prstGeom>
        </p:spPr>
      </p:pic>
      <p:sp>
        <p:nvSpPr>
          <p:cNvPr id="89" name="TextBox 88">
            <a:extLst>
              <a:ext uri="{FF2B5EF4-FFF2-40B4-BE49-F238E27FC236}">
                <a16:creationId xmlns:a16="http://schemas.microsoft.com/office/drawing/2014/main" id="{31730BF4-AB26-43DC-BFD5-F70115D20605}"/>
              </a:ext>
            </a:extLst>
          </p:cNvPr>
          <p:cNvSpPr txBox="1"/>
          <p:nvPr/>
        </p:nvSpPr>
        <p:spPr>
          <a:xfrm>
            <a:off x="1200250" y="2645204"/>
            <a:ext cx="2045512" cy="738664"/>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(L </a:t>
            </a:r>
            <a:r>
              <a:rPr lang="en-US" sz="600" i="0" dirty="0">
                <a:effectLst/>
                <a:latin typeface="Cambria" panose="02040503050406030204" pitchFamily="18" charset="0"/>
                <a:ea typeface="Cambria" panose="02040503050406030204" pitchFamily="18" charset="0"/>
              </a:rPr>
              <a:t>→</a:t>
            </a:r>
            <a:r>
              <a:rPr lang="en-US" sz="600" dirty="0">
                <a:latin typeface="Cambria" panose="02040503050406030204" pitchFamily="18" charset="0"/>
                <a:ea typeface="Cambria" panose="02040503050406030204" pitchFamily="18" charset="0"/>
                <a:cs typeface="Tahoma" panose="020B0604030504040204" pitchFamily="34" charset="0"/>
              </a:rPr>
              <a:t> </a:t>
            </a:r>
            <a:r>
              <a:rPr lang="en-US" sz="600" b="1" dirty="0">
                <a:latin typeface="Cambria" panose="02040503050406030204" pitchFamily="18" charset="0"/>
                <a:ea typeface="Cambria" panose="02040503050406030204" pitchFamily="18" charset="0"/>
                <a:cs typeface="Tahoma" panose="020B0604030504040204" pitchFamily="34" charset="0"/>
              </a:rPr>
              <a:t>R)</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1,2,3,4,5,6</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2,5,4,3,6,1</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3,1,4,6,5,2</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1,5,3,2,6,4</a:t>
            </a:r>
          </a:p>
          <a:p>
            <a:pPr marL="685800" lvl="1" indent="-228600">
              <a:buFont typeface="+mj-lt"/>
              <a:buAutoNum type="alphaUcPeriod"/>
            </a:pPr>
            <a:r>
              <a:rPr lang="en-US" sz="600" dirty="0">
                <a:latin typeface="Cambria" panose="02040503050406030204" pitchFamily="18" charset="0"/>
                <a:ea typeface="Cambria" panose="02040503050406030204" pitchFamily="18" charset="0"/>
              </a:rPr>
              <a:t>6,2,1,3,5,4</a:t>
            </a:r>
            <a:endParaRPr lang="en-US" sz="60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2,3,5,1,4,6</a:t>
            </a:r>
          </a:p>
        </p:txBody>
      </p:sp>
      <p:pic>
        <p:nvPicPr>
          <p:cNvPr id="90" name="Picture 89">
            <a:extLst>
              <a:ext uri="{FF2B5EF4-FFF2-40B4-BE49-F238E27FC236}">
                <a16:creationId xmlns:a16="http://schemas.microsoft.com/office/drawing/2014/main" id="{0DC6E9BC-28A4-4BE8-9889-3A90E8BEE1CB}"/>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46831" y="2291811"/>
            <a:ext cx="3435276" cy="106057"/>
          </a:xfrm>
          <a:prstGeom prst="rect">
            <a:avLst/>
          </a:prstGeom>
        </p:spPr>
      </p:pic>
    </p:spTree>
    <p:extLst>
      <p:ext uri="{BB962C8B-B14F-4D97-AF65-F5344CB8AC3E}">
        <p14:creationId xmlns:p14="http://schemas.microsoft.com/office/powerpoint/2010/main" val="638355687"/>
      </p:ext>
    </p:extLst>
  </p:cSld>
  <p:clrMapOvr>
    <a:masterClrMapping/>
  </p:clrMapOvr>
  <p:transition>
    <p:cut/>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238</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(Solution)</a:t>
            </a:r>
          </a:p>
        </p:txBody>
      </p:sp>
      <p:pic>
        <p:nvPicPr>
          <p:cNvPr id="2" name="Picture 1">
            <a:extLst>
              <a:ext uri="{FF2B5EF4-FFF2-40B4-BE49-F238E27FC236}">
                <a16:creationId xmlns:a16="http://schemas.microsoft.com/office/drawing/2014/main" id="{E977DA3F-2BCD-40B2-B010-318BD8648518}"/>
              </a:ext>
            </a:extLst>
          </p:cNvPr>
          <p:cNvPicPr>
            <a:picLocks noChangeAspect="1"/>
          </p:cNvPicPr>
          <p:nvPr/>
        </p:nvPicPr>
        <p:blipFill>
          <a:blip r:embed="rId11"/>
          <a:stretch>
            <a:fillRect/>
          </a:stretch>
        </p:blipFill>
        <p:spPr>
          <a:xfrm>
            <a:off x="36091" y="1097040"/>
            <a:ext cx="486970" cy="593935"/>
          </a:xfrm>
          <a:prstGeom prst="rect">
            <a:avLst/>
          </a:prstGeom>
        </p:spPr>
      </p:pic>
      <p:pic>
        <p:nvPicPr>
          <p:cNvPr id="5" name="Picture 4">
            <a:extLst>
              <a:ext uri="{FF2B5EF4-FFF2-40B4-BE49-F238E27FC236}">
                <a16:creationId xmlns:a16="http://schemas.microsoft.com/office/drawing/2014/main" id="{AB201FF4-BA34-4B45-BE05-7BE93CFD816F}"/>
              </a:ext>
            </a:extLst>
          </p:cNvPr>
          <p:cNvPicPr>
            <a:picLocks noChangeAspect="1"/>
          </p:cNvPicPr>
          <p:nvPr/>
        </p:nvPicPr>
        <p:blipFill>
          <a:blip r:embed="rId12"/>
          <a:stretch>
            <a:fillRect/>
          </a:stretch>
        </p:blipFill>
        <p:spPr>
          <a:xfrm>
            <a:off x="554313" y="1146954"/>
            <a:ext cx="747696" cy="586799"/>
          </a:xfrm>
          <a:prstGeom prst="rect">
            <a:avLst/>
          </a:prstGeom>
        </p:spPr>
      </p:pic>
      <p:pic>
        <p:nvPicPr>
          <p:cNvPr id="18" name="Picture 17">
            <a:extLst>
              <a:ext uri="{FF2B5EF4-FFF2-40B4-BE49-F238E27FC236}">
                <a16:creationId xmlns:a16="http://schemas.microsoft.com/office/drawing/2014/main" id="{393442BB-CDAF-470F-AEF3-51F1E39C6E68}"/>
              </a:ext>
            </a:extLst>
          </p:cNvPr>
          <p:cNvPicPr>
            <a:picLocks noChangeAspect="1"/>
          </p:cNvPicPr>
          <p:nvPr/>
        </p:nvPicPr>
        <p:blipFill>
          <a:blip r:embed="rId13"/>
          <a:stretch>
            <a:fillRect/>
          </a:stretch>
        </p:blipFill>
        <p:spPr>
          <a:xfrm>
            <a:off x="2038375" y="1078091"/>
            <a:ext cx="829535" cy="691934"/>
          </a:xfrm>
          <a:prstGeom prst="rect">
            <a:avLst/>
          </a:prstGeom>
        </p:spPr>
      </p:pic>
      <p:pic>
        <p:nvPicPr>
          <p:cNvPr id="19" name="Picture 18">
            <a:extLst>
              <a:ext uri="{FF2B5EF4-FFF2-40B4-BE49-F238E27FC236}">
                <a16:creationId xmlns:a16="http://schemas.microsoft.com/office/drawing/2014/main" id="{18BF0958-8430-4CE1-940C-E0D147296D10}"/>
              </a:ext>
            </a:extLst>
          </p:cNvPr>
          <p:cNvPicPr>
            <a:picLocks noChangeAspect="1"/>
          </p:cNvPicPr>
          <p:nvPr/>
        </p:nvPicPr>
        <p:blipFill>
          <a:blip r:embed="rId14"/>
          <a:stretch>
            <a:fillRect/>
          </a:stretch>
        </p:blipFill>
        <p:spPr>
          <a:xfrm>
            <a:off x="2921166" y="1088802"/>
            <a:ext cx="1012434" cy="692043"/>
          </a:xfrm>
          <a:prstGeom prst="rect">
            <a:avLst/>
          </a:prstGeom>
        </p:spPr>
      </p:pic>
      <p:pic>
        <p:nvPicPr>
          <p:cNvPr id="20" name="Picture 19">
            <a:extLst>
              <a:ext uri="{FF2B5EF4-FFF2-40B4-BE49-F238E27FC236}">
                <a16:creationId xmlns:a16="http://schemas.microsoft.com/office/drawing/2014/main" id="{40E21FF6-0CE9-47B6-B7BA-7B12895488FB}"/>
              </a:ext>
            </a:extLst>
          </p:cNvPr>
          <p:cNvPicPr>
            <a:picLocks noChangeAspect="1"/>
          </p:cNvPicPr>
          <p:nvPr/>
        </p:nvPicPr>
        <p:blipFill>
          <a:blip r:embed="rId15"/>
          <a:stretch>
            <a:fillRect/>
          </a:stretch>
        </p:blipFill>
        <p:spPr>
          <a:xfrm>
            <a:off x="3933600" y="1077233"/>
            <a:ext cx="600628" cy="684298"/>
          </a:xfrm>
          <a:prstGeom prst="rect">
            <a:avLst/>
          </a:prstGeom>
        </p:spPr>
      </p:pic>
      <p:sp>
        <p:nvSpPr>
          <p:cNvPr id="36" name="Rectangle 35">
            <a:extLst>
              <a:ext uri="{FF2B5EF4-FFF2-40B4-BE49-F238E27FC236}">
                <a16:creationId xmlns:a16="http://schemas.microsoft.com/office/drawing/2014/main" id="{16CC76A4-49C7-4AF6-9F80-41ADFCA74EF7}"/>
              </a:ext>
            </a:extLst>
          </p:cNvPr>
          <p:cNvSpPr/>
          <p:nvPr/>
        </p:nvSpPr>
        <p:spPr>
          <a:xfrm>
            <a:off x="97156" y="1321975"/>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2</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39" name="Rectangle 38">
            <a:extLst>
              <a:ext uri="{FF2B5EF4-FFF2-40B4-BE49-F238E27FC236}">
                <a16:creationId xmlns:a16="http://schemas.microsoft.com/office/drawing/2014/main" id="{80C723F1-A119-4771-875F-51D5E7EF279D}"/>
              </a:ext>
            </a:extLst>
          </p:cNvPr>
          <p:cNvSpPr/>
          <p:nvPr/>
        </p:nvSpPr>
        <p:spPr>
          <a:xfrm>
            <a:off x="630000" y="1287208"/>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3</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41" name="Rectangle 40">
            <a:extLst>
              <a:ext uri="{FF2B5EF4-FFF2-40B4-BE49-F238E27FC236}">
                <a16:creationId xmlns:a16="http://schemas.microsoft.com/office/drawing/2014/main" id="{C190B393-2AA8-47D1-81C9-35FFA87BB1DB}"/>
              </a:ext>
            </a:extLst>
          </p:cNvPr>
          <p:cNvSpPr/>
          <p:nvPr/>
        </p:nvSpPr>
        <p:spPr>
          <a:xfrm>
            <a:off x="2452178" y="1210741"/>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1</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42" name="Rectangle 41">
            <a:extLst>
              <a:ext uri="{FF2B5EF4-FFF2-40B4-BE49-F238E27FC236}">
                <a16:creationId xmlns:a16="http://schemas.microsoft.com/office/drawing/2014/main" id="{6E7DEBAD-E6B4-49F1-A37C-1B1BDFA85195}"/>
              </a:ext>
            </a:extLst>
          </p:cNvPr>
          <p:cNvSpPr/>
          <p:nvPr/>
        </p:nvSpPr>
        <p:spPr>
          <a:xfrm>
            <a:off x="3198241" y="1368844"/>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4</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43" name="Rectangle 42">
            <a:extLst>
              <a:ext uri="{FF2B5EF4-FFF2-40B4-BE49-F238E27FC236}">
                <a16:creationId xmlns:a16="http://schemas.microsoft.com/office/drawing/2014/main" id="{9D1A9083-5F55-4469-AAC5-4C589168764A}"/>
              </a:ext>
            </a:extLst>
          </p:cNvPr>
          <p:cNvSpPr/>
          <p:nvPr/>
        </p:nvSpPr>
        <p:spPr>
          <a:xfrm>
            <a:off x="4085263" y="1404006"/>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6</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pic>
        <p:nvPicPr>
          <p:cNvPr id="82" name="Picture 81">
            <a:extLst>
              <a:ext uri="{FF2B5EF4-FFF2-40B4-BE49-F238E27FC236}">
                <a16:creationId xmlns:a16="http://schemas.microsoft.com/office/drawing/2014/main" id="{AD3E549D-C8A1-45B6-9548-004CF7190FE2}"/>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36091" y="573786"/>
            <a:ext cx="3353143" cy="128000"/>
          </a:xfrm>
          <a:prstGeom prst="rect">
            <a:avLst/>
          </a:prstGeom>
        </p:spPr>
      </p:pic>
      <p:pic>
        <p:nvPicPr>
          <p:cNvPr id="88" name="Picture 87">
            <a:extLst>
              <a:ext uri="{FF2B5EF4-FFF2-40B4-BE49-F238E27FC236}">
                <a16:creationId xmlns:a16="http://schemas.microsoft.com/office/drawing/2014/main" id="{82EB4B89-00E9-4C0A-9058-8A11FEA76416}"/>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3427383" y="573786"/>
            <a:ext cx="953143" cy="128000"/>
          </a:xfrm>
          <a:prstGeom prst="rect">
            <a:avLst/>
          </a:prstGeom>
        </p:spPr>
      </p:pic>
      <p:cxnSp>
        <p:nvCxnSpPr>
          <p:cNvPr id="37" name="Straight Arrow Connector 36">
            <a:extLst>
              <a:ext uri="{FF2B5EF4-FFF2-40B4-BE49-F238E27FC236}">
                <a16:creationId xmlns:a16="http://schemas.microsoft.com/office/drawing/2014/main" id="{845EBC54-3B6D-469F-B4F0-1E9FE4BE04AE}"/>
              </a:ext>
            </a:extLst>
          </p:cNvPr>
          <p:cNvCxnSpPr/>
          <p:nvPr/>
        </p:nvCxnSpPr>
        <p:spPr>
          <a:xfrm>
            <a:off x="554313" y="1823360"/>
            <a:ext cx="351777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8" name="TextBox 37">
            <a:extLst>
              <a:ext uri="{FF2B5EF4-FFF2-40B4-BE49-F238E27FC236}">
                <a16:creationId xmlns:a16="http://schemas.microsoft.com/office/drawing/2014/main" id="{D65AFB65-46E9-4EEE-B9E9-89730FBE20CE}"/>
              </a:ext>
            </a:extLst>
          </p:cNvPr>
          <p:cNvSpPr txBox="1"/>
          <p:nvPr/>
        </p:nvSpPr>
        <p:spPr>
          <a:xfrm>
            <a:off x="1642896" y="1713440"/>
            <a:ext cx="2657786" cy="200055"/>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Matching is from left to right</a:t>
            </a:r>
          </a:p>
        </p:txBody>
      </p:sp>
      <p:pic>
        <p:nvPicPr>
          <p:cNvPr id="44" name="Picture 43">
            <a:extLst>
              <a:ext uri="{FF2B5EF4-FFF2-40B4-BE49-F238E27FC236}">
                <a16:creationId xmlns:a16="http://schemas.microsoft.com/office/drawing/2014/main" id="{A20C1809-0D1C-4BBF-AE32-FCB62412F6D3}"/>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82047" y="1879299"/>
            <a:ext cx="2439924" cy="798477"/>
          </a:xfrm>
          <a:prstGeom prst="rect">
            <a:avLst/>
          </a:prstGeom>
        </p:spPr>
      </p:pic>
      <p:pic>
        <p:nvPicPr>
          <p:cNvPr id="45" name="Picture 44">
            <a:extLst>
              <a:ext uri="{FF2B5EF4-FFF2-40B4-BE49-F238E27FC236}">
                <a16:creationId xmlns:a16="http://schemas.microsoft.com/office/drawing/2014/main" id="{29EB25FC-7016-42E7-93FF-B1225ED506AD}"/>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46831" y="2291811"/>
            <a:ext cx="3435276" cy="106057"/>
          </a:xfrm>
          <a:prstGeom prst="rect">
            <a:avLst/>
          </a:prstGeom>
        </p:spPr>
      </p:pic>
      <p:sp>
        <p:nvSpPr>
          <p:cNvPr id="46" name="TextBox 45">
            <a:extLst>
              <a:ext uri="{FF2B5EF4-FFF2-40B4-BE49-F238E27FC236}">
                <a16:creationId xmlns:a16="http://schemas.microsoft.com/office/drawing/2014/main" id="{68BE0ED6-8A8C-41C3-A960-BE86D488FD8A}"/>
              </a:ext>
            </a:extLst>
          </p:cNvPr>
          <p:cNvSpPr txBox="1"/>
          <p:nvPr/>
        </p:nvSpPr>
        <p:spPr>
          <a:xfrm>
            <a:off x="1200250" y="2645204"/>
            <a:ext cx="2045512" cy="738664"/>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(L </a:t>
            </a:r>
            <a:r>
              <a:rPr lang="en-US" sz="600" i="0" dirty="0">
                <a:effectLst/>
                <a:latin typeface="Cambria" panose="02040503050406030204" pitchFamily="18" charset="0"/>
                <a:ea typeface="Cambria" panose="02040503050406030204" pitchFamily="18" charset="0"/>
              </a:rPr>
              <a:t>→</a:t>
            </a:r>
            <a:r>
              <a:rPr lang="en-US" sz="600" dirty="0">
                <a:latin typeface="Cambria" panose="02040503050406030204" pitchFamily="18" charset="0"/>
                <a:ea typeface="Cambria" panose="02040503050406030204" pitchFamily="18" charset="0"/>
                <a:cs typeface="Tahoma" panose="020B0604030504040204" pitchFamily="34" charset="0"/>
              </a:rPr>
              <a:t> </a:t>
            </a:r>
            <a:r>
              <a:rPr lang="en-US" sz="600" b="1" dirty="0">
                <a:latin typeface="Cambria" panose="02040503050406030204" pitchFamily="18" charset="0"/>
                <a:ea typeface="Cambria" panose="02040503050406030204" pitchFamily="18" charset="0"/>
                <a:cs typeface="Tahoma" panose="020B0604030504040204" pitchFamily="34" charset="0"/>
              </a:rPr>
              <a:t>R)</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1,2,3,4,5,6</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2,5,4,3,6,1</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3,1,4,6,5,2</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1,5,3,2,6,4</a:t>
            </a:r>
          </a:p>
          <a:p>
            <a:pPr marL="685800" lvl="1" indent="-228600">
              <a:buFont typeface="+mj-lt"/>
              <a:buAutoNum type="alphaUcPeriod"/>
            </a:pPr>
            <a:r>
              <a:rPr lang="en-US" sz="600" dirty="0">
                <a:latin typeface="Cambria" panose="02040503050406030204" pitchFamily="18" charset="0"/>
                <a:ea typeface="Cambria" panose="02040503050406030204" pitchFamily="18" charset="0"/>
              </a:rPr>
              <a:t>6,2,1,3,5,4</a:t>
            </a:r>
            <a:endParaRPr lang="en-US" sz="60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r>
              <a:rPr lang="en-US" sz="600" b="1" dirty="0">
                <a:solidFill>
                  <a:srgbClr val="FF0000"/>
                </a:solidFill>
                <a:latin typeface="Cambria" panose="02040503050406030204" pitchFamily="18" charset="0"/>
                <a:ea typeface="Cambria" panose="02040503050406030204" pitchFamily="18" charset="0"/>
                <a:cs typeface="Tahoma" panose="020B0604030504040204" pitchFamily="34" charset="0"/>
              </a:rPr>
              <a:t>2,3,5,1,4,6 (Correct Answer)</a:t>
            </a:r>
          </a:p>
        </p:txBody>
      </p:sp>
      <p:pic>
        <p:nvPicPr>
          <p:cNvPr id="47" name="Picture 46">
            <a:extLst>
              <a:ext uri="{FF2B5EF4-FFF2-40B4-BE49-F238E27FC236}">
                <a16:creationId xmlns:a16="http://schemas.microsoft.com/office/drawing/2014/main" id="{6E100ECB-46D5-4E85-AB88-05A3800C5BC2}"/>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36091" y="415623"/>
            <a:ext cx="3759238" cy="128000"/>
          </a:xfrm>
          <a:prstGeom prst="rect">
            <a:avLst/>
          </a:prstGeom>
        </p:spPr>
      </p:pic>
      <p:pic>
        <p:nvPicPr>
          <p:cNvPr id="48" name="Picture 47">
            <a:extLst>
              <a:ext uri="{FF2B5EF4-FFF2-40B4-BE49-F238E27FC236}">
                <a16:creationId xmlns:a16="http://schemas.microsoft.com/office/drawing/2014/main" id="{30E49E22-4F92-4758-9EFB-B228B6BCCB84}"/>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3825657" y="415623"/>
            <a:ext cx="708571" cy="128000"/>
          </a:xfrm>
          <a:prstGeom prst="rect">
            <a:avLst/>
          </a:prstGeom>
        </p:spPr>
      </p:pic>
      <p:pic>
        <p:nvPicPr>
          <p:cNvPr id="49" name="Picture 48">
            <a:extLst>
              <a:ext uri="{FF2B5EF4-FFF2-40B4-BE49-F238E27FC236}">
                <a16:creationId xmlns:a16="http://schemas.microsoft.com/office/drawing/2014/main" id="{A851DB64-A58E-42D9-A7FB-112702C80567}"/>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37929" y="750529"/>
            <a:ext cx="2377905" cy="128000"/>
          </a:xfrm>
          <a:prstGeom prst="rect">
            <a:avLst/>
          </a:prstGeom>
        </p:spPr>
      </p:pic>
      <p:pic>
        <p:nvPicPr>
          <p:cNvPr id="51" name="Picture 50">
            <a:extLst>
              <a:ext uri="{FF2B5EF4-FFF2-40B4-BE49-F238E27FC236}">
                <a16:creationId xmlns:a16="http://schemas.microsoft.com/office/drawing/2014/main" id="{7E91DA6D-8BD3-4AD9-BB61-10518191F619}"/>
              </a:ext>
            </a:extLst>
          </p:cNvPr>
          <p:cNvPicPr>
            <a:picLocks noChangeAspect="1"/>
          </p:cNvPicPr>
          <p:nvPr/>
        </p:nvPicPr>
        <p:blipFill rotWithShape="1">
          <a:blip r:embed="rId23"/>
          <a:srcRect t="4033" b="1"/>
          <a:stretch/>
        </p:blipFill>
        <p:spPr>
          <a:xfrm>
            <a:off x="1313338" y="1088802"/>
            <a:ext cx="751823" cy="633283"/>
          </a:xfrm>
          <a:prstGeom prst="rect">
            <a:avLst/>
          </a:prstGeom>
        </p:spPr>
      </p:pic>
      <p:sp>
        <p:nvSpPr>
          <p:cNvPr id="52" name="Rectangle 51">
            <a:extLst>
              <a:ext uri="{FF2B5EF4-FFF2-40B4-BE49-F238E27FC236}">
                <a16:creationId xmlns:a16="http://schemas.microsoft.com/office/drawing/2014/main" id="{DA9C083D-BA57-426A-B44F-7BD0FF3E8B4D}"/>
              </a:ext>
            </a:extLst>
          </p:cNvPr>
          <p:cNvSpPr/>
          <p:nvPr/>
        </p:nvSpPr>
        <p:spPr>
          <a:xfrm>
            <a:off x="1523250" y="1211124"/>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5</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83149204"/>
      </p:ext>
    </p:extLst>
  </p:cSld>
  <p:clrMapOvr>
    <a:masterClrMapping/>
  </p:clrMapOvr>
  <p:transition>
    <p:cut/>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239</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(Detailed Solution)</a:t>
            </a:r>
          </a:p>
        </p:txBody>
      </p:sp>
      <p:pic>
        <p:nvPicPr>
          <p:cNvPr id="2" name="Picture 1">
            <a:extLst>
              <a:ext uri="{FF2B5EF4-FFF2-40B4-BE49-F238E27FC236}">
                <a16:creationId xmlns:a16="http://schemas.microsoft.com/office/drawing/2014/main" id="{E977DA3F-2BCD-40B2-B010-318BD8648518}"/>
              </a:ext>
            </a:extLst>
          </p:cNvPr>
          <p:cNvPicPr>
            <a:picLocks noChangeAspect="1"/>
          </p:cNvPicPr>
          <p:nvPr/>
        </p:nvPicPr>
        <p:blipFill>
          <a:blip r:embed="rId11"/>
          <a:stretch>
            <a:fillRect/>
          </a:stretch>
        </p:blipFill>
        <p:spPr>
          <a:xfrm>
            <a:off x="137386" y="382203"/>
            <a:ext cx="337412" cy="411527"/>
          </a:xfrm>
          <a:prstGeom prst="rect">
            <a:avLst/>
          </a:prstGeom>
        </p:spPr>
      </p:pic>
      <p:pic>
        <p:nvPicPr>
          <p:cNvPr id="5" name="Picture 4">
            <a:extLst>
              <a:ext uri="{FF2B5EF4-FFF2-40B4-BE49-F238E27FC236}">
                <a16:creationId xmlns:a16="http://schemas.microsoft.com/office/drawing/2014/main" id="{AB201FF4-BA34-4B45-BE05-7BE93CFD816F}"/>
              </a:ext>
            </a:extLst>
          </p:cNvPr>
          <p:cNvPicPr>
            <a:picLocks noChangeAspect="1"/>
          </p:cNvPicPr>
          <p:nvPr/>
        </p:nvPicPr>
        <p:blipFill>
          <a:blip r:embed="rId12"/>
          <a:stretch>
            <a:fillRect/>
          </a:stretch>
        </p:blipFill>
        <p:spPr>
          <a:xfrm>
            <a:off x="9665" y="866756"/>
            <a:ext cx="577931" cy="453566"/>
          </a:xfrm>
          <a:prstGeom prst="rect">
            <a:avLst/>
          </a:prstGeom>
        </p:spPr>
      </p:pic>
      <p:pic>
        <p:nvPicPr>
          <p:cNvPr id="15" name="Picture 14">
            <a:extLst>
              <a:ext uri="{FF2B5EF4-FFF2-40B4-BE49-F238E27FC236}">
                <a16:creationId xmlns:a16="http://schemas.microsoft.com/office/drawing/2014/main" id="{23A5987C-272B-4701-AA20-B674C0553F83}"/>
              </a:ext>
            </a:extLst>
          </p:cNvPr>
          <p:cNvPicPr>
            <a:picLocks noChangeAspect="1"/>
          </p:cNvPicPr>
          <p:nvPr/>
        </p:nvPicPr>
        <p:blipFill>
          <a:blip r:embed="rId13"/>
          <a:stretch>
            <a:fillRect/>
          </a:stretch>
        </p:blipFill>
        <p:spPr>
          <a:xfrm>
            <a:off x="14377" y="1365974"/>
            <a:ext cx="564775" cy="495720"/>
          </a:xfrm>
          <a:prstGeom prst="rect">
            <a:avLst/>
          </a:prstGeom>
        </p:spPr>
      </p:pic>
      <p:pic>
        <p:nvPicPr>
          <p:cNvPr id="18" name="Picture 17">
            <a:extLst>
              <a:ext uri="{FF2B5EF4-FFF2-40B4-BE49-F238E27FC236}">
                <a16:creationId xmlns:a16="http://schemas.microsoft.com/office/drawing/2014/main" id="{393442BB-CDAF-470F-AEF3-51F1E39C6E68}"/>
              </a:ext>
            </a:extLst>
          </p:cNvPr>
          <p:cNvPicPr>
            <a:picLocks noChangeAspect="1"/>
          </p:cNvPicPr>
          <p:nvPr/>
        </p:nvPicPr>
        <p:blipFill>
          <a:blip r:embed="rId14"/>
          <a:stretch>
            <a:fillRect/>
          </a:stretch>
        </p:blipFill>
        <p:spPr>
          <a:xfrm>
            <a:off x="22820" y="1913067"/>
            <a:ext cx="551620" cy="460119"/>
          </a:xfrm>
          <a:prstGeom prst="rect">
            <a:avLst/>
          </a:prstGeom>
        </p:spPr>
      </p:pic>
      <p:pic>
        <p:nvPicPr>
          <p:cNvPr id="19" name="Picture 18">
            <a:extLst>
              <a:ext uri="{FF2B5EF4-FFF2-40B4-BE49-F238E27FC236}">
                <a16:creationId xmlns:a16="http://schemas.microsoft.com/office/drawing/2014/main" id="{18BF0958-8430-4CE1-940C-E0D147296D10}"/>
              </a:ext>
            </a:extLst>
          </p:cNvPr>
          <p:cNvPicPr>
            <a:picLocks noChangeAspect="1"/>
          </p:cNvPicPr>
          <p:nvPr/>
        </p:nvPicPr>
        <p:blipFill>
          <a:blip r:embed="rId15"/>
          <a:stretch>
            <a:fillRect/>
          </a:stretch>
        </p:blipFill>
        <p:spPr>
          <a:xfrm>
            <a:off x="-1869" y="2423579"/>
            <a:ext cx="633436" cy="432981"/>
          </a:xfrm>
          <a:prstGeom prst="rect">
            <a:avLst/>
          </a:prstGeom>
        </p:spPr>
      </p:pic>
      <p:pic>
        <p:nvPicPr>
          <p:cNvPr id="20" name="Picture 19">
            <a:extLst>
              <a:ext uri="{FF2B5EF4-FFF2-40B4-BE49-F238E27FC236}">
                <a16:creationId xmlns:a16="http://schemas.microsoft.com/office/drawing/2014/main" id="{40E21FF6-0CE9-47B6-B7BA-7B12895488FB}"/>
              </a:ext>
            </a:extLst>
          </p:cNvPr>
          <p:cNvPicPr>
            <a:picLocks noChangeAspect="1"/>
          </p:cNvPicPr>
          <p:nvPr/>
        </p:nvPicPr>
        <p:blipFill>
          <a:blip r:embed="rId16"/>
          <a:stretch>
            <a:fillRect/>
          </a:stretch>
        </p:blipFill>
        <p:spPr>
          <a:xfrm>
            <a:off x="141103" y="2903010"/>
            <a:ext cx="398781" cy="454332"/>
          </a:xfrm>
          <a:prstGeom prst="rect">
            <a:avLst/>
          </a:prstGeom>
        </p:spPr>
      </p:pic>
      <p:sp>
        <p:nvSpPr>
          <p:cNvPr id="36" name="Rectangle 35">
            <a:extLst>
              <a:ext uri="{FF2B5EF4-FFF2-40B4-BE49-F238E27FC236}">
                <a16:creationId xmlns:a16="http://schemas.microsoft.com/office/drawing/2014/main" id="{16CC76A4-49C7-4AF6-9F80-41ADFCA74EF7}"/>
              </a:ext>
            </a:extLst>
          </p:cNvPr>
          <p:cNvSpPr/>
          <p:nvPr/>
        </p:nvSpPr>
        <p:spPr>
          <a:xfrm>
            <a:off x="137386" y="469775"/>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2</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39" name="Rectangle 38">
            <a:extLst>
              <a:ext uri="{FF2B5EF4-FFF2-40B4-BE49-F238E27FC236}">
                <a16:creationId xmlns:a16="http://schemas.microsoft.com/office/drawing/2014/main" id="{80C723F1-A119-4771-875F-51D5E7EF279D}"/>
              </a:ext>
            </a:extLst>
          </p:cNvPr>
          <p:cNvSpPr/>
          <p:nvPr/>
        </p:nvSpPr>
        <p:spPr>
          <a:xfrm>
            <a:off x="22185" y="903517"/>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3</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40" name="Rectangle 39">
            <a:extLst>
              <a:ext uri="{FF2B5EF4-FFF2-40B4-BE49-F238E27FC236}">
                <a16:creationId xmlns:a16="http://schemas.microsoft.com/office/drawing/2014/main" id="{A1A02D6A-0547-4892-8CF8-6BDA73BB2207}"/>
              </a:ext>
            </a:extLst>
          </p:cNvPr>
          <p:cNvSpPr/>
          <p:nvPr/>
        </p:nvSpPr>
        <p:spPr>
          <a:xfrm>
            <a:off x="176828" y="1423800"/>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5</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41" name="Rectangle 40">
            <a:extLst>
              <a:ext uri="{FF2B5EF4-FFF2-40B4-BE49-F238E27FC236}">
                <a16:creationId xmlns:a16="http://schemas.microsoft.com/office/drawing/2014/main" id="{C190B393-2AA8-47D1-81C9-35FFA87BB1DB}"/>
              </a:ext>
            </a:extLst>
          </p:cNvPr>
          <p:cNvSpPr/>
          <p:nvPr/>
        </p:nvSpPr>
        <p:spPr>
          <a:xfrm>
            <a:off x="224529" y="1928264"/>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1</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42" name="Rectangle 41">
            <a:extLst>
              <a:ext uri="{FF2B5EF4-FFF2-40B4-BE49-F238E27FC236}">
                <a16:creationId xmlns:a16="http://schemas.microsoft.com/office/drawing/2014/main" id="{6E7DEBAD-E6B4-49F1-A37C-1B1BDFA85195}"/>
              </a:ext>
            </a:extLst>
          </p:cNvPr>
          <p:cNvSpPr/>
          <p:nvPr/>
        </p:nvSpPr>
        <p:spPr>
          <a:xfrm>
            <a:off x="151182" y="2496981"/>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4</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43" name="Rectangle 42">
            <a:extLst>
              <a:ext uri="{FF2B5EF4-FFF2-40B4-BE49-F238E27FC236}">
                <a16:creationId xmlns:a16="http://schemas.microsoft.com/office/drawing/2014/main" id="{9D1A9083-5F55-4469-AAC5-4C589168764A}"/>
              </a:ext>
            </a:extLst>
          </p:cNvPr>
          <p:cNvSpPr/>
          <p:nvPr/>
        </p:nvSpPr>
        <p:spPr>
          <a:xfrm>
            <a:off x="176828" y="2948548"/>
            <a:ext cx="32733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6</a:t>
            </a:r>
            <a:endParaRPr lang="en-US" sz="2000"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cxnSp>
        <p:nvCxnSpPr>
          <p:cNvPr id="14" name="Straight Connector 13">
            <a:extLst>
              <a:ext uri="{FF2B5EF4-FFF2-40B4-BE49-F238E27FC236}">
                <a16:creationId xmlns:a16="http://schemas.microsoft.com/office/drawing/2014/main" id="{33D325E7-03DB-46E5-9683-3D68A781F5DD}"/>
              </a:ext>
            </a:extLst>
          </p:cNvPr>
          <p:cNvCxnSpPr>
            <a:cxnSpLocks/>
          </p:cNvCxnSpPr>
          <p:nvPr/>
        </p:nvCxnSpPr>
        <p:spPr>
          <a:xfrm flipH="1">
            <a:off x="-2084" y="848757"/>
            <a:ext cx="4610101" cy="0"/>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F748DCA6-4BD7-4E32-A53E-B86BB7FE64CF}"/>
              </a:ext>
            </a:extLst>
          </p:cNvPr>
          <p:cNvCxnSpPr>
            <a:cxnSpLocks/>
          </p:cNvCxnSpPr>
          <p:nvPr/>
        </p:nvCxnSpPr>
        <p:spPr>
          <a:xfrm flipH="1">
            <a:off x="-2085" y="1336463"/>
            <a:ext cx="4610101" cy="0"/>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3B572231-58C7-4209-974A-298004F7EDB9}"/>
              </a:ext>
            </a:extLst>
          </p:cNvPr>
          <p:cNvCxnSpPr>
            <a:cxnSpLocks/>
          </p:cNvCxnSpPr>
          <p:nvPr/>
        </p:nvCxnSpPr>
        <p:spPr>
          <a:xfrm flipH="1">
            <a:off x="0" y="1876683"/>
            <a:ext cx="4619767" cy="0"/>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A430DEDA-A776-43AE-87A4-75B151C3E53E}"/>
              </a:ext>
            </a:extLst>
          </p:cNvPr>
          <p:cNvCxnSpPr>
            <a:cxnSpLocks/>
          </p:cNvCxnSpPr>
          <p:nvPr/>
        </p:nvCxnSpPr>
        <p:spPr>
          <a:xfrm flipH="1">
            <a:off x="0" y="2386314"/>
            <a:ext cx="4610101" cy="0"/>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E3B9DB37-A2D1-4E09-A340-423AF67125EF}"/>
              </a:ext>
            </a:extLst>
          </p:cNvPr>
          <p:cNvCxnSpPr>
            <a:cxnSpLocks/>
          </p:cNvCxnSpPr>
          <p:nvPr/>
        </p:nvCxnSpPr>
        <p:spPr>
          <a:xfrm flipH="1">
            <a:off x="-4311" y="2869689"/>
            <a:ext cx="4610101"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2232AF7-D681-4C76-B036-F0F3A5CFE54A}"/>
                  </a:ext>
                </a:extLst>
              </p:cNvPr>
              <p:cNvSpPr txBox="1"/>
              <p:nvPr/>
            </p:nvSpPr>
            <p:spPr>
              <a:xfrm>
                <a:off x="531170" y="1855270"/>
                <a:ext cx="4103360" cy="461665"/>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Looking at grid curves, if we fix v, then x and y parametrize a straight line in the plane </a:t>
                </a:r>
                <a14:m>
                  <m:oMath xmlns:m="http://schemas.openxmlformats.org/officeDocument/2006/math">
                    <m:r>
                      <a:rPr lang="en-US" sz="600" b="1" i="1" dirty="0" smtClean="0">
                        <a:latin typeface="Cambria Math" panose="02040503050406030204" pitchFamily="18" charset="0"/>
                        <a:ea typeface="Cambria" panose="02040503050406030204" pitchFamily="18" charset="0"/>
                      </a:rPr>
                      <m:t>𝒛</m:t>
                    </m:r>
                    <m:r>
                      <a:rPr lang="en-US" sz="600" b="1" i="1" dirty="0" smtClean="0">
                        <a:latin typeface="Cambria Math" panose="02040503050406030204" pitchFamily="18" charset="0"/>
                        <a:ea typeface="Cambria" panose="02040503050406030204" pitchFamily="18" charset="0"/>
                      </a:rPr>
                      <m:t> = </m:t>
                    </m:r>
                    <m:r>
                      <a:rPr lang="en-US" sz="600" b="1" i="1" dirty="0" smtClean="0">
                        <a:latin typeface="Cambria Math" panose="02040503050406030204" pitchFamily="18" charset="0"/>
                        <a:ea typeface="Cambria" panose="02040503050406030204" pitchFamily="18" charset="0"/>
                      </a:rPr>
                      <m:t>𝒗</m:t>
                    </m:r>
                    <m:r>
                      <a:rPr lang="en-US" sz="600" b="1" i="1" dirty="0" smtClean="0">
                        <a:latin typeface="Cambria Math" panose="02040503050406030204" pitchFamily="18" charset="0"/>
                        <a:ea typeface="Cambria" panose="02040503050406030204" pitchFamily="18" charset="0"/>
                      </a:rPr>
                      <m:t> </m:t>
                    </m:r>
                  </m:oMath>
                </a14:m>
                <a:r>
                  <a:rPr lang="en-US" sz="600" b="1" dirty="0">
                    <a:latin typeface="Cambria" panose="02040503050406030204" pitchFamily="18" charset="0"/>
                    <a:ea typeface="Cambria" panose="02040503050406030204" pitchFamily="18" charset="0"/>
                  </a:rPr>
                  <a:t>which intersects the z-axis. If u is held constant, the projection onto the </a:t>
                </a:r>
                <a:r>
                  <a:rPr lang="en-US" sz="600" b="1" dirty="0" err="1">
                    <a:latin typeface="Cambria" panose="02040503050406030204" pitchFamily="18" charset="0"/>
                    <a:ea typeface="Cambria" panose="02040503050406030204" pitchFamily="18" charset="0"/>
                  </a:rPr>
                  <a:t>xy</a:t>
                </a:r>
                <a:r>
                  <a:rPr lang="en-US" sz="600" b="1" dirty="0">
                    <a:latin typeface="Cambria" panose="02040503050406030204" pitchFamily="18" charset="0"/>
                    <a:ea typeface="Cambria" panose="02040503050406030204" pitchFamily="18" charset="0"/>
                  </a:rPr>
                  <a:t>-plane is circular; with </a:t>
                </a:r>
                <a14:m>
                  <m:oMath xmlns:m="http://schemas.openxmlformats.org/officeDocument/2006/math">
                    <m:r>
                      <a:rPr lang="en-US" sz="600" b="1" i="1" dirty="0" smtClean="0">
                        <a:latin typeface="Cambria Math" panose="02040503050406030204" pitchFamily="18" charset="0"/>
                        <a:ea typeface="Cambria" panose="02040503050406030204" pitchFamily="18" charset="0"/>
                      </a:rPr>
                      <m:t>𝒛</m:t>
                    </m:r>
                    <m:r>
                      <a:rPr lang="en-US" sz="600" b="1" i="1" dirty="0" smtClean="0">
                        <a:latin typeface="Cambria Math" panose="02040503050406030204" pitchFamily="18" charset="0"/>
                        <a:ea typeface="Cambria" panose="02040503050406030204" pitchFamily="18" charset="0"/>
                      </a:rPr>
                      <m:t> = </m:t>
                    </m:r>
                    <m:r>
                      <a:rPr lang="en-US" sz="600" b="1" i="1" dirty="0" smtClean="0">
                        <a:latin typeface="Cambria Math" panose="02040503050406030204" pitchFamily="18" charset="0"/>
                        <a:ea typeface="Cambria" panose="02040503050406030204" pitchFamily="18" charset="0"/>
                      </a:rPr>
                      <m:t>𝒗</m:t>
                    </m:r>
                    <m:r>
                      <a:rPr lang="en-US" sz="600" b="1" i="1" dirty="0" smtClean="0">
                        <a:latin typeface="Cambria Math" panose="02040503050406030204" pitchFamily="18" charset="0"/>
                        <a:ea typeface="Cambria" panose="02040503050406030204" pitchFamily="18" charset="0"/>
                      </a:rPr>
                      <m:t>, </m:t>
                    </m:r>
                  </m:oMath>
                </a14:m>
                <a:r>
                  <a:rPr lang="en-US" sz="600" b="1" dirty="0">
                    <a:latin typeface="Cambria" panose="02040503050406030204" pitchFamily="18" charset="0"/>
                    <a:ea typeface="Cambria" panose="02040503050406030204" pitchFamily="18" charset="0"/>
                  </a:rPr>
                  <a:t>each grid is a helix. Thus the graph appears to be a spiraling ramp.                                                                                                                                  </a:t>
                </a:r>
                <a:r>
                  <a:rPr lang="en-US" sz="600" b="1" dirty="0">
                    <a:solidFill>
                      <a:srgbClr val="FF0000"/>
                    </a:solidFill>
                    <a:latin typeface="Cambria" panose="02040503050406030204" pitchFamily="18" charset="0"/>
                    <a:ea typeface="Cambria" panose="02040503050406030204" pitchFamily="18" charset="0"/>
                  </a:rPr>
                  <a:t>(Main Idea: How does the graph correspond to u = v? Do traces of the graph highlight a specific feature?)</a:t>
                </a:r>
                <a:endParaRPr lang="en-US" sz="600" b="1" dirty="0">
                  <a:latin typeface="Cambria" panose="02040503050406030204" pitchFamily="18" charset="0"/>
                  <a:ea typeface="Cambria" panose="02040503050406030204" pitchFamily="18" charset="0"/>
                </a:endParaRPr>
              </a:p>
            </p:txBody>
          </p:sp>
        </mc:Choice>
        <mc:Fallback xmlns="">
          <p:sp>
            <p:nvSpPr>
              <p:cNvPr id="24" name="TextBox 23">
                <a:extLst>
                  <a:ext uri="{FF2B5EF4-FFF2-40B4-BE49-F238E27FC236}">
                    <a16:creationId xmlns:a16="http://schemas.microsoft.com/office/drawing/2014/main" id="{A2232AF7-D681-4C76-B036-F0F3A5CFE54A}"/>
                  </a:ext>
                </a:extLst>
              </p:cNvPr>
              <p:cNvSpPr txBox="1">
                <a:spLocks noRot="1" noChangeAspect="1" noMove="1" noResize="1" noEditPoints="1" noAdjustHandles="1" noChangeArrowheads="1" noChangeShapeType="1" noTextEdit="1"/>
              </p:cNvSpPr>
              <p:nvPr/>
            </p:nvSpPr>
            <p:spPr>
              <a:xfrm>
                <a:off x="531170" y="1855270"/>
                <a:ext cx="4103360" cy="461665"/>
              </a:xfrm>
              <a:prstGeom prst="rect">
                <a:avLst/>
              </a:prstGeom>
              <a:blipFill>
                <a:blip r:embed="rId17"/>
                <a:stretch>
                  <a:fillRect/>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5D190250-86E7-46A1-B0AB-5F03B5C1FC9C}"/>
              </a:ext>
            </a:extLst>
          </p:cNvPr>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631040" y="2267837"/>
            <a:ext cx="908191" cy="78096"/>
          </a:xfrm>
          <a:prstGeom prst="rect">
            <a:avLst/>
          </a:prstGeom>
        </p:spPr>
      </p:pic>
      <p:pic>
        <p:nvPicPr>
          <p:cNvPr id="31" name="Picture 30">
            <a:extLst>
              <a:ext uri="{FF2B5EF4-FFF2-40B4-BE49-F238E27FC236}">
                <a16:creationId xmlns:a16="http://schemas.microsoft.com/office/drawing/2014/main" id="{28B43D39-8923-4639-9433-A6D8F42D6765}"/>
              </a:ext>
            </a:extLst>
          </p:cNvPr>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551863" y="749018"/>
            <a:ext cx="1451809" cy="78095"/>
          </a:xfrm>
          <a:prstGeom prst="rect">
            <a:avLst/>
          </a:prstGeom>
        </p:spPr>
      </p:pic>
      <p:pic>
        <p:nvPicPr>
          <p:cNvPr id="33" name="Picture 32">
            <a:extLst>
              <a:ext uri="{FF2B5EF4-FFF2-40B4-BE49-F238E27FC236}">
                <a16:creationId xmlns:a16="http://schemas.microsoft.com/office/drawing/2014/main" id="{BF209805-DA74-4ACD-A596-F602F09D67A6}"/>
              </a:ext>
            </a:extLst>
          </p:cNvPr>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623032" y="1228483"/>
            <a:ext cx="1249143" cy="78095"/>
          </a:xfrm>
          <a:prstGeom prst="rect">
            <a:avLst/>
          </a:prstGeom>
        </p:spPr>
      </p:pic>
      <p:pic>
        <p:nvPicPr>
          <p:cNvPr id="52" name="Picture 51">
            <a:extLst>
              <a:ext uri="{FF2B5EF4-FFF2-40B4-BE49-F238E27FC236}">
                <a16:creationId xmlns:a16="http://schemas.microsoft.com/office/drawing/2014/main" id="{F55DD0B9-0421-45BD-9EE5-1594D5EEF443}"/>
              </a:ext>
            </a:extLst>
          </p:cNvPr>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940542" y="2776002"/>
            <a:ext cx="2147048" cy="66286"/>
          </a:xfrm>
          <a:prstGeom prst="rect">
            <a:avLst/>
          </a:prstGeom>
        </p:spPr>
      </p:pic>
      <p:pic>
        <p:nvPicPr>
          <p:cNvPr id="57" name="Picture 56">
            <a:extLst>
              <a:ext uri="{FF2B5EF4-FFF2-40B4-BE49-F238E27FC236}">
                <a16:creationId xmlns:a16="http://schemas.microsoft.com/office/drawing/2014/main" id="{FA1C7DB2-9455-43D4-8CE1-6EB5CB672AB0}"/>
              </a:ext>
            </a:extLst>
          </p:cNvPr>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637746" y="2765959"/>
            <a:ext cx="260571" cy="77714"/>
          </a:xfrm>
          <a:prstGeom prst="rect">
            <a:avLst/>
          </a:prstGeom>
        </p:spPr>
      </p:pic>
      <p:pic>
        <p:nvPicPr>
          <p:cNvPr id="61" name="Picture 60">
            <a:extLst>
              <a:ext uri="{FF2B5EF4-FFF2-40B4-BE49-F238E27FC236}">
                <a16:creationId xmlns:a16="http://schemas.microsoft.com/office/drawing/2014/main" id="{B95BFE3C-2A6B-4361-8BA5-496AF78E7763}"/>
              </a:ext>
            </a:extLst>
          </p:cNvPr>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630127" y="1762586"/>
            <a:ext cx="1336381" cy="78095"/>
          </a:xfrm>
          <a:prstGeom prst="rect">
            <a:avLst/>
          </a:prstGeom>
        </p:spPr>
      </p:pic>
      <p:pic>
        <p:nvPicPr>
          <p:cNvPr id="63" name="Picture 62">
            <a:extLst>
              <a:ext uri="{FF2B5EF4-FFF2-40B4-BE49-F238E27FC236}">
                <a16:creationId xmlns:a16="http://schemas.microsoft.com/office/drawing/2014/main" id="{8793C671-AB34-4311-A8D5-077E46150B0B}"/>
              </a:ext>
            </a:extLst>
          </p:cNvPr>
          <p:cNvPicPr>
            <a:picLocks noChangeAspect="1"/>
          </p:cNvPicPr>
          <p:nvPr>
            <p:custDataLst>
              <p:tags r:id="rId7"/>
            </p:custDataLst>
          </p:nvPr>
        </p:nvPicPr>
        <p:blipFill>
          <a:blip r:embed="rId24" cstate="print">
            <a:extLst>
              <a:ext uri="{28A0092B-C50C-407E-A947-70E740481C1C}">
                <a14:useLocalDpi xmlns:a14="http://schemas.microsoft.com/office/drawing/2010/main" val="0"/>
              </a:ext>
            </a:extLst>
          </a:blip>
          <a:stretch>
            <a:fillRect/>
          </a:stretch>
        </p:blipFill>
        <p:spPr>
          <a:xfrm>
            <a:off x="623032" y="3270876"/>
            <a:ext cx="1317714" cy="78095"/>
          </a:xfrm>
          <a:prstGeom prst="rect">
            <a:avLst/>
          </a:prstGeom>
        </p:spPr>
      </p:pic>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5B1ABD5-230F-4B45-96CA-1A1121CB4FE3}"/>
                  </a:ext>
                </a:extLst>
              </p:cNvPr>
              <p:cNvSpPr txBox="1"/>
              <p:nvPr/>
            </p:nvSpPr>
            <p:spPr>
              <a:xfrm>
                <a:off x="422939" y="340385"/>
                <a:ext cx="4241419" cy="461665"/>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If </a:t>
                </a:r>
                <a14:m>
                  <m:oMath xmlns:m="http://schemas.openxmlformats.org/officeDocument/2006/math">
                    <m:r>
                      <a:rPr lang="en-US" sz="600" b="1" i="1" dirty="0" smtClean="0">
                        <a:latin typeface="Cambria Math" panose="02040503050406030204" pitchFamily="18" charset="0"/>
                        <a:ea typeface="Cambria" panose="02040503050406030204" pitchFamily="18" charset="0"/>
                      </a:rPr>
                      <m:t>𝒖</m:t>
                    </m:r>
                    <m:r>
                      <a:rPr lang="en-US" sz="600" b="1" i="1" dirty="0" smtClean="0">
                        <a:latin typeface="Cambria Math" panose="02040503050406030204" pitchFamily="18" charset="0"/>
                        <a:ea typeface="Cambria" panose="02040503050406030204" pitchFamily="18" charset="0"/>
                      </a:rPr>
                      <m:t> = </m:t>
                    </m:r>
                    <m:sSub>
                      <m:sSubPr>
                        <m:ctrlPr>
                          <a:rPr lang="en-US" sz="600" b="1" i="1" dirty="0" smtClean="0">
                            <a:latin typeface="Cambria Math" panose="02040503050406030204" pitchFamily="18" charset="0"/>
                            <a:ea typeface="Cambria" panose="02040503050406030204" pitchFamily="18" charset="0"/>
                          </a:rPr>
                        </m:ctrlPr>
                      </m:sSubPr>
                      <m:e>
                        <m:r>
                          <a:rPr lang="en-US" sz="600" b="1" i="1" dirty="0" smtClean="0">
                            <a:latin typeface="Cambria Math" panose="02040503050406030204" pitchFamily="18" charset="0"/>
                            <a:ea typeface="Cambria" panose="02040503050406030204" pitchFamily="18" charset="0"/>
                          </a:rPr>
                          <m:t>𝒖</m:t>
                        </m:r>
                      </m:e>
                      <m:sub>
                        <m:r>
                          <a:rPr lang="en-US" sz="600" b="1" i="1" dirty="0" smtClean="0">
                            <a:latin typeface="Cambria Math" panose="02040503050406030204" pitchFamily="18" charset="0"/>
                            <a:ea typeface="Cambria" panose="02040503050406030204" pitchFamily="18" charset="0"/>
                          </a:rPr>
                          <m:t>𝟎</m:t>
                        </m:r>
                      </m:sub>
                    </m:sSub>
                    <m:r>
                      <a:rPr lang="en-US" sz="600" b="1" i="1" dirty="0" smtClean="0">
                        <a:latin typeface="Cambria Math" panose="02040503050406030204" pitchFamily="18" charset="0"/>
                        <a:ea typeface="Cambria" panose="02040503050406030204" pitchFamily="18" charset="0"/>
                      </a:rPr>
                      <m:t> </m:t>
                    </m:r>
                  </m:oMath>
                </a14:m>
                <a:r>
                  <a:rPr lang="en-US" sz="600" b="1" dirty="0">
                    <a:latin typeface="Cambria" panose="02040503050406030204" pitchFamily="18" charset="0"/>
                    <a:ea typeface="Cambria" panose="02040503050406030204" pitchFamily="18" charset="0"/>
                  </a:rPr>
                  <a:t>is held constant, then </a:t>
                </a:r>
                <a14:m>
                  <m:oMath xmlns:m="http://schemas.openxmlformats.org/officeDocument/2006/math">
                    <m:r>
                      <a:rPr lang="en-US" sz="600" b="1" i="1" dirty="0" smtClean="0">
                        <a:latin typeface="Cambria Math" panose="02040503050406030204" pitchFamily="18" charset="0"/>
                        <a:ea typeface="Cambria" panose="02040503050406030204" pitchFamily="18" charset="0"/>
                      </a:rPr>
                      <m:t>𝒙</m:t>
                    </m:r>
                    <m:r>
                      <a:rPr lang="en-US" sz="600" b="1" i="1" dirty="0" smtClean="0">
                        <a:latin typeface="Cambria Math" panose="02040503050406030204" pitchFamily="18" charset="0"/>
                        <a:ea typeface="Cambria" panose="02040503050406030204" pitchFamily="18" charset="0"/>
                      </a:rPr>
                      <m:t> =</m:t>
                    </m:r>
                    <m:sSub>
                      <m:sSubPr>
                        <m:ctrlPr>
                          <a:rPr lang="en-US" sz="600" b="1" i="1" dirty="0">
                            <a:latin typeface="Cambria Math" panose="02040503050406030204" pitchFamily="18" charset="0"/>
                            <a:ea typeface="Cambria" panose="02040503050406030204" pitchFamily="18" charset="0"/>
                          </a:rPr>
                        </m:ctrlPr>
                      </m:sSubPr>
                      <m:e>
                        <m:r>
                          <a:rPr lang="en-US" sz="600" b="1" i="1" dirty="0" err="1">
                            <a:latin typeface="Cambria Math" panose="02040503050406030204" pitchFamily="18" charset="0"/>
                            <a:ea typeface="Cambria" panose="02040503050406030204" pitchFamily="18" charset="0"/>
                          </a:rPr>
                          <m:t>𝒖</m:t>
                        </m:r>
                      </m:e>
                      <m:sub>
                        <m:r>
                          <a:rPr lang="en-US" sz="600" b="1" i="1" dirty="0">
                            <a:latin typeface="Cambria Math" panose="02040503050406030204" pitchFamily="18" charset="0"/>
                            <a:ea typeface="Cambria" panose="02040503050406030204" pitchFamily="18" charset="0"/>
                          </a:rPr>
                          <m:t>𝟎</m:t>
                        </m:r>
                      </m:sub>
                    </m:sSub>
                    <m:r>
                      <a:rPr lang="en-US" sz="600" b="1" i="1" dirty="0" smtClean="0">
                        <a:latin typeface="Cambria Math" panose="02040503050406030204" pitchFamily="18" charset="0"/>
                        <a:ea typeface="Cambria" panose="02040503050406030204" pitchFamily="18" charset="0"/>
                      </a:rPr>
                      <m:t>𝒄𝒐𝒔</m:t>
                    </m:r>
                    <m:r>
                      <a:rPr lang="en-US" sz="600" b="1" i="1" dirty="0" smtClean="0">
                        <a:latin typeface="Cambria Math" panose="02040503050406030204" pitchFamily="18" charset="0"/>
                        <a:ea typeface="Cambria" panose="02040503050406030204" pitchFamily="18" charset="0"/>
                      </a:rPr>
                      <m:t>⁡(</m:t>
                    </m:r>
                    <m:r>
                      <a:rPr lang="en-US" sz="600" b="1" i="1" dirty="0" smtClean="0">
                        <a:latin typeface="Cambria Math" panose="02040503050406030204" pitchFamily="18" charset="0"/>
                        <a:ea typeface="Cambria" panose="02040503050406030204" pitchFamily="18" charset="0"/>
                      </a:rPr>
                      <m:t>𝒗</m:t>
                    </m:r>
                    <m:r>
                      <a:rPr lang="en-US" sz="600" b="1" i="1" dirty="0" smtClean="0">
                        <a:latin typeface="Cambria Math" panose="02040503050406030204" pitchFamily="18" charset="0"/>
                        <a:ea typeface="Cambria" panose="02040503050406030204" pitchFamily="18" charset="0"/>
                      </a:rPr>
                      <m:t>), </m:t>
                    </m:r>
                    <m:r>
                      <a:rPr lang="en-US" sz="600" b="1" i="1" dirty="0" smtClean="0">
                        <a:latin typeface="Cambria Math" panose="02040503050406030204" pitchFamily="18" charset="0"/>
                        <a:ea typeface="Cambria" panose="02040503050406030204" pitchFamily="18" charset="0"/>
                      </a:rPr>
                      <m:t>𝒚</m:t>
                    </m:r>
                    <m:r>
                      <a:rPr lang="en-US" sz="600" b="1" i="1" dirty="0" smtClean="0">
                        <a:latin typeface="Cambria Math" panose="02040503050406030204" pitchFamily="18" charset="0"/>
                        <a:ea typeface="Cambria" panose="02040503050406030204" pitchFamily="18" charset="0"/>
                      </a:rPr>
                      <m:t> =</m:t>
                    </m:r>
                    <m:sSub>
                      <m:sSubPr>
                        <m:ctrlPr>
                          <a:rPr lang="en-US" sz="600" b="1" i="1" dirty="0">
                            <a:latin typeface="Cambria Math" panose="02040503050406030204" pitchFamily="18" charset="0"/>
                            <a:ea typeface="Cambria" panose="02040503050406030204" pitchFamily="18" charset="0"/>
                          </a:rPr>
                        </m:ctrlPr>
                      </m:sSubPr>
                      <m:e>
                        <m:r>
                          <a:rPr lang="en-US" sz="600" b="1" i="1" dirty="0" err="1">
                            <a:latin typeface="Cambria Math" panose="02040503050406030204" pitchFamily="18" charset="0"/>
                            <a:ea typeface="Cambria" panose="02040503050406030204" pitchFamily="18" charset="0"/>
                          </a:rPr>
                          <m:t>𝒖</m:t>
                        </m:r>
                      </m:e>
                      <m:sub>
                        <m:r>
                          <a:rPr lang="en-US" sz="600" b="1" i="1" dirty="0">
                            <a:latin typeface="Cambria Math" panose="02040503050406030204" pitchFamily="18" charset="0"/>
                            <a:ea typeface="Cambria" panose="02040503050406030204" pitchFamily="18" charset="0"/>
                          </a:rPr>
                          <m:t>𝟎</m:t>
                        </m:r>
                      </m:sub>
                    </m:sSub>
                    <m:r>
                      <a:rPr lang="en-US" sz="600" b="1" i="1" dirty="0" smtClean="0">
                        <a:latin typeface="Cambria Math" panose="02040503050406030204" pitchFamily="18" charset="0"/>
                        <a:ea typeface="Cambria" panose="02040503050406030204" pitchFamily="18" charset="0"/>
                      </a:rPr>
                      <m:t>𝒔𝒊𝒏</m:t>
                    </m:r>
                    <m:r>
                      <a:rPr lang="en-US" sz="600" b="1" i="1" dirty="0" smtClean="0">
                        <a:latin typeface="Cambria Math" panose="02040503050406030204" pitchFamily="18" charset="0"/>
                        <a:ea typeface="Cambria" panose="02040503050406030204" pitchFamily="18" charset="0"/>
                      </a:rPr>
                      <m:t>⁡(</m:t>
                    </m:r>
                    <m:r>
                      <a:rPr lang="en-US" sz="600" b="1" i="1" dirty="0" smtClean="0">
                        <a:latin typeface="Cambria Math" panose="02040503050406030204" pitchFamily="18" charset="0"/>
                        <a:ea typeface="Cambria" panose="02040503050406030204" pitchFamily="18" charset="0"/>
                      </a:rPr>
                      <m:t>𝒗</m:t>
                    </m:r>
                    <m:r>
                      <a:rPr lang="en-US" sz="600" b="1" i="1" dirty="0" smtClean="0">
                        <a:latin typeface="Cambria Math" panose="02040503050406030204" pitchFamily="18" charset="0"/>
                        <a:ea typeface="Cambria" panose="02040503050406030204" pitchFamily="18" charset="0"/>
                      </a:rPr>
                      <m:t>)</m:t>
                    </m:r>
                  </m:oMath>
                </a14:m>
                <a:r>
                  <a:rPr lang="en-US" sz="600" b="1" dirty="0">
                    <a:latin typeface="Cambria" panose="02040503050406030204" pitchFamily="18" charset="0"/>
                    <a:ea typeface="Cambria" panose="02040503050406030204" pitchFamily="18" charset="0"/>
                  </a:rPr>
                  <a:t> so each grid is a circle of radius </a:t>
                </a:r>
                <a14:m>
                  <m:oMath xmlns:m="http://schemas.openxmlformats.org/officeDocument/2006/math">
                    <m:sSub>
                      <m:sSubPr>
                        <m:ctrlPr>
                          <a:rPr lang="en-US" sz="600" b="1" i="1" dirty="0">
                            <a:latin typeface="Cambria Math" panose="02040503050406030204" pitchFamily="18" charset="0"/>
                            <a:ea typeface="Cambria" panose="02040503050406030204" pitchFamily="18" charset="0"/>
                          </a:rPr>
                        </m:ctrlPr>
                      </m:sSubPr>
                      <m:e>
                        <m:r>
                          <a:rPr lang="en-US" sz="600" b="1" i="1" dirty="0" smtClean="0">
                            <a:latin typeface="Cambria Math" panose="02040503050406030204" pitchFamily="18" charset="0"/>
                            <a:ea typeface="Cambria" panose="02040503050406030204" pitchFamily="18" charset="0"/>
                          </a:rPr>
                          <m:t>|</m:t>
                        </m:r>
                        <m:r>
                          <a:rPr lang="en-US" sz="600" b="1" i="1" dirty="0" err="1">
                            <a:latin typeface="Cambria Math" panose="02040503050406030204" pitchFamily="18" charset="0"/>
                            <a:ea typeface="Cambria" panose="02040503050406030204" pitchFamily="18" charset="0"/>
                          </a:rPr>
                          <m:t>𝒖</m:t>
                        </m:r>
                      </m:e>
                      <m:sub>
                        <m:r>
                          <a:rPr lang="en-US" sz="600" b="1" i="1" dirty="0">
                            <a:latin typeface="Cambria Math" panose="02040503050406030204" pitchFamily="18" charset="0"/>
                            <a:ea typeface="Cambria" panose="02040503050406030204" pitchFamily="18" charset="0"/>
                          </a:rPr>
                          <m:t>𝟎</m:t>
                        </m:r>
                      </m:sub>
                    </m:sSub>
                    <m:r>
                      <a:rPr lang="en-US" sz="600" b="1" i="1" dirty="0" smtClean="0">
                        <a:latin typeface="Cambria Math" panose="02040503050406030204" pitchFamily="18" charset="0"/>
                        <a:ea typeface="Cambria" panose="02040503050406030204" pitchFamily="18" charset="0"/>
                      </a:rPr>
                      <m:t>|</m:t>
                    </m:r>
                    <m:r>
                      <a:rPr lang="en-US" sz="600" b="1" i="1" dirty="0">
                        <a:latin typeface="Cambria Math" panose="02040503050406030204" pitchFamily="18" charset="0"/>
                        <a:ea typeface="Cambria" panose="02040503050406030204" pitchFamily="18" charset="0"/>
                      </a:rPr>
                      <m:t> </m:t>
                    </m:r>
                  </m:oMath>
                </a14:m>
                <a:r>
                  <a:rPr lang="en-US" sz="600" b="1" dirty="0">
                    <a:latin typeface="Cambria" panose="02040503050406030204" pitchFamily="18" charset="0"/>
                    <a:ea typeface="Cambria" panose="02040503050406030204" pitchFamily="18" charset="0"/>
                  </a:rPr>
                  <a:t>in the horizontal plane z = sin(</a:t>
                </a:r>
                <a14:m>
                  <m:oMath xmlns:m="http://schemas.openxmlformats.org/officeDocument/2006/math">
                    <m:sSub>
                      <m:sSubPr>
                        <m:ctrlPr>
                          <a:rPr lang="en-US" sz="600" b="1" i="1" dirty="0">
                            <a:latin typeface="Cambria Math" panose="02040503050406030204" pitchFamily="18" charset="0"/>
                            <a:ea typeface="Cambria" panose="02040503050406030204" pitchFamily="18" charset="0"/>
                          </a:rPr>
                        </m:ctrlPr>
                      </m:sSubPr>
                      <m:e>
                        <m:r>
                          <a:rPr lang="en-US" sz="600" b="1" i="1" dirty="0" err="1">
                            <a:latin typeface="Cambria Math" panose="02040503050406030204" pitchFamily="18" charset="0"/>
                            <a:ea typeface="Cambria" panose="02040503050406030204" pitchFamily="18" charset="0"/>
                          </a:rPr>
                          <m:t>𝒖</m:t>
                        </m:r>
                      </m:e>
                      <m:sub>
                        <m:r>
                          <a:rPr lang="en-US" sz="600" b="1" i="1" dirty="0">
                            <a:latin typeface="Cambria Math" panose="02040503050406030204" pitchFamily="18" charset="0"/>
                            <a:ea typeface="Cambria" panose="02040503050406030204" pitchFamily="18" charset="0"/>
                          </a:rPr>
                          <m:t>𝟎</m:t>
                        </m:r>
                      </m:sub>
                    </m:sSub>
                  </m:oMath>
                </a14:m>
                <a:r>
                  <a:rPr lang="en-US" sz="600" b="1" dirty="0">
                    <a:latin typeface="Cambria" panose="02040503050406030204" pitchFamily="18" charset="0"/>
                    <a:ea typeface="Cambria" panose="02040503050406030204" pitchFamily="18" charset="0"/>
                  </a:rPr>
                  <a:t>). If </a:t>
                </a:r>
                <a14:m>
                  <m:oMath xmlns:m="http://schemas.openxmlformats.org/officeDocument/2006/math">
                    <m:r>
                      <a:rPr lang="en-US" sz="600" b="1" i="1" dirty="0" smtClean="0">
                        <a:latin typeface="Cambria Math" panose="02040503050406030204" pitchFamily="18" charset="0"/>
                        <a:ea typeface="Cambria" panose="02040503050406030204" pitchFamily="18" charset="0"/>
                      </a:rPr>
                      <m:t>𝒗</m:t>
                    </m:r>
                    <m:r>
                      <a:rPr lang="en-US" sz="600" b="1" i="1" dirty="0" smtClean="0">
                        <a:latin typeface="Cambria Math" panose="02040503050406030204" pitchFamily="18" charset="0"/>
                        <a:ea typeface="Cambria" panose="02040503050406030204" pitchFamily="18" charset="0"/>
                      </a:rPr>
                      <m:t> =</m:t>
                    </m:r>
                    <m:sSub>
                      <m:sSubPr>
                        <m:ctrlPr>
                          <a:rPr lang="en-US" sz="600" b="1" i="1" dirty="0">
                            <a:latin typeface="Cambria Math" panose="02040503050406030204" pitchFamily="18" charset="0"/>
                            <a:ea typeface="Cambria" panose="02040503050406030204" pitchFamily="18" charset="0"/>
                          </a:rPr>
                        </m:ctrlPr>
                      </m:sSubPr>
                      <m:e>
                        <m:r>
                          <a:rPr lang="en-US" sz="600" b="1" i="1" dirty="0" smtClean="0">
                            <a:latin typeface="Cambria Math" panose="02040503050406030204" pitchFamily="18" charset="0"/>
                            <a:ea typeface="Cambria" panose="02040503050406030204" pitchFamily="18" charset="0"/>
                          </a:rPr>
                          <m:t>𝒗</m:t>
                        </m:r>
                      </m:e>
                      <m:sub>
                        <m:r>
                          <a:rPr lang="en-US" sz="600" b="1" i="1" dirty="0">
                            <a:latin typeface="Cambria Math" panose="02040503050406030204" pitchFamily="18" charset="0"/>
                            <a:ea typeface="Cambria" panose="02040503050406030204" pitchFamily="18" charset="0"/>
                          </a:rPr>
                          <m:t>𝟎</m:t>
                        </m:r>
                      </m:sub>
                    </m:sSub>
                  </m:oMath>
                </a14:m>
                <a:r>
                  <a:rPr lang="en-US" sz="600" b="1" dirty="0">
                    <a:latin typeface="Cambria" panose="02040503050406030204" pitchFamily="18" charset="0"/>
                    <a:ea typeface="Cambria" panose="02040503050406030204" pitchFamily="18" charset="0"/>
                  </a:rPr>
                  <a:t> is constant, </a:t>
                </a:r>
                <a14:m>
                  <m:oMath xmlns:m="http://schemas.openxmlformats.org/officeDocument/2006/math">
                    <m:r>
                      <a:rPr lang="en-US" sz="600" b="1" i="1" dirty="0" smtClean="0">
                        <a:latin typeface="Cambria Math" panose="02040503050406030204" pitchFamily="18" charset="0"/>
                        <a:ea typeface="Cambria" panose="02040503050406030204" pitchFamily="18" charset="0"/>
                      </a:rPr>
                      <m:t>𝒕𝒉𝒆𝒏</m:t>
                    </m:r>
                    <m:r>
                      <a:rPr lang="en-US" sz="600" b="1" i="1" dirty="0" smtClean="0">
                        <a:latin typeface="Cambria Math" panose="02040503050406030204" pitchFamily="18" charset="0"/>
                        <a:ea typeface="Cambria" panose="02040503050406030204" pitchFamily="18" charset="0"/>
                      </a:rPr>
                      <m:t> </m:t>
                    </m:r>
                    <m:r>
                      <a:rPr lang="en-US" sz="600" b="1" i="1" dirty="0" smtClean="0">
                        <a:latin typeface="Cambria Math" panose="02040503050406030204" pitchFamily="18" charset="0"/>
                        <a:ea typeface="Cambria" panose="02040503050406030204" pitchFamily="18" charset="0"/>
                      </a:rPr>
                      <m:t>𝒙</m:t>
                    </m:r>
                    <m:r>
                      <a:rPr lang="en-US" sz="600" b="1" i="1" dirty="0" smtClean="0">
                        <a:latin typeface="Cambria Math" panose="02040503050406030204" pitchFamily="18" charset="0"/>
                        <a:ea typeface="Cambria" panose="02040503050406030204" pitchFamily="18" charset="0"/>
                      </a:rPr>
                      <m:t> = </m:t>
                    </m:r>
                    <m:r>
                      <a:rPr lang="en-US" sz="600" b="1" i="1" dirty="0" smtClean="0">
                        <a:latin typeface="Cambria Math" panose="02040503050406030204" pitchFamily="18" charset="0"/>
                        <a:ea typeface="Cambria" panose="02040503050406030204" pitchFamily="18" charset="0"/>
                      </a:rPr>
                      <m:t>𝒖</m:t>
                    </m:r>
                    <m:r>
                      <a:rPr lang="en-US" sz="600" b="1" i="1" dirty="0" smtClean="0">
                        <a:latin typeface="Cambria Math" panose="02040503050406030204" pitchFamily="18" charset="0"/>
                        <a:ea typeface="Cambria" panose="02040503050406030204" pitchFamily="18" charset="0"/>
                      </a:rPr>
                      <m:t> </m:t>
                    </m:r>
                    <m:r>
                      <a:rPr lang="en-US" sz="600" b="1" i="1" dirty="0" smtClean="0">
                        <a:latin typeface="Cambria Math" panose="02040503050406030204" pitchFamily="18" charset="0"/>
                        <a:ea typeface="Cambria" panose="02040503050406030204" pitchFamily="18" charset="0"/>
                      </a:rPr>
                      <m:t>𝒄𝒐𝒔</m:t>
                    </m:r>
                    <m:r>
                      <a:rPr lang="en-US" sz="600" b="1" i="1" dirty="0" smtClean="0">
                        <a:latin typeface="Cambria Math" panose="02040503050406030204" pitchFamily="18" charset="0"/>
                        <a:ea typeface="Cambria" panose="02040503050406030204" pitchFamily="18" charset="0"/>
                      </a:rPr>
                      <m:t>⁡(</m:t>
                    </m:r>
                    <m:sSub>
                      <m:sSubPr>
                        <m:ctrlPr>
                          <a:rPr lang="en-US" sz="600" b="1" i="1" dirty="0">
                            <a:latin typeface="Cambria Math" panose="02040503050406030204" pitchFamily="18" charset="0"/>
                            <a:ea typeface="Cambria" panose="02040503050406030204" pitchFamily="18" charset="0"/>
                          </a:rPr>
                        </m:ctrlPr>
                      </m:sSubPr>
                      <m:e>
                        <m:r>
                          <a:rPr lang="en-US" sz="600" b="1" i="1" dirty="0" smtClean="0">
                            <a:latin typeface="Cambria Math" panose="02040503050406030204" pitchFamily="18" charset="0"/>
                            <a:ea typeface="Cambria" panose="02040503050406030204" pitchFamily="18" charset="0"/>
                          </a:rPr>
                          <m:t>𝒗</m:t>
                        </m:r>
                      </m:e>
                      <m:sub>
                        <m:r>
                          <a:rPr lang="en-US" sz="600" b="1" i="1" dirty="0">
                            <a:latin typeface="Cambria Math" panose="02040503050406030204" pitchFamily="18" charset="0"/>
                            <a:ea typeface="Cambria" panose="02040503050406030204" pitchFamily="18" charset="0"/>
                          </a:rPr>
                          <m:t>𝟎</m:t>
                        </m:r>
                      </m:sub>
                    </m:sSub>
                    <m:r>
                      <a:rPr lang="en-US" sz="600" b="1" i="1" dirty="0" smtClean="0">
                        <a:latin typeface="Cambria Math" panose="02040503050406030204" pitchFamily="18" charset="0"/>
                        <a:ea typeface="Cambria" panose="02040503050406030204" pitchFamily="18" charset="0"/>
                      </a:rPr>
                      <m:t>), </m:t>
                    </m:r>
                    <m:r>
                      <a:rPr lang="en-US" sz="600" b="1" i="1" dirty="0" smtClean="0">
                        <a:latin typeface="Cambria Math" panose="02040503050406030204" pitchFamily="18" charset="0"/>
                        <a:ea typeface="Cambria" panose="02040503050406030204" pitchFamily="18" charset="0"/>
                      </a:rPr>
                      <m:t>𝒚</m:t>
                    </m:r>
                    <m:r>
                      <a:rPr lang="en-US" sz="600" b="1" i="1" dirty="0" smtClean="0">
                        <a:latin typeface="Cambria Math" panose="02040503050406030204" pitchFamily="18" charset="0"/>
                        <a:ea typeface="Cambria" panose="02040503050406030204" pitchFamily="18" charset="0"/>
                      </a:rPr>
                      <m:t> = </m:t>
                    </m:r>
                    <m:r>
                      <a:rPr lang="en-US" sz="600" b="1" i="1" dirty="0" smtClean="0">
                        <a:latin typeface="Cambria Math" panose="02040503050406030204" pitchFamily="18" charset="0"/>
                        <a:ea typeface="Cambria" panose="02040503050406030204" pitchFamily="18" charset="0"/>
                      </a:rPr>
                      <m:t>𝒖</m:t>
                    </m:r>
                    <m:r>
                      <a:rPr lang="en-US" sz="600" b="1" i="1" dirty="0" smtClean="0">
                        <a:latin typeface="Cambria Math" panose="02040503050406030204" pitchFamily="18" charset="0"/>
                        <a:ea typeface="Cambria" panose="02040503050406030204" pitchFamily="18" charset="0"/>
                      </a:rPr>
                      <m:t> </m:t>
                    </m:r>
                    <m:r>
                      <a:rPr lang="en-US" sz="600" b="1" i="1" dirty="0" smtClean="0">
                        <a:latin typeface="Cambria Math" panose="02040503050406030204" pitchFamily="18" charset="0"/>
                        <a:ea typeface="Cambria" panose="02040503050406030204" pitchFamily="18" charset="0"/>
                      </a:rPr>
                      <m:t>𝒔𝒊𝒏</m:t>
                    </m:r>
                    <m:r>
                      <a:rPr lang="en-US" sz="600" b="1" i="1" dirty="0" smtClean="0">
                        <a:latin typeface="Cambria Math" panose="02040503050406030204" pitchFamily="18" charset="0"/>
                        <a:ea typeface="Cambria" panose="02040503050406030204" pitchFamily="18" charset="0"/>
                      </a:rPr>
                      <m:t>⁡(</m:t>
                    </m:r>
                    <m:sSub>
                      <m:sSubPr>
                        <m:ctrlPr>
                          <a:rPr lang="en-US" sz="600" b="1" i="1" dirty="0">
                            <a:latin typeface="Cambria Math" panose="02040503050406030204" pitchFamily="18" charset="0"/>
                            <a:ea typeface="Cambria" panose="02040503050406030204" pitchFamily="18" charset="0"/>
                          </a:rPr>
                        </m:ctrlPr>
                      </m:sSubPr>
                      <m:e>
                        <m:r>
                          <a:rPr lang="en-US" sz="600" b="1" i="1" dirty="0" smtClean="0">
                            <a:latin typeface="Cambria Math" panose="02040503050406030204" pitchFamily="18" charset="0"/>
                            <a:ea typeface="Cambria" panose="02040503050406030204" pitchFamily="18" charset="0"/>
                          </a:rPr>
                          <m:t>𝒗</m:t>
                        </m:r>
                      </m:e>
                      <m:sub>
                        <m:r>
                          <a:rPr lang="en-US" sz="600" b="1" i="1" dirty="0">
                            <a:latin typeface="Cambria Math" panose="02040503050406030204" pitchFamily="18" charset="0"/>
                            <a:ea typeface="Cambria" panose="02040503050406030204" pitchFamily="18" charset="0"/>
                          </a:rPr>
                          <m:t>𝟎</m:t>
                        </m:r>
                      </m:sub>
                    </m:sSub>
                    <m:r>
                      <a:rPr lang="en-US" sz="600" b="1" i="1" dirty="0" smtClean="0">
                        <a:latin typeface="Cambria Math" panose="02040503050406030204" pitchFamily="18" charset="0"/>
                        <a:ea typeface="Cambria" panose="02040503050406030204" pitchFamily="18" charset="0"/>
                      </a:rPr>
                      <m:t>) </m:t>
                    </m:r>
                    <m:r>
                      <a:rPr lang="en-US" sz="600" b="1" i="1" dirty="0" smtClean="0">
                        <a:latin typeface="Cambria Math" panose="02040503050406030204" pitchFamily="18" charset="0"/>
                        <a:ea typeface="Cambria" panose="02040503050406030204" pitchFamily="18" charset="0"/>
                      </a:rPr>
                      <m:t>𝒕𝒉𝒖𝒔</m:t>
                    </m:r>
                    <m:r>
                      <a:rPr lang="en-US" sz="600" b="1" i="1" dirty="0" smtClean="0">
                        <a:latin typeface="Cambria Math" panose="02040503050406030204" pitchFamily="18" charset="0"/>
                        <a:ea typeface="Cambria" panose="02040503050406030204" pitchFamily="18" charset="0"/>
                      </a:rPr>
                      <m:t> </m:t>
                    </m:r>
                    <m:r>
                      <a:rPr lang="en-US" sz="600" b="1" i="1" dirty="0" smtClean="0">
                        <a:latin typeface="Cambria Math" panose="02040503050406030204" pitchFamily="18" charset="0"/>
                        <a:ea typeface="Cambria" panose="02040503050406030204" pitchFamily="18" charset="0"/>
                      </a:rPr>
                      <m:t>𝒚</m:t>
                    </m:r>
                    <m:r>
                      <a:rPr lang="en-US" sz="600" b="1" i="1" dirty="0" smtClean="0">
                        <a:latin typeface="Cambria Math" panose="02040503050406030204" pitchFamily="18" charset="0"/>
                        <a:ea typeface="Cambria" panose="02040503050406030204" pitchFamily="18" charset="0"/>
                      </a:rPr>
                      <m:t> = </m:t>
                    </m:r>
                    <m:r>
                      <a:rPr lang="en-US" sz="600" b="1" i="1" dirty="0" smtClean="0">
                        <a:latin typeface="Cambria Math" panose="02040503050406030204" pitchFamily="18" charset="0"/>
                        <a:ea typeface="Cambria" panose="02040503050406030204" pitchFamily="18" charset="0"/>
                      </a:rPr>
                      <m:t>𝒕𝒂𝒏</m:t>
                    </m:r>
                    <m:r>
                      <a:rPr lang="en-US" sz="600" b="1" i="1" dirty="0" smtClean="0">
                        <a:latin typeface="Cambria Math" panose="02040503050406030204" pitchFamily="18" charset="0"/>
                        <a:ea typeface="Cambria" panose="02040503050406030204" pitchFamily="18" charset="0"/>
                      </a:rPr>
                      <m:t>⁡(</m:t>
                    </m:r>
                    <m:sSub>
                      <m:sSubPr>
                        <m:ctrlPr>
                          <a:rPr lang="en-US" sz="600" b="1" i="1" dirty="0">
                            <a:latin typeface="Cambria Math" panose="02040503050406030204" pitchFamily="18" charset="0"/>
                            <a:ea typeface="Cambria" panose="02040503050406030204" pitchFamily="18" charset="0"/>
                          </a:rPr>
                        </m:ctrlPr>
                      </m:sSubPr>
                      <m:e>
                        <m:r>
                          <a:rPr lang="en-US" sz="600" b="1" i="1" dirty="0" smtClean="0">
                            <a:latin typeface="Cambria Math" panose="02040503050406030204" pitchFamily="18" charset="0"/>
                            <a:ea typeface="Cambria" panose="02040503050406030204" pitchFamily="18" charset="0"/>
                          </a:rPr>
                          <m:t>𝒗</m:t>
                        </m:r>
                      </m:e>
                      <m:sub>
                        <m:r>
                          <a:rPr lang="en-US" sz="600" b="1" i="1" dirty="0">
                            <a:latin typeface="Cambria Math" panose="02040503050406030204" pitchFamily="18" charset="0"/>
                            <a:ea typeface="Cambria" panose="02040503050406030204" pitchFamily="18" charset="0"/>
                          </a:rPr>
                          <m:t>𝟎</m:t>
                        </m:r>
                      </m:sub>
                    </m:sSub>
                    <m:r>
                      <a:rPr lang="en-US" sz="600" b="1" i="1" dirty="0" smtClean="0">
                        <a:latin typeface="Cambria Math" panose="02040503050406030204" pitchFamily="18" charset="0"/>
                        <a:ea typeface="Cambria" panose="02040503050406030204" pitchFamily="18" charset="0"/>
                      </a:rPr>
                      <m:t>)</m:t>
                    </m:r>
                    <m:r>
                      <a:rPr lang="en-US" sz="600" b="1" i="1" dirty="0" smtClean="0">
                        <a:latin typeface="Cambria Math" panose="02040503050406030204" pitchFamily="18" charset="0"/>
                        <a:ea typeface="Cambria" panose="02040503050406030204" pitchFamily="18" charset="0"/>
                      </a:rPr>
                      <m:t>𝒙</m:t>
                    </m:r>
                    <m:r>
                      <a:rPr lang="en-US" sz="600" b="1" i="1" dirty="0" smtClean="0">
                        <a:latin typeface="Cambria Math" panose="02040503050406030204" pitchFamily="18" charset="0"/>
                        <a:ea typeface="Cambria" panose="02040503050406030204" pitchFamily="18" charset="0"/>
                      </a:rPr>
                      <m:t> </m:t>
                    </m:r>
                  </m:oMath>
                </a14:m>
                <a:r>
                  <a:rPr lang="en-US" sz="600" b="1" dirty="0">
                    <a:latin typeface="Cambria" panose="02040503050406030204" pitchFamily="18" charset="0"/>
                    <a:ea typeface="Cambria" panose="02040503050406030204" pitchFamily="18" charset="0"/>
                  </a:rPr>
                  <a:t>so the grid curves lie in vertical planes </a:t>
                </a:r>
                <a14:m>
                  <m:oMath xmlns:m="http://schemas.openxmlformats.org/officeDocument/2006/math">
                    <m:r>
                      <a:rPr lang="en-US" sz="600" b="1" i="1" dirty="0" smtClean="0">
                        <a:latin typeface="Cambria Math" panose="02040503050406030204" pitchFamily="18" charset="0"/>
                        <a:ea typeface="Cambria" panose="02040503050406030204" pitchFamily="18" charset="0"/>
                      </a:rPr>
                      <m:t>𝒚</m:t>
                    </m:r>
                    <m:r>
                      <a:rPr lang="en-US" sz="600" b="1" i="1" dirty="0" smtClean="0">
                        <a:latin typeface="Cambria Math" panose="02040503050406030204" pitchFamily="18" charset="0"/>
                        <a:ea typeface="Cambria" panose="02040503050406030204" pitchFamily="18" charset="0"/>
                      </a:rPr>
                      <m:t> = </m:t>
                    </m:r>
                    <m:r>
                      <a:rPr lang="en-US" sz="600" b="1" i="1" dirty="0" err="1" smtClean="0">
                        <a:latin typeface="Cambria Math" panose="02040503050406030204" pitchFamily="18" charset="0"/>
                        <a:ea typeface="Cambria" panose="02040503050406030204" pitchFamily="18" charset="0"/>
                      </a:rPr>
                      <m:t>𝒌𝒙</m:t>
                    </m:r>
                    <m:r>
                      <a:rPr lang="en-US" sz="600" b="1" i="1" dirty="0" smtClean="0">
                        <a:latin typeface="Cambria Math" panose="02040503050406030204" pitchFamily="18" charset="0"/>
                        <a:ea typeface="Cambria" panose="02040503050406030204" pitchFamily="18" charset="0"/>
                      </a:rPr>
                      <m:t> </m:t>
                    </m:r>
                  </m:oMath>
                </a14:m>
                <a:r>
                  <a:rPr lang="en-US" sz="600" b="1" dirty="0">
                    <a:latin typeface="Cambria" panose="02040503050406030204" pitchFamily="18" charset="0"/>
                    <a:ea typeface="Cambria" panose="02040503050406030204" pitchFamily="18" charset="0"/>
                  </a:rPr>
                  <a:t>through the z-axis. Since x and y are constant multiple of u and </a:t>
                </a:r>
                <a14:m>
                  <m:oMath xmlns:m="http://schemas.openxmlformats.org/officeDocument/2006/math">
                    <m:r>
                      <a:rPr lang="en-US" sz="600" b="1" i="1" dirty="0" smtClean="0">
                        <a:latin typeface="Cambria Math" panose="02040503050406030204" pitchFamily="18" charset="0"/>
                        <a:ea typeface="Cambria" panose="02040503050406030204" pitchFamily="18" charset="0"/>
                      </a:rPr>
                      <m:t>𝒛</m:t>
                    </m:r>
                    <m:r>
                      <a:rPr lang="en-US" sz="600" b="1" i="1" dirty="0" smtClean="0">
                        <a:latin typeface="Cambria Math" panose="02040503050406030204" pitchFamily="18" charset="0"/>
                        <a:ea typeface="Cambria" panose="02040503050406030204" pitchFamily="18" charset="0"/>
                      </a:rPr>
                      <m:t> = </m:t>
                    </m:r>
                    <m:r>
                      <a:rPr lang="en-US" sz="600" b="1" i="1" dirty="0" smtClean="0">
                        <a:latin typeface="Cambria Math" panose="02040503050406030204" pitchFamily="18" charset="0"/>
                        <a:ea typeface="Cambria" panose="02040503050406030204" pitchFamily="18" charset="0"/>
                      </a:rPr>
                      <m:t>𝒔𝒊𝒏</m:t>
                    </m:r>
                    <m:r>
                      <a:rPr lang="en-US" sz="600" b="1" i="1" dirty="0" smtClean="0">
                        <a:latin typeface="Cambria Math" panose="02040503050406030204" pitchFamily="18" charset="0"/>
                        <a:ea typeface="Cambria" panose="02040503050406030204" pitchFamily="18" charset="0"/>
                      </a:rPr>
                      <m:t>⁡(</m:t>
                    </m:r>
                    <m:r>
                      <a:rPr lang="en-US" sz="600" b="1" i="1" dirty="0" smtClean="0">
                        <a:latin typeface="Cambria Math" panose="02040503050406030204" pitchFamily="18" charset="0"/>
                        <a:ea typeface="Cambria" panose="02040503050406030204" pitchFamily="18" charset="0"/>
                      </a:rPr>
                      <m:t>𝒖</m:t>
                    </m:r>
                    <m:r>
                      <a:rPr lang="en-US" sz="600" b="1" i="1" dirty="0" smtClean="0">
                        <a:latin typeface="Cambria Math" panose="02040503050406030204" pitchFamily="18" charset="0"/>
                        <a:ea typeface="Cambria" panose="02040503050406030204" pitchFamily="18" charset="0"/>
                      </a:rPr>
                      <m:t>)</m:t>
                    </m:r>
                  </m:oMath>
                </a14:m>
                <a:r>
                  <a:rPr lang="en-US" sz="600" b="1" dirty="0">
                    <a:latin typeface="Cambria" panose="02040503050406030204" pitchFamily="18" charset="0"/>
                    <a:ea typeface="Cambria" panose="02040503050406030204" pitchFamily="18" charset="0"/>
                  </a:rPr>
                  <a:t>, each trace is a sine wave. </a:t>
                </a:r>
                <a:r>
                  <a:rPr lang="en-US" sz="600" b="1" dirty="0">
                    <a:solidFill>
                      <a:srgbClr val="FF0000"/>
                    </a:solidFill>
                    <a:latin typeface="Cambria" panose="02040503050406030204" pitchFamily="18" charset="0"/>
                    <a:ea typeface="Cambria" panose="02040503050406030204" pitchFamily="18" charset="0"/>
                  </a:rPr>
                  <a:t>(Main Idea:  Hold both variables constant, see traces on grid curves, and notice trig. waves + bounds)</a:t>
                </a:r>
              </a:p>
            </p:txBody>
          </p:sp>
        </mc:Choice>
        <mc:Fallback xmlns="">
          <p:sp>
            <p:nvSpPr>
              <p:cNvPr id="69" name="TextBox 68">
                <a:extLst>
                  <a:ext uri="{FF2B5EF4-FFF2-40B4-BE49-F238E27FC236}">
                    <a16:creationId xmlns:a16="http://schemas.microsoft.com/office/drawing/2014/main" id="{05B1ABD5-230F-4B45-96CA-1A1121CB4FE3}"/>
                  </a:ext>
                </a:extLst>
              </p:cNvPr>
              <p:cNvSpPr txBox="1">
                <a:spLocks noRot="1" noChangeAspect="1" noMove="1" noResize="1" noEditPoints="1" noAdjustHandles="1" noChangeArrowheads="1" noChangeShapeType="1" noTextEdit="1"/>
              </p:cNvSpPr>
              <p:nvPr/>
            </p:nvSpPr>
            <p:spPr>
              <a:xfrm>
                <a:off x="422939" y="340385"/>
                <a:ext cx="4241419"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18D3AEA-4A2F-43B4-9A6B-EA158A3C92B9}"/>
                  </a:ext>
                </a:extLst>
              </p:cNvPr>
              <p:cNvSpPr txBox="1"/>
              <p:nvPr/>
            </p:nvSpPr>
            <p:spPr>
              <a:xfrm>
                <a:off x="516406" y="835125"/>
                <a:ext cx="4103360" cy="436466"/>
              </a:xfrm>
              <a:prstGeom prst="rect">
                <a:avLst/>
              </a:prstGeom>
              <a:noFill/>
            </p:spPr>
            <p:txBody>
              <a:bodyPr wrap="square" rtlCol="0">
                <a:spAutoFit/>
              </a:bodyPr>
              <a:lstStyle/>
              <a:p>
                <a:r>
                  <a:rPr lang="en-US" sz="550" b="1" dirty="0">
                    <a:latin typeface="Cambria" panose="02040503050406030204" pitchFamily="18" charset="0"/>
                    <a:ea typeface="Cambria" panose="02040503050406030204" pitchFamily="18" charset="0"/>
                  </a:rPr>
                  <a:t>If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𝒗</m:t>
                    </m:r>
                  </m:oMath>
                </a14:m>
                <a:r>
                  <a:rPr lang="en-US" sz="550" b="1" dirty="0">
                    <a:latin typeface="Cambria" panose="02040503050406030204" pitchFamily="18" charset="0"/>
                    <a:ea typeface="Cambria" panose="02040503050406030204" pitchFamily="18" charset="0"/>
                  </a:rPr>
                  <a:t> = </a:t>
                </a:r>
                <a14:m>
                  <m:oMath xmlns:m="http://schemas.openxmlformats.org/officeDocument/2006/math">
                    <m:sSub>
                      <m:sSubPr>
                        <m:ctrlPr>
                          <a:rPr lang="en-US" sz="500" b="1" i="1" dirty="0">
                            <a:latin typeface="Cambria Math" panose="02040503050406030204" pitchFamily="18" charset="0"/>
                            <a:ea typeface="Cambria" panose="02040503050406030204" pitchFamily="18" charset="0"/>
                          </a:rPr>
                        </m:ctrlPr>
                      </m:sSubPr>
                      <m:e>
                        <m:r>
                          <a:rPr lang="en-US" sz="500" b="1" i="1" dirty="0">
                            <a:latin typeface="Cambria Math" panose="02040503050406030204" pitchFamily="18" charset="0"/>
                            <a:ea typeface="Cambria" panose="02040503050406030204" pitchFamily="18" charset="0"/>
                          </a:rPr>
                          <m:t>𝒗</m:t>
                        </m:r>
                      </m:e>
                      <m:sub>
                        <m:r>
                          <a:rPr lang="en-US" sz="500" b="1" i="1" dirty="0">
                            <a:latin typeface="Cambria Math" panose="02040503050406030204" pitchFamily="18" charset="0"/>
                            <a:ea typeface="Cambria" panose="02040503050406030204" pitchFamily="18" charset="0"/>
                          </a:rPr>
                          <m:t>𝟎</m:t>
                        </m:r>
                      </m:sub>
                    </m:sSub>
                    <m:r>
                      <a:rPr lang="en-US" sz="500" b="1" i="1" dirty="0">
                        <a:latin typeface="Cambria Math" panose="02040503050406030204" pitchFamily="18" charset="0"/>
                        <a:ea typeface="Cambria" panose="02040503050406030204" pitchFamily="18" charset="0"/>
                      </a:rPr>
                      <m:t> </m:t>
                    </m:r>
                  </m:oMath>
                </a14:m>
                <a:r>
                  <a:rPr lang="en-US" sz="550" b="1" dirty="0">
                    <a:latin typeface="Cambria" panose="02040503050406030204" pitchFamily="18" charset="0"/>
                    <a:ea typeface="Cambria" panose="02040503050406030204" pitchFamily="18" charset="0"/>
                  </a:rPr>
                  <a:t>is fixed, then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𝒙</m:t>
                    </m:r>
                    <m:r>
                      <a:rPr lang="en-US" sz="550" b="1" i="1" dirty="0" smtClean="0">
                        <a:latin typeface="Cambria Math" panose="02040503050406030204" pitchFamily="18" charset="0"/>
                        <a:ea typeface="Cambria" panose="02040503050406030204" pitchFamily="18" charset="0"/>
                      </a:rPr>
                      <m:t> = </m:t>
                    </m:r>
                    <m:r>
                      <a:rPr lang="en-US" sz="550" b="1" i="1" dirty="0" smtClean="0">
                        <a:latin typeface="Cambria Math" panose="02040503050406030204" pitchFamily="18" charset="0"/>
                        <a:ea typeface="Cambria" panose="02040503050406030204" pitchFamily="18" charset="0"/>
                      </a:rPr>
                      <m:t>𝒔𝒊𝒏</m:t>
                    </m:r>
                    <m:r>
                      <a:rPr lang="en-US" sz="550" b="1" i="1" dirty="0" smtClean="0">
                        <a:latin typeface="Cambria Math" panose="02040503050406030204" pitchFamily="18" charset="0"/>
                        <a:ea typeface="Cambria" panose="02040503050406030204" pitchFamily="18" charset="0"/>
                      </a:rPr>
                      <m:t>⁡(</m:t>
                    </m:r>
                    <m:sSub>
                      <m:sSubPr>
                        <m:ctrlPr>
                          <a:rPr lang="en-US" sz="500" b="1" i="1" dirty="0">
                            <a:latin typeface="Cambria Math" panose="02040503050406030204" pitchFamily="18" charset="0"/>
                            <a:ea typeface="Cambria" panose="02040503050406030204" pitchFamily="18" charset="0"/>
                          </a:rPr>
                        </m:ctrlPr>
                      </m:sSubPr>
                      <m:e>
                        <m:r>
                          <a:rPr lang="en-US" sz="500" b="1" i="1" dirty="0">
                            <a:latin typeface="Cambria Math" panose="02040503050406030204" pitchFamily="18" charset="0"/>
                            <a:ea typeface="Cambria" panose="02040503050406030204" pitchFamily="18" charset="0"/>
                          </a:rPr>
                          <m:t>𝒗</m:t>
                        </m:r>
                      </m:e>
                      <m:sub>
                        <m:r>
                          <a:rPr lang="en-US" sz="500" b="1" i="1" dirty="0">
                            <a:latin typeface="Cambria Math" panose="02040503050406030204" pitchFamily="18" charset="0"/>
                            <a:ea typeface="Cambria" panose="02040503050406030204" pitchFamily="18" charset="0"/>
                          </a:rPr>
                          <m:t>𝟎</m:t>
                        </m:r>
                      </m:sub>
                    </m:sSub>
                    <m:r>
                      <a:rPr lang="en-US" sz="550" b="1" i="1" dirty="0" smtClean="0">
                        <a:latin typeface="Cambria Math" panose="02040503050406030204" pitchFamily="18" charset="0"/>
                        <a:ea typeface="Cambria" panose="02040503050406030204" pitchFamily="18" charset="0"/>
                      </a:rPr>
                      <m:t>) </m:t>
                    </m:r>
                  </m:oMath>
                </a14:m>
                <a:r>
                  <a:rPr lang="en-US" sz="550" b="1" dirty="0">
                    <a:latin typeface="Cambria" panose="02040503050406030204" pitchFamily="18" charset="0"/>
                    <a:ea typeface="Cambria" panose="02040503050406030204" pitchFamily="18" charset="0"/>
                  </a:rPr>
                  <a:t>is constant and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𝒚</m:t>
                    </m:r>
                    <m:r>
                      <a:rPr lang="en-US" sz="550" b="1" i="1" dirty="0" smtClean="0">
                        <a:latin typeface="Cambria Math" panose="02040503050406030204" pitchFamily="18" charset="0"/>
                        <a:ea typeface="Cambria" panose="02040503050406030204" pitchFamily="18" charset="0"/>
                      </a:rPr>
                      <m:t> = </m:t>
                    </m:r>
                    <m:r>
                      <a:rPr lang="en-US" sz="550" b="1" i="1" dirty="0" smtClean="0">
                        <a:latin typeface="Cambria Math" panose="02040503050406030204" pitchFamily="18" charset="0"/>
                        <a:ea typeface="Cambria" panose="02040503050406030204" pitchFamily="18" charset="0"/>
                      </a:rPr>
                      <m:t>𝒔𝒊𝒏</m:t>
                    </m:r>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𝟐</m:t>
                    </m:r>
                    <m:sSub>
                      <m:sSubPr>
                        <m:ctrlPr>
                          <a:rPr lang="en-US" sz="500" b="1" i="1" dirty="0">
                            <a:latin typeface="Cambria Math" panose="02040503050406030204" pitchFamily="18" charset="0"/>
                            <a:ea typeface="Cambria" panose="02040503050406030204" pitchFamily="18" charset="0"/>
                          </a:rPr>
                        </m:ctrlPr>
                      </m:sSubPr>
                      <m:e>
                        <m:r>
                          <a:rPr lang="en-US" sz="500" b="1" i="1" dirty="0">
                            <a:latin typeface="Cambria Math" panose="02040503050406030204" pitchFamily="18" charset="0"/>
                            <a:ea typeface="Cambria" panose="02040503050406030204" pitchFamily="18" charset="0"/>
                          </a:rPr>
                          <m:t>𝒗</m:t>
                        </m:r>
                      </m:e>
                      <m:sub>
                        <m:r>
                          <a:rPr lang="en-US" sz="500" b="1" i="1" dirty="0">
                            <a:latin typeface="Cambria Math" panose="02040503050406030204" pitchFamily="18" charset="0"/>
                            <a:ea typeface="Cambria" panose="02040503050406030204" pitchFamily="18" charset="0"/>
                          </a:rPr>
                          <m:t>𝟎</m:t>
                        </m:r>
                      </m:sub>
                    </m:sSub>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𝒄𝒐𝒔</m:t>
                    </m:r>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𝒖</m:t>
                    </m:r>
                    <m:r>
                      <a:rPr lang="en-US" sz="550" b="1" i="1" dirty="0" smtClean="0">
                        <a:latin typeface="Cambria Math" panose="02040503050406030204" pitchFamily="18" charset="0"/>
                        <a:ea typeface="Cambria" panose="02040503050406030204" pitchFamily="18" charset="0"/>
                      </a:rPr>
                      <m:t>)</m:t>
                    </m:r>
                  </m:oMath>
                </a14:m>
                <a:r>
                  <a:rPr lang="en-US" sz="550" b="1" dirty="0">
                    <a:latin typeface="Cambria" panose="02040503050406030204" pitchFamily="18" charset="0"/>
                    <a:ea typeface="Cambria" panose="02040503050406030204" pitchFamily="18" charset="0"/>
                  </a:rPr>
                  <a:t> and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𝒛</m:t>
                    </m:r>
                    <m:r>
                      <a:rPr lang="en-US" sz="550" b="1" i="1" dirty="0" smtClean="0">
                        <a:latin typeface="Cambria Math" panose="02040503050406030204" pitchFamily="18" charset="0"/>
                        <a:ea typeface="Cambria" panose="02040503050406030204" pitchFamily="18" charset="0"/>
                      </a:rPr>
                      <m:t> = </m:t>
                    </m:r>
                    <m:r>
                      <a:rPr lang="en-US" sz="550" b="1" i="1" dirty="0" smtClean="0">
                        <a:latin typeface="Cambria Math" panose="02040503050406030204" pitchFamily="18" charset="0"/>
                        <a:ea typeface="Cambria" panose="02040503050406030204" pitchFamily="18" charset="0"/>
                      </a:rPr>
                      <m:t>𝒔𝒊𝒏</m:t>
                    </m:r>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𝟐</m:t>
                    </m:r>
                    <m:sSub>
                      <m:sSubPr>
                        <m:ctrlPr>
                          <a:rPr lang="en-US" sz="500" b="1" i="1" dirty="0">
                            <a:latin typeface="Cambria Math" panose="02040503050406030204" pitchFamily="18" charset="0"/>
                            <a:ea typeface="Cambria" panose="02040503050406030204" pitchFamily="18" charset="0"/>
                          </a:rPr>
                        </m:ctrlPr>
                      </m:sSubPr>
                      <m:e>
                        <m:r>
                          <a:rPr lang="en-US" sz="500" b="1" i="1" dirty="0">
                            <a:latin typeface="Cambria Math" panose="02040503050406030204" pitchFamily="18" charset="0"/>
                            <a:ea typeface="Cambria" panose="02040503050406030204" pitchFamily="18" charset="0"/>
                          </a:rPr>
                          <m:t>𝒗</m:t>
                        </m:r>
                      </m:e>
                      <m:sub>
                        <m:r>
                          <a:rPr lang="en-US" sz="500" b="1" i="1" dirty="0">
                            <a:latin typeface="Cambria Math" panose="02040503050406030204" pitchFamily="18" charset="0"/>
                            <a:ea typeface="Cambria" panose="02040503050406030204" pitchFamily="18" charset="0"/>
                          </a:rPr>
                          <m:t>𝟎</m:t>
                        </m:r>
                      </m:sub>
                    </m:sSub>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𝒔𝒊𝒏</m:t>
                    </m:r>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𝒖</m:t>
                    </m:r>
                    <m:r>
                      <a:rPr lang="en-US" sz="550" b="1" i="1" dirty="0" smtClean="0">
                        <a:latin typeface="Cambria Math" panose="02040503050406030204" pitchFamily="18" charset="0"/>
                        <a:ea typeface="Cambria" panose="02040503050406030204" pitchFamily="18" charset="0"/>
                      </a:rPr>
                      <m:t>) </m:t>
                    </m:r>
                  </m:oMath>
                </a14:m>
                <a:r>
                  <a:rPr lang="en-US" sz="550" b="1" dirty="0">
                    <a:latin typeface="Cambria" panose="02040503050406030204" pitchFamily="18" charset="0"/>
                    <a:ea typeface="Cambria" panose="02040503050406030204" pitchFamily="18" charset="0"/>
                  </a:rPr>
                  <a:t>describe a circle of radius |sin(2</a:t>
                </a:r>
                <a14:m>
                  <m:oMath xmlns:m="http://schemas.openxmlformats.org/officeDocument/2006/math">
                    <m:sSub>
                      <m:sSubPr>
                        <m:ctrlPr>
                          <a:rPr lang="en-US" sz="500" b="1" i="1" dirty="0">
                            <a:latin typeface="Cambria Math" panose="02040503050406030204" pitchFamily="18" charset="0"/>
                            <a:ea typeface="Cambria" panose="02040503050406030204" pitchFamily="18" charset="0"/>
                          </a:rPr>
                        </m:ctrlPr>
                      </m:sSubPr>
                      <m:e>
                        <m:r>
                          <a:rPr lang="en-US" sz="500" b="1" i="1" dirty="0">
                            <a:latin typeface="Cambria Math" panose="02040503050406030204" pitchFamily="18" charset="0"/>
                            <a:ea typeface="Cambria" panose="02040503050406030204" pitchFamily="18" charset="0"/>
                          </a:rPr>
                          <m:t>𝒗</m:t>
                        </m:r>
                      </m:e>
                      <m:sub>
                        <m:r>
                          <a:rPr lang="en-US" sz="500" b="1" i="1" dirty="0">
                            <a:latin typeface="Cambria Math" panose="02040503050406030204" pitchFamily="18" charset="0"/>
                            <a:ea typeface="Cambria" panose="02040503050406030204" pitchFamily="18" charset="0"/>
                          </a:rPr>
                          <m:t>𝟎</m:t>
                        </m:r>
                      </m:sub>
                    </m:sSub>
                  </m:oMath>
                </a14:m>
                <a:r>
                  <a:rPr lang="en-US" sz="550" b="1" dirty="0">
                    <a:latin typeface="Cambria" panose="02040503050406030204" pitchFamily="18" charset="0"/>
                    <a:ea typeface="Cambria" panose="02040503050406030204" pitchFamily="18" charset="0"/>
                  </a:rPr>
                  <a:t>)| so each grid curve is a circle contained in the vertical plane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𝒙</m:t>
                    </m:r>
                    <m:r>
                      <a:rPr lang="en-US" sz="550" b="1" i="1" dirty="0" smtClean="0">
                        <a:latin typeface="Cambria Math" panose="02040503050406030204" pitchFamily="18" charset="0"/>
                        <a:ea typeface="Cambria" panose="02040503050406030204" pitchFamily="18" charset="0"/>
                      </a:rPr>
                      <m:t> = </m:t>
                    </m:r>
                    <m:r>
                      <a:rPr lang="en-US" sz="550" b="1" i="1" dirty="0" smtClean="0">
                        <a:latin typeface="Cambria Math" panose="02040503050406030204" pitchFamily="18" charset="0"/>
                        <a:ea typeface="Cambria" panose="02040503050406030204" pitchFamily="18" charset="0"/>
                      </a:rPr>
                      <m:t>𝒔𝒊𝒏</m:t>
                    </m:r>
                    <m:r>
                      <a:rPr lang="en-US" sz="550" b="1" i="1" dirty="0" smtClean="0">
                        <a:latin typeface="Cambria Math" panose="02040503050406030204" pitchFamily="18" charset="0"/>
                        <a:ea typeface="Cambria" panose="02040503050406030204" pitchFamily="18" charset="0"/>
                      </a:rPr>
                      <m:t>⁡(</m:t>
                    </m:r>
                    <m:sSub>
                      <m:sSubPr>
                        <m:ctrlPr>
                          <a:rPr lang="en-US" sz="500" b="1" i="1" dirty="0">
                            <a:latin typeface="Cambria Math" panose="02040503050406030204" pitchFamily="18" charset="0"/>
                            <a:ea typeface="Cambria" panose="02040503050406030204" pitchFamily="18" charset="0"/>
                          </a:rPr>
                        </m:ctrlPr>
                      </m:sSubPr>
                      <m:e>
                        <m:r>
                          <a:rPr lang="en-US" sz="500" b="1" i="1" dirty="0">
                            <a:latin typeface="Cambria Math" panose="02040503050406030204" pitchFamily="18" charset="0"/>
                            <a:ea typeface="Cambria" panose="02040503050406030204" pitchFamily="18" charset="0"/>
                          </a:rPr>
                          <m:t>𝒗</m:t>
                        </m:r>
                      </m:e>
                      <m:sub>
                        <m:r>
                          <a:rPr lang="en-US" sz="500" b="1" i="1" dirty="0">
                            <a:latin typeface="Cambria Math" panose="02040503050406030204" pitchFamily="18" charset="0"/>
                            <a:ea typeface="Cambria" panose="02040503050406030204" pitchFamily="18" charset="0"/>
                          </a:rPr>
                          <m:t>𝟎</m:t>
                        </m:r>
                      </m:sub>
                    </m:sSub>
                    <m:r>
                      <a:rPr lang="en-US" sz="550" b="1" i="1" dirty="0" smtClean="0">
                        <a:latin typeface="Cambria Math" panose="02040503050406030204" pitchFamily="18" charset="0"/>
                        <a:ea typeface="Cambria" panose="02040503050406030204" pitchFamily="18" charset="0"/>
                      </a:rPr>
                      <m:t>) </m:t>
                    </m:r>
                  </m:oMath>
                </a14:m>
                <a:r>
                  <a:rPr lang="en-US" sz="550" b="1" dirty="0">
                    <a:latin typeface="Cambria" panose="02040503050406030204" pitchFamily="18" charset="0"/>
                    <a:ea typeface="Cambria" panose="02040503050406030204" pitchFamily="18" charset="0"/>
                  </a:rPr>
                  <a:t>parallel to the </a:t>
                </a:r>
                <a:r>
                  <a:rPr lang="en-US" sz="550" b="1" dirty="0" err="1">
                    <a:latin typeface="Cambria" panose="02040503050406030204" pitchFamily="18" charset="0"/>
                    <a:ea typeface="Cambria" panose="02040503050406030204" pitchFamily="18" charset="0"/>
                  </a:rPr>
                  <a:t>yz</a:t>
                </a:r>
                <a:r>
                  <a:rPr lang="en-US" sz="550" b="1" dirty="0">
                    <a:latin typeface="Cambria" panose="02040503050406030204" pitchFamily="18" charset="0"/>
                    <a:ea typeface="Cambria" panose="02040503050406030204" pitchFamily="18" charset="0"/>
                  </a:rPr>
                  <a:t>-plane. The lengthwise grid curves correspond to holding u constant such that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𝒚</m:t>
                    </m:r>
                    <m:r>
                      <a:rPr lang="en-US" sz="550" b="1" i="1" dirty="0" smtClean="0">
                        <a:latin typeface="Cambria Math" panose="02040503050406030204" pitchFamily="18" charset="0"/>
                        <a:ea typeface="Cambria" panose="02040503050406030204" pitchFamily="18" charset="0"/>
                      </a:rPr>
                      <m:t> = </m:t>
                    </m:r>
                    <m:r>
                      <a:rPr lang="en-US" sz="550" b="1" i="1" dirty="0" smtClean="0">
                        <a:latin typeface="Cambria Math" panose="02040503050406030204" pitchFamily="18" charset="0"/>
                        <a:ea typeface="Cambria" panose="02040503050406030204" pitchFamily="18" charset="0"/>
                      </a:rPr>
                      <m:t>𝒄𝒐𝒔</m:t>
                    </m:r>
                    <m:r>
                      <a:rPr lang="en-US" sz="550" b="1" i="1" dirty="0" smtClean="0">
                        <a:latin typeface="Cambria Math" panose="02040503050406030204" pitchFamily="18" charset="0"/>
                        <a:ea typeface="Cambria" panose="02040503050406030204" pitchFamily="18" charset="0"/>
                      </a:rPr>
                      <m:t>⁡(</m:t>
                    </m:r>
                    <m:sSub>
                      <m:sSubPr>
                        <m:ctrlPr>
                          <a:rPr lang="en-US" sz="550" b="1" i="1" dirty="0" smtClean="0">
                            <a:latin typeface="Cambria Math" panose="02040503050406030204" pitchFamily="18" charset="0"/>
                            <a:ea typeface="Cambria" panose="02040503050406030204" pitchFamily="18" charset="0"/>
                          </a:rPr>
                        </m:ctrlPr>
                      </m:sSubPr>
                      <m:e>
                        <m:r>
                          <a:rPr lang="en-US" sz="550" b="1" i="1" dirty="0" err="1" smtClean="0">
                            <a:latin typeface="Cambria Math" panose="02040503050406030204" pitchFamily="18" charset="0"/>
                            <a:ea typeface="Cambria" panose="02040503050406030204" pitchFamily="18" charset="0"/>
                          </a:rPr>
                          <m:t>𝒖</m:t>
                        </m:r>
                      </m:e>
                      <m:sub>
                        <m:r>
                          <a:rPr lang="en-US" sz="550" b="1" i="1" dirty="0" smtClean="0">
                            <a:latin typeface="Cambria Math" panose="02040503050406030204" pitchFamily="18" charset="0"/>
                            <a:ea typeface="Cambria" panose="02040503050406030204" pitchFamily="18" charset="0"/>
                          </a:rPr>
                          <m:t>𝟎</m:t>
                        </m:r>
                      </m:sub>
                    </m:sSub>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𝒔𝒊𝒏</m:t>
                    </m:r>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𝟐</m:t>
                    </m:r>
                    <m:r>
                      <a:rPr lang="en-US" sz="550" b="1" i="1" dirty="0" smtClean="0">
                        <a:latin typeface="Cambria Math" panose="02040503050406030204" pitchFamily="18" charset="0"/>
                        <a:ea typeface="Cambria" panose="02040503050406030204" pitchFamily="18" charset="0"/>
                      </a:rPr>
                      <m:t>𝒗</m:t>
                    </m:r>
                    <m:r>
                      <a:rPr lang="en-US" sz="550" b="1" i="1" dirty="0" smtClean="0">
                        <a:latin typeface="Cambria Math" panose="02040503050406030204" pitchFamily="18" charset="0"/>
                        <a:ea typeface="Cambria" panose="02040503050406030204" pitchFamily="18" charset="0"/>
                      </a:rPr>
                      <m:t>), </m:t>
                    </m:r>
                    <m:r>
                      <a:rPr lang="en-US" sz="550" b="1" i="1" dirty="0" smtClean="0">
                        <a:latin typeface="Cambria Math" panose="02040503050406030204" pitchFamily="18" charset="0"/>
                        <a:ea typeface="Cambria" panose="02040503050406030204" pitchFamily="18" charset="0"/>
                      </a:rPr>
                      <m:t>𝒛</m:t>
                    </m:r>
                    <m:r>
                      <a:rPr lang="en-US" sz="550" b="1" i="1" dirty="0" smtClean="0">
                        <a:latin typeface="Cambria Math" panose="02040503050406030204" pitchFamily="18" charset="0"/>
                        <a:ea typeface="Cambria" panose="02040503050406030204" pitchFamily="18" charset="0"/>
                      </a:rPr>
                      <m:t> = </m:t>
                    </m:r>
                    <m:r>
                      <a:rPr lang="en-US" sz="550" b="1" i="1" dirty="0" smtClean="0">
                        <a:latin typeface="Cambria Math" panose="02040503050406030204" pitchFamily="18" charset="0"/>
                        <a:ea typeface="Cambria" panose="02040503050406030204" pitchFamily="18" charset="0"/>
                      </a:rPr>
                      <m:t>𝒔𝒊𝒏</m:t>
                    </m:r>
                    <m:r>
                      <a:rPr lang="en-US" sz="550" b="1" i="1" dirty="0" smtClean="0">
                        <a:latin typeface="Cambria Math" panose="02040503050406030204" pitchFamily="18" charset="0"/>
                        <a:ea typeface="Cambria" panose="02040503050406030204" pitchFamily="18" charset="0"/>
                      </a:rPr>
                      <m:t>⁡(</m:t>
                    </m:r>
                    <m:sSub>
                      <m:sSubPr>
                        <m:ctrlPr>
                          <a:rPr lang="en-US" sz="550" b="1" i="1" dirty="0">
                            <a:latin typeface="Cambria Math" panose="02040503050406030204" pitchFamily="18" charset="0"/>
                            <a:ea typeface="Cambria" panose="02040503050406030204" pitchFamily="18" charset="0"/>
                          </a:rPr>
                        </m:ctrlPr>
                      </m:sSubPr>
                      <m:e>
                        <m:r>
                          <a:rPr lang="en-US" sz="550" b="1" i="1" dirty="0" err="1">
                            <a:latin typeface="Cambria Math" panose="02040503050406030204" pitchFamily="18" charset="0"/>
                            <a:ea typeface="Cambria" panose="02040503050406030204" pitchFamily="18" charset="0"/>
                          </a:rPr>
                          <m:t>𝒖</m:t>
                        </m:r>
                      </m:e>
                      <m:sub>
                        <m:r>
                          <a:rPr lang="en-US" sz="550" b="1" i="1" dirty="0">
                            <a:latin typeface="Cambria Math" panose="02040503050406030204" pitchFamily="18" charset="0"/>
                            <a:ea typeface="Cambria" panose="02040503050406030204" pitchFamily="18" charset="0"/>
                          </a:rPr>
                          <m:t>𝟎</m:t>
                        </m:r>
                      </m:sub>
                    </m:sSub>
                    <m:r>
                      <a:rPr lang="en-US" sz="550" b="1" i="1" dirty="0" smtClean="0">
                        <a:latin typeface="Cambria Math" panose="02040503050406030204" pitchFamily="18" charset="0"/>
                        <a:ea typeface="Cambria" panose="02040503050406030204" pitchFamily="18" charset="0"/>
                      </a:rPr>
                      <m:t>) </m:t>
                    </m:r>
                    <m:r>
                      <a:rPr lang="en-US" sz="550" b="1" i="1" dirty="0" smtClean="0">
                        <a:latin typeface="Cambria Math" panose="02040503050406030204" pitchFamily="18" charset="0"/>
                        <a:ea typeface="Cambria" panose="02040503050406030204" pitchFamily="18" charset="0"/>
                      </a:rPr>
                      <m:t>𝒔𝒊𝒏</m:t>
                    </m:r>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𝟐</m:t>
                    </m:r>
                    <m:r>
                      <a:rPr lang="en-US" sz="550" b="1" i="1" dirty="0" smtClean="0">
                        <a:latin typeface="Cambria Math" panose="02040503050406030204" pitchFamily="18" charset="0"/>
                        <a:ea typeface="Cambria" panose="02040503050406030204" pitchFamily="18" charset="0"/>
                      </a:rPr>
                      <m:t>𝒗</m:t>
                    </m:r>
                    <m:r>
                      <a:rPr lang="en-US" sz="550" b="1" i="1" dirty="0" smtClean="0">
                        <a:latin typeface="Cambria Math" panose="02040503050406030204" pitchFamily="18" charset="0"/>
                        <a:ea typeface="Cambria" panose="02040503050406030204" pitchFamily="18" charset="0"/>
                      </a:rPr>
                      <m:t>) </m:t>
                    </m:r>
                  </m:oMath>
                </a14:m>
                <a:r>
                  <a:rPr lang="en-US" sz="550" b="1" dirty="0">
                    <a:latin typeface="Cambria" panose="02040503050406030204" pitchFamily="18" charset="0"/>
                    <a:ea typeface="Cambria" panose="02040503050406030204" pitchFamily="18" charset="0"/>
                  </a:rPr>
                  <a:t>so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𝒛</m:t>
                    </m:r>
                    <m:r>
                      <a:rPr lang="en-US" sz="550" b="1" i="1" dirty="0" smtClean="0">
                        <a:latin typeface="Cambria Math" panose="02040503050406030204" pitchFamily="18" charset="0"/>
                        <a:ea typeface="Cambria" panose="02040503050406030204" pitchFamily="18" charset="0"/>
                      </a:rPr>
                      <m:t> = </m:t>
                    </m:r>
                    <m:r>
                      <a:rPr lang="en-US" sz="550" b="1" i="1" dirty="0" smtClean="0">
                        <a:latin typeface="Cambria Math" panose="02040503050406030204" pitchFamily="18" charset="0"/>
                        <a:ea typeface="Cambria" panose="02040503050406030204" pitchFamily="18" charset="0"/>
                      </a:rPr>
                      <m:t>𝒕𝒂𝒏</m:t>
                    </m:r>
                    <m:r>
                      <a:rPr lang="en-US" sz="550" b="1" i="1" dirty="0" smtClean="0">
                        <a:latin typeface="Cambria Math" panose="02040503050406030204" pitchFamily="18" charset="0"/>
                        <a:ea typeface="Cambria" panose="02040503050406030204" pitchFamily="18" charset="0"/>
                      </a:rPr>
                      <m:t>⁡(</m:t>
                    </m:r>
                    <m:sSub>
                      <m:sSubPr>
                        <m:ctrlPr>
                          <a:rPr lang="en-US" sz="550" b="1" i="1" dirty="0">
                            <a:latin typeface="Cambria Math" panose="02040503050406030204" pitchFamily="18" charset="0"/>
                            <a:ea typeface="Cambria" panose="02040503050406030204" pitchFamily="18" charset="0"/>
                          </a:rPr>
                        </m:ctrlPr>
                      </m:sSubPr>
                      <m:e>
                        <m:r>
                          <a:rPr lang="en-US" sz="550" b="1" i="1" dirty="0" err="1">
                            <a:latin typeface="Cambria Math" panose="02040503050406030204" pitchFamily="18" charset="0"/>
                            <a:ea typeface="Cambria" panose="02040503050406030204" pitchFamily="18" charset="0"/>
                          </a:rPr>
                          <m:t>𝒖</m:t>
                        </m:r>
                      </m:e>
                      <m:sub>
                        <m:r>
                          <a:rPr lang="en-US" sz="550" b="1" i="1" dirty="0">
                            <a:latin typeface="Cambria Math" panose="02040503050406030204" pitchFamily="18" charset="0"/>
                            <a:ea typeface="Cambria" panose="02040503050406030204" pitchFamily="18" charset="0"/>
                          </a:rPr>
                          <m:t>𝟎</m:t>
                        </m:r>
                      </m:sub>
                    </m:sSub>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𝒚</m:t>
                    </m:r>
                  </m:oMath>
                </a14:m>
                <a:r>
                  <a:rPr lang="en-US" sz="550" b="1" dirty="0">
                    <a:latin typeface="Cambria" panose="02040503050406030204" pitchFamily="18" charset="0"/>
                    <a:ea typeface="Cambria" panose="02040503050406030204" pitchFamily="18" charset="0"/>
                  </a:rPr>
                  <a:t> lying in a plane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𝒛</m:t>
                    </m:r>
                    <m:r>
                      <a:rPr lang="en-US" sz="550" b="1" i="1" dirty="0" smtClean="0">
                        <a:latin typeface="Cambria Math" panose="02040503050406030204" pitchFamily="18" charset="0"/>
                        <a:ea typeface="Cambria" panose="02040503050406030204" pitchFamily="18" charset="0"/>
                      </a:rPr>
                      <m:t> = </m:t>
                    </m:r>
                    <m:r>
                      <a:rPr lang="en-US" sz="550" b="1" i="1" dirty="0" err="1" smtClean="0">
                        <a:latin typeface="Cambria Math" panose="02040503050406030204" pitchFamily="18" charset="0"/>
                        <a:ea typeface="Cambria" panose="02040503050406030204" pitchFamily="18" charset="0"/>
                      </a:rPr>
                      <m:t>𝒌𝒚</m:t>
                    </m:r>
                    <m:r>
                      <a:rPr lang="en-US" sz="550" b="1" i="1" dirty="0" smtClean="0">
                        <a:latin typeface="Cambria Math" panose="02040503050406030204" pitchFamily="18" charset="0"/>
                        <a:ea typeface="Cambria" panose="02040503050406030204" pitchFamily="18" charset="0"/>
                      </a:rPr>
                      <m:t> </m:t>
                    </m:r>
                  </m:oMath>
                </a14:m>
                <a:r>
                  <a:rPr lang="en-US" sz="550" b="1" dirty="0">
                    <a:latin typeface="Cambria" panose="02040503050406030204" pitchFamily="18" charset="0"/>
                    <a:ea typeface="Cambria" panose="02040503050406030204" pitchFamily="18" charset="0"/>
                  </a:rPr>
                  <a:t>that includes the x-axis. </a:t>
                </a:r>
                <a:r>
                  <a:rPr lang="en-US" sz="500" b="1" dirty="0">
                    <a:solidFill>
                      <a:srgbClr val="FF0000"/>
                    </a:solidFill>
                    <a:latin typeface="Cambria" panose="02040503050406030204" pitchFamily="18" charset="0"/>
                    <a:ea typeface="Cambria" panose="02040503050406030204" pitchFamily="18" charset="0"/>
                  </a:rPr>
                  <a:t>(Main Idea:  Hold both variables constant and see traces on grid curves)</a:t>
                </a:r>
                <a:endParaRPr lang="en-US" sz="550" b="1" dirty="0">
                  <a:latin typeface="Cambria" panose="02040503050406030204" pitchFamily="18" charset="0"/>
                  <a:ea typeface="Cambria" panose="02040503050406030204" pitchFamily="18" charset="0"/>
                </a:endParaRPr>
              </a:p>
            </p:txBody>
          </p:sp>
        </mc:Choice>
        <mc:Fallback xmlns="">
          <p:sp>
            <p:nvSpPr>
              <p:cNvPr id="70" name="TextBox 69">
                <a:extLst>
                  <a:ext uri="{FF2B5EF4-FFF2-40B4-BE49-F238E27FC236}">
                    <a16:creationId xmlns:a16="http://schemas.microsoft.com/office/drawing/2014/main" id="{018D3AEA-4A2F-43B4-9A6B-EA158A3C92B9}"/>
                  </a:ext>
                </a:extLst>
              </p:cNvPr>
              <p:cNvSpPr txBox="1">
                <a:spLocks noRot="1" noChangeAspect="1" noMove="1" noResize="1" noEditPoints="1" noAdjustHandles="1" noChangeArrowheads="1" noChangeShapeType="1" noTextEdit="1"/>
              </p:cNvSpPr>
              <p:nvPr/>
            </p:nvSpPr>
            <p:spPr>
              <a:xfrm>
                <a:off x="516406" y="835125"/>
                <a:ext cx="4103360" cy="436466"/>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055B638-82C7-4292-B289-43B679D370F6}"/>
                  </a:ext>
                </a:extLst>
              </p:cNvPr>
              <p:cNvSpPr txBox="1"/>
              <p:nvPr/>
            </p:nvSpPr>
            <p:spPr>
              <a:xfrm>
                <a:off x="531069" y="2360381"/>
                <a:ext cx="4189560" cy="453970"/>
              </a:xfrm>
              <a:prstGeom prst="rect">
                <a:avLst/>
              </a:prstGeom>
              <a:noFill/>
            </p:spPr>
            <p:txBody>
              <a:bodyPr wrap="square" rtlCol="0">
                <a:spAutoFit/>
              </a:bodyPr>
              <a:lstStyle/>
              <a:p>
                <a:r>
                  <a:rPr lang="en-US" sz="470" b="1" u="sng" dirty="0">
                    <a:latin typeface="Cambria" panose="02040503050406030204" pitchFamily="18" charset="0"/>
                    <a:ea typeface="Cambria" panose="02040503050406030204" pitchFamily="18" charset="0"/>
                  </a:rPr>
                  <a:t>When u = 0:</a:t>
                </a:r>
                <a:r>
                  <a:rPr lang="en-US" sz="470" b="1" dirty="0">
                    <a:latin typeface="Cambria" panose="02040503050406030204" pitchFamily="18" charset="0"/>
                    <a:ea typeface="Cambria" panose="02040503050406030204" pitchFamily="18" charset="0"/>
                  </a:rPr>
                  <a:t>  </a:t>
                </a:r>
                <a14:m>
                  <m:oMath xmlns:m="http://schemas.openxmlformats.org/officeDocument/2006/math">
                    <m:r>
                      <a:rPr lang="en-US" sz="470" b="1" i="1" dirty="0" smtClean="0">
                        <a:latin typeface="Cambria Math" panose="02040503050406030204" pitchFamily="18" charset="0"/>
                        <a:ea typeface="Cambria" panose="02040503050406030204" pitchFamily="18" charset="0"/>
                      </a:rPr>
                      <m:t>𝒙</m:t>
                    </m:r>
                    <m:r>
                      <a:rPr lang="en-US" sz="470" b="1" i="1" dirty="0" smtClean="0">
                        <a:latin typeface="Cambria Math" panose="02040503050406030204" pitchFamily="18" charset="0"/>
                        <a:ea typeface="Cambria" panose="02040503050406030204" pitchFamily="18" charset="0"/>
                      </a:rPr>
                      <m:t> = </m:t>
                    </m:r>
                    <m:r>
                      <a:rPr lang="en-US" sz="470" b="1" i="1" dirty="0" smtClean="0">
                        <a:latin typeface="Cambria Math" panose="02040503050406030204" pitchFamily="18" charset="0"/>
                        <a:ea typeface="Cambria" panose="02040503050406030204" pitchFamily="18" charset="0"/>
                      </a:rPr>
                      <m:t>𝟑</m:t>
                    </m:r>
                    <m:r>
                      <a:rPr lang="en-US" sz="470" b="1" i="1" dirty="0" smtClean="0">
                        <a:latin typeface="Cambria Math" panose="02040503050406030204" pitchFamily="18" charset="0"/>
                        <a:ea typeface="Cambria" panose="02040503050406030204" pitchFamily="18" charset="0"/>
                      </a:rPr>
                      <m:t> + </m:t>
                    </m:r>
                    <m:r>
                      <m:rPr>
                        <m:sty m:val="p"/>
                      </m:rPr>
                      <a:rPr lang="en-US" sz="470" b="1" i="1" dirty="0" smtClean="0">
                        <a:latin typeface="Cambria Math" panose="02040503050406030204" pitchFamily="18" charset="0"/>
                        <a:ea typeface="Cambria" panose="02040503050406030204" pitchFamily="18" charset="0"/>
                      </a:rPr>
                      <m:t>cos</m:t>
                    </m:r>
                    <m:r>
                      <a:rPr lang="en-US" sz="470" b="1" i="1" dirty="0" smtClean="0">
                        <a:latin typeface="Cambria Math" panose="02040503050406030204" pitchFamily="18" charset="0"/>
                        <a:ea typeface="Cambria" panose="02040503050406030204" pitchFamily="18" charset="0"/>
                      </a:rPr>
                      <m:t>⁡(</m:t>
                    </m:r>
                    <m:r>
                      <a:rPr lang="en-US" sz="470" b="1" i="1" dirty="0" smtClean="0">
                        <a:latin typeface="Cambria Math" panose="02040503050406030204" pitchFamily="18" charset="0"/>
                        <a:ea typeface="Cambria" panose="02040503050406030204" pitchFamily="18" charset="0"/>
                      </a:rPr>
                      <m:t>𝒗</m:t>
                    </m:r>
                    <m:r>
                      <a:rPr lang="en-US" sz="470" b="1" i="1" dirty="0" smtClean="0">
                        <a:latin typeface="Cambria Math" panose="02040503050406030204" pitchFamily="18" charset="0"/>
                        <a:ea typeface="Cambria" panose="02040503050406030204" pitchFamily="18" charset="0"/>
                      </a:rPr>
                      <m:t>), </m:t>
                    </m:r>
                    <m:r>
                      <a:rPr lang="en-US" sz="470" b="1" i="1" dirty="0" smtClean="0">
                        <a:latin typeface="Cambria Math" panose="02040503050406030204" pitchFamily="18" charset="0"/>
                        <a:ea typeface="Cambria" panose="02040503050406030204" pitchFamily="18" charset="0"/>
                      </a:rPr>
                      <m:t>𝒚</m:t>
                    </m:r>
                    <m:r>
                      <a:rPr lang="en-US" sz="470" b="1" i="1" dirty="0" smtClean="0">
                        <a:latin typeface="Cambria Math" panose="02040503050406030204" pitchFamily="18" charset="0"/>
                        <a:ea typeface="Cambria" panose="02040503050406030204" pitchFamily="18" charset="0"/>
                      </a:rPr>
                      <m:t> = </m:t>
                    </m:r>
                    <m:r>
                      <a:rPr lang="en-US" sz="470" b="1" i="1" dirty="0" smtClean="0">
                        <a:latin typeface="Cambria Math" panose="02040503050406030204" pitchFamily="18" charset="0"/>
                        <a:ea typeface="Cambria" panose="02040503050406030204" pitchFamily="18" charset="0"/>
                      </a:rPr>
                      <m:t>𝟎</m:t>
                    </m:r>
                    <m:r>
                      <a:rPr lang="en-US" sz="470" b="1" i="1" dirty="0" smtClean="0">
                        <a:latin typeface="Cambria Math" panose="02040503050406030204" pitchFamily="18" charset="0"/>
                        <a:ea typeface="Cambria" panose="02040503050406030204" pitchFamily="18" charset="0"/>
                      </a:rPr>
                      <m:t>, </m:t>
                    </m:r>
                  </m:oMath>
                </a14:m>
                <a:r>
                  <a:rPr lang="en-US" sz="470" b="1" dirty="0">
                    <a:latin typeface="Cambria" panose="02040503050406030204" pitchFamily="18" charset="0"/>
                    <a:ea typeface="Cambria" panose="02040503050406030204" pitchFamily="18" charset="0"/>
                  </a:rPr>
                  <a:t>and </a:t>
                </a:r>
                <a14:m>
                  <m:oMath xmlns:m="http://schemas.openxmlformats.org/officeDocument/2006/math">
                    <m:r>
                      <a:rPr lang="en-US" sz="470" b="1" i="1" dirty="0" smtClean="0">
                        <a:latin typeface="Cambria Math" panose="02040503050406030204" pitchFamily="18" charset="0"/>
                        <a:ea typeface="Cambria" panose="02040503050406030204" pitchFamily="18" charset="0"/>
                      </a:rPr>
                      <m:t>𝒛</m:t>
                    </m:r>
                    <m:r>
                      <a:rPr lang="en-US" sz="470" b="1" i="1" dirty="0" smtClean="0">
                        <a:latin typeface="Cambria Math" panose="02040503050406030204" pitchFamily="18" charset="0"/>
                        <a:ea typeface="Cambria" panose="02040503050406030204" pitchFamily="18" charset="0"/>
                      </a:rPr>
                      <m:t> = </m:t>
                    </m:r>
                    <m:r>
                      <m:rPr>
                        <m:sty m:val="p"/>
                      </m:rPr>
                      <a:rPr lang="en-US" sz="470" b="1" i="1" dirty="0" smtClean="0">
                        <a:latin typeface="Cambria Math" panose="02040503050406030204" pitchFamily="18" charset="0"/>
                        <a:ea typeface="Cambria" panose="02040503050406030204" pitchFamily="18" charset="0"/>
                      </a:rPr>
                      <m:t>sin</m:t>
                    </m:r>
                    <m:r>
                      <a:rPr lang="en-US" sz="470" b="1" i="1" dirty="0" smtClean="0">
                        <a:latin typeface="Cambria Math" panose="02040503050406030204" pitchFamily="18" charset="0"/>
                        <a:ea typeface="Cambria" panose="02040503050406030204" pitchFamily="18" charset="0"/>
                      </a:rPr>
                      <m:t>⁡(</m:t>
                    </m:r>
                    <m:r>
                      <a:rPr lang="en-US" sz="470" b="1" i="1" dirty="0" smtClean="0">
                        <a:latin typeface="Cambria Math" panose="02040503050406030204" pitchFamily="18" charset="0"/>
                        <a:ea typeface="Cambria" panose="02040503050406030204" pitchFamily="18" charset="0"/>
                      </a:rPr>
                      <m:t>𝒗</m:t>
                    </m:r>
                    <m:r>
                      <a:rPr lang="en-US" sz="470" b="1" i="1" dirty="0" smtClean="0">
                        <a:latin typeface="Cambria Math" panose="02040503050406030204" pitchFamily="18" charset="0"/>
                        <a:ea typeface="Cambria" panose="02040503050406030204" pitchFamily="18" charset="0"/>
                      </a:rPr>
                      <m:t>) </m:t>
                    </m:r>
                  </m:oMath>
                </a14:m>
                <a:r>
                  <a:rPr lang="en-US" sz="470" b="1" dirty="0">
                    <a:latin typeface="Cambria" panose="02040503050406030204" pitchFamily="18" charset="0"/>
                    <a:ea typeface="Cambria" panose="02040503050406030204" pitchFamily="18" charset="0"/>
                  </a:rPr>
                  <a:t>which describes a circle with radius 1 in the </a:t>
                </a:r>
                <a:r>
                  <a:rPr lang="en-US" sz="470" b="1" dirty="0" err="1">
                    <a:latin typeface="Cambria" panose="02040503050406030204" pitchFamily="18" charset="0"/>
                    <a:ea typeface="Cambria" panose="02040503050406030204" pitchFamily="18" charset="0"/>
                  </a:rPr>
                  <a:t>xz</a:t>
                </a:r>
                <a:r>
                  <a:rPr lang="en-US" sz="470" b="1" dirty="0">
                    <a:latin typeface="Cambria" panose="02040503050406030204" pitchFamily="18" charset="0"/>
                    <a:ea typeface="Cambria" panose="02040503050406030204" pitchFamily="18" charset="0"/>
                  </a:rPr>
                  <a:t>-plane centered at (3,0,0). When u = .5, then        y = 0 and we have circle with radius .5 in the </a:t>
                </a:r>
                <a:r>
                  <a:rPr lang="en-US" sz="470" b="1" dirty="0" err="1">
                    <a:latin typeface="Cambria" panose="02040503050406030204" pitchFamily="18" charset="0"/>
                    <a:ea typeface="Cambria" panose="02040503050406030204" pitchFamily="18" charset="0"/>
                  </a:rPr>
                  <a:t>xz</a:t>
                </a:r>
                <a:r>
                  <a:rPr lang="en-US" sz="470" b="1" dirty="0">
                    <a:latin typeface="Cambria" panose="02040503050406030204" pitchFamily="18" charset="0"/>
                    <a:ea typeface="Cambria" panose="02040503050406030204" pitchFamily="18" charset="0"/>
                  </a:rPr>
                  <a:t>-plane centered at (1.5, 0, 1.5). </a:t>
                </a:r>
              </a:p>
              <a:p>
                <a:r>
                  <a:rPr lang="en-US" sz="470" b="1" u="sng" dirty="0">
                    <a:latin typeface="Cambria" panose="02040503050406030204" pitchFamily="18" charset="0"/>
                    <a:ea typeface="Cambria" panose="02040503050406030204" pitchFamily="18" charset="0"/>
                  </a:rPr>
                  <a:t>When u = 1:</a:t>
                </a:r>
                <a:r>
                  <a:rPr lang="en-US" sz="470" b="1" dirty="0">
                    <a:latin typeface="Cambria" panose="02040503050406030204" pitchFamily="18" charset="0"/>
                    <a:ea typeface="Cambria" panose="02040503050406030204" pitchFamily="18" charset="0"/>
                  </a:rPr>
                  <a:t>  </a:t>
                </a:r>
                <a14:m>
                  <m:oMath xmlns:m="http://schemas.openxmlformats.org/officeDocument/2006/math">
                    <m:r>
                      <a:rPr lang="en-US" sz="470" b="1" i="1" dirty="0" smtClean="0">
                        <a:latin typeface="Cambria Math" panose="02040503050406030204" pitchFamily="18" charset="0"/>
                        <a:ea typeface="Cambria" panose="02040503050406030204" pitchFamily="18" charset="0"/>
                      </a:rPr>
                      <m:t>𝒙</m:t>
                    </m:r>
                    <m:r>
                      <a:rPr lang="en-US" sz="470" b="1" i="1" dirty="0" smtClean="0">
                        <a:latin typeface="Cambria Math" panose="02040503050406030204" pitchFamily="18" charset="0"/>
                        <a:ea typeface="Cambria" panose="02040503050406030204" pitchFamily="18" charset="0"/>
                      </a:rPr>
                      <m:t> = </m:t>
                    </m:r>
                    <m:r>
                      <a:rPr lang="en-US" sz="470" b="1" i="1" dirty="0" smtClean="0">
                        <a:latin typeface="Cambria Math" panose="02040503050406030204" pitchFamily="18" charset="0"/>
                        <a:ea typeface="Cambria" panose="02040503050406030204" pitchFamily="18" charset="0"/>
                      </a:rPr>
                      <m:t>𝒚</m:t>
                    </m:r>
                    <m:r>
                      <a:rPr lang="en-US" sz="470" b="1" i="1" dirty="0" smtClean="0">
                        <a:latin typeface="Cambria Math" panose="02040503050406030204" pitchFamily="18" charset="0"/>
                        <a:ea typeface="Cambria" panose="02040503050406030204" pitchFamily="18" charset="0"/>
                      </a:rPr>
                      <m:t> =</m:t>
                    </m:r>
                    <m:r>
                      <a:rPr lang="en-US" sz="470" b="1" i="1" dirty="0" smtClean="0">
                        <a:latin typeface="Cambria Math" panose="02040503050406030204" pitchFamily="18" charset="0"/>
                        <a:ea typeface="Cambria" panose="02040503050406030204" pitchFamily="18" charset="0"/>
                      </a:rPr>
                      <m:t>𝟎</m:t>
                    </m:r>
                    <m:r>
                      <a:rPr lang="en-US" sz="470" b="1" i="1" dirty="0" smtClean="0">
                        <a:latin typeface="Cambria Math" panose="02040503050406030204" pitchFamily="18" charset="0"/>
                        <a:ea typeface="Cambria" panose="02040503050406030204" pitchFamily="18" charset="0"/>
                      </a:rPr>
                      <m:t> </m:t>
                    </m:r>
                  </m:oMath>
                </a14:m>
                <a:r>
                  <a:rPr lang="en-US" sz="470" b="1" dirty="0">
                    <a:latin typeface="Cambria" panose="02040503050406030204" pitchFamily="18" charset="0"/>
                    <a:ea typeface="Cambria" panose="02040503050406030204" pitchFamily="18" charset="0"/>
                  </a:rPr>
                  <a:t>and </a:t>
                </a:r>
                <a14:m>
                  <m:oMath xmlns:m="http://schemas.openxmlformats.org/officeDocument/2006/math">
                    <m:r>
                      <a:rPr lang="en-US" sz="470" b="1" i="1" dirty="0" smtClean="0">
                        <a:latin typeface="Cambria Math" panose="02040503050406030204" pitchFamily="18" charset="0"/>
                        <a:ea typeface="Cambria" panose="02040503050406030204" pitchFamily="18" charset="0"/>
                      </a:rPr>
                      <m:t>𝒛</m:t>
                    </m:r>
                    <m:r>
                      <a:rPr lang="en-US" sz="470" b="1" i="1" dirty="0" smtClean="0">
                        <a:latin typeface="Cambria Math" panose="02040503050406030204" pitchFamily="18" charset="0"/>
                        <a:ea typeface="Cambria" panose="02040503050406030204" pitchFamily="18" charset="0"/>
                      </a:rPr>
                      <m:t> = </m:t>
                    </m:r>
                    <m:r>
                      <a:rPr lang="en-US" sz="470" b="1" i="1" dirty="0" smtClean="0">
                        <a:latin typeface="Cambria Math" panose="02040503050406030204" pitchFamily="18" charset="0"/>
                        <a:ea typeface="Cambria" panose="02040503050406030204" pitchFamily="18" charset="0"/>
                      </a:rPr>
                      <m:t>𝟑</m:t>
                    </m:r>
                  </m:oMath>
                </a14:m>
                <a:r>
                  <a:rPr lang="en-US" sz="470" b="1" dirty="0">
                    <a:latin typeface="Cambria" panose="02040503050406030204" pitchFamily="18" charset="0"/>
                    <a:ea typeface="Cambria" panose="02040503050406030204" pitchFamily="18" charset="0"/>
                  </a:rPr>
                  <a:t>, which gives the topmost point in the graph. This suggest that grid curves with u constant are the vertically oriented circles visible on the surface. The spiraling grid curves correspond to keeping v constant.                                                                                               </a:t>
                </a:r>
                <a:r>
                  <a:rPr lang="en-US" sz="470" b="1" dirty="0">
                    <a:solidFill>
                      <a:srgbClr val="FF0000"/>
                    </a:solidFill>
                    <a:latin typeface="Cambria" panose="02040503050406030204" pitchFamily="18" charset="0"/>
                    <a:ea typeface="Cambria" panose="02040503050406030204" pitchFamily="18" charset="0"/>
                  </a:rPr>
                  <a:t>(Main Idea:  Plug in ‘LIMITING VALUES’ to see how the points correspond/plot on the graph. (0,0), (u,0), (0,v) are always a good point to plug) </a:t>
                </a:r>
                <a:endParaRPr lang="en-US" sz="470" b="1" dirty="0">
                  <a:latin typeface="Cambria" panose="02040503050406030204" pitchFamily="18" charset="0"/>
                  <a:ea typeface="Cambria" panose="02040503050406030204" pitchFamily="18" charset="0"/>
                </a:endParaRPr>
              </a:p>
            </p:txBody>
          </p:sp>
        </mc:Choice>
        <mc:Fallback xmlns="">
          <p:sp>
            <p:nvSpPr>
              <p:cNvPr id="71" name="TextBox 70">
                <a:extLst>
                  <a:ext uri="{FF2B5EF4-FFF2-40B4-BE49-F238E27FC236}">
                    <a16:creationId xmlns:a16="http://schemas.microsoft.com/office/drawing/2014/main" id="{D055B638-82C7-4292-B289-43B679D370F6}"/>
                  </a:ext>
                </a:extLst>
              </p:cNvPr>
              <p:cNvSpPr txBox="1">
                <a:spLocks noRot="1" noChangeAspect="1" noMove="1" noResize="1" noEditPoints="1" noAdjustHandles="1" noChangeArrowheads="1" noChangeShapeType="1" noTextEdit="1"/>
              </p:cNvSpPr>
              <p:nvPr/>
            </p:nvSpPr>
            <p:spPr>
              <a:xfrm>
                <a:off x="531069" y="2360381"/>
                <a:ext cx="4189560" cy="45397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A5E59C0-796A-44D9-9E45-F44AC6E356B8}"/>
                  </a:ext>
                </a:extLst>
              </p:cNvPr>
              <p:cNvSpPr txBox="1"/>
              <p:nvPr/>
            </p:nvSpPr>
            <p:spPr>
              <a:xfrm>
                <a:off x="531170" y="1322642"/>
                <a:ext cx="4033672" cy="463781"/>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If </a:t>
                </a:r>
                <a14:m>
                  <m:oMath xmlns:m="http://schemas.openxmlformats.org/officeDocument/2006/math">
                    <m:r>
                      <a:rPr lang="en-US" sz="600" b="1" i="1" dirty="0" smtClean="0">
                        <a:latin typeface="Cambria Math" panose="02040503050406030204" pitchFamily="18" charset="0"/>
                        <a:ea typeface="Cambria" panose="02040503050406030204" pitchFamily="18" charset="0"/>
                      </a:rPr>
                      <m:t>𝒗</m:t>
                    </m:r>
                    <m:r>
                      <a:rPr lang="en-US" sz="600" b="1" i="1" dirty="0" smtClean="0">
                        <a:latin typeface="Cambria Math" panose="02040503050406030204" pitchFamily="18" charset="0"/>
                        <a:ea typeface="Cambria" panose="02040503050406030204" pitchFamily="18" charset="0"/>
                      </a:rPr>
                      <m:t> = </m:t>
                    </m:r>
                    <m:sSub>
                      <m:sSubPr>
                        <m:ctrlPr>
                          <a:rPr lang="en-US" sz="600" b="1" i="1" dirty="0" smtClean="0">
                            <a:latin typeface="Cambria Math" panose="02040503050406030204" pitchFamily="18" charset="0"/>
                            <a:ea typeface="Cambria" panose="02040503050406030204" pitchFamily="18" charset="0"/>
                          </a:rPr>
                        </m:ctrlPr>
                      </m:sSubPr>
                      <m:e>
                        <m:r>
                          <a:rPr lang="en-US" sz="600" b="1" i="1" dirty="0" smtClean="0">
                            <a:latin typeface="Cambria Math" panose="02040503050406030204" pitchFamily="18" charset="0"/>
                            <a:ea typeface="Cambria" panose="02040503050406030204" pitchFamily="18" charset="0"/>
                          </a:rPr>
                          <m:t>𝒗</m:t>
                        </m:r>
                      </m:e>
                      <m:sub>
                        <m:r>
                          <a:rPr lang="en-US" sz="600" b="1" i="1" dirty="0" smtClean="0">
                            <a:latin typeface="Cambria Math" panose="02040503050406030204" pitchFamily="18" charset="0"/>
                            <a:ea typeface="Cambria" panose="02040503050406030204" pitchFamily="18" charset="0"/>
                          </a:rPr>
                          <m:t>𝟎</m:t>
                        </m:r>
                      </m:sub>
                    </m:sSub>
                    <m:r>
                      <a:rPr lang="en-US" sz="600" b="1" i="1" dirty="0" smtClean="0">
                        <a:latin typeface="Cambria Math" panose="02040503050406030204" pitchFamily="18" charset="0"/>
                        <a:ea typeface="Cambria" panose="02040503050406030204" pitchFamily="18" charset="0"/>
                      </a:rPr>
                      <m:t> </m:t>
                    </m:r>
                  </m:oMath>
                </a14:m>
                <a:r>
                  <a:rPr lang="en-US" sz="600" b="1" dirty="0">
                    <a:latin typeface="Cambria" panose="02040503050406030204" pitchFamily="18" charset="0"/>
                    <a:ea typeface="Cambria" panose="02040503050406030204" pitchFamily="18" charset="0"/>
                  </a:rPr>
                  <a:t>is held constant, then z is constant, so the grid curves lie in a horizontal plane. This graph does not have curves that are circles nor straight lines. The vertical grid curves we see on the surface correspond to </a:t>
                </a:r>
                <a14:m>
                  <m:oMath xmlns:m="http://schemas.openxmlformats.org/officeDocument/2006/math">
                    <m:r>
                      <a:rPr lang="en-US" sz="600" b="1" i="1" dirty="0" smtClean="0">
                        <a:latin typeface="Cambria Math" panose="02040503050406030204" pitchFamily="18" charset="0"/>
                        <a:ea typeface="Cambria" panose="02040503050406030204" pitchFamily="18" charset="0"/>
                      </a:rPr>
                      <m:t>𝒖</m:t>
                    </m:r>
                    <m:r>
                      <a:rPr lang="en-US" sz="600" b="1" i="1" dirty="0" smtClean="0">
                        <a:latin typeface="Cambria Math" panose="02040503050406030204" pitchFamily="18" charset="0"/>
                        <a:ea typeface="Cambria" panose="02040503050406030204" pitchFamily="18" charset="0"/>
                      </a:rPr>
                      <m:t> = </m:t>
                    </m:r>
                    <m:sSub>
                      <m:sSubPr>
                        <m:ctrlPr>
                          <a:rPr lang="en-US" sz="600" b="1" i="1" dirty="0">
                            <a:latin typeface="Cambria Math" panose="02040503050406030204" pitchFamily="18" charset="0"/>
                            <a:ea typeface="Cambria" panose="02040503050406030204" pitchFamily="18" charset="0"/>
                          </a:rPr>
                        </m:ctrlPr>
                      </m:sSubPr>
                      <m:e>
                        <m:r>
                          <a:rPr lang="en-US" sz="600" b="1" i="1" dirty="0" smtClean="0">
                            <a:latin typeface="Cambria Math" panose="02040503050406030204" pitchFamily="18" charset="0"/>
                            <a:ea typeface="Cambria" panose="02040503050406030204" pitchFamily="18" charset="0"/>
                          </a:rPr>
                          <m:t>𝒖</m:t>
                        </m:r>
                      </m:e>
                      <m:sub>
                        <m:r>
                          <a:rPr lang="en-US" sz="600" b="1" i="1" dirty="0" smtClean="0">
                            <a:latin typeface="Cambria Math" panose="02040503050406030204" pitchFamily="18" charset="0"/>
                            <a:ea typeface="Cambria" panose="02040503050406030204" pitchFamily="18" charset="0"/>
                          </a:rPr>
                          <m:t>𝟎</m:t>
                        </m:r>
                      </m:sub>
                    </m:sSub>
                    <m:r>
                      <a:rPr lang="en-US" sz="600" b="1" i="1" dirty="0" smtClean="0">
                        <a:latin typeface="Cambria Math" panose="02040503050406030204" pitchFamily="18" charset="0"/>
                        <a:ea typeface="Cambria" panose="02040503050406030204" pitchFamily="18" charset="0"/>
                      </a:rPr>
                      <m:t> </m:t>
                    </m:r>
                  </m:oMath>
                </a14:m>
                <a:r>
                  <a:rPr lang="en-US" sz="600" b="1" dirty="0">
                    <a:latin typeface="Cambria" panose="02040503050406030204" pitchFamily="18" charset="0"/>
                    <a:ea typeface="Cambria" panose="02040503050406030204" pitchFamily="18" charset="0"/>
                  </a:rPr>
                  <a:t>held constant, so the corresponding grid curve lies in the vertical plane </a:t>
                </a:r>
                <a14:m>
                  <m:oMath xmlns:m="http://schemas.openxmlformats.org/officeDocument/2006/math">
                    <m:r>
                      <a:rPr lang="en-US" sz="600" b="1" i="1" dirty="0" smtClean="0">
                        <a:latin typeface="Cambria Math" panose="02040503050406030204" pitchFamily="18" charset="0"/>
                        <a:ea typeface="Cambria" panose="02040503050406030204" pitchFamily="18" charset="0"/>
                      </a:rPr>
                      <m:t>𝒚</m:t>
                    </m:r>
                    <m:r>
                      <a:rPr lang="en-US" sz="600" b="1" i="1" dirty="0" smtClean="0">
                        <a:latin typeface="Cambria Math" panose="02040503050406030204" pitchFamily="18" charset="0"/>
                        <a:ea typeface="Cambria" panose="02040503050406030204" pitchFamily="18" charset="0"/>
                      </a:rPr>
                      <m:t> =</m:t>
                    </m:r>
                    <m:func>
                      <m:funcPr>
                        <m:ctrlPr>
                          <a:rPr lang="en-US" sz="600" b="1" i="1" dirty="0" smtClean="0">
                            <a:latin typeface="Cambria Math" panose="02040503050406030204" pitchFamily="18" charset="0"/>
                            <a:ea typeface="Cambria" panose="02040503050406030204" pitchFamily="18" charset="0"/>
                          </a:rPr>
                        </m:ctrlPr>
                      </m:funcPr>
                      <m:fName>
                        <m:sSup>
                          <m:sSupPr>
                            <m:ctrlPr>
                              <a:rPr lang="en-US" sz="600" b="1" i="1" dirty="0" smtClean="0">
                                <a:latin typeface="Cambria Math" panose="02040503050406030204" pitchFamily="18" charset="0"/>
                                <a:ea typeface="Cambria" panose="02040503050406030204" pitchFamily="18" charset="0"/>
                              </a:rPr>
                            </m:ctrlPr>
                          </m:sSupPr>
                          <m:e>
                            <m:r>
                              <a:rPr lang="en-US" sz="600" b="1" i="1" dirty="0" smtClean="0">
                                <a:latin typeface="Cambria Math" panose="02040503050406030204" pitchFamily="18" charset="0"/>
                                <a:ea typeface="Cambria" panose="02040503050406030204" pitchFamily="18" charset="0"/>
                              </a:rPr>
                              <m:t>𝐭𝐚𝐧</m:t>
                            </m:r>
                          </m:e>
                          <m:sup>
                            <m:r>
                              <a:rPr lang="en-US" sz="600" b="1" i="1" dirty="0" smtClean="0">
                                <a:latin typeface="Cambria Math" panose="02040503050406030204" pitchFamily="18" charset="0"/>
                                <a:ea typeface="Cambria" panose="02040503050406030204" pitchFamily="18" charset="0"/>
                              </a:rPr>
                              <m:t>𝟑</m:t>
                            </m:r>
                          </m:sup>
                        </m:sSup>
                      </m:fName>
                      <m:e>
                        <m:d>
                          <m:dPr>
                            <m:ctrlPr>
                              <a:rPr lang="en-US" sz="600" b="1" i="1" dirty="0" smtClean="0">
                                <a:latin typeface="Cambria Math" panose="02040503050406030204" pitchFamily="18" charset="0"/>
                                <a:ea typeface="Cambria" panose="02040503050406030204" pitchFamily="18" charset="0"/>
                              </a:rPr>
                            </m:ctrlPr>
                          </m:dPr>
                          <m:e>
                            <m:sSub>
                              <m:sSubPr>
                                <m:ctrlPr>
                                  <a:rPr lang="en-US" sz="600" b="1" i="1" dirty="0">
                                    <a:latin typeface="Cambria Math" panose="02040503050406030204" pitchFamily="18" charset="0"/>
                                    <a:ea typeface="Cambria" panose="02040503050406030204" pitchFamily="18" charset="0"/>
                                  </a:rPr>
                                </m:ctrlPr>
                              </m:sSubPr>
                              <m:e>
                                <m:r>
                                  <a:rPr lang="en-US" sz="600" b="1" i="1" dirty="0" smtClean="0">
                                    <a:latin typeface="Cambria Math" panose="02040503050406030204" pitchFamily="18" charset="0"/>
                                    <a:ea typeface="Cambria" panose="02040503050406030204" pitchFamily="18" charset="0"/>
                                  </a:rPr>
                                  <m:t>𝒖</m:t>
                                </m:r>
                              </m:e>
                              <m:sub>
                                <m:r>
                                  <a:rPr lang="en-US" sz="600" b="1" i="1" dirty="0" smtClean="0">
                                    <a:latin typeface="Cambria Math" panose="02040503050406030204" pitchFamily="18" charset="0"/>
                                    <a:ea typeface="Cambria" panose="02040503050406030204" pitchFamily="18" charset="0"/>
                                  </a:rPr>
                                  <m:t>𝟎</m:t>
                                </m:r>
                              </m:sub>
                            </m:sSub>
                          </m:e>
                        </m:d>
                      </m:e>
                    </m:func>
                    <m:r>
                      <a:rPr lang="en-US" sz="600" b="1" i="1" dirty="0" smtClean="0">
                        <a:latin typeface="Cambria Math" panose="02040503050406030204" pitchFamily="18" charset="0"/>
                        <a:ea typeface="Cambria" panose="02040503050406030204" pitchFamily="18" charset="0"/>
                      </a:rPr>
                      <m:t>𝒙</m:t>
                    </m:r>
                    <m:r>
                      <a:rPr lang="en-US" sz="600" b="1" i="1" dirty="0" smtClean="0">
                        <a:latin typeface="Cambria Math" panose="02040503050406030204" pitchFamily="18" charset="0"/>
                        <a:ea typeface="Cambria" panose="02040503050406030204" pitchFamily="18" charset="0"/>
                      </a:rPr>
                      <m:t> </m:t>
                    </m:r>
                  </m:oMath>
                </a14:m>
                <a:r>
                  <a:rPr lang="en-US" sz="600" b="1" dirty="0">
                    <a:latin typeface="Cambria" panose="02040503050406030204" pitchFamily="18" charset="0"/>
                    <a:ea typeface="Cambria" panose="02040503050406030204" pitchFamily="18" charset="0"/>
                  </a:rPr>
                  <a:t>through the z-axis. </a:t>
                </a:r>
                <a:r>
                  <a:rPr lang="en-US" sz="600" b="1" dirty="0">
                    <a:solidFill>
                      <a:srgbClr val="FF0000"/>
                    </a:solidFill>
                    <a:latin typeface="Cambria" panose="02040503050406030204" pitchFamily="18" charset="0"/>
                    <a:ea typeface="Cambria" panose="02040503050406030204" pitchFamily="18" charset="0"/>
                  </a:rPr>
                  <a:t>(Main Idea:  Use intuition about the given graph (does it appear to be circular? Sinusoidal? Symmetric?))</a:t>
                </a:r>
                <a:endParaRPr lang="en-US" sz="600" b="1" dirty="0">
                  <a:latin typeface="Cambria" panose="02040503050406030204" pitchFamily="18" charset="0"/>
                  <a:ea typeface="Cambria" panose="02040503050406030204" pitchFamily="18" charset="0"/>
                </a:endParaRPr>
              </a:p>
            </p:txBody>
          </p:sp>
        </mc:Choice>
        <mc:Fallback xmlns="">
          <p:sp>
            <p:nvSpPr>
              <p:cNvPr id="72" name="TextBox 71">
                <a:extLst>
                  <a:ext uri="{FF2B5EF4-FFF2-40B4-BE49-F238E27FC236}">
                    <a16:creationId xmlns:a16="http://schemas.microsoft.com/office/drawing/2014/main" id="{3A5E59C0-796A-44D9-9E45-F44AC6E356B8}"/>
                  </a:ext>
                </a:extLst>
              </p:cNvPr>
              <p:cNvSpPr txBox="1">
                <a:spLocks noRot="1" noChangeAspect="1" noMove="1" noResize="1" noEditPoints="1" noAdjustHandles="1" noChangeArrowheads="1" noChangeShapeType="1" noTextEdit="1"/>
              </p:cNvSpPr>
              <p:nvPr/>
            </p:nvSpPr>
            <p:spPr>
              <a:xfrm>
                <a:off x="531170" y="1322642"/>
                <a:ext cx="4033672" cy="463781"/>
              </a:xfrm>
              <a:prstGeom prst="rect">
                <a:avLst/>
              </a:prstGeom>
              <a:blipFill>
                <a:blip r:embed="rId28"/>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5CFF72B0-2058-4FA0-89E5-C0B9302EB6F1}"/>
                  </a:ext>
                </a:extLst>
              </p:cNvPr>
              <p:cNvSpPr txBox="1"/>
              <p:nvPr/>
            </p:nvSpPr>
            <p:spPr>
              <a:xfrm>
                <a:off x="536901" y="2865849"/>
                <a:ext cx="4083339" cy="448136"/>
              </a:xfrm>
              <a:prstGeom prst="rect">
                <a:avLst/>
              </a:prstGeom>
              <a:noFill/>
            </p:spPr>
            <p:txBody>
              <a:bodyPr wrap="square" rtlCol="0">
                <a:spAutoFit/>
              </a:bodyPr>
              <a:lstStyle/>
              <a:p>
                <a:r>
                  <a:rPr lang="en-US" sz="550" b="1" dirty="0">
                    <a:latin typeface="Cambria" panose="02040503050406030204" pitchFamily="18" charset="0"/>
                    <a:ea typeface="Cambria" panose="02040503050406030204" pitchFamily="18" charset="0"/>
                  </a:rPr>
                  <a:t>Since </a:t>
                </a:r>
                <a14:m>
                  <m:oMath xmlns:m="http://schemas.openxmlformats.org/officeDocument/2006/math">
                    <m:sSup>
                      <m:sSupPr>
                        <m:ctrlPr>
                          <a:rPr lang="en-US" sz="550" b="1" i="1" dirty="0" smtClean="0">
                            <a:latin typeface="Cambria Math" panose="02040503050406030204" pitchFamily="18" charset="0"/>
                            <a:ea typeface="Cambria" panose="02040503050406030204" pitchFamily="18" charset="0"/>
                          </a:rPr>
                        </m:ctrlPr>
                      </m:sSupPr>
                      <m:e>
                        <m:r>
                          <a:rPr lang="en-US" sz="550" b="1" i="1" dirty="0" smtClean="0">
                            <a:latin typeface="Cambria Math" panose="02040503050406030204" pitchFamily="18" charset="0"/>
                            <a:ea typeface="Cambria" panose="02040503050406030204" pitchFamily="18" charset="0"/>
                          </a:rPr>
                          <m:t>𝒙</m:t>
                        </m:r>
                      </m:e>
                      <m:sup>
                        <m:r>
                          <a:rPr lang="en-US" sz="550" b="1" i="1" dirty="0" smtClean="0">
                            <a:latin typeface="Cambria Math" panose="02040503050406030204" pitchFamily="18" charset="0"/>
                            <a:ea typeface="Cambria" panose="02040503050406030204" pitchFamily="18" charset="0"/>
                          </a:rPr>
                          <m:t>𝟐</m:t>
                        </m:r>
                      </m:sup>
                    </m:sSup>
                    <m:r>
                      <a:rPr lang="en-US" sz="550" b="1" i="1" dirty="0" smtClean="0">
                        <a:latin typeface="Cambria Math" panose="02040503050406030204" pitchFamily="18" charset="0"/>
                        <a:ea typeface="Cambria" panose="02040503050406030204" pitchFamily="18" charset="0"/>
                      </a:rPr>
                      <m:t> + </m:t>
                    </m:r>
                    <m:sSup>
                      <m:sSupPr>
                        <m:ctrlPr>
                          <a:rPr lang="en-US" sz="550" b="1" i="1" dirty="0" smtClean="0">
                            <a:latin typeface="Cambria Math" panose="02040503050406030204" pitchFamily="18" charset="0"/>
                            <a:ea typeface="Cambria" panose="02040503050406030204" pitchFamily="18" charset="0"/>
                          </a:rPr>
                        </m:ctrlPr>
                      </m:sSupPr>
                      <m:e>
                        <m:r>
                          <a:rPr lang="en-US" sz="550" b="1" i="1" dirty="0" smtClean="0">
                            <a:latin typeface="Cambria Math" panose="02040503050406030204" pitchFamily="18" charset="0"/>
                            <a:ea typeface="Cambria" panose="02040503050406030204" pitchFamily="18" charset="0"/>
                          </a:rPr>
                          <m:t>𝒚</m:t>
                        </m:r>
                      </m:e>
                      <m:sup>
                        <m:r>
                          <a:rPr lang="en-US" sz="550" b="1" i="1" dirty="0" smtClean="0">
                            <a:latin typeface="Cambria Math" panose="02040503050406030204" pitchFamily="18" charset="0"/>
                            <a:ea typeface="Cambria" panose="02040503050406030204" pitchFamily="18" charset="0"/>
                          </a:rPr>
                          <m:t>𝟐</m:t>
                        </m:r>
                      </m:sup>
                    </m:sSup>
                    <m:r>
                      <a:rPr lang="en-US" sz="550" b="1" i="1" dirty="0" smtClean="0">
                        <a:latin typeface="Cambria Math" panose="02040503050406030204" pitchFamily="18" charset="0"/>
                        <a:ea typeface="Cambria" panose="02040503050406030204" pitchFamily="18" charset="0"/>
                      </a:rPr>
                      <m:t> = </m:t>
                    </m:r>
                    <m:sSup>
                      <m:sSupPr>
                        <m:ctrlPr>
                          <a:rPr lang="en-US" sz="550" b="1" i="1" dirty="0" smtClean="0">
                            <a:latin typeface="Cambria Math" panose="02040503050406030204" pitchFamily="18" charset="0"/>
                            <a:ea typeface="Cambria" panose="02040503050406030204" pitchFamily="18" charset="0"/>
                          </a:rPr>
                        </m:ctrlPr>
                      </m:sSupPr>
                      <m:e>
                        <m:d>
                          <m:dPr>
                            <m:ctrlPr>
                              <a:rPr lang="en-US" sz="550" b="1" i="1" dirty="0" smtClean="0">
                                <a:latin typeface="Cambria Math" panose="02040503050406030204" pitchFamily="18" charset="0"/>
                                <a:ea typeface="Cambria" panose="02040503050406030204" pitchFamily="18" charset="0"/>
                              </a:rPr>
                            </m:ctrlPr>
                          </m:dPr>
                          <m:e>
                            <m:r>
                              <a:rPr lang="en-US" sz="550" b="1" i="1" dirty="0" smtClean="0">
                                <a:latin typeface="Cambria Math" panose="02040503050406030204" pitchFamily="18" charset="0"/>
                                <a:ea typeface="Cambria" panose="02040503050406030204" pitchFamily="18" charset="0"/>
                              </a:rPr>
                              <m:t>𝟏</m:t>
                            </m:r>
                            <m:r>
                              <a:rPr lang="en-US" sz="550" b="1" i="1" dirty="0" smtClean="0">
                                <a:latin typeface="Cambria Math" panose="02040503050406030204" pitchFamily="18" charset="0"/>
                                <a:ea typeface="Cambria" panose="02040503050406030204" pitchFamily="18" charset="0"/>
                              </a:rPr>
                              <m:t>−</m:t>
                            </m:r>
                            <m:d>
                              <m:dPr>
                                <m:begChr m:val="|"/>
                                <m:endChr m:val="|"/>
                                <m:ctrlPr>
                                  <a:rPr lang="en-US" sz="550" b="1" i="1" dirty="0" smtClean="0">
                                    <a:latin typeface="Cambria Math" panose="02040503050406030204" pitchFamily="18" charset="0"/>
                                    <a:ea typeface="Cambria" panose="02040503050406030204" pitchFamily="18" charset="0"/>
                                  </a:rPr>
                                </m:ctrlPr>
                              </m:dPr>
                              <m:e>
                                <m:r>
                                  <a:rPr lang="en-US" sz="550" b="1" i="1" dirty="0" smtClean="0">
                                    <a:latin typeface="Cambria Math" panose="02040503050406030204" pitchFamily="18" charset="0"/>
                                    <a:ea typeface="Cambria" panose="02040503050406030204" pitchFamily="18" charset="0"/>
                                  </a:rPr>
                                  <m:t>𝒖</m:t>
                                </m:r>
                              </m:e>
                            </m:d>
                          </m:e>
                        </m:d>
                      </m:e>
                      <m:sup>
                        <m:r>
                          <a:rPr lang="en-US" sz="550" b="1" i="1" dirty="0" smtClean="0">
                            <a:latin typeface="Cambria Math" panose="02040503050406030204" pitchFamily="18" charset="0"/>
                            <a:ea typeface="Cambria" panose="02040503050406030204" pitchFamily="18" charset="0"/>
                          </a:rPr>
                          <m:t>𝟐</m:t>
                        </m:r>
                      </m:sup>
                    </m:sSup>
                  </m:oMath>
                </a14:m>
                <a:r>
                  <a:rPr lang="en-US" sz="550" b="1" dirty="0">
                    <a:latin typeface="Cambria" panose="02040503050406030204" pitchFamily="18" charset="0"/>
                    <a:ea typeface="Cambria" panose="02040503050406030204" pitchFamily="18" charset="0"/>
                  </a:rPr>
                  <a:t>, so if u is held constant each grid curve is a circle of radius </a:t>
                </a:r>
                <a14:m>
                  <m:oMath xmlns:m="http://schemas.openxmlformats.org/officeDocument/2006/math">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𝟏</m:t>
                    </m:r>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𝒖</m:t>
                    </m:r>
                    <m:r>
                      <a:rPr lang="en-US" sz="550" b="1" i="1" dirty="0" smtClean="0">
                        <a:latin typeface="Cambria Math" panose="02040503050406030204" pitchFamily="18" charset="0"/>
                        <a:ea typeface="Cambria" panose="02040503050406030204" pitchFamily="18" charset="0"/>
                      </a:rPr>
                      <m:t>|) </m:t>
                    </m:r>
                  </m:oMath>
                </a14:m>
                <a:r>
                  <a:rPr lang="en-US" sz="550" b="1" dirty="0">
                    <a:latin typeface="Cambria" panose="02040503050406030204" pitchFamily="18" charset="0"/>
                    <a:ea typeface="Cambria" panose="02040503050406030204" pitchFamily="18" charset="0"/>
                  </a:rPr>
                  <a:t>in the horizontal plane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𝒛</m:t>
                    </m:r>
                    <m:r>
                      <a:rPr lang="en-US" sz="550" b="1" i="1" dirty="0" smtClean="0">
                        <a:latin typeface="Cambria Math" panose="02040503050406030204" pitchFamily="18" charset="0"/>
                        <a:ea typeface="Cambria" panose="02040503050406030204" pitchFamily="18" charset="0"/>
                      </a:rPr>
                      <m:t> = </m:t>
                    </m:r>
                    <m:r>
                      <a:rPr lang="en-US" sz="550" b="1" i="1" dirty="0" smtClean="0">
                        <a:latin typeface="Cambria Math" panose="02040503050406030204" pitchFamily="18" charset="0"/>
                        <a:ea typeface="Cambria" panose="02040503050406030204" pitchFamily="18" charset="0"/>
                      </a:rPr>
                      <m:t>𝒖</m:t>
                    </m:r>
                  </m:oMath>
                </a14:m>
                <a:r>
                  <a:rPr lang="en-US" sz="550" b="1" dirty="0">
                    <a:latin typeface="Cambria" panose="02040503050406030204" pitchFamily="18" charset="0"/>
                    <a:ea typeface="Cambria" panose="02040503050406030204" pitchFamily="18" charset="0"/>
                  </a:rPr>
                  <a:t>. If v is held constant, so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𝒗</m:t>
                    </m:r>
                    <m:r>
                      <a:rPr lang="en-US" sz="550" b="1" i="1" dirty="0" smtClean="0">
                        <a:latin typeface="Cambria Math" panose="02040503050406030204" pitchFamily="18" charset="0"/>
                        <a:ea typeface="Cambria" panose="02040503050406030204" pitchFamily="18" charset="0"/>
                      </a:rPr>
                      <m:t> = </m:t>
                    </m:r>
                    <m:sSub>
                      <m:sSubPr>
                        <m:ctrlPr>
                          <a:rPr lang="en-US" sz="500" b="1" i="1" dirty="0">
                            <a:latin typeface="Cambria Math" panose="02040503050406030204" pitchFamily="18" charset="0"/>
                            <a:ea typeface="Cambria" panose="02040503050406030204" pitchFamily="18" charset="0"/>
                          </a:rPr>
                        </m:ctrlPr>
                      </m:sSubPr>
                      <m:e>
                        <m:r>
                          <a:rPr lang="en-US" sz="500" b="1" i="1" dirty="0">
                            <a:latin typeface="Cambria Math" panose="02040503050406030204" pitchFamily="18" charset="0"/>
                            <a:ea typeface="Cambria" panose="02040503050406030204" pitchFamily="18" charset="0"/>
                          </a:rPr>
                          <m:t>𝒗</m:t>
                        </m:r>
                      </m:e>
                      <m:sub>
                        <m:r>
                          <a:rPr lang="en-US" sz="500" b="1" i="1" dirty="0">
                            <a:latin typeface="Cambria Math" panose="02040503050406030204" pitchFamily="18" charset="0"/>
                            <a:ea typeface="Cambria" panose="02040503050406030204" pitchFamily="18" charset="0"/>
                          </a:rPr>
                          <m:t>𝟎</m:t>
                        </m:r>
                      </m:sub>
                    </m:sSub>
                  </m:oMath>
                </a14:m>
                <a:r>
                  <a:rPr lang="en-US" sz="550" b="1" dirty="0">
                    <a:latin typeface="Cambria" panose="02040503050406030204" pitchFamily="18" charset="0"/>
                    <a:ea typeface="Cambria" panose="02040503050406030204" pitchFamily="18" charset="0"/>
                  </a:rPr>
                  <a:t>,  then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𝒙</m:t>
                    </m:r>
                    <m:r>
                      <a:rPr lang="en-US" sz="550" b="1" i="1" dirty="0" smtClean="0">
                        <a:latin typeface="Cambria Math" panose="02040503050406030204" pitchFamily="18" charset="0"/>
                        <a:ea typeface="Cambria" panose="02040503050406030204" pitchFamily="18" charset="0"/>
                      </a:rPr>
                      <m:t> = (</m:t>
                    </m:r>
                    <m:r>
                      <a:rPr lang="en-US" sz="550" b="1" i="1" dirty="0" smtClean="0">
                        <a:latin typeface="Cambria Math" panose="02040503050406030204" pitchFamily="18" charset="0"/>
                        <a:ea typeface="Cambria" panose="02040503050406030204" pitchFamily="18" charset="0"/>
                      </a:rPr>
                      <m:t>𝟏</m:t>
                    </m:r>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𝒖</m:t>
                    </m:r>
                    <m:r>
                      <a:rPr lang="en-US" sz="550" b="1" i="1" dirty="0" smtClean="0">
                        <a:latin typeface="Cambria Math" panose="02040503050406030204" pitchFamily="18" charset="0"/>
                        <a:ea typeface="Cambria" panose="02040503050406030204" pitchFamily="18" charset="0"/>
                      </a:rPr>
                      <m:t>|) </m:t>
                    </m:r>
                    <m:r>
                      <m:rPr>
                        <m:sty m:val="p"/>
                      </m:rPr>
                      <a:rPr lang="en-US" sz="550" b="1" i="1" dirty="0" smtClean="0">
                        <a:latin typeface="Cambria Math" panose="02040503050406030204" pitchFamily="18" charset="0"/>
                        <a:ea typeface="Cambria" panose="02040503050406030204" pitchFamily="18" charset="0"/>
                      </a:rPr>
                      <m:t>cos</m:t>
                    </m:r>
                    <m:r>
                      <a:rPr lang="en-US" sz="550" b="1" i="1" dirty="0" smtClean="0">
                        <a:latin typeface="Cambria Math" panose="02040503050406030204" pitchFamily="18" charset="0"/>
                        <a:ea typeface="Cambria" panose="02040503050406030204" pitchFamily="18" charset="0"/>
                      </a:rPr>
                      <m:t>⁡(</m:t>
                    </m:r>
                    <m:sSub>
                      <m:sSubPr>
                        <m:ctrlPr>
                          <a:rPr lang="en-US" sz="500" b="1" i="1" dirty="0" smtClean="0">
                            <a:latin typeface="Cambria Math" panose="02040503050406030204" pitchFamily="18" charset="0"/>
                            <a:ea typeface="Cambria" panose="02040503050406030204" pitchFamily="18" charset="0"/>
                          </a:rPr>
                        </m:ctrlPr>
                      </m:sSubPr>
                      <m:e>
                        <m:r>
                          <a:rPr lang="en-US" sz="500" b="1" i="1" dirty="0" smtClean="0">
                            <a:latin typeface="Cambria Math" panose="02040503050406030204" pitchFamily="18" charset="0"/>
                            <a:ea typeface="Cambria" panose="02040503050406030204" pitchFamily="18" charset="0"/>
                          </a:rPr>
                          <m:t>𝒗</m:t>
                        </m:r>
                      </m:e>
                      <m:sub>
                        <m:r>
                          <a:rPr lang="en-US" sz="500" b="1" i="1" dirty="0">
                            <a:latin typeface="Cambria Math" panose="02040503050406030204" pitchFamily="18" charset="0"/>
                            <a:ea typeface="Cambria" panose="02040503050406030204" pitchFamily="18" charset="0"/>
                          </a:rPr>
                          <m:t>𝟎</m:t>
                        </m:r>
                      </m:sub>
                    </m:sSub>
                    <m:r>
                      <a:rPr lang="en-US" sz="550" b="1" i="1" dirty="0" smtClean="0">
                        <a:latin typeface="Cambria Math" panose="02040503050406030204" pitchFamily="18" charset="0"/>
                        <a:ea typeface="Cambria" panose="02040503050406030204" pitchFamily="18" charset="0"/>
                      </a:rPr>
                      <m:t>) </m:t>
                    </m:r>
                  </m:oMath>
                </a14:m>
                <a:r>
                  <a:rPr lang="en-US" sz="550" b="1" dirty="0">
                    <a:latin typeface="Cambria" panose="02040503050406030204" pitchFamily="18" charset="0"/>
                    <a:ea typeface="Cambria" panose="02040503050406030204" pitchFamily="18" charset="0"/>
                  </a:rPr>
                  <a:t>and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𝒚</m:t>
                    </m:r>
                    <m:r>
                      <a:rPr lang="en-US" sz="550" b="1" i="1" dirty="0" smtClean="0">
                        <a:latin typeface="Cambria Math" panose="02040503050406030204" pitchFamily="18" charset="0"/>
                        <a:ea typeface="Cambria" panose="02040503050406030204" pitchFamily="18" charset="0"/>
                      </a:rPr>
                      <m:t> = (</m:t>
                    </m:r>
                    <m:r>
                      <a:rPr lang="en-US" sz="550" b="1" i="1" dirty="0" smtClean="0">
                        <a:latin typeface="Cambria Math" panose="02040503050406030204" pitchFamily="18" charset="0"/>
                        <a:ea typeface="Cambria" panose="02040503050406030204" pitchFamily="18" charset="0"/>
                      </a:rPr>
                      <m:t>𝟏</m:t>
                    </m:r>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𝒖</m:t>
                    </m:r>
                    <m:r>
                      <a:rPr lang="en-US" sz="550" b="1" i="1" dirty="0" smtClean="0">
                        <a:latin typeface="Cambria Math" panose="02040503050406030204" pitchFamily="18" charset="0"/>
                        <a:ea typeface="Cambria" panose="02040503050406030204" pitchFamily="18" charset="0"/>
                      </a:rPr>
                      <m:t>|)</m:t>
                    </m:r>
                    <m:r>
                      <m:rPr>
                        <m:sty m:val="p"/>
                      </m:rPr>
                      <a:rPr lang="en-US" sz="550" b="1" i="1" dirty="0" smtClean="0">
                        <a:latin typeface="Cambria Math" panose="02040503050406030204" pitchFamily="18" charset="0"/>
                        <a:ea typeface="Cambria" panose="02040503050406030204" pitchFamily="18" charset="0"/>
                      </a:rPr>
                      <m:t>sin</m:t>
                    </m:r>
                    <m:r>
                      <a:rPr lang="en-US" sz="550" b="1" i="1" dirty="0" smtClean="0">
                        <a:latin typeface="Cambria Math" panose="02040503050406030204" pitchFamily="18" charset="0"/>
                        <a:ea typeface="Cambria" panose="02040503050406030204" pitchFamily="18" charset="0"/>
                      </a:rPr>
                      <m:t>⁡(</m:t>
                    </m:r>
                    <m:sSub>
                      <m:sSubPr>
                        <m:ctrlPr>
                          <a:rPr lang="en-US" sz="500" b="1" i="1" dirty="0">
                            <a:latin typeface="Cambria Math" panose="02040503050406030204" pitchFamily="18" charset="0"/>
                            <a:ea typeface="Cambria" panose="02040503050406030204" pitchFamily="18" charset="0"/>
                          </a:rPr>
                        </m:ctrlPr>
                      </m:sSubPr>
                      <m:e>
                        <m:r>
                          <a:rPr lang="en-US" sz="500" b="1" i="1" dirty="0">
                            <a:latin typeface="Cambria Math" panose="02040503050406030204" pitchFamily="18" charset="0"/>
                            <a:ea typeface="Cambria" panose="02040503050406030204" pitchFamily="18" charset="0"/>
                          </a:rPr>
                          <m:t>𝒗</m:t>
                        </m:r>
                      </m:e>
                      <m:sub>
                        <m:r>
                          <a:rPr lang="en-US" sz="500" b="1" i="1" dirty="0">
                            <a:latin typeface="Cambria Math" panose="02040503050406030204" pitchFamily="18" charset="0"/>
                            <a:ea typeface="Cambria" panose="02040503050406030204" pitchFamily="18" charset="0"/>
                          </a:rPr>
                          <m:t>𝟎</m:t>
                        </m:r>
                      </m:sub>
                    </m:sSub>
                    <m:r>
                      <a:rPr lang="en-US" sz="550" b="1" i="1" dirty="0" smtClean="0">
                        <a:latin typeface="Cambria Math" panose="02040503050406030204" pitchFamily="18" charset="0"/>
                        <a:ea typeface="Cambria" panose="02040503050406030204" pitchFamily="18" charset="0"/>
                      </a:rPr>
                      <m:t>). </m:t>
                    </m:r>
                    <m:r>
                      <a:rPr lang="en-US" sz="550" b="1" i="1" dirty="0" smtClean="0">
                        <a:latin typeface="Cambria Math" panose="02040503050406030204" pitchFamily="18" charset="0"/>
                        <a:ea typeface="Cambria" panose="02040503050406030204" pitchFamily="18" charset="0"/>
                      </a:rPr>
                      <m:t>𝑻𝒉𝒆𝒏</m:t>
                    </m:r>
                    <m:r>
                      <a:rPr lang="en-US" sz="550" b="1" i="1" dirty="0" smtClean="0">
                        <a:latin typeface="Cambria Math" panose="02040503050406030204" pitchFamily="18" charset="0"/>
                        <a:ea typeface="Cambria" panose="02040503050406030204" pitchFamily="18" charset="0"/>
                      </a:rPr>
                      <m:t> </m:t>
                    </m:r>
                    <m:r>
                      <a:rPr lang="en-US" sz="550" b="1" i="1" dirty="0" smtClean="0">
                        <a:latin typeface="Cambria Math" panose="02040503050406030204" pitchFamily="18" charset="0"/>
                        <a:ea typeface="Cambria" panose="02040503050406030204" pitchFamily="18" charset="0"/>
                      </a:rPr>
                      <m:t>𝒚</m:t>
                    </m:r>
                    <m:r>
                      <a:rPr lang="en-US" sz="550" b="1" i="1" dirty="0" smtClean="0">
                        <a:latin typeface="Cambria Math" panose="02040503050406030204" pitchFamily="18" charset="0"/>
                        <a:ea typeface="Cambria" panose="02040503050406030204" pitchFamily="18" charset="0"/>
                      </a:rPr>
                      <m:t> = </m:t>
                    </m:r>
                    <m:r>
                      <m:rPr>
                        <m:sty m:val="p"/>
                      </m:rPr>
                      <a:rPr lang="en-US" sz="550" b="1" i="1" dirty="0" smtClean="0">
                        <a:latin typeface="Cambria Math" panose="02040503050406030204" pitchFamily="18" charset="0"/>
                        <a:ea typeface="Cambria" panose="02040503050406030204" pitchFamily="18" charset="0"/>
                      </a:rPr>
                      <m:t>tan</m:t>
                    </m:r>
                    <m:r>
                      <a:rPr lang="en-US" sz="550" b="1" i="1" dirty="0" smtClean="0">
                        <a:latin typeface="Cambria Math" panose="02040503050406030204" pitchFamily="18" charset="0"/>
                        <a:ea typeface="Cambria" panose="02040503050406030204" pitchFamily="18" charset="0"/>
                      </a:rPr>
                      <m:t>⁡(</m:t>
                    </m:r>
                    <m:sSub>
                      <m:sSubPr>
                        <m:ctrlPr>
                          <a:rPr lang="en-US" sz="500" b="1" i="1" dirty="0">
                            <a:latin typeface="Cambria Math" panose="02040503050406030204" pitchFamily="18" charset="0"/>
                            <a:ea typeface="Cambria" panose="02040503050406030204" pitchFamily="18" charset="0"/>
                          </a:rPr>
                        </m:ctrlPr>
                      </m:sSubPr>
                      <m:e>
                        <m:r>
                          <a:rPr lang="en-US" sz="500" b="1" i="1" dirty="0">
                            <a:latin typeface="Cambria Math" panose="02040503050406030204" pitchFamily="18" charset="0"/>
                            <a:ea typeface="Cambria" panose="02040503050406030204" pitchFamily="18" charset="0"/>
                          </a:rPr>
                          <m:t>𝒗</m:t>
                        </m:r>
                      </m:e>
                      <m:sub>
                        <m:r>
                          <a:rPr lang="en-US" sz="500" b="1" i="1" dirty="0">
                            <a:latin typeface="Cambria Math" panose="02040503050406030204" pitchFamily="18" charset="0"/>
                            <a:ea typeface="Cambria" panose="02040503050406030204" pitchFamily="18" charset="0"/>
                          </a:rPr>
                          <m:t>𝟎</m:t>
                        </m:r>
                      </m:sub>
                    </m:sSub>
                    <m:r>
                      <a:rPr lang="en-US" sz="550" b="1" i="1" dirty="0" smtClean="0">
                        <a:latin typeface="Cambria Math" panose="02040503050406030204" pitchFamily="18" charset="0"/>
                        <a:ea typeface="Cambria" panose="02040503050406030204" pitchFamily="18" charset="0"/>
                      </a:rPr>
                      <m:t>)</m:t>
                    </m:r>
                    <m:r>
                      <a:rPr lang="en-US" sz="550" b="1" i="1" dirty="0" smtClean="0">
                        <a:latin typeface="Cambria Math" panose="02040503050406030204" pitchFamily="18" charset="0"/>
                        <a:ea typeface="Cambria" panose="02040503050406030204" pitchFamily="18" charset="0"/>
                      </a:rPr>
                      <m:t>𝒙</m:t>
                    </m:r>
                  </m:oMath>
                </a14:m>
                <a:r>
                  <a:rPr lang="en-US" sz="550" b="1" dirty="0">
                    <a:latin typeface="Cambria" panose="02040503050406030204" pitchFamily="18" charset="0"/>
                    <a:ea typeface="Cambria" panose="02040503050406030204" pitchFamily="18" charset="0"/>
                  </a:rPr>
                  <a:t>, so the grid curves we see running vertically along the surface in the planes </a:t>
                </a:r>
                <a14:m>
                  <m:oMath xmlns:m="http://schemas.openxmlformats.org/officeDocument/2006/math">
                    <m:r>
                      <a:rPr lang="en-US" sz="550" b="1" i="1" dirty="0" smtClean="0">
                        <a:latin typeface="Cambria Math" panose="02040503050406030204" pitchFamily="18" charset="0"/>
                        <a:ea typeface="Cambria" panose="02040503050406030204" pitchFamily="18" charset="0"/>
                      </a:rPr>
                      <m:t>𝒚</m:t>
                    </m:r>
                    <m:r>
                      <a:rPr lang="en-US" sz="550" b="1" i="1" dirty="0" smtClean="0">
                        <a:latin typeface="Cambria Math" panose="02040503050406030204" pitchFamily="18" charset="0"/>
                        <a:ea typeface="Cambria" panose="02040503050406030204" pitchFamily="18" charset="0"/>
                      </a:rPr>
                      <m:t> = </m:t>
                    </m:r>
                    <m:r>
                      <a:rPr lang="en-US" sz="550" b="1" i="1" dirty="0" err="1" smtClean="0">
                        <a:latin typeface="Cambria Math" panose="02040503050406030204" pitchFamily="18" charset="0"/>
                        <a:ea typeface="Cambria" panose="02040503050406030204" pitchFamily="18" charset="0"/>
                      </a:rPr>
                      <m:t>𝒌𝒙</m:t>
                    </m:r>
                    <m:r>
                      <a:rPr lang="en-US" sz="550" b="1" i="1" dirty="0" smtClean="0">
                        <a:latin typeface="Cambria Math" panose="02040503050406030204" pitchFamily="18" charset="0"/>
                        <a:ea typeface="Cambria" panose="02040503050406030204" pitchFamily="18" charset="0"/>
                      </a:rPr>
                      <m:t> </m:t>
                    </m:r>
                  </m:oMath>
                </a14:m>
                <a:r>
                  <a:rPr lang="en-US" sz="550" b="1" dirty="0">
                    <a:latin typeface="Cambria" panose="02040503050406030204" pitchFamily="18" charset="0"/>
                    <a:ea typeface="Cambria" panose="02040503050406030204" pitchFamily="18" charset="0"/>
                  </a:rPr>
                  <a:t>correspond to keeping v constant.             </a:t>
                </a:r>
                <a:r>
                  <a:rPr lang="en-US" sz="500" b="1" dirty="0">
                    <a:solidFill>
                      <a:srgbClr val="FF0000"/>
                    </a:solidFill>
                    <a:latin typeface="Cambria" panose="02040503050406030204" pitchFamily="18" charset="0"/>
                    <a:ea typeface="Cambria" panose="02040503050406030204" pitchFamily="18" charset="0"/>
                  </a:rPr>
                  <a:t>(Main Idea:  Often times components (x and y)  may form shapes such as circles. Hold values constant and see corresponding traces)</a:t>
                </a:r>
                <a:r>
                  <a:rPr lang="en-US" sz="550" b="1" dirty="0">
                    <a:latin typeface="Cambria" panose="02040503050406030204" pitchFamily="18" charset="0"/>
                    <a:ea typeface="Cambria" panose="02040503050406030204" pitchFamily="18" charset="0"/>
                  </a:rPr>
                  <a:t> </a:t>
                </a:r>
              </a:p>
            </p:txBody>
          </p:sp>
        </mc:Choice>
        <mc:Fallback xmlns="">
          <p:sp>
            <p:nvSpPr>
              <p:cNvPr id="73" name="TextBox 72">
                <a:extLst>
                  <a:ext uri="{FF2B5EF4-FFF2-40B4-BE49-F238E27FC236}">
                    <a16:creationId xmlns:a16="http://schemas.microsoft.com/office/drawing/2014/main" id="{5CFF72B0-2058-4FA0-89E5-C0B9302EB6F1}"/>
                  </a:ext>
                </a:extLst>
              </p:cNvPr>
              <p:cNvSpPr txBox="1">
                <a:spLocks noRot="1" noChangeAspect="1" noMove="1" noResize="1" noEditPoints="1" noAdjustHandles="1" noChangeArrowheads="1" noChangeShapeType="1" noTextEdit="1"/>
              </p:cNvSpPr>
              <p:nvPr/>
            </p:nvSpPr>
            <p:spPr>
              <a:xfrm>
                <a:off x="536901" y="2865849"/>
                <a:ext cx="4083339" cy="448136"/>
              </a:xfrm>
              <a:prstGeom prst="rect">
                <a:avLst/>
              </a:prstGeom>
              <a:blipFill>
                <a:blip r:embed="rId2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5564495"/>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24</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7" cstate="print">
              <a:duotone>
                <a:prstClr val="black"/>
                <a:schemeClr val="accent6">
                  <a:tint val="45000"/>
                  <a:satMod val="400000"/>
                </a:schemeClr>
              </a:duotone>
              <a:extLst>
                <a:ext uri="{BEBA8EAE-BF5A-486C-A8C5-ECC9F3942E4B}">
                  <a14:imgProps xmlns:a14="http://schemas.microsoft.com/office/drawing/2010/main">
                    <a14:imgLayer r:embed="rId8">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183AE67-5999-42A6-800F-1FE32A5C8B10}"/>
              </a:ext>
            </a:extLst>
          </p:cNvPr>
          <p:cNvSpPr txBox="1"/>
          <p:nvPr/>
        </p:nvSpPr>
        <p:spPr>
          <a:xfrm>
            <a:off x="1409565" y="2465665"/>
            <a:ext cx="2045512" cy="815608"/>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Ellipsoid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Hyperboloid of one sheet</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Hyperboloid of two sheets</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Cone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Elliptic paraboloid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Hyperbolic paraboloid</a:t>
            </a: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p:pic>
        <p:nvPicPr>
          <p:cNvPr id="17" name="Picture 16">
            <a:extLst>
              <a:ext uri="{FF2B5EF4-FFF2-40B4-BE49-F238E27FC236}">
                <a16:creationId xmlns:a16="http://schemas.microsoft.com/office/drawing/2014/main" id="{D48A062E-DD31-44BA-8BB6-8E083F42749B}"/>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6972" y="459353"/>
            <a:ext cx="4167619" cy="128000"/>
          </a:xfrm>
          <a:prstGeom prst="rect">
            <a:avLst/>
          </a:prstGeom>
        </p:spPr>
      </p:pic>
      <p:pic>
        <p:nvPicPr>
          <p:cNvPr id="21" name="Picture 20">
            <a:extLst>
              <a:ext uri="{FF2B5EF4-FFF2-40B4-BE49-F238E27FC236}">
                <a16:creationId xmlns:a16="http://schemas.microsoft.com/office/drawing/2014/main" id="{ABB68A8D-1E4C-4A25-8D8E-3C434AB70FAE}"/>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6972" y="617497"/>
            <a:ext cx="3891048" cy="128000"/>
          </a:xfrm>
          <a:prstGeom prst="rect">
            <a:avLst/>
          </a:prstGeom>
        </p:spPr>
      </p:pic>
      <p:pic>
        <p:nvPicPr>
          <p:cNvPr id="19" name="Picture 18">
            <a:extLst>
              <a:ext uri="{FF2B5EF4-FFF2-40B4-BE49-F238E27FC236}">
                <a16:creationId xmlns:a16="http://schemas.microsoft.com/office/drawing/2014/main" id="{9F8F718C-FCB1-478A-9437-C966A8360DC3}"/>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260221" y="459353"/>
            <a:ext cx="218667" cy="128000"/>
          </a:xfrm>
          <a:prstGeom prst="rect">
            <a:avLst/>
          </a:prstGeom>
        </p:spPr>
      </p:pic>
      <p:pic>
        <p:nvPicPr>
          <p:cNvPr id="27" name="Picture 26">
            <a:extLst>
              <a:ext uri="{FF2B5EF4-FFF2-40B4-BE49-F238E27FC236}">
                <a16:creationId xmlns:a16="http://schemas.microsoft.com/office/drawing/2014/main" id="{C0AFD088-4F5B-4808-AEC2-B35B37FBF83A}"/>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981450" y="617497"/>
            <a:ext cx="267428" cy="94476"/>
          </a:xfrm>
          <a:prstGeom prst="rect">
            <a:avLst/>
          </a:prstGeom>
        </p:spPr>
      </p:pic>
      <p:pic>
        <p:nvPicPr>
          <p:cNvPr id="65" name="Picture 64">
            <a:extLst>
              <a:ext uri="{FF2B5EF4-FFF2-40B4-BE49-F238E27FC236}">
                <a16:creationId xmlns:a16="http://schemas.microsoft.com/office/drawing/2014/main" id="{60B9A00F-485B-4685-A193-AA3414A78A2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6972" y="781509"/>
            <a:ext cx="967619" cy="128000"/>
          </a:xfrm>
          <a:prstGeom prst="rect">
            <a:avLst/>
          </a:prstGeom>
        </p:spPr>
      </p:pic>
      <p:pic>
        <p:nvPicPr>
          <p:cNvPr id="68" name="Picture 67">
            <a:extLst>
              <a:ext uri="{FF2B5EF4-FFF2-40B4-BE49-F238E27FC236}">
                <a16:creationId xmlns:a16="http://schemas.microsoft.com/office/drawing/2014/main" id="{F18EA34A-5698-44C9-A180-104EC471954C}"/>
              </a:ext>
            </a:extLst>
          </p:cNvPr>
          <p:cNvPicPr>
            <a:picLocks noChangeAspect="1"/>
          </p:cNvPicPr>
          <p:nvPr/>
        </p:nvPicPr>
        <p:blipFill>
          <a:blip r:embed="rId14"/>
          <a:stretch>
            <a:fillRect/>
          </a:stretch>
        </p:blipFill>
        <p:spPr>
          <a:xfrm>
            <a:off x="1238937" y="1090794"/>
            <a:ext cx="1956049" cy="1258188"/>
          </a:xfrm>
          <a:prstGeom prst="rect">
            <a:avLst/>
          </a:prstGeom>
        </p:spPr>
      </p:pic>
      <p:sp>
        <p:nvSpPr>
          <p:cNvPr id="23" name="object 12">
            <a:extLst>
              <a:ext uri="{FF2B5EF4-FFF2-40B4-BE49-F238E27FC236}">
                <a16:creationId xmlns:a16="http://schemas.microsoft.com/office/drawing/2014/main" id="{3B23D13B-250B-45C9-B35E-B533FC7B3A8B}"/>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Tree>
    <p:extLst>
      <p:ext uri="{BB962C8B-B14F-4D97-AF65-F5344CB8AC3E}">
        <p14:creationId xmlns:p14="http://schemas.microsoft.com/office/powerpoint/2010/main" val="1550892388"/>
      </p:ext>
    </p:extLst>
  </p:cSld>
  <p:clrMapOvr>
    <a:masterClrMapping/>
  </p:clrMapOvr>
  <p:transition>
    <p:cut/>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Stokes' Theorem</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240</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F52C966-8A35-4C50-8094-20CD963D33A8}"/>
                  </a:ext>
                </a:extLst>
              </p:cNvPr>
              <p:cNvSpPr txBox="1"/>
              <p:nvPr/>
            </p:nvSpPr>
            <p:spPr>
              <a:xfrm>
                <a:off x="2200824" y="378408"/>
                <a:ext cx="2347880" cy="3447098"/>
              </a:xfrm>
              <a:prstGeom prst="rect">
                <a:avLst/>
              </a:prstGeom>
              <a:noFill/>
            </p:spPr>
            <p:txBody>
              <a:bodyPr wrap="square" rtlCol="0">
                <a:spAutoFit/>
              </a:bodyPr>
              <a:lstStyle/>
              <a:p>
                <a:pPr marL="285750" indent="-285750" algn="l">
                  <a:buFont typeface="Arial" panose="020B0604020202020204" pitchFamily="34" charset="0"/>
                  <a:buChar char="•"/>
                </a:pP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The </a:t>
                </a:r>
                <a:r>
                  <a:rPr lang="en-US" sz="800" b="1" i="0" u="none" strike="noStrike" baseline="0" dirty="0">
                    <a:latin typeface="Tahoma" panose="020B0604030504040204" pitchFamily="34" charset="0"/>
                    <a:ea typeface="Tahoma" panose="020B0604030504040204" pitchFamily="34" charset="0"/>
                    <a:cs typeface="Tahoma" panose="020B0604030504040204" pitchFamily="34" charset="0"/>
                  </a:rPr>
                  <a:t>double integral</a:t>
                </a: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 side of Stokes’ theorem represents </a:t>
                </a:r>
                <a:r>
                  <a:rPr lang="en-US" sz="800" b="0" i="1" u="none" strike="noStrike" baseline="0" dirty="0">
                    <a:latin typeface="Tahoma" panose="020B0604030504040204" pitchFamily="34" charset="0"/>
                    <a:ea typeface="Tahoma" panose="020B0604030504040204" pitchFamily="34" charset="0"/>
                    <a:cs typeface="Tahoma" panose="020B0604030504040204" pitchFamily="34" charset="0"/>
                  </a:rPr>
                  <a:t>integrated circulation density</a:t>
                </a: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 so Stokes’ theorem is just saying that integrating </a:t>
                </a:r>
                <a:r>
                  <a:rPr lang="en-US" sz="800" b="0" i="0" u="sng" strike="noStrike" baseline="0" dirty="0">
                    <a:latin typeface="Tahoma" panose="020B0604030504040204" pitchFamily="34" charset="0"/>
                    <a:ea typeface="Tahoma" panose="020B0604030504040204" pitchFamily="34" charset="0"/>
                    <a:cs typeface="Tahoma" panose="020B0604030504040204" pitchFamily="34" charset="0"/>
                  </a:rPr>
                  <a:t>circulation density</a:t>
                </a: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 gives the </a:t>
                </a:r>
                <a:r>
                  <a:rPr lang="en-US" sz="800" b="0" i="0" u="sng" strike="noStrike" baseline="0" dirty="0">
                    <a:latin typeface="Tahoma" panose="020B0604030504040204" pitchFamily="34" charset="0"/>
                    <a:ea typeface="Tahoma" panose="020B0604030504040204" pitchFamily="34" charset="0"/>
                    <a:cs typeface="Tahoma" panose="020B0604030504040204" pitchFamily="34" charset="0"/>
                  </a:rPr>
                  <a:t>total circulation</a:t>
                </a:r>
              </a:p>
              <a:p>
                <a:pPr marL="742950" lvl="1" indent="-285750">
                  <a:buFont typeface="Arial" panose="020B0604020202020204" pitchFamily="34" charset="0"/>
                  <a:buChar char="•"/>
                </a:pPr>
                <a:r>
                  <a:rPr lang="en-US" sz="800" b="0" i="0" strike="noStrike" baseline="0" dirty="0">
                    <a:latin typeface="Tahoma" panose="020B0604030504040204" pitchFamily="34" charset="0"/>
                    <a:ea typeface="Tahoma" panose="020B0604030504040204" pitchFamily="34" charset="0"/>
                    <a:cs typeface="Tahoma" panose="020B0604030504040204" pitchFamily="34" charset="0"/>
                  </a:rPr>
                  <a:t>Relates the work done by a vector field along a closed curve to a double integral of the curl(</a:t>
                </a:r>
                <a:r>
                  <a:rPr lang="en-US" sz="800" b="1" i="0" strike="noStrike" baseline="0" dirty="0">
                    <a:latin typeface="Tahoma" panose="020B0604030504040204" pitchFamily="34" charset="0"/>
                    <a:ea typeface="Tahoma" panose="020B0604030504040204" pitchFamily="34" charset="0"/>
                    <a:cs typeface="Tahoma" panose="020B0604030504040204" pitchFamily="34" charset="0"/>
                  </a:rPr>
                  <a:t>F</a:t>
                </a:r>
                <a:r>
                  <a:rPr lang="en-US" sz="800" b="0" i="0" strike="noStrike" baseline="0" dirty="0">
                    <a:latin typeface="Tahoma" panose="020B0604030504040204" pitchFamily="34" charset="0"/>
                    <a:ea typeface="Tahoma" panose="020B0604030504040204" pitchFamily="34" charset="0"/>
                    <a:cs typeface="Tahoma" panose="020B0604030504040204" pitchFamily="34" charset="0"/>
                  </a:rPr>
                  <a:t>)</a:t>
                </a:r>
              </a:p>
              <a:p>
                <a:pPr marL="285750" indent="-285750" algn="l">
                  <a:buFont typeface="Arial" panose="020B0604020202020204" pitchFamily="34" charset="0"/>
                  <a:buChar char="•"/>
                </a:pPr>
                <a:r>
                  <a:rPr lang="en-US" sz="800" i="0" u="none" strike="noStrike" baseline="0" dirty="0">
                    <a:latin typeface="Tahoma" panose="020B0604030504040204" pitchFamily="34" charset="0"/>
                    <a:ea typeface="Tahoma" panose="020B0604030504040204" pitchFamily="34" charset="0"/>
                    <a:cs typeface="Tahoma" panose="020B0604030504040204" pitchFamily="34" charset="0"/>
                  </a:rPr>
                  <a:t>Use </a:t>
                </a:r>
                <a:r>
                  <a:rPr lang="en-US" sz="800" b="1" i="0" u="none" strike="noStrike" baseline="0" dirty="0">
                    <a:latin typeface="Tahoma" panose="020B0604030504040204" pitchFamily="34" charset="0"/>
                    <a:ea typeface="Tahoma" panose="020B0604030504040204" pitchFamily="34" charset="0"/>
                    <a:cs typeface="Tahoma" panose="020B0604030504040204" pitchFamily="34" charset="0"/>
                  </a:rPr>
                  <a:t>Stokes</a:t>
                </a:r>
                <a:r>
                  <a:rPr lang="en-US" sz="800" b="1" dirty="0">
                    <a:latin typeface="Tahoma" panose="020B0604030504040204" pitchFamily="34" charset="0"/>
                    <a:ea typeface="Tahoma" panose="020B0604030504040204" pitchFamily="34" charset="0"/>
                    <a:cs typeface="Tahoma" panose="020B0604030504040204" pitchFamily="34" charset="0"/>
                  </a:rPr>
                  <a:t>’ theorem</a:t>
                </a:r>
                <a:r>
                  <a:rPr lang="en-US" sz="800" dirty="0">
                    <a:latin typeface="Tahoma" panose="020B0604030504040204" pitchFamily="34" charset="0"/>
                    <a:ea typeface="Tahoma" panose="020B0604030504040204" pitchFamily="34" charset="0"/>
                    <a:cs typeface="Tahoma" panose="020B0604030504040204" pitchFamily="34" charset="0"/>
                  </a:rPr>
                  <a:t> </a:t>
                </a:r>
                <a:r>
                  <a:rPr lang="en-US" sz="800" i="0" u="none" strike="noStrike" baseline="0" dirty="0">
                    <a:latin typeface="Tahoma" panose="020B0604030504040204" pitchFamily="34" charset="0"/>
                    <a:ea typeface="Tahoma" panose="020B0604030504040204" pitchFamily="34" charset="0"/>
                    <a:cs typeface="Tahoma" panose="020B0604030504040204" pitchFamily="34" charset="0"/>
                  </a:rPr>
                  <a:t>when you see a 2D region </a:t>
                </a:r>
                <a:r>
                  <a:rPr lang="en-US" sz="800" dirty="0">
                    <a:latin typeface="Tahoma" panose="020B0604030504040204" pitchFamily="34" charset="0"/>
                    <a:ea typeface="Tahoma" panose="020B0604030504040204" pitchFamily="34" charset="0"/>
                    <a:cs typeface="Tahoma" panose="020B0604030504040204" pitchFamily="34" charset="0"/>
                  </a:rPr>
                  <a:t>bounded by a closed curve, which may contain a surface in 3D-space</a:t>
                </a:r>
                <a:endParaRPr lang="en-US" sz="80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anose="020B0604020202020204" pitchFamily="34" charset="0"/>
                  <a:buChar char="•"/>
                </a:pPr>
                <a:r>
                  <a:rPr lang="en-US" sz="800" b="1" i="0" u="none" strike="noStrike" baseline="0" dirty="0">
                    <a:latin typeface="Tahoma" panose="020B0604030504040204" pitchFamily="34" charset="0"/>
                    <a:ea typeface="Tahoma" panose="020B0604030504040204" pitchFamily="34" charset="0"/>
                    <a:cs typeface="Tahoma" panose="020B0604030504040204" pitchFamily="34" charset="0"/>
                  </a:rPr>
                  <a:t>Stokes’ theorem </a:t>
                </a: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implies that if a </a:t>
                </a:r>
                <a:r>
                  <a:rPr lang="en-US" sz="800" i="0" u="sng" strike="noStrike" baseline="0" dirty="0">
                    <a:latin typeface="Tahoma" panose="020B0604030504040204" pitchFamily="34" charset="0"/>
                    <a:ea typeface="Tahoma" panose="020B0604030504040204" pitchFamily="34" charset="0"/>
                    <a:cs typeface="Tahoma" panose="020B0604030504040204" pitchFamily="34" charset="0"/>
                  </a:rPr>
                  <a:t>surface S is closed</a:t>
                </a: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 then the flow through the surface of the curl of any vector field is equal to </a:t>
                </a:r>
                <a:r>
                  <a:rPr lang="en-US" sz="800" b="1" i="0" u="none" strike="noStrike" baseline="0" dirty="0">
                    <a:latin typeface="Tahoma" panose="020B0604030504040204" pitchFamily="34" charset="0"/>
                    <a:ea typeface="Tahoma" panose="020B0604030504040204" pitchFamily="34" charset="0"/>
                    <a:cs typeface="Tahoma" panose="020B0604030504040204" pitchFamily="34" charset="0"/>
                  </a:rPr>
                  <a:t>0</a:t>
                </a:r>
              </a:p>
              <a:p>
                <a:pPr marL="285750" indent="-285750" algn="l">
                  <a:buFont typeface="Arial" panose="020B0604020202020204" pitchFamily="34" charset="0"/>
                  <a:buChar char="•"/>
                </a:pPr>
                <a14:m>
                  <m:oMath xmlns:m="http://schemas.openxmlformats.org/officeDocument/2006/math">
                    <m:r>
                      <a:rPr lang="en-US" sz="800" b="1" i="1" smtClean="0">
                        <a:latin typeface="Cambria Math" panose="02040503050406030204" pitchFamily="18" charset="0"/>
                      </a:rPr>
                      <m:t>𝝏</m:t>
                    </m:r>
                    <m:r>
                      <a:rPr lang="en-US" sz="800" b="1" i="1" smtClean="0">
                        <a:latin typeface="Cambria Math" panose="02040503050406030204" pitchFamily="18" charset="0"/>
                      </a:rPr>
                      <m:t>𝑺</m:t>
                    </m:r>
                  </m:oMath>
                </a14:m>
                <a:r>
                  <a:rPr lang="en-US" sz="800" b="1" dirty="0">
                    <a:latin typeface="Tahoma" panose="020B0604030504040204" pitchFamily="34" charset="0"/>
                    <a:ea typeface="Tahoma" panose="020B0604030504040204" pitchFamily="34" charset="0"/>
                    <a:cs typeface="Tahoma" panose="020B0604030504040204" pitchFamily="34" charset="0"/>
                  </a:rPr>
                  <a:t> </a:t>
                </a:r>
                <a:r>
                  <a:rPr lang="en-US" sz="800" dirty="0">
                    <a:latin typeface="Tahoma" panose="020B0604030504040204" pitchFamily="34" charset="0"/>
                    <a:ea typeface="Tahoma" panose="020B0604030504040204" pitchFamily="34" charset="0"/>
                    <a:cs typeface="Tahoma" panose="020B0604030504040204" pitchFamily="34" charset="0"/>
                  </a:rPr>
                  <a:t>is the boundary of the surface</a:t>
                </a:r>
              </a:p>
              <a:p>
                <a:pPr marL="285750" indent="-285750" algn="l">
                  <a:buFont typeface="Arial" panose="020B0604020202020204" pitchFamily="34" charset="0"/>
                  <a:buChar char="•"/>
                </a:pPr>
                <a:r>
                  <a:rPr lang="en-US" sz="8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Green’s Theorem</a:t>
                </a:r>
                <a:r>
                  <a:rPr lang="en-US" sz="8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is a special case of Stokes’ </a:t>
                </a: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Theorem in the </a:t>
                </a:r>
                <a:r>
                  <a:rPr lang="en-US" sz="800" dirty="0" err="1">
                    <a:solidFill>
                      <a:srgbClr val="000000"/>
                    </a:solidFill>
                    <a:latin typeface="Tahoma" panose="020B0604030504040204" pitchFamily="34" charset="0"/>
                    <a:ea typeface="Tahoma" panose="020B0604030504040204" pitchFamily="34" charset="0"/>
                    <a:cs typeface="Tahoma" panose="020B0604030504040204" pitchFamily="34" charset="0"/>
                  </a:rPr>
                  <a:t>xy</a:t>
                </a: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-plane</a:t>
                </a:r>
              </a:p>
              <a:p>
                <a:pPr marL="742950" lvl="1" indent="-285750">
                  <a:buFont typeface="Arial" panose="020B0604020202020204" pitchFamily="34" charset="0"/>
                  <a:buChar char="•"/>
                </a:pPr>
                <a:r>
                  <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Stokes’ Theorem generalizes circulation to 3D space</a:t>
                </a:r>
                <a:br>
                  <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endPar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br>
                  <a:rPr lang="en-US" sz="800" dirty="0">
                    <a:latin typeface="Tahoma" panose="020B0604030504040204" pitchFamily="34" charset="0"/>
                    <a:ea typeface="Tahoma" panose="020B0604030504040204" pitchFamily="34" charset="0"/>
                    <a:cs typeface="Tahoma" panose="020B0604030504040204" pitchFamily="34" charset="0"/>
                  </a:rPr>
                </a:br>
                <a:r>
                  <a:rPr lang="en-US" sz="800" b="1" dirty="0">
                    <a:latin typeface="Tahoma" panose="020B0604030504040204" pitchFamily="34" charset="0"/>
                    <a:ea typeface="Tahoma" panose="020B0604030504040204" pitchFamily="34" charset="0"/>
                    <a:cs typeface="Tahoma" panose="020B0604030504040204" pitchFamily="34" charset="0"/>
                  </a:rPr>
                  <a:t> </a:t>
                </a:r>
                <a:endParaRPr lang="en-US" sz="8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8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6" name="TextBox 15">
                <a:extLst>
                  <a:ext uri="{FF2B5EF4-FFF2-40B4-BE49-F238E27FC236}">
                    <a16:creationId xmlns:a16="http://schemas.microsoft.com/office/drawing/2014/main" id="{4F52C966-8A35-4C50-8094-20CD963D33A8}"/>
                  </a:ext>
                </a:extLst>
              </p:cNvPr>
              <p:cNvSpPr txBox="1">
                <a:spLocks noRot="1" noChangeAspect="1" noMove="1" noResize="1" noEditPoints="1" noAdjustHandles="1" noChangeArrowheads="1" noChangeShapeType="1" noTextEdit="1"/>
              </p:cNvSpPr>
              <p:nvPr/>
            </p:nvSpPr>
            <p:spPr>
              <a:xfrm>
                <a:off x="2200824" y="378408"/>
                <a:ext cx="2347880" cy="3447098"/>
              </a:xfrm>
              <a:prstGeom prst="rect">
                <a:avLst/>
              </a:prstGeom>
              <a:blipFill>
                <a:blip r:embed="rId4"/>
                <a:stretch>
                  <a:fillRect r="-260"/>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D5A8CB00-B0AB-4E5D-A214-1C4ED1CB5026}"/>
              </a:ext>
            </a:extLst>
          </p:cNvPr>
          <p:cNvPicPr>
            <a:picLocks noChangeAspect="1"/>
          </p:cNvPicPr>
          <p:nvPr/>
        </p:nvPicPr>
        <p:blipFill>
          <a:blip r:embed="rId5"/>
          <a:stretch>
            <a:fillRect/>
          </a:stretch>
        </p:blipFill>
        <p:spPr>
          <a:xfrm>
            <a:off x="0" y="426585"/>
            <a:ext cx="2272666" cy="915067"/>
          </a:xfrm>
          <a:prstGeom prst="rect">
            <a:avLst/>
          </a:prstGeom>
        </p:spPr>
      </p:pic>
      <p:pic>
        <p:nvPicPr>
          <p:cNvPr id="20" name="Picture 19">
            <a:extLst>
              <a:ext uri="{FF2B5EF4-FFF2-40B4-BE49-F238E27FC236}">
                <a16:creationId xmlns:a16="http://schemas.microsoft.com/office/drawing/2014/main" id="{46D3A8B6-C1A8-4BBB-8C40-C17D2EF4A6BB}"/>
              </a:ext>
            </a:extLst>
          </p:cNvPr>
          <p:cNvPicPr>
            <a:picLocks noChangeAspect="1"/>
          </p:cNvPicPr>
          <p:nvPr/>
        </p:nvPicPr>
        <p:blipFill>
          <a:blip r:embed="rId6"/>
          <a:stretch>
            <a:fillRect/>
          </a:stretch>
        </p:blipFill>
        <p:spPr>
          <a:xfrm>
            <a:off x="778138" y="2008639"/>
            <a:ext cx="914399" cy="1248936"/>
          </a:xfrm>
          <a:prstGeom prst="rect">
            <a:avLst/>
          </a:prstGeom>
        </p:spPr>
      </p:pic>
      <p:pic>
        <p:nvPicPr>
          <p:cNvPr id="26" name="Picture 25">
            <a:extLst>
              <a:ext uri="{FF2B5EF4-FFF2-40B4-BE49-F238E27FC236}">
                <a16:creationId xmlns:a16="http://schemas.microsoft.com/office/drawing/2014/main" id="{35C71CB8-3F1D-43B1-9665-39884977A339}"/>
              </a:ext>
            </a:extLst>
          </p:cNvPr>
          <p:cNvPicPr>
            <a:picLocks noChangeAspect="1"/>
          </p:cNvPicPr>
          <p:nvPr/>
        </p:nvPicPr>
        <p:blipFill>
          <a:blip r:embed="rId7"/>
          <a:stretch>
            <a:fillRect/>
          </a:stretch>
        </p:blipFill>
        <p:spPr>
          <a:xfrm>
            <a:off x="25608" y="1374042"/>
            <a:ext cx="1209730" cy="635108"/>
          </a:xfrm>
          <a:prstGeom prst="rect">
            <a:avLst/>
          </a:prstGeom>
        </p:spPr>
      </p:pic>
      <p:pic>
        <p:nvPicPr>
          <p:cNvPr id="27" name="Picture 26">
            <a:extLst>
              <a:ext uri="{FF2B5EF4-FFF2-40B4-BE49-F238E27FC236}">
                <a16:creationId xmlns:a16="http://schemas.microsoft.com/office/drawing/2014/main" id="{E2985D8A-6D7E-489D-8D88-B915EBD92C46}"/>
              </a:ext>
            </a:extLst>
          </p:cNvPr>
          <p:cNvPicPr>
            <a:picLocks noChangeAspect="1"/>
          </p:cNvPicPr>
          <p:nvPr/>
        </p:nvPicPr>
        <p:blipFill>
          <a:blip r:embed="rId8"/>
          <a:stretch>
            <a:fillRect/>
          </a:stretch>
        </p:blipFill>
        <p:spPr>
          <a:xfrm>
            <a:off x="1235338" y="1373531"/>
            <a:ext cx="1017704" cy="635108"/>
          </a:xfrm>
          <a:prstGeom prst="rect">
            <a:avLst/>
          </a:prstGeom>
        </p:spPr>
      </p:pic>
      <p:pic>
        <p:nvPicPr>
          <p:cNvPr id="29" name="Picture 28">
            <a:extLst>
              <a:ext uri="{FF2B5EF4-FFF2-40B4-BE49-F238E27FC236}">
                <a16:creationId xmlns:a16="http://schemas.microsoft.com/office/drawing/2014/main" id="{FA05344B-EFCE-4199-BE19-9DAE25E7924E}"/>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617049" y="2988389"/>
            <a:ext cx="1515429" cy="260571"/>
          </a:xfrm>
          <a:prstGeom prst="rect">
            <a:avLst/>
          </a:prstGeom>
        </p:spPr>
      </p:pic>
    </p:spTree>
    <p:extLst>
      <p:ext uri="{BB962C8B-B14F-4D97-AF65-F5344CB8AC3E}">
        <p14:creationId xmlns:p14="http://schemas.microsoft.com/office/powerpoint/2010/main" val="330781815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Stokes' Theorem (Orientation &amp; Boundaries)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241</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F52C966-8A35-4C50-8094-20CD963D33A8}"/>
                  </a:ext>
                </a:extLst>
              </p:cNvPr>
              <p:cNvSpPr txBox="1"/>
              <p:nvPr/>
            </p:nvSpPr>
            <p:spPr>
              <a:xfrm>
                <a:off x="2198490" y="378408"/>
                <a:ext cx="2347880" cy="3231654"/>
              </a:xfrm>
              <a:prstGeom prst="rect">
                <a:avLst/>
              </a:prstGeom>
              <a:noFill/>
            </p:spPr>
            <p:txBody>
              <a:bodyPr wrap="square" rtlCol="0">
                <a:spAutoFit/>
              </a:bodyPr>
              <a:lstStyle/>
              <a:p>
                <a:pPr marL="285750" indent="-285750" algn="l">
                  <a:buFont typeface="Arial" panose="020B0604020202020204" pitchFamily="34" charset="0"/>
                  <a:buChar char="•"/>
                </a:pPr>
                <a:r>
                  <a:rPr lang="en-US" sz="900" b="0" i="0" u="none" strike="noStrike" baseline="0" dirty="0">
                    <a:latin typeface="Tahoma" panose="020B0604030504040204" pitchFamily="34" charset="0"/>
                    <a:ea typeface="Tahoma" panose="020B0604030504040204" pitchFamily="34" charset="0"/>
                    <a:cs typeface="Tahoma" panose="020B0604030504040204" pitchFamily="34" charset="0"/>
                  </a:rPr>
                  <a:t>The orientation of </a:t>
                </a:r>
                <a14:m>
                  <m:oMath xmlns:m="http://schemas.openxmlformats.org/officeDocument/2006/math">
                    <m:r>
                      <a:rPr lang="en-US" sz="900" b="1" i="1" smtClean="0">
                        <a:latin typeface="Cambria Math" panose="02040503050406030204" pitchFamily="18" charset="0"/>
                      </a:rPr>
                      <m:t>𝝏</m:t>
                    </m:r>
                    <m:r>
                      <a:rPr lang="en-US" sz="900" b="1" i="1" smtClean="0">
                        <a:latin typeface="Cambria Math" panose="02040503050406030204" pitchFamily="18" charset="0"/>
                      </a:rPr>
                      <m:t>𝑫</m:t>
                    </m:r>
                    <m:r>
                      <a:rPr lang="en-US" sz="900" b="1" i="1" smtClean="0">
                        <a:latin typeface="Cambria Math" panose="02040503050406030204" pitchFamily="18" charset="0"/>
                      </a:rPr>
                      <m:t> </m:t>
                    </m:r>
                  </m:oMath>
                </a14:m>
                <a:r>
                  <a:rPr lang="en-US" sz="900" b="0" i="0" u="none" strike="noStrike" baseline="0" dirty="0">
                    <a:latin typeface="Tahoma" panose="020B0604030504040204" pitchFamily="34" charset="0"/>
                    <a:ea typeface="Tahoma" panose="020B0604030504040204" pitchFamily="34" charset="0"/>
                    <a:cs typeface="Tahoma" panose="020B0604030504040204" pitchFamily="34" charset="0"/>
                  </a:rPr>
                  <a:t>is the direction for which the surface is on your left as you walk around the boundary in that direction.</a:t>
                </a:r>
              </a:p>
              <a:p>
                <a:pPr marL="285750" indent="-285750" algn="l">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The number of boundary curves will depend on the surface</a:t>
                </a:r>
                <a:endParaRPr lang="en-US" sz="90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anose="020B0604020202020204" pitchFamily="34" charset="0"/>
                  <a:buChar char="•"/>
                </a:pPr>
                <a:r>
                  <a:rPr lang="en-US" sz="900" dirty="0">
                    <a:solidFill>
                      <a:srgbClr val="000000"/>
                    </a:solidFill>
                    <a:effectLst/>
                    <a:latin typeface="Tahoma" panose="020B0604030504040204" pitchFamily="34" charset="0"/>
                    <a:ea typeface="Tahoma" panose="020B0604030504040204" pitchFamily="34" charset="0"/>
                    <a:cs typeface="Tahoma" panose="020B0604030504040204" pitchFamily="34" charset="0"/>
                  </a:rPr>
                  <a:t>Orientation of a </a:t>
                </a: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curve and surface must be compatible</a:t>
                </a:r>
              </a:p>
              <a:p>
                <a:pPr marL="285750" indent="-285750" algn="l">
                  <a:buFont typeface="Arial" panose="020B0604020202020204" pitchFamily="34" charset="0"/>
                  <a:buChar char="•"/>
                </a:pPr>
                <a:r>
                  <a:rPr lang="en-US"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If we </a:t>
                </a: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‘walk’ along a curve positively and our surface is on the left, then we have a positive orientation.</a:t>
                </a:r>
              </a:p>
              <a:p>
                <a:pPr marL="285750" indent="-285750" algn="l">
                  <a:buFont typeface="Arial" panose="020B0604020202020204" pitchFamily="34" charset="0"/>
                  <a:buChar char="•"/>
                </a:pP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One ca</a:t>
                </a:r>
                <a:r>
                  <a:rPr lang="en-US"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n </a:t>
                </a: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use the right-hand-rule where the thumb could be your normal vector to a surface (many variations) – visualize your thumb as your ‘head’ walking across a curve</a:t>
                </a:r>
                <a:br>
                  <a:rPr lang="en-US" sz="1000" b="0" i="0" dirty="0">
                    <a:solidFill>
                      <a:srgbClr val="000000"/>
                    </a:solidFill>
                    <a:effectLst/>
                    <a:latin typeface="Helvetica" panose="020B0604020202020204" pitchFamily="34" charset="0"/>
                  </a:rPr>
                </a:br>
                <a:br>
                  <a:rPr lang="en-US" sz="1000" b="0" i="0" dirty="0">
                    <a:solidFill>
                      <a:srgbClr val="000000"/>
                    </a:solidFill>
                    <a:effectLst/>
                    <a:latin typeface="Helvetica" panose="020B0604020202020204" pitchFamily="34" charset="0"/>
                  </a:rPr>
                </a:br>
                <a:endParaRPr lang="en-US" sz="1000" b="0" i="0" dirty="0">
                  <a:solidFill>
                    <a:srgbClr val="000000"/>
                  </a:solidFill>
                  <a:effectLst/>
                  <a:latin typeface="Helvetica" panose="020B0604020202020204" pitchFamily="34" charset="0"/>
                </a:endParaRPr>
              </a:p>
              <a:p>
                <a:br>
                  <a:rPr lang="en-US" sz="1000" dirty="0"/>
                </a:br>
                <a:r>
                  <a:rPr lang="en-US" sz="1000" b="1" dirty="0">
                    <a:latin typeface="Tahoma" panose="020B0604030504040204" pitchFamily="34" charset="0"/>
                    <a:ea typeface="Tahoma" panose="020B0604030504040204" pitchFamily="34" charset="0"/>
                    <a:cs typeface="Tahoma" panose="020B0604030504040204" pitchFamily="34" charset="0"/>
                  </a:rPr>
                  <a:t> </a:t>
                </a: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6" name="TextBox 15">
                <a:extLst>
                  <a:ext uri="{FF2B5EF4-FFF2-40B4-BE49-F238E27FC236}">
                    <a16:creationId xmlns:a16="http://schemas.microsoft.com/office/drawing/2014/main" id="{4F52C966-8A35-4C50-8094-20CD963D33A8}"/>
                  </a:ext>
                </a:extLst>
              </p:cNvPr>
              <p:cNvSpPr txBox="1">
                <a:spLocks noRot="1" noChangeAspect="1" noMove="1" noResize="1" noEditPoints="1" noAdjustHandles="1" noChangeArrowheads="1" noChangeShapeType="1" noTextEdit="1"/>
              </p:cNvSpPr>
              <p:nvPr/>
            </p:nvSpPr>
            <p:spPr>
              <a:xfrm>
                <a:off x="2198490" y="378408"/>
                <a:ext cx="2347880" cy="3231654"/>
              </a:xfrm>
              <a:prstGeom prst="rect">
                <a:avLst/>
              </a:prstGeom>
              <a:blipFill>
                <a:blip r:embed="rId3"/>
                <a:stretch>
                  <a:fillRect r="-260"/>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05BBE02B-ABDD-4499-8881-2ABA4EE5AA1F}"/>
              </a:ext>
            </a:extLst>
          </p:cNvPr>
          <p:cNvPicPr>
            <a:picLocks noChangeAspect="1"/>
          </p:cNvPicPr>
          <p:nvPr/>
        </p:nvPicPr>
        <p:blipFill>
          <a:blip r:embed="rId4"/>
          <a:stretch>
            <a:fillRect/>
          </a:stretch>
        </p:blipFill>
        <p:spPr>
          <a:xfrm>
            <a:off x="232657" y="384250"/>
            <a:ext cx="1651801" cy="910069"/>
          </a:xfrm>
          <a:prstGeom prst="rect">
            <a:avLst/>
          </a:prstGeom>
        </p:spPr>
      </p:pic>
      <p:pic>
        <p:nvPicPr>
          <p:cNvPr id="15" name="Picture 14">
            <a:extLst>
              <a:ext uri="{FF2B5EF4-FFF2-40B4-BE49-F238E27FC236}">
                <a16:creationId xmlns:a16="http://schemas.microsoft.com/office/drawing/2014/main" id="{8AB28933-ED7D-479D-AF44-24EE01D18B55}"/>
              </a:ext>
            </a:extLst>
          </p:cNvPr>
          <p:cNvPicPr>
            <a:picLocks noChangeAspect="1"/>
          </p:cNvPicPr>
          <p:nvPr/>
        </p:nvPicPr>
        <p:blipFill>
          <a:blip r:embed="rId5"/>
          <a:stretch>
            <a:fillRect/>
          </a:stretch>
        </p:blipFill>
        <p:spPr>
          <a:xfrm>
            <a:off x="28245" y="1400808"/>
            <a:ext cx="1030313" cy="997605"/>
          </a:xfrm>
          <a:prstGeom prst="rect">
            <a:avLst/>
          </a:prstGeom>
        </p:spPr>
      </p:pic>
      <p:pic>
        <p:nvPicPr>
          <p:cNvPr id="17" name="Picture 16">
            <a:extLst>
              <a:ext uri="{FF2B5EF4-FFF2-40B4-BE49-F238E27FC236}">
                <a16:creationId xmlns:a16="http://schemas.microsoft.com/office/drawing/2014/main" id="{7F1448F8-586D-436C-B96D-4701ED911F08}"/>
              </a:ext>
            </a:extLst>
          </p:cNvPr>
          <p:cNvPicPr>
            <a:picLocks noChangeAspect="1"/>
          </p:cNvPicPr>
          <p:nvPr/>
        </p:nvPicPr>
        <p:blipFill>
          <a:blip r:embed="rId6"/>
          <a:stretch>
            <a:fillRect/>
          </a:stretch>
        </p:blipFill>
        <p:spPr>
          <a:xfrm>
            <a:off x="1142377" y="1400808"/>
            <a:ext cx="1004291" cy="1000225"/>
          </a:xfrm>
          <a:prstGeom prst="rect">
            <a:avLst/>
          </a:prstGeom>
        </p:spPr>
      </p:pic>
      <p:pic>
        <p:nvPicPr>
          <p:cNvPr id="18" name="Picture 17">
            <a:extLst>
              <a:ext uri="{FF2B5EF4-FFF2-40B4-BE49-F238E27FC236}">
                <a16:creationId xmlns:a16="http://schemas.microsoft.com/office/drawing/2014/main" id="{55FDE8D8-C8C3-4B70-8D8A-AAE7746368F2}"/>
              </a:ext>
            </a:extLst>
          </p:cNvPr>
          <p:cNvPicPr>
            <a:picLocks noChangeAspect="1"/>
          </p:cNvPicPr>
          <p:nvPr/>
        </p:nvPicPr>
        <p:blipFill>
          <a:blip r:embed="rId7"/>
          <a:stretch>
            <a:fillRect/>
          </a:stretch>
        </p:blipFill>
        <p:spPr>
          <a:xfrm>
            <a:off x="63255" y="2398413"/>
            <a:ext cx="969282" cy="956301"/>
          </a:xfrm>
          <a:prstGeom prst="rect">
            <a:avLst/>
          </a:prstGeom>
        </p:spPr>
      </p:pic>
      <p:pic>
        <p:nvPicPr>
          <p:cNvPr id="19" name="Picture 18">
            <a:extLst>
              <a:ext uri="{FF2B5EF4-FFF2-40B4-BE49-F238E27FC236}">
                <a16:creationId xmlns:a16="http://schemas.microsoft.com/office/drawing/2014/main" id="{C0BB2FAC-B2E5-4E71-A48A-21DAC7D1FD93}"/>
              </a:ext>
            </a:extLst>
          </p:cNvPr>
          <p:cNvPicPr>
            <a:picLocks noChangeAspect="1"/>
          </p:cNvPicPr>
          <p:nvPr/>
        </p:nvPicPr>
        <p:blipFill>
          <a:blip r:embed="rId8"/>
          <a:stretch>
            <a:fillRect/>
          </a:stretch>
        </p:blipFill>
        <p:spPr>
          <a:xfrm>
            <a:off x="1142377" y="2367015"/>
            <a:ext cx="868798" cy="936861"/>
          </a:xfrm>
          <a:prstGeom prst="rect">
            <a:avLst/>
          </a:prstGeom>
        </p:spPr>
      </p:pic>
      <p:pic>
        <p:nvPicPr>
          <p:cNvPr id="23" name="Picture 22">
            <a:extLst>
              <a:ext uri="{FF2B5EF4-FFF2-40B4-BE49-F238E27FC236}">
                <a16:creationId xmlns:a16="http://schemas.microsoft.com/office/drawing/2014/main" id="{C1EC0B85-DAAB-40F8-862A-4C6EE8C18F8C}"/>
              </a:ext>
            </a:extLst>
          </p:cNvPr>
          <p:cNvPicPr>
            <a:picLocks noChangeAspect="1"/>
          </p:cNvPicPr>
          <p:nvPr/>
        </p:nvPicPr>
        <p:blipFill>
          <a:blip r:embed="rId9"/>
          <a:stretch>
            <a:fillRect/>
          </a:stretch>
        </p:blipFill>
        <p:spPr>
          <a:xfrm>
            <a:off x="2971732" y="2626010"/>
            <a:ext cx="991647" cy="642049"/>
          </a:xfrm>
          <a:prstGeom prst="rect">
            <a:avLst/>
          </a:prstGeom>
        </p:spPr>
      </p:pic>
      <p:sp>
        <p:nvSpPr>
          <p:cNvPr id="20" name="TextBox 19">
            <a:extLst>
              <a:ext uri="{FF2B5EF4-FFF2-40B4-BE49-F238E27FC236}">
                <a16:creationId xmlns:a16="http://schemas.microsoft.com/office/drawing/2014/main" id="{517E4D89-2285-45B2-9201-2BF682752B76}"/>
              </a:ext>
            </a:extLst>
          </p:cNvPr>
          <p:cNvSpPr txBox="1"/>
          <p:nvPr/>
        </p:nvSpPr>
        <p:spPr>
          <a:xfrm>
            <a:off x="112521" y="1209064"/>
            <a:ext cx="2233117" cy="276999"/>
          </a:xfrm>
          <a:prstGeom prst="rect">
            <a:avLst/>
          </a:prstGeom>
          <a:noFill/>
        </p:spPr>
        <p:txBody>
          <a:bodyPr wrap="square" rtlCol="0">
            <a:spAutoFit/>
          </a:bodyPr>
          <a:lstStyle/>
          <a:p>
            <a:r>
              <a:rPr lang="en-US" sz="400" b="1" dirty="0">
                <a:latin typeface="Tahoma" panose="020B0604030504040204" pitchFamily="34" charset="0"/>
                <a:ea typeface="Tahoma" panose="020B0604030504040204" pitchFamily="34" charset="0"/>
                <a:cs typeface="Tahoma" panose="020B0604030504040204" pitchFamily="34" charset="0"/>
              </a:rPr>
              <a:t>For a cylinder, top curve is in the opposite direction of the bottom curve, since we want the normal vector to point in the same direction (outward or inward normal) regardless of which curve we walk across on a given surface.</a:t>
            </a:r>
          </a:p>
        </p:txBody>
      </p:sp>
    </p:spTree>
    <p:extLst>
      <p:ext uri="{BB962C8B-B14F-4D97-AF65-F5344CB8AC3E}">
        <p14:creationId xmlns:p14="http://schemas.microsoft.com/office/powerpoint/2010/main" val="320238601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Surface Independence &amp; Vector Potential</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242</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F52C966-8A35-4C50-8094-20CD963D33A8}"/>
                  </a:ext>
                </a:extLst>
              </p:cNvPr>
              <p:cNvSpPr txBox="1"/>
              <p:nvPr/>
            </p:nvSpPr>
            <p:spPr>
              <a:xfrm>
                <a:off x="2209329" y="362026"/>
                <a:ext cx="2347880" cy="4020716"/>
              </a:xfrm>
              <a:prstGeom prst="rect">
                <a:avLst/>
              </a:prstGeom>
              <a:noFill/>
            </p:spPr>
            <p:txBody>
              <a:bodyPr wrap="square" rtlCol="0">
                <a:spAutoFit/>
              </a:bodyPr>
              <a:lstStyle/>
              <a:p>
                <a:pPr marL="285750" indent="-2857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A </a:t>
                </a:r>
                <a:r>
                  <a:rPr lang="en-US" sz="850" b="1" dirty="0">
                    <a:latin typeface="Tahoma" panose="020B0604030504040204" pitchFamily="34" charset="0"/>
                    <a:ea typeface="Tahoma" panose="020B0604030504040204" pitchFamily="34" charset="0"/>
                    <a:cs typeface="Tahoma" panose="020B0604030504040204" pitchFamily="34" charset="0"/>
                  </a:rPr>
                  <a:t>scalar potential </a:t>
                </a:r>
                <a:r>
                  <a:rPr lang="en-US" sz="850" dirty="0">
                    <a:latin typeface="Tahoma" panose="020B0604030504040204" pitchFamily="34" charset="0"/>
                    <a:ea typeface="Tahoma" panose="020B0604030504040204" pitchFamily="34" charset="0"/>
                    <a:cs typeface="Tahoma" panose="020B0604030504040204" pitchFamily="34" charset="0"/>
                  </a:rPr>
                  <a:t>has some function </a:t>
                </a:r>
                <a14:m>
                  <m:oMath xmlns:m="http://schemas.openxmlformats.org/officeDocument/2006/math">
                    <m:r>
                      <a:rPr lang="en-US" sz="850" b="0" i="1" smtClean="0">
                        <a:latin typeface="Cambria Math" panose="02040503050406030204" pitchFamily="18" charset="0"/>
                        <a:ea typeface="Tahoma" panose="020B0604030504040204" pitchFamily="34" charset="0"/>
                        <a:cs typeface="Tahoma" panose="020B0604030504040204" pitchFamily="34" charset="0"/>
                      </a:rPr>
                      <m:t>𝑔</m:t>
                    </m:r>
                  </m:oMath>
                </a14:m>
                <a:r>
                  <a:rPr lang="en-US" sz="850" dirty="0">
                    <a:latin typeface="Tahoma" panose="020B0604030504040204" pitchFamily="34" charset="0"/>
                    <a:ea typeface="Tahoma" panose="020B0604030504040204" pitchFamily="34" charset="0"/>
                    <a:cs typeface="Tahoma" panose="020B0604030504040204" pitchFamily="34" charset="0"/>
                  </a:rPr>
                  <a:t> such that </a:t>
                </a:r>
                <a14:m>
                  <m:oMath xmlns:m="http://schemas.openxmlformats.org/officeDocument/2006/math">
                    <m:acc>
                      <m:accPr>
                        <m:chr m:val="⃗"/>
                        <m:ctrlPr>
                          <a:rPr lang="en-US" sz="850" b="0" i="1" smtClean="0">
                            <a:latin typeface="Cambria Math" panose="02040503050406030204" pitchFamily="18" charset="0"/>
                          </a:rPr>
                        </m:ctrlPr>
                      </m:accPr>
                      <m:e>
                        <m:r>
                          <m:rPr>
                            <m:sty m:val="p"/>
                          </m:rPr>
                          <a:rPr lang="en-US" sz="850" i="1" smtClean="0">
                            <a:latin typeface="Cambria Math" panose="02040503050406030204" pitchFamily="18" charset="0"/>
                          </a:rPr>
                          <m:t>∇</m:t>
                        </m:r>
                      </m:e>
                    </m:acc>
                    <m:r>
                      <a:rPr lang="en-US" sz="850" b="0" i="1" smtClean="0">
                        <a:latin typeface="Cambria Math" panose="02040503050406030204" pitchFamily="18" charset="0"/>
                      </a:rPr>
                      <m:t>𝑔</m:t>
                    </m:r>
                    <m:r>
                      <a:rPr lang="en-US" sz="850" b="0" i="1" smtClean="0">
                        <a:latin typeface="Cambria Math" panose="02040503050406030204" pitchFamily="18" charset="0"/>
                      </a:rPr>
                      <m:t>=</m:t>
                    </m:r>
                    <m:acc>
                      <m:accPr>
                        <m:chr m:val="⃗"/>
                        <m:ctrlPr>
                          <a:rPr lang="en-US" sz="850" b="0" i="1" smtClean="0">
                            <a:latin typeface="Cambria Math" panose="02040503050406030204" pitchFamily="18" charset="0"/>
                          </a:rPr>
                        </m:ctrlPr>
                      </m:accPr>
                      <m:e>
                        <m:r>
                          <a:rPr lang="en-US" sz="850" b="0" i="1" smtClean="0">
                            <a:latin typeface="Cambria Math" panose="02040503050406030204" pitchFamily="18" charset="0"/>
                          </a:rPr>
                          <m:t>𝑔</m:t>
                        </m:r>
                      </m:e>
                    </m:acc>
                  </m:oMath>
                </a14:m>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where </a:t>
                </a:r>
                <a14:m>
                  <m:oMath xmlns:m="http://schemas.openxmlformats.org/officeDocument/2006/math">
                    <m:r>
                      <a:rPr lang="en-US" sz="850" i="1">
                        <a:latin typeface="Cambria Math" panose="02040503050406030204" pitchFamily="18" charset="0"/>
                        <a:ea typeface="Tahoma" panose="020B0604030504040204" pitchFamily="34" charset="0"/>
                        <a:cs typeface="Tahoma" panose="020B0604030504040204" pitchFamily="34" charset="0"/>
                      </a:rPr>
                      <m:t>𝑔</m:t>
                    </m:r>
                  </m:oMath>
                </a14:m>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is a scalar potential. </a:t>
                </a:r>
              </a:p>
              <a:p>
                <a:pPr marL="285750" indent="-285750">
                  <a:buFont typeface="Arial" panose="020B0604020202020204" pitchFamily="34" charset="0"/>
                  <a:buChar char="•"/>
                </a:pP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Likewise, a </a:t>
                </a:r>
                <a:r>
                  <a:rPr lang="en-US" sz="850" b="1" i="0" u="none" strike="noStrike" baseline="0" dirty="0">
                    <a:latin typeface="Tahoma" panose="020B0604030504040204" pitchFamily="34" charset="0"/>
                    <a:ea typeface="Tahoma" panose="020B0604030504040204" pitchFamily="34" charset="0"/>
                    <a:cs typeface="Tahoma" panose="020B0604030504040204" pitchFamily="34" charset="0"/>
                  </a:rPr>
                  <a:t>vector potential </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has some vector </a:t>
                </a:r>
                <a14:m>
                  <m:oMath xmlns:m="http://schemas.openxmlformats.org/officeDocument/2006/math">
                    <m:acc>
                      <m:accPr>
                        <m:chr m:val="⃗"/>
                        <m:ctrlP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ctrlPr>
                      </m:accPr>
                      <m:e>
                        <m: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t>𝐴</m:t>
                        </m:r>
                      </m:e>
                    </m:acc>
                  </m:oMath>
                </a14:m>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such that </a:t>
                </a:r>
                <a14:m>
                  <m:oMath xmlns:m="http://schemas.openxmlformats.org/officeDocument/2006/math">
                    <m: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t>𝑐𝑢𝑟𝑙</m:t>
                    </m:r>
                    <m:d>
                      <m:dPr>
                        <m:ctrlP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ctrlPr>
                      </m:dPr>
                      <m:e>
                        <m:acc>
                          <m:accPr>
                            <m:chr m:val="⃗"/>
                            <m:ctrlP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ctrlPr>
                          </m:accPr>
                          <m:e>
                            <m: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t>𝐴</m:t>
                            </m:r>
                          </m:e>
                        </m:acc>
                      </m:e>
                    </m:d>
                    <m: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t>=</m:t>
                    </m:r>
                    <m:acc>
                      <m:accPr>
                        <m:chr m:val="⃗"/>
                        <m:ctrlP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ctrlPr>
                      </m:accPr>
                      <m:e>
                        <m: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t>𝐹</m:t>
                        </m:r>
                      </m:e>
                    </m:acc>
                  </m:oMath>
                </a14:m>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where </a:t>
                </a:r>
                <a14:m>
                  <m:oMath xmlns:m="http://schemas.openxmlformats.org/officeDocument/2006/math">
                    <m:acc>
                      <m:accPr>
                        <m:chr m:val="⃗"/>
                        <m:ctrlPr>
                          <a:rPr lang="en-US" sz="850" i="1">
                            <a:latin typeface="Cambria Math" panose="02040503050406030204" pitchFamily="18" charset="0"/>
                            <a:ea typeface="Tahoma" panose="020B0604030504040204" pitchFamily="34" charset="0"/>
                            <a:cs typeface="Tahoma" panose="020B0604030504040204" pitchFamily="34" charset="0"/>
                          </a:rPr>
                        </m:ctrlPr>
                      </m:accPr>
                      <m:e>
                        <m:r>
                          <a:rPr lang="en-US" sz="850" i="1">
                            <a:latin typeface="Cambria Math" panose="02040503050406030204" pitchFamily="18" charset="0"/>
                            <a:ea typeface="Tahoma" panose="020B0604030504040204" pitchFamily="34" charset="0"/>
                            <a:cs typeface="Tahoma" panose="020B0604030504040204" pitchFamily="34" charset="0"/>
                          </a:rPr>
                          <m:t>𝐴</m:t>
                        </m:r>
                      </m:e>
                    </m:acc>
                  </m:oMath>
                </a14:m>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is a vector potential and </a:t>
                </a:r>
                <a14:m>
                  <m:oMath xmlns:m="http://schemas.openxmlformats.org/officeDocument/2006/math">
                    <m:acc>
                      <m:accPr>
                        <m:chr m:val="⃗"/>
                        <m:ctrlPr>
                          <a:rPr lang="en-US" sz="850" i="1">
                            <a:latin typeface="Cambria Math" panose="02040503050406030204" pitchFamily="18" charset="0"/>
                            <a:ea typeface="Tahoma" panose="020B0604030504040204" pitchFamily="34" charset="0"/>
                            <a:cs typeface="Tahoma" panose="020B0604030504040204" pitchFamily="34" charset="0"/>
                          </a:rPr>
                        </m:ctrlPr>
                      </m:accPr>
                      <m:e>
                        <m:r>
                          <a:rPr lang="en-US" sz="850" i="1">
                            <a:latin typeface="Cambria Math" panose="02040503050406030204" pitchFamily="18" charset="0"/>
                            <a:ea typeface="Tahoma" panose="020B0604030504040204" pitchFamily="34" charset="0"/>
                            <a:cs typeface="Tahoma" panose="020B0604030504040204" pitchFamily="34" charset="0"/>
                          </a:rPr>
                          <m:t>𝐹</m:t>
                        </m:r>
                      </m:e>
                    </m:acc>
                  </m:oMath>
                </a14:m>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is our original</a:t>
                </a:r>
                <a:r>
                  <a:rPr lang="en-US" sz="850" b="0" i="0" u="none" strike="noStrike" dirty="0">
                    <a:latin typeface="Tahoma" panose="020B0604030504040204" pitchFamily="34" charset="0"/>
                    <a:ea typeface="Tahoma" panose="020B0604030504040204" pitchFamily="34" charset="0"/>
                    <a:cs typeface="Tahoma" panose="020B0604030504040204" pitchFamily="34" charset="0"/>
                  </a:rPr>
                  <a:t> vector field </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The function </a:t>
                </a:r>
                <a14:m>
                  <m:oMath xmlns:m="http://schemas.openxmlformats.org/officeDocument/2006/math">
                    <m:r>
                      <a:rPr lang="en-US" sz="850" b="0" i="1" smtClean="0">
                        <a:latin typeface="Cambria Math" panose="02040503050406030204" pitchFamily="18" charset="0"/>
                        <a:ea typeface="Tahoma" panose="020B0604030504040204" pitchFamily="34" charset="0"/>
                        <a:cs typeface="Tahoma" panose="020B0604030504040204" pitchFamily="34" charset="0"/>
                      </a:rPr>
                      <m:t>𝑔</m:t>
                    </m:r>
                  </m:oMath>
                </a14:m>
                <a:r>
                  <a:rPr lang="en-US" sz="850" dirty="0">
                    <a:latin typeface="Tahoma" panose="020B0604030504040204" pitchFamily="34" charset="0"/>
                    <a:ea typeface="Tahoma" panose="020B0604030504040204" pitchFamily="34" charset="0"/>
                    <a:cs typeface="Tahoma" panose="020B0604030504040204" pitchFamily="34" charset="0"/>
                  </a:rPr>
                  <a:t> is </a:t>
                </a:r>
                <a:r>
                  <a:rPr lang="en-US" sz="850" u="sng" dirty="0">
                    <a:latin typeface="Tahoma" panose="020B0604030504040204" pitchFamily="34" charset="0"/>
                    <a:ea typeface="Tahoma" panose="020B0604030504040204" pitchFamily="34" charset="0"/>
                    <a:cs typeface="Tahoma" panose="020B0604030504040204" pitchFamily="34" charset="0"/>
                  </a:rPr>
                  <a:t>not unique</a:t>
                </a:r>
                <a:r>
                  <a:rPr lang="en-US" sz="850" dirty="0">
                    <a:latin typeface="Tahoma" panose="020B0604030504040204" pitchFamily="34" charset="0"/>
                    <a:ea typeface="Tahoma" panose="020B0604030504040204" pitchFamily="34" charset="0"/>
                    <a:cs typeface="Tahoma" panose="020B0604030504040204" pitchFamily="34" charset="0"/>
                  </a:rPr>
                  <a:t>, as it can </a:t>
                </a:r>
                <a:r>
                  <a:rPr lang="en-US" sz="850" i="1" dirty="0">
                    <a:latin typeface="Tahoma" panose="020B0604030504040204" pitchFamily="34" charset="0"/>
                    <a:ea typeface="Tahoma" panose="020B0604030504040204" pitchFamily="34" charset="0"/>
                    <a:cs typeface="Tahoma" panose="020B0604030504040204" pitchFamily="34" charset="0"/>
                  </a:rPr>
                  <a:t>differ by a constant</a:t>
                </a:r>
                <a:r>
                  <a:rPr lang="en-US" sz="850" dirty="0">
                    <a:latin typeface="Tahoma" panose="020B0604030504040204" pitchFamily="34" charset="0"/>
                    <a:ea typeface="Tahoma" panose="020B0604030504040204" pitchFamily="34" charset="0"/>
                    <a:cs typeface="Tahoma" panose="020B0604030504040204" pitchFamily="34" charset="0"/>
                  </a:rPr>
                  <a:t> (say +C )</a:t>
                </a:r>
              </a:p>
              <a:p>
                <a:pPr marL="742950" lvl="1" indent="-2857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Similarly, vector </a:t>
                </a:r>
                <a14:m>
                  <m:oMath xmlns:m="http://schemas.openxmlformats.org/officeDocument/2006/math">
                    <m:acc>
                      <m:accPr>
                        <m:chr m:val="⃗"/>
                        <m:ctrlP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ctrlPr>
                      </m:accPr>
                      <m:e>
                        <m: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t>𝐴</m:t>
                        </m:r>
                      </m:e>
                    </m:acc>
                  </m:oMath>
                </a14:m>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 </a:t>
                </a:r>
                <a:r>
                  <a:rPr lang="en-US" sz="850" b="0" i="0" u="sng" strike="noStrike" baseline="0" dirty="0">
                    <a:latin typeface="Tahoma" panose="020B0604030504040204" pitchFamily="34" charset="0"/>
                    <a:ea typeface="Tahoma" panose="020B0604030504040204" pitchFamily="34" charset="0"/>
                    <a:cs typeface="Tahoma" panose="020B0604030504040204" pitchFamily="34" charset="0"/>
                  </a:rPr>
                  <a:t>is not unique</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a:t>
                </a:r>
                <a:r>
                  <a:rPr lang="en-US" sz="850" b="0" i="0" u="none" strike="noStrike" dirty="0">
                    <a:latin typeface="Tahoma" panose="020B0604030504040204" pitchFamily="34" charset="0"/>
                    <a:ea typeface="Tahoma" panose="020B0604030504040204" pitchFamily="34" charset="0"/>
                    <a:cs typeface="Tahoma" panose="020B0604030504040204" pitchFamily="34" charset="0"/>
                  </a:rPr>
                  <a:t> as it can </a:t>
                </a:r>
                <a:r>
                  <a:rPr lang="en-US" sz="850" b="0" i="1" u="none" strike="noStrike" dirty="0">
                    <a:latin typeface="Tahoma" panose="020B0604030504040204" pitchFamily="34" charset="0"/>
                    <a:ea typeface="Tahoma" panose="020B0604030504040204" pitchFamily="34" charset="0"/>
                    <a:cs typeface="Tahoma" panose="020B0604030504040204" pitchFamily="34" charset="0"/>
                  </a:rPr>
                  <a:t>differ by addition with another vector field </a:t>
                </a:r>
                <a:r>
                  <a:rPr lang="en-US" sz="850" b="0" i="0" u="none" strike="noStrike" dirty="0">
                    <a:latin typeface="Tahoma" panose="020B0604030504040204" pitchFamily="34" charset="0"/>
                    <a:ea typeface="Tahoma" panose="020B0604030504040204" pitchFamily="34" charset="0"/>
                    <a:cs typeface="Tahoma" panose="020B0604030504040204" pitchFamily="34" charset="0"/>
                  </a:rPr>
                  <a:t>(say </a:t>
                </a:r>
                <a14:m>
                  <m:oMath xmlns:m="http://schemas.openxmlformats.org/officeDocument/2006/math">
                    <m:acc>
                      <m:accPr>
                        <m:chr m:val="⃗"/>
                        <m:ctrlPr>
                          <a:rPr lang="en-US" sz="850" i="1">
                            <a:latin typeface="Cambria Math" panose="02040503050406030204" pitchFamily="18" charset="0"/>
                            <a:ea typeface="Tahoma" panose="020B0604030504040204" pitchFamily="34" charset="0"/>
                            <a:cs typeface="Tahoma" panose="020B0604030504040204" pitchFamily="34" charset="0"/>
                          </a:rPr>
                        </m:ctrlPr>
                      </m:accPr>
                      <m:e>
                        <m:r>
                          <a:rPr lang="en-US" sz="850" b="0" i="1" smtClean="0">
                            <a:latin typeface="Cambria Math" panose="02040503050406030204" pitchFamily="18" charset="0"/>
                            <a:ea typeface="Tahoma" panose="020B0604030504040204" pitchFamily="34" charset="0"/>
                            <a:cs typeface="Tahoma" panose="020B0604030504040204" pitchFamily="34" charset="0"/>
                          </a:rPr>
                          <m:t>𝐵</m:t>
                        </m:r>
                      </m:e>
                    </m:acc>
                  </m:oMath>
                </a14:m>
                <a:r>
                  <a:rPr lang="en-US" sz="850" dirty="0">
                    <a:latin typeface="Tahoma" panose="020B0604030504040204" pitchFamily="34" charset="0"/>
                    <a:ea typeface="Tahoma" panose="020B0604030504040204" pitchFamily="34" charset="0"/>
                    <a:cs typeface="Tahoma" panose="020B0604030504040204" pitchFamily="34" charset="0"/>
                  </a:rPr>
                  <a:t>) </a:t>
                </a:r>
                <a:endParaRPr lang="en-US" sz="85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85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Thus we can relate two different surfaces (</a:t>
                </a:r>
                <a14:m>
                  <m:oMath xmlns:m="http://schemas.openxmlformats.org/officeDocument/2006/math">
                    <m:sSub>
                      <m:sSubPr>
                        <m:ctrlP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ctrlPr>
                      </m:sSubPr>
                      <m:e>
                        <m: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t>𝑆</m:t>
                        </m:r>
                      </m:e>
                      <m:sub>
                        <m:r>
                          <a:rPr lang="en-US" sz="850" b="0" i="1" u="none" strike="noStrike" baseline="0" smtClean="0">
                            <a:latin typeface="Cambria Math" panose="02040503050406030204" pitchFamily="18" charset="0"/>
                            <a:ea typeface="Tahoma" panose="020B0604030504040204" pitchFamily="34" charset="0"/>
                            <a:cs typeface="Tahoma" panose="020B0604030504040204" pitchFamily="34" charset="0"/>
                          </a:rPr>
                          <m:t>1</m:t>
                        </m:r>
                      </m:sub>
                    </m:sSub>
                  </m:oMath>
                </a14:m>
                <a:r>
                  <a:rPr lang="en-US" sz="85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&amp;</a:t>
                </a:r>
                <a:r>
                  <a:rPr lang="en-US" sz="85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sSub>
                      <m:sSubPr>
                        <m:ctrlPr>
                          <a:rPr lang="en-US" sz="850" i="1">
                            <a:latin typeface="Cambria Math" panose="02040503050406030204" pitchFamily="18" charset="0"/>
                            <a:ea typeface="Tahoma" panose="020B0604030504040204" pitchFamily="34" charset="0"/>
                            <a:cs typeface="Tahoma" panose="020B0604030504040204" pitchFamily="34" charset="0"/>
                          </a:rPr>
                        </m:ctrlPr>
                      </m:sSubPr>
                      <m:e>
                        <m:r>
                          <a:rPr lang="en-US" sz="850" i="1">
                            <a:latin typeface="Cambria Math" panose="02040503050406030204" pitchFamily="18" charset="0"/>
                            <a:ea typeface="Tahoma" panose="020B0604030504040204" pitchFamily="34" charset="0"/>
                            <a:cs typeface="Tahoma" panose="020B0604030504040204" pitchFamily="34" charset="0"/>
                          </a:rPr>
                          <m:t>𝑆</m:t>
                        </m:r>
                      </m:e>
                      <m:sub>
                        <m:r>
                          <a:rPr lang="en-US" sz="850" b="0" i="1" smtClean="0">
                            <a:latin typeface="Cambria Math" panose="02040503050406030204" pitchFamily="18" charset="0"/>
                            <a:ea typeface="Tahoma" panose="020B0604030504040204" pitchFamily="34" charset="0"/>
                            <a:cs typeface="Tahoma" panose="020B0604030504040204" pitchFamily="34" charset="0"/>
                          </a:rPr>
                          <m:t>2</m:t>
                        </m:r>
                      </m:sub>
                    </m:sSub>
                  </m:oMath>
                </a14:m>
                <a:r>
                  <a:rPr lang="en-US" sz="85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850" dirty="0">
                    <a:solidFill>
                      <a:srgbClr val="000000"/>
                    </a:solidFill>
                    <a:latin typeface="Tahoma" panose="020B0604030504040204" pitchFamily="34" charset="0"/>
                    <a:ea typeface="Tahoma" panose="020B0604030504040204" pitchFamily="34" charset="0"/>
                    <a:cs typeface="Tahoma" panose="020B0604030504040204" pitchFamily="34" charset="0"/>
                  </a:rPr>
                  <a:t>given the same boundary curve and </a:t>
                </a:r>
                <a14:m>
                  <m:oMath xmlns:m="http://schemas.openxmlformats.org/officeDocument/2006/math">
                    <m:r>
                      <a:rPr lang="en-US" sz="850" i="1">
                        <a:latin typeface="Cambria Math" panose="02040503050406030204" pitchFamily="18" charset="0"/>
                        <a:ea typeface="Tahoma" panose="020B0604030504040204" pitchFamily="34" charset="0"/>
                        <a:cs typeface="Tahoma" panose="020B0604030504040204" pitchFamily="34" charset="0"/>
                      </a:rPr>
                      <m:t>𝑐𝑢𝑟𝑙</m:t>
                    </m:r>
                    <m:d>
                      <m:dPr>
                        <m:ctrlPr>
                          <a:rPr lang="en-US" sz="850" i="1">
                            <a:latin typeface="Cambria Math" panose="02040503050406030204" pitchFamily="18" charset="0"/>
                            <a:ea typeface="Tahoma" panose="020B0604030504040204" pitchFamily="34" charset="0"/>
                            <a:cs typeface="Tahoma" panose="020B0604030504040204" pitchFamily="34" charset="0"/>
                          </a:rPr>
                        </m:ctrlPr>
                      </m:dPr>
                      <m:e>
                        <m:acc>
                          <m:accPr>
                            <m:chr m:val="⃗"/>
                            <m:ctrlPr>
                              <a:rPr lang="en-US" sz="850" i="1">
                                <a:latin typeface="Cambria Math" panose="02040503050406030204" pitchFamily="18" charset="0"/>
                                <a:ea typeface="Tahoma" panose="020B0604030504040204" pitchFamily="34" charset="0"/>
                                <a:cs typeface="Tahoma" panose="020B0604030504040204" pitchFamily="34" charset="0"/>
                              </a:rPr>
                            </m:ctrlPr>
                          </m:accPr>
                          <m:e>
                            <m:r>
                              <a:rPr lang="en-US" sz="850" i="1">
                                <a:latin typeface="Cambria Math" panose="02040503050406030204" pitchFamily="18" charset="0"/>
                                <a:ea typeface="Tahoma" panose="020B0604030504040204" pitchFamily="34" charset="0"/>
                                <a:cs typeface="Tahoma" panose="020B0604030504040204" pitchFamily="34" charset="0"/>
                              </a:rPr>
                              <m:t>𝐴</m:t>
                            </m:r>
                          </m:e>
                        </m:acc>
                      </m:e>
                    </m:d>
                    <m:r>
                      <a:rPr lang="en-US" sz="850" i="1">
                        <a:latin typeface="Cambria Math" panose="02040503050406030204" pitchFamily="18" charset="0"/>
                        <a:ea typeface="Tahoma" panose="020B0604030504040204" pitchFamily="34" charset="0"/>
                        <a:cs typeface="Tahoma" panose="020B0604030504040204" pitchFamily="34" charset="0"/>
                      </a:rPr>
                      <m:t>=</m:t>
                    </m:r>
                    <m:acc>
                      <m:accPr>
                        <m:chr m:val="⃗"/>
                        <m:ctrlPr>
                          <a:rPr lang="en-US" sz="850" i="1">
                            <a:latin typeface="Cambria Math" panose="02040503050406030204" pitchFamily="18" charset="0"/>
                            <a:ea typeface="Tahoma" panose="020B0604030504040204" pitchFamily="34" charset="0"/>
                            <a:cs typeface="Tahoma" panose="020B0604030504040204" pitchFamily="34" charset="0"/>
                          </a:rPr>
                        </m:ctrlPr>
                      </m:accPr>
                      <m:e>
                        <m:r>
                          <a:rPr lang="en-US" sz="850" i="1">
                            <a:latin typeface="Cambria Math" panose="02040503050406030204" pitchFamily="18" charset="0"/>
                            <a:ea typeface="Tahoma" panose="020B0604030504040204" pitchFamily="34" charset="0"/>
                            <a:cs typeface="Tahoma" panose="020B0604030504040204" pitchFamily="34" charset="0"/>
                          </a:rPr>
                          <m:t>𝐹</m:t>
                        </m:r>
                      </m:e>
                    </m:acc>
                  </m:oMath>
                </a14:m>
                <a:r>
                  <a:rPr lang="en-US" sz="850" dirty="0">
                    <a:solidFill>
                      <a:srgbClr val="000000"/>
                    </a:solidFill>
                    <a:latin typeface="Tahoma" panose="020B0604030504040204" pitchFamily="34" charset="0"/>
                    <a:ea typeface="Tahoma" panose="020B0604030504040204" pitchFamily="34" charset="0"/>
                    <a:cs typeface="Tahoma" panose="020B0604030504040204" pitchFamily="34" charset="0"/>
                  </a:rPr>
                  <a:t> (intuitively, the line integrals will be equal, and the flux/circulation will depend on the boundary, not the surface itself)</a:t>
                </a:r>
              </a:p>
              <a:p>
                <a:br>
                  <a:rPr lang="en-US"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en-US" sz="1000" b="0" i="0" dirty="0">
                    <a:solidFill>
                      <a:srgbClr val="000000"/>
                    </a:solidFill>
                    <a:effectLst/>
                    <a:latin typeface="Helvetica" panose="020B0604020202020204" pitchFamily="34" charset="0"/>
                  </a:rPr>
                </a:br>
                <a:endParaRPr lang="en-US" sz="1000" b="0" i="0" dirty="0">
                  <a:solidFill>
                    <a:srgbClr val="000000"/>
                  </a:solidFill>
                  <a:effectLst/>
                  <a:latin typeface="Helvetica" panose="020B0604020202020204" pitchFamily="34" charset="0"/>
                </a:endParaRPr>
              </a:p>
              <a:p>
                <a:br>
                  <a:rPr lang="en-US" sz="1000" dirty="0"/>
                </a:br>
                <a:r>
                  <a:rPr lang="en-US" sz="1000" b="1" dirty="0">
                    <a:latin typeface="Tahoma" panose="020B0604030504040204" pitchFamily="34" charset="0"/>
                    <a:ea typeface="Tahoma" panose="020B0604030504040204" pitchFamily="34" charset="0"/>
                    <a:cs typeface="Tahoma" panose="020B0604030504040204" pitchFamily="34" charset="0"/>
                  </a:rPr>
                  <a:t> </a:t>
                </a: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6" name="TextBox 15">
                <a:extLst>
                  <a:ext uri="{FF2B5EF4-FFF2-40B4-BE49-F238E27FC236}">
                    <a16:creationId xmlns:a16="http://schemas.microsoft.com/office/drawing/2014/main" id="{4F52C966-8A35-4C50-8094-20CD963D33A8}"/>
                  </a:ext>
                </a:extLst>
              </p:cNvPr>
              <p:cNvSpPr txBox="1">
                <a:spLocks noRot="1" noChangeAspect="1" noMove="1" noResize="1" noEditPoints="1" noAdjustHandles="1" noChangeArrowheads="1" noChangeShapeType="1" noTextEdit="1"/>
              </p:cNvSpPr>
              <p:nvPr/>
            </p:nvSpPr>
            <p:spPr>
              <a:xfrm>
                <a:off x="2209329" y="362026"/>
                <a:ext cx="2347880" cy="4020716"/>
              </a:xfrm>
              <a:prstGeom prst="rect">
                <a:avLst/>
              </a:prstGeom>
              <a:blipFill>
                <a:blip r:embed="rId5"/>
                <a:stretch>
                  <a:fillRect/>
                </a:stretch>
              </a:blipFill>
            </p:spPr>
            <p:txBody>
              <a:bodyPr/>
              <a:lstStyle/>
              <a:p>
                <a:r>
                  <a:rPr lang="en-US">
                    <a:noFill/>
                  </a:rPr>
                  <a:t> </a:t>
                </a:r>
              </a:p>
            </p:txBody>
          </p:sp>
        </mc:Fallback>
      </mc:AlternateContent>
      <p:pic>
        <p:nvPicPr>
          <p:cNvPr id="15" name="Graphic 14">
            <a:extLst>
              <a:ext uri="{FF2B5EF4-FFF2-40B4-BE49-F238E27FC236}">
                <a16:creationId xmlns:a16="http://schemas.microsoft.com/office/drawing/2014/main" id="{27F21E98-1DB3-4147-A18F-29D0B6E553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913" y="1493977"/>
            <a:ext cx="2118413" cy="755128"/>
          </a:xfrm>
          <a:prstGeom prst="rect">
            <a:avLst/>
          </a:prstGeom>
        </p:spPr>
      </p:pic>
      <p:pic>
        <p:nvPicPr>
          <p:cNvPr id="17" name="Picture 16">
            <a:extLst>
              <a:ext uri="{FF2B5EF4-FFF2-40B4-BE49-F238E27FC236}">
                <a16:creationId xmlns:a16="http://schemas.microsoft.com/office/drawing/2014/main" id="{28EAFD83-E39C-4418-B1FB-3E70B987DA43}"/>
              </a:ext>
            </a:extLst>
          </p:cNvPr>
          <p:cNvPicPr>
            <a:picLocks noChangeAspect="1"/>
          </p:cNvPicPr>
          <p:nvPr/>
        </p:nvPicPr>
        <p:blipFill>
          <a:blip r:embed="rId8"/>
          <a:stretch>
            <a:fillRect/>
          </a:stretch>
        </p:blipFill>
        <p:spPr>
          <a:xfrm>
            <a:off x="-7590" y="2275398"/>
            <a:ext cx="1161011" cy="994359"/>
          </a:xfrm>
          <a:prstGeom prst="rect">
            <a:avLst/>
          </a:prstGeom>
        </p:spPr>
      </p:pic>
      <p:pic>
        <p:nvPicPr>
          <p:cNvPr id="14" name="Picture 13">
            <a:extLst>
              <a:ext uri="{FF2B5EF4-FFF2-40B4-BE49-F238E27FC236}">
                <a16:creationId xmlns:a16="http://schemas.microsoft.com/office/drawing/2014/main" id="{19DEF372-2B9D-44F5-80D6-98284230A3C5}"/>
              </a:ext>
            </a:extLst>
          </p:cNvPr>
          <p:cNvPicPr>
            <a:picLocks noChangeAspect="1"/>
          </p:cNvPicPr>
          <p:nvPr/>
        </p:nvPicPr>
        <p:blipFill>
          <a:blip r:embed="rId9"/>
          <a:stretch>
            <a:fillRect/>
          </a:stretch>
        </p:blipFill>
        <p:spPr>
          <a:xfrm>
            <a:off x="449482" y="393130"/>
            <a:ext cx="1353278" cy="1184845"/>
          </a:xfrm>
          <a:prstGeom prst="rect">
            <a:avLst/>
          </a:prstGeom>
        </p:spPr>
      </p:pic>
      <p:pic>
        <p:nvPicPr>
          <p:cNvPr id="25" name="Picture 24">
            <a:extLst>
              <a:ext uri="{FF2B5EF4-FFF2-40B4-BE49-F238E27FC236}">
                <a16:creationId xmlns:a16="http://schemas.microsoft.com/office/drawing/2014/main" id="{3BF5DF0B-05E5-448B-9924-827BA6A393D3}"/>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043749" y="2877750"/>
            <a:ext cx="1184914" cy="167314"/>
          </a:xfrm>
          <a:prstGeom prst="rect">
            <a:avLst/>
          </a:prstGeom>
        </p:spPr>
      </p:pic>
      <p:pic>
        <p:nvPicPr>
          <p:cNvPr id="23" name="Picture 22">
            <a:extLst>
              <a:ext uri="{FF2B5EF4-FFF2-40B4-BE49-F238E27FC236}">
                <a16:creationId xmlns:a16="http://schemas.microsoft.com/office/drawing/2014/main" id="{2F488C54-4F18-47EE-8F9E-D883A3608E57}"/>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385903" y="2693492"/>
            <a:ext cx="466743" cy="79086"/>
          </a:xfrm>
          <a:prstGeom prst="rect">
            <a:avLst/>
          </a:prstGeom>
        </p:spPr>
      </p:pic>
    </p:spTree>
    <p:extLst>
      <p:ext uri="{BB962C8B-B14F-4D97-AF65-F5344CB8AC3E}">
        <p14:creationId xmlns:p14="http://schemas.microsoft.com/office/powerpoint/2010/main" val="425136776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Stokes’ Theorem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243</a:t>
            </a:fld>
            <a:r>
              <a:rPr spc="-55" dirty="0"/>
              <a:t> </a:t>
            </a:r>
            <a:r>
              <a:rPr spc="35" dirty="0"/>
              <a:t>/</a:t>
            </a:r>
            <a:r>
              <a:rPr spc="-15" dirty="0"/>
              <a:t> </a:t>
            </a:r>
            <a:r>
              <a:rPr lang="en-US" spc="-55" dirty="0"/>
              <a:t>11</a:t>
            </a:r>
            <a:endParaRPr spc="-55" dirty="0"/>
          </a:p>
        </p:txBody>
      </p:sp>
      <p:pic>
        <p:nvPicPr>
          <p:cNvPr id="9218" name="Picture 2">
            <a:extLst>
              <a:ext uri="{FF2B5EF4-FFF2-40B4-BE49-F238E27FC236}">
                <a16:creationId xmlns:a16="http://schemas.microsoft.com/office/drawing/2014/main" id="{ECE75F27-D8F9-4359-9986-EEC70CBA91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9473" y="1320807"/>
            <a:ext cx="2204227" cy="19715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15B04CE-798F-4A32-A4B9-80016C00DEB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83255" y="514993"/>
            <a:ext cx="1815619" cy="94476"/>
          </a:xfrm>
          <a:prstGeom prst="rect">
            <a:avLst/>
          </a:prstGeom>
        </p:spPr>
      </p:pic>
      <p:pic>
        <p:nvPicPr>
          <p:cNvPr id="19" name="Picture 18">
            <a:extLst>
              <a:ext uri="{FF2B5EF4-FFF2-40B4-BE49-F238E27FC236}">
                <a16:creationId xmlns:a16="http://schemas.microsoft.com/office/drawing/2014/main" id="{96CC4730-9351-4256-978A-D3DC6285D5DD}"/>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930784" y="438262"/>
            <a:ext cx="426667" cy="343619"/>
          </a:xfrm>
          <a:prstGeom prst="rect">
            <a:avLst/>
          </a:prstGeom>
        </p:spPr>
      </p:pic>
      <p:pic>
        <p:nvPicPr>
          <p:cNvPr id="21" name="Picture 20">
            <a:extLst>
              <a:ext uri="{FF2B5EF4-FFF2-40B4-BE49-F238E27FC236}">
                <a16:creationId xmlns:a16="http://schemas.microsoft.com/office/drawing/2014/main" id="{C2B96C70-DDF5-4A40-803A-ACDF85C1009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823844" y="467468"/>
            <a:ext cx="1607619" cy="160762"/>
          </a:xfrm>
          <a:prstGeom prst="rect">
            <a:avLst/>
          </a:prstGeom>
        </p:spPr>
      </p:pic>
      <p:pic>
        <p:nvPicPr>
          <p:cNvPr id="23" name="Picture 22">
            <a:extLst>
              <a:ext uri="{FF2B5EF4-FFF2-40B4-BE49-F238E27FC236}">
                <a16:creationId xmlns:a16="http://schemas.microsoft.com/office/drawing/2014/main" id="{DAA2F5B9-E85B-401B-953E-F5870CC13C91}"/>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418457" y="492014"/>
            <a:ext cx="344381" cy="94476"/>
          </a:xfrm>
          <a:prstGeom prst="rect">
            <a:avLst/>
          </a:prstGeom>
        </p:spPr>
      </p:pic>
      <p:pic>
        <p:nvPicPr>
          <p:cNvPr id="25" name="Picture 24">
            <a:extLst>
              <a:ext uri="{FF2B5EF4-FFF2-40B4-BE49-F238E27FC236}">
                <a16:creationId xmlns:a16="http://schemas.microsoft.com/office/drawing/2014/main" id="{52413FF2-60AB-46D9-A2E1-30AA0381885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83255" y="794521"/>
            <a:ext cx="4040381" cy="128000"/>
          </a:xfrm>
          <a:prstGeom prst="rect">
            <a:avLst/>
          </a:prstGeom>
        </p:spPr>
      </p:pic>
      <p:pic>
        <p:nvPicPr>
          <p:cNvPr id="33" name="Picture 32">
            <a:extLst>
              <a:ext uri="{FF2B5EF4-FFF2-40B4-BE49-F238E27FC236}">
                <a16:creationId xmlns:a16="http://schemas.microsoft.com/office/drawing/2014/main" id="{E291CF13-0498-45A8-BA7D-4934A2D4CC8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95300" y="1002552"/>
            <a:ext cx="3927620" cy="128000"/>
          </a:xfrm>
          <a:prstGeom prst="rect">
            <a:avLst/>
          </a:prstGeom>
        </p:spPr>
      </p:pic>
      <p:pic>
        <p:nvPicPr>
          <p:cNvPr id="35" name="Picture 34">
            <a:extLst>
              <a:ext uri="{FF2B5EF4-FFF2-40B4-BE49-F238E27FC236}">
                <a16:creationId xmlns:a16="http://schemas.microsoft.com/office/drawing/2014/main" id="{5DF06D67-D5CF-4293-8FF3-4C0D60A43D80}"/>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83255" y="1192807"/>
            <a:ext cx="2108191" cy="128000"/>
          </a:xfrm>
          <a:prstGeom prst="rect">
            <a:avLst/>
          </a:prstGeom>
        </p:spPr>
      </p:pic>
    </p:spTree>
    <p:extLst>
      <p:ext uri="{BB962C8B-B14F-4D97-AF65-F5344CB8AC3E}">
        <p14:creationId xmlns:p14="http://schemas.microsoft.com/office/powerpoint/2010/main" val="2847858556"/>
      </p:ext>
    </p:extLst>
  </p:cSld>
  <p:clrMapOvr>
    <a:masterClrMapping/>
  </p:clrMapOvr>
  <p:transition>
    <p:cut/>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Stokes’ Theorem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244</a:t>
            </a:fld>
            <a:r>
              <a:rPr spc="-55" dirty="0"/>
              <a:t> </a:t>
            </a:r>
            <a:r>
              <a:rPr spc="35" dirty="0"/>
              <a:t>/</a:t>
            </a:r>
            <a:r>
              <a:rPr spc="-15" dirty="0"/>
              <a:t> </a:t>
            </a:r>
            <a:r>
              <a:rPr lang="en-US" spc="-55" dirty="0"/>
              <a:t>11</a:t>
            </a:r>
            <a:endParaRPr spc="-55" dirty="0"/>
          </a:p>
        </p:txBody>
      </p:sp>
      <p:pic>
        <p:nvPicPr>
          <p:cNvPr id="9218" name="Picture 2">
            <a:extLst>
              <a:ext uri="{FF2B5EF4-FFF2-40B4-BE49-F238E27FC236}">
                <a16:creationId xmlns:a16="http://schemas.microsoft.com/office/drawing/2014/main" id="{ECE75F27-D8F9-4359-9986-EEC70CBA910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2475337"/>
            <a:ext cx="979593" cy="8761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15B04CE-798F-4A32-A4B9-80016C00DEB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83255" y="514993"/>
            <a:ext cx="1815619" cy="94476"/>
          </a:xfrm>
          <a:prstGeom prst="rect">
            <a:avLst/>
          </a:prstGeom>
        </p:spPr>
      </p:pic>
      <p:pic>
        <p:nvPicPr>
          <p:cNvPr id="19" name="Picture 18">
            <a:extLst>
              <a:ext uri="{FF2B5EF4-FFF2-40B4-BE49-F238E27FC236}">
                <a16:creationId xmlns:a16="http://schemas.microsoft.com/office/drawing/2014/main" id="{96CC4730-9351-4256-978A-D3DC6285D5DD}"/>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930784" y="438262"/>
            <a:ext cx="426667" cy="343619"/>
          </a:xfrm>
          <a:prstGeom prst="rect">
            <a:avLst/>
          </a:prstGeom>
        </p:spPr>
      </p:pic>
      <p:pic>
        <p:nvPicPr>
          <p:cNvPr id="21" name="Picture 20">
            <a:extLst>
              <a:ext uri="{FF2B5EF4-FFF2-40B4-BE49-F238E27FC236}">
                <a16:creationId xmlns:a16="http://schemas.microsoft.com/office/drawing/2014/main" id="{C2B96C70-DDF5-4A40-803A-ACDF85C1009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823844" y="467468"/>
            <a:ext cx="1607619" cy="160762"/>
          </a:xfrm>
          <a:prstGeom prst="rect">
            <a:avLst/>
          </a:prstGeom>
        </p:spPr>
      </p:pic>
      <p:pic>
        <p:nvPicPr>
          <p:cNvPr id="23" name="Picture 22">
            <a:extLst>
              <a:ext uri="{FF2B5EF4-FFF2-40B4-BE49-F238E27FC236}">
                <a16:creationId xmlns:a16="http://schemas.microsoft.com/office/drawing/2014/main" id="{DAA2F5B9-E85B-401B-953E-F5870CC13C91}"/>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418457" y="492014"/>
            <a:ext cx="344381" cy="94476"/>
          </a:xfrm>
          <a:prstGeom prst="rect">
            <a:avLst/>
          </a:prstGeom>
        </p:spPr>
      </p:pic>
      <p:pic>
        <p:nvPicPr>
          <p:cNvPr id="25" name="Picture 24">
            <a:extLst>
              <a:ext uri="{FF2B5EF4-FFF2-40B4-BE49-F238E27FC236}">
                <a16:creationId xmlns:a16="http://schemas.microsoft.com/office/drawing/2014/main" id="{52413FF2-60AB-46D9-A2E1-30AA03818853}"/>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83255" y="794521"/>
            <a:ext cx="4040381" cy="128000"/>
          </a:xfrm>
          <a:prstGeom prst="rect">
            <a:avLst/>
          </a:prstGeom>
        </p:spPr>
      </p:pic>
      <p:pic>
        <p:nvPicPr>
          <p:cNvPr id="22" name="Picture 21">
            <a:extLst>
              <a:ext uri="{FF2B5EF4-FFF2-40B4-BE49-F238E27FC236}">
                <a16:creationId xmlns:a16="http://schemas.microsoft.com/office/drawing/2014/main" id="{52032812-DFBA-4823-80DB-17C53607D6D1}"/>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94486" y="1339209"/>
            <a:ext cx="3644190" cy="617143"/>
          </a:xfrm>
          <a:prstGeom prst="rect">
            <a:avLst/>
          </a:prstGeom>
        </p:spPr>
      </p:pic>
      <p:pic>
        <p:nvPicPr>
          <p:cNvPr id="18" name="Picture 17">
            <a:extLst>
              <a:ext uri="{FF2B5EF4-FFF2-40B4-BE49-F238E27FC236}">
                <a16:creationId xmlns:a16="http://schemas.microsoft.com/office/drawing/2014/main" id="{A3AFE7F1-9424-4E82-8D59-1A7152C128E7}"/>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1634293" y="944336"/>
            <a:ext cx="1339429" cy="343619"/>
          </a:xfrm>
          <a:prstGeom prst="rect">
            <a:avLst/>
          </a:prstGeom>
        </p:spPr>
      </p:pic>
      <p:sp>
        <p:nvSpPr>
          <p:cNvPr id="28" name="TextBox 27">
            <a:extLst>
              <a:ext uri="{FF2B5EF4-FFF2-40B4-BE49-F238E27FC236}">
                <a16:creationId xmlns:a16="http://schemas.microsoft.com/office/drawing/2014/main" id="{C60DF101-F652-487E-A94F-F6A43A6526D2}"/>
              </a:ext>
            </a:extLst>
          </p:cNvPr>
          <p:cNvSpPr txBox="1"/>
          <p:nvPr/>
        </p:nvSpPr>
        <p:spPr>
          <a:xfrm>
            <a:off x="914594" y="1942027"/>
            <a:ext cx="3559939" cy="1446550"/>
          </a:xfrm>
          <a:prstGeom prst="rect">
            <a:avLst/>
          </a:prstGeom>
          <a:noFill/>
        </p:spPr>
        <p:txBody>
          <a:bodyPr wrap="square" rtlCol="0">
            <a:spAutoFit/>
          </a:bodyPr>
          <a:lstStyle/>
          <a:p>
            <a:r>
              <a:rPr lang="en-US" sz="800" b="1" u="sng" dirty="0">
                <a:latin typeface="Tahoma" panose="020B0604030504040204" pitchFamily="34" charset="0"/>
                <a:ea typeface="Tahoma" panose="020B0604030504040204" pitchFamily="34" charset="0"/>
                <a:cs typeface="Tahoma" panose="020B0604030504040204" pitchFamily="34" charset="0"/>
              </a:rPr>
              <a:t>Plan of Attack:</a:t>
            </a:r>
          </a:p>
          <a:p>
            <a:pPr marL="171450" indent="-171450">
              <a:buFont typeface="Arial" panose="020B0604020202020204" pitchFamily="34" charset="0"/>
              <a:buChar char="•"/>
            </a:pP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Must find a surface, with a proper orientation, based on the boundary curve</a:t>
            </a:r>
          </a:p>
          <a:p>
            <a:pPr marL="171450" indent="-171450">
              <a:buFont typeface="Arial" panose="020B0604020202020204" pitchFamily="34" charset="0"/>
              <a:buChar char="•"/>
            </a:pP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From the given information, the boundary must be a circle, so we need surfaces with circular cross-sections (Spheres, Cones, or E</a:t>
            </a:r>
            <a:r>
              <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lliptic </a:t>
            </a: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P</a:t>
            </a:r>
            <a:r>
              <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araboloids)</a:t>
            </a:r>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800" b="1" dirty="0">
                <a:solidFill>
                  <a:srgbClr val="000000"/>
                </a:solidFill>
                <a:latin typeface="Tahoma" panose="020B0604030504040204" pitchFamily="34" charset="0"/>
                <a:ea typeface="Tahoma" panose="020B0604030504040204" pitchFamily="34" charset="0"/>
                <a:cs typeface="Tahoma" panose="020B0604030504040204" pitchFamily="34" charset="0"/>
              </a:rPr>
              <a:t>What is the best choice? </a:t>
            </a:r>
          </a:p>
          <a:p>
            <a:pPr marL="685800" lvl="1" indent="-228600">
              <a:buFont typeface="+mj-lt"/>
              <a:buAutoNum type="alphaUcPeriod"/>
            </a:pP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Sphere</a:t>
            </a:r>
          </a:p>
          <a:p>
            <a:pPr marL="685800" lvl="1" indent="-228600">
              <a:buFont typeface="+mj-lt"/>
              <a:buAutoNum type="alphaUcPeriod"/>
            </a:pP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Cone</a:t>
            </a:r>
          </a:p>
          <a:p>
            <a:pPr marL="685800" lvl="1" indent="-228600">
              <a:buFont typeface="+mj-lt"/>
              <a:buAutoNum type="alphaUcPeriod"/>
            </a:pP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E</a:t>
            </a:r>
            <a:r>
              <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lliptic </a:t>
            </a: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P</a:t>
            </a:r>
            <a:r>
              <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araboloid</a:t>
            </a:r>
          </a:p>
          <a:p>
            <a:pPr marL="685800" lvl="1" indent="-228600">
              <a:buFont typeface="+mj-lt"/>
              <a:buAutoNum type="alphaUcPeriod"/>
            </a:pP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Cylinder </a:t>
            </a:r>
            <a:r>
              <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 </a:t>
            </a:r>
          </a:p>
        </p:txBody>
      </p:sp>
      <p:pic>
        <p:nvPicPr>
          <p:cNvPr id="12292" name="Picture 4" descr="Elliptic Paraboloid -- from Wolfram MathWorld">
            <a:extLst>
              <a:ext uri="{FF2B5EF4-FFF2-40B4-BE49-F238E27FC236}">
                <a16:creationId xmlns:a16="http://schemas.microsoft.com/office/drawing/2014/main" id="{9A77EA15-1479-456C-BDB7-13DD2FEBE1C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2490291" y="3092555"/>
            <a:ext cx="126118" cy="103435"/>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3D Cylinder Illustration">
            <a:extLst>
              <a:ext uri="{FF2B5EF4-FFF2-40B4-BE49-F238E27FC236}">
                <a16:creationId xmlns:a16="http://schemas.microsoft.com/office/drawing/2014/main" id="{F879EB53-F92F-4F91-864C-D64075E888E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097104" y="3218892"/>
            <a:ext cx="140132" cy="106142"/>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Cone Shape | What Is A Cone | DK Find Out">
            <a:extLst>
              <a:ext uri="{FF2B5EF4-FFF2-40B4-BE49-F238E27FC236}">
                <a16:creationId xmlns:a16="http://schemas.microsoft.com/office/drawing/2014/main" id="{979EDCF3-6AC1-42CA-93F7-1F53882C4D40}"/>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16200000">
            <a:off x="1973445" y="2958340"/>
            <a:ext cx="106142" cy="141177"/>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Sphere Picture - Images of Shapes">
            <a:extLst>
              <a:ext uri="{FF2B5EF4-FFF2-40B4-BE49-F238E27FC236}">
                <a16:creationId xmlns:a16="http://schemas.microsoft.com/office/drawing/2014/main" id="{19E0E471-DC76-42E4-A77D-D572970D34F6}"/>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045319" y="2852493"/>
            <a:ext cx="103569" cy="103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69937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Stokes’ Theorem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245</a:t>
            </a:fld>
            <a:r>
              <a:rPr spc="-55" dirty="0"/>
              <a:t> </a:t>
            </a:r>
            <a:r>
              <a:rPr spc="35" dirty="0"/>
              <a:t>/</a:t>
            </a:r>
            <a:r>
              <a:rPr spc="-15" dirty="0"/>
              <a:t> </a:t>
            </a:r>
            <a:r>
              <a:rPr lang="en-US" spc="-55" dirty="0"/>
              <a:t>11</a:t>
            </a:r>
            <a:endParaRPr spc="-55" dirty="0"/>
          </a:p>
        </p:txBody>
      </p:sp>
      <p:pic>
        <p:nvPicPr>
          <p:cNvPr id="9218" name="Picture 2">
            <a:extLst>
              <a:ext uri="{FF2B5EF4-FFF2-40B4-BE49-F238E27FC236}">
                <a16:creationId xmlns:a16="http://schemas.microsoft.com/office/drawing/2014/main" id="{ECE75F27-D8F9-4359-9986-EEC70CBA910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36" y="2987371"/>
            <a:ext cx="423123" cy="3784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15B04CE-798F-4A32-A4B9-80016C00DEB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83255" y="514993"/>
            <a:ext cx="1815619" cy="94476"/>
          </a:xfrm>
          <a:prstGeom prst="rect">
            <a:avLst/>
          </a:prstGeom>
        </p:spPr>
      </p:pic>
      <p:pic>
        <p:nvPicPr>
          <p:cNvPr id="19" name="Picture 18">
            <a:extLst>
              <a:ext uri="{FF2B5EF4-FFF2-40B4-BE49-F238E27FC236}">
                <a16:creationId xmlns:a16="http://schemas.microsoft.com/office/drawing/2014/main" id="{96CC4730-9351-4256-978A-D3DC6285D5D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930784" y="438262"/>
            <a:ext cx="426667" cy="343619"/>
          </a:xfrm>
          <a:prstGeom prst="rect">
            <a:avLst/>
          </a:prstGeom>
        </p:spPr>
      </p:pic>
      <p:pic>
        <p:nvPicPr>
          <p:cNvPr id="21" name="Picture 20">
            <a:extLst>
              <a:ext uri="{FF2B5EF4-FFF2-40B4-BE49-F238E27FC236}">
                <a16:creationId xmlns:a16="http://schemas.microsoft.com/office/drawing/2014/main" id="{C2B96C70-DDF5-4A40-803A-ACDF85C10096}"/>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823844" y="467468"/>
            <a:ext cx="1607619" cy="160762"/>
          </a:xfrm>
          <a:prstGeom prst="rect">
            <a:avLst/>
          </a:prstGeom>
        </p:spPr>
      </p:pic>
      <p:pic>
        <p:nvPicPr>
          <p:cNvPr id="23" name="Picture 22">
            <a:extLst>
              <a:ext uri="{FF2B5EF4-FFF2-40B4-BE49-F238E27FC236}">
                <a16:creationId xmlns:a16="http://schemas.microsoft.com/office/drawing/2014/main" id="{DAA2F5B9-E85B-401B-953E-F5870CC13C9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418457" y="492014"/>
            <a:ext cx="344381" cy="94476"/>
          </a:xfrm>
          <a:prstGeom prst="rect">
            <a:avLst/>
          </a:prstGeom>
        </p:spPr>
      </p:pic>
      <p:pic>
        <p:nvPicPr>
          <p:cNvPr id="25" name="Picture 24">
            <a:extLst>
              <a:ext uri="{FF2B5EF4-FFF2-40B4-BE49-F238E27FC236}">
                <a16:creationId xmlns:a16="http://schemas.microsoft.com/office/drawing/2014/main" id="{52413FF2-60AB-46D9-A2E1-30AA03818853}"/>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83255" y="794521"/>
            <a:ext cx="4040381" cy="128000"/>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4706763-FA02-417D-A975-31715DBE7730}"/>
                  </a:ext>
                </a:extLst>
              </p:cNvPr>
              <p:cNvSpPr txBox="1"/>
              <p:nvPr/>
            </p:nvSpPr>
            <p:spPr>
              <a:xfrm>
                <a:off x="67714" y="966933"/>
                <a:ext cx="4497128" cy="2308837"/>
              </a:xfrm>
              <a:prstGeom prst="rect">
                <a:avLst/>
              </a:prstGeom>
              <a:noFill/>
            </p:spPr>
            <p:txBody>
              <a:bodyPr wrap="square" rtlCol="0">
                <a:spAutoFit/>
              </a:bodyPr>
              <a:lstStyle/>
              <a:p>
                <a:r>
                  <a:rPr lang="en-US" sz="800"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Recall: </a:t>
                </a:r>
                <a:r>
                  <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we must plug </a:t>
                </a: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our chosen </a:t>
                </a:r>
                <a:r>
                  <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surface into the vector field and then take the dot product of this with normal vector (which will also come from the surface)</a:t>
                </a:r>
              </a:p>
              <a:p>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850" b="1" dirty="0">
                    <a:solidFill>
                      <a:srgbClr val="000000"/>
                    </a:solidFill>
                    <a:latin typeface="Tahoma" panose="020B0604030504040204" pitchFamily="34" charset="0"/>
                    <a:ea typeface="Tahoma" panose="020B0604030504040204" pitchFamily="34" charset="0"/>
                    <a:cs typeface="Tahoma" panose="020B0604030504040204" pitchFamily="34" charset="0"/>
                  </a:rPr>
                  <a:t>Sphere:</a:t>
                </a:r>
              </a:p>
              <a:p>
                <a:pPr marL="628650" lvl="1" indent="-171450">
                  <a:buFont typeface="Arial" panose="020B0604020202020204" pitchFamily="34" charset="0"/>
                  <a:buChar char="•"/>
                </a:pPr>
                <a:r>
                  <a:rPr lang="en-US" sz="850" i="1" dirty="0">
                    <a:solidFill>
                      <a:srgbClr val="000000"/>
                    </a:solidFill>
                    <a:latin typeface="Tahoma" panose="020B0604030504040204" pitchFamily="34" charset="0"/>
                    <a:ea typeface="Tahoma" panose="020B0604030504040204" pitchFamily="34" charset="0"/>
                    <a:cs typeface="Tahoma" panose="020B0604030504040204" pitchFamily="34" charset="0"/>
                  </a:rPr>
                  <a:t>Grunge, grimy</a:t>
                </a:r>
                <a:r>
                  <a:rPr lang="en-US" sz="850" dirty="0">
                    <a:solidFill>
                      <a:srgbClr val="000000"/>
                    </a:solidFill>
                    <a:latin typeface="Tahoma" panose="020B0604030504040204" pitchFamily="34" charset="0"/>
                    <a:ea typeface="Tahoma" panose="020B0604030504040204" pitchFamily="34" charset="0"/>
                    <a:cs typeface="Tahoma" panose="020B0604030504040204" pitchFamily="34" charset="0"/>
                  </a:rPr>
                  <a:t>, and </a:t>
                </a:r>
                <a:r>
                  <a:rPr lang="en-US" sz="850" i="1" dirty="0">
                    <a:solidFill>
                      <a:srgbClr val="000000"/>
                    </a:solidFill>
                    <a:latin typeface="Tahoma" panose="020B0604030504040204" pitchFamily="34" charset="0"/>
                    <a:ea typeface="Tahoma" panose="020B0604030504040204" pitchFamily="34" charset="0"/>
                    <a:cs typeface="Tahoma" panose="020B0604030504040204" pitchFamily="34" charset="0"/>
                  </a:rPr>
                  <a:t>messy </a:t>
                </a:r>
                <a:r>
                  <a:rPr lang="en-US" sz="850" dirty="0">
                    <a:solidFill>
                      <a:srgbClr val="000000"/>
                    </a:solidFill>
                    <a:latin typeface="Tahoma" panose="020B0604030504040204" pitchFamily="34" charset="0"/>
                    <a:ea typeface="Tahoma" panose="020B0604030504040204" pitchFamily="34" charset="0"/>
                    <a:cs typeface="Tahoma" panose="020B0604030504040204" pitchFamily="34" charset="0"/>
                  </a:rPr>
                  <a:t>calculations which may tend to many errors</a:t>
                </a:r>
              </a:p>
              <a:p>
                <a:pPr marL="171450" indent="-171450">
                  <a:buFont typeface="Arial" panose="020B0604020202020204" pitchFamily="34" charset="0"/>
                  <a:buChar char="•"/>
                </a:pPr>
                <a:r>
                  <a:rPr lang="en-US" sz="850" b="1" dirty="0">
                    <a:solidFill>
                      <a:srgbClr val="000000"/>
                    </a:solidFill>
                    <a:latin typeface="Tahoma" panose="020B0604030504040204" pitchFamily="34" charset="0"/>
                    <a:ea typeface="Tahoma" panose="020B0604030504040204" pitchFamily="34" charset="0"/>
                    <a:cs typeface="Tahoma" panose="020B0604030504040204" pitchFamily="34" charset="0"/>
                  </a:rPr>
                  <a:t>Cone:</a:t>
                </a:r>
              </a:p>
              <a:p>
                <a:pPr marL="628650" lvl="1" indent="-171450">
                  <a:buFont typeface="Arial" panose="020B0604020202020204" pitchFamily="34" charset="0"/>
                  <a:buChar char="•"/>
                </a:pPr>
                <a:r>
                  <a:rPr lang="en-US" sz="850" dirty="0">
                    <a:solidFill>
                      <a:srgbClr val="000000"/>
                    </a:solidFill>
                    <a:latin typeface="Tahoma" panose="020B0604030504040204" pitchFamily="34" charset="0"/>
                    <a:ea typeface="Tahoma" panose="020B0604030504040204" pitchFamily="34" charset="0"/>
                    <a:cs typeface="Tahoma" panose="020B0604030504040204" pitchFamily="34" charset="0"/>
                  </a:rPr>
                  <a:t>Generally, these aren’t difficult to compute but for this problem it requires that the boundary curve is in the </a:t>
                </a:r>
                <a14:m>
                  <m:oMath xmlns:m="http://schemas.openxmlformats.org/officeDocument/2006/math">
                    <m: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𝑦</m:t>
                    </m:r>
                  </m:oMath>
                </a14:m>
                <a:r>
                  <a:rPr lang="en-US" sz="850" dirty="0">
                    <a:solidFill>
                      <a:srgbClr val="000000"/>
                    </a:solidFill>
                    <a:latin typeface="Tahoma" panose="020B0604030504040204" pitchFamily="34" charset="0"/>
                    <a:ea typeface="Tahoma" panose="020B0604030504040204" pitchFamily="34" charset="0"/>
                    <a:cs typeface="Tahoma" panose="020B0604030504040204" pitchFamily="34" charset="0"/>
                  </a:rPr>
                  <a:t>-axis so </a:t>
                </a:r>
                <a14:m>
                  <m:oMath xmlns:m="http://schemas.openxmlformats.org/officeDocument/2006/math">
                    <m: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𝑦</m:t>
                    </m:r>
                    <m: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m:t>
                    </m:r>
                    <m:rad>
                      <m:radPr>
                        <m:degHide m:val="on"/>
                        <m:ctrlP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ctrlPr>
                      </m:radPr>
                      <m:deg/>
                      <m:e>
                        <m: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𝑎</m:t>
                        </m:r>
                        <m:sSup>
                          <m:sSupPr>
                            <m:ctrlP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ctrlPr>
                          </m:sSupPr>
                          <m:e>
                            <m: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𝑥</m:t>
                            </m:r>
                          </m:e>
                          <m:sup>
                            <m: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2</m:t>
                            </m:r>
                          </m:sup>
                        </m:sSup>
                        <m: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m:t>
                        </m:r>
                        <m: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𝑏</m:t>
                        </m:r>
                        <m:sSup>
                          <m:sSupPr>
                            <m:ctrlP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ctrlPr>
                          </m:sSupPr>
                          <m:e>
                            <m: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𝑧</m:t>
                            </m:r>
                          </m:e>
                          <m:sup>
                            <m:r>
                              <a:rPr lang="en-US" sz="85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2</m:t>
                            </m:r>
                          </m:sup>
                        </m:sSup>
                      </m:e>
                    </m:rad>
                  </m:oMath>
                </a14:m>
                <a:r>
                  <a:rPr lang="en-US" sz="850" dirty="0">
                    <a:solidFill>
                      <a:srgbClr val="000000"/>
                    </a:solidFill>
                    <a:latin typeface="Tahoma" panose="020B0604030504040204" pitchFamily="34" charset="0"/>
                    <a:ea typeface="Tahoma" panose="020B0604030504040204" pitchFamily="34" charset="0"/>
                    <a:cs typeface="Tahoma" panose="020B0604030504040204" pitchFamily="34" charset="0"/>
                  </a:rPr>
                  <a:t>. This will lead to a messy integrand</a:t>
                </a:r>
              </a:p>
              <a:p>
                <a:pPr marL="171450" indent="-171450">
                  <a:buFont typeface="Arial" panose="020B0604020202020204" pitchFamily="34" charset="0"/>
                  <a:buChar char="•"/>
                </a:pPr>
                <a:r>
                  <a:rPr lang="en-US" sz="850" b="1" dirty="0">
                    <a:solidFill>
                      <a:srgbClr val="FF0000"/>
                    </a:solidFill>
                    <a:latin typeface="Tahoma" panose="020B0604030504040204" pitchFamily="34" charset="0"/>
                    <a:ea typeface="Tahoma" panose="020B0604030504040204" pitchFamily="34" charset="0"/>
                    <a:cs typeface="Tahoma" panose="020B0604030504040204" pitchFamily="34" charset="0"/>
                  </a:rPr>
                  <a:t>E</a:t>
                </a:r>
                <a:r>
                  <a:rPr lang="en-US" sz="850" b="1" i="0" dirty="0">
                    <a:solidFill>
                      <a:srgbClr val="FF0000"/>
                    </a:solidFill>
                    <a:effectLst/>
                    <a:latin typeface="Tahoma" panose="020B0604030504040204" pitchFamily="34" charset="0"/>
                    <a:ea typeface="Tahoma" panose="020B0604030504040204" pitchFamily="34" charset="0"/>
                    <a:cs typeface="Tahoma" panose="020B0604030504040204" pitchFamily="34" charset="0"/>
                  </a:rPr>
                  <a:t>lliptic </a:t>
                </a:r>
                <a:r>
                  <a:rPr lang="en-US" sz="850" b="1" dirty="0">
                    <a:solidFill>
                      <a:srgbClr val="FF0000"/>
                    </a:solidFill>
                    <a:latin typeface="Tahoma" panose="020B0604030504040204" pitchFamily="34" charset="0"/>
                    <a:ea typeface="Tahoma" panose="020B0604030504040204" pitchFamily="34" charset="0"/>
                    <a:cs typeface="Tahoma" panose="020B0604030504040204" pitchFamily="34" charset="0"/>
                  </a:rPr>
                  <a:t>P</a:t>
                </a:r>
                <a:r>
                  <a:rPr lang="en-US" sz="850" b="1" i="0" dirty="0">
                    <a:solidFill>
                      <a:srgbClr val="FF0000"/>
                    </a:solidFill>
                    <a:effectLst/>
                    <a:latin typeface="Tahoma" panose="020B0604030504040204" pitchFamily="34" charset="0"/>
                    <a:ea typeface="Tahoma" panose="020B0604030504040204" pitchFamily="34" charset="0"/>
                    <a:cs typeface="Tahoma" panose="020B0604030504040204" pitchFamily="34" charset="0"/>
                  </a:rPr>
                  <a:t>araboloids</a:t>
                </a:r>
              </a:p>
              <a:p>
                <a:pPr marL="628650" lvl="1" indent="-171450">
                  <a:buFont typeface="Arial" panose="020B0604020202020204" pitchFamily="34" charset="0"/>
                  <a:buChar char="•"/>
                </a:pPr>
                <a:r>
                  <a:rPr lang="en-US" sz="850" dirty="0">
                    <a:solidFill>
                      <a:srgbClr val="FF0000"/>
                    </a:solidFill>
                    <a:latin typeface="Tahoma" panose="020B0604030504040204" pitchFamily="34" charset="0"/>
                    <a:ea typeface="Tahoma" panose="020B0604030504040204" pitchFamily="34" charset="0"/>
                    <a:cs typeface="Tahoma" panose="020B0604030504040204" pitchFamily="34" charset="0"/>
                  </a:rPr>
                  <a:t>Simple equations and simple normal vectors</a:t>
                </a:r>
                <a:endParaRPr lang="en-US" sz="850" b="0" i="0"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850" b="1" dirty="0">
                    <a:solidFill>
                      <a:srgbClr val="000000"/>
                    </a:solidFill>
                    <a:latin typeface="Tahoma" panose="020B0604030504040204" pitchFamily="34" charset="0"/>
                    <a:ea typeface="Tahoma" panose="020B0604030504040204" pitchFamily="34" charset="0"/>
                    <a:cs typeface="Tahoma" panose="020B0604030504040204" pitchFamily="34" charset="0"/>
                  </a:rPr>
                  <a:t>Cylinder:</a:t>
                </a:r>
              </a:p>
              <a:p>
                <a:pPr marL="628650" lvl="1" indent="-171450">
                  <a:buFont typeface="Arial" panose="020B0604020202020204" pitchFamily="34" charset="0"/>
                  <a:buChar char="•"/>
                </a:pPr>
                <a:r>
                  <a:rPr lang="en-US" sz="850" dirty="0">
                    <a:solidFill>
                      <a:srgbClr val="000000"/>
                    </a:solidFill>
                    <a:latin typeface="Tahoma" panose="020B0604030504040204" pitchFamily="34" charset="0"/>
                    <a:ea typeface="Tahoma" panose="020B0604030504040204" pitchFamily="34" charset="0"/>
                    <a:cs typeface="Tahoma" panose="020B0604030504040204" pitchFamily="34" charset="0"/>
                  </a:rPr>
                  <a:t>Would be difficult since a cylinder, whether circular or not, requires two boundary curves. </a:t>
                </a:r>
                <a:endParaRPr lang="en-US" sz="850" b="1"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850" b="1" dirty="0">
                    <a:solidFill>
                      <a:schemeClr val="accent6"/>
                    </a:solidFill>
                    <a:latin typeface="Tahoma" panose="020B0604030504040204" pitchFamily="34" charset="0"/>
                    <a:ea typeface="Tahoma" panose="020B0604030504040204" pitchFamily="34" charset="0"/>
                    <a:cs typeface="Tahoma" panose="020B0604030504040204" pitchFamily="34" charset="0"/>
                  </a:rPr>
                  <a:t>Remarks:</a:t>
                </a:r>
              </a:p>
              <a:p>
                <a:pPr marL="628650" lvl="1" indent="-171450">
                  <a:buFont typeface="Arial" panose="020B0604020202020204" pitchFamily="34" charset="0"/>
                  <a:buChar char="•"/>
                </a:pPr>
                <a:r>
                  <a:rPr lang="en-US" sz="85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For some vector fields the curl may end up being very simple with a sphere or cone, so it depends on the scenario and problem</a:t>
                </a:r>
                <a:endParaRPr lang="en-US" sz="850" b="1"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4" name="TextBox 23">
                <a:extLst>
                  <a:ext uri="{FF2B5EF4-FFF2-40B4-BE49-F238E27FC236}">
                    <a16:creationId xmlns:a16="http://schemas.microsoft.com/office/drawing/2014/main" id="{94706763-FA02-417D-A975-31715DBE7730}"/>
                  </a:ext>
                </a:extLst>
              </p:cNvPr>
              <p:cNvSpPr txBox="1">
                <a:spLocks noRot="1" noChangeAspect="1" noMove="1" noResize="1" noEditPoints="1" noAdjustHandles="1" noChangeArrowheads="1" noChangeShapeType="1" noTextEdit="1"/>
              </p:cNvSpPr>
              <p:nvPr/>
            </p:nvSpPr>
            <p:spPr>
              <a:xfrm>
                <a:off x="67714" y="966933"/>
                <a:ext cx="4497128" cy="2308837"/>
              </a:xfrm>
              <a:prstGeom prst="rect">
                <a:avLst/>
              </a:prstGeom>
              <a:blipFill>
                <a:blip r:embed="rId14"/>
                <a:stretch>
                  <a:fillRect b="-265"/>
                </a:stretch>
              </a:blipFill>
            </p:spPr>
            <p:txBody>
              <a:bodyPr/>
              <a:lstStyle/>
              <a:p>
                <a:r>
                  <a:rPr lang="en-US">
                    <a:noFill/>
                  </a:rPr>
                  <a:t> </a:t>
                </a:r>
              </a:p>
            </p:txBody>
          </p:sp>
        </mc:Fallback>
      </mc:AlternateContent>
      <p:pic>
        <p:nvPicPr>
          <p:cNvPr id="28" name="Picture 4" descr="Elliptic Paraboloid -- from Wolfram MathWorld">
            <a:extLst>
              <a:ext uri="{FF2B5EF4-FFF2-40B4-BE49-F238E27FC236}">
                <a16:creationId xmlns:a16="http://schemas.microsoft.com/office/drawing/2014/main" id="{EDC020A7-9336-4608-A7C3-5C6EA3B4DA6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1421199" y="2184895"/>
            <a:ext cx="126118" cy="10343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3D Cylinder Illustration">
            <a:extLst>
              <a:ext uri="{FF2B5EF4-FFF2-40B4-BE49-F238E27FC236}">
                <a16:creationId xmlns:a16="http://schemas.microsoft.com/office/drawing/2014/main" id="{8BF7AD1F-16F4-4CAB-9E9D-29B6C777323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49784" y="2462022"/>
            <a:ext cx="140132" cy="1061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Cone Shape | What Is A Cone | DK Find Out">
            <a:extLst>
              <a:ext uri="{FF2B5EF4-FFF2-40B4-BE49-F238E27FC236}">
                <a16:creationId xmlns:a16="http://schemas.microsoft.com/office/drawing/2014/main" id="{2F158112-1CAF-4B8E-A3A6-3289E8F951D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16200000">
            <a:off x="714961" y="1640014"/>
            <a:ext cx="106142" cy="14117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4" descr="Sphere Picture - Images of Shapes">
            <a:extLst>
              <a:ext uri="{FF2B5EF4-FFF2-40B4-BE49-F238E27FC236}">
                <a16:creationId xmlns:a16="http://schemas.microsoft.com/office/drawing/2014/main" id="{3D42DAF7-49BF-42BE-BFD3-7B34EF76BD5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86836" y="1407425"/>
            <a:ext cx="103569" cy="103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85989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3"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Stokes’ Theorem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246</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B15B04CE-798F-4A32-A4B9-80016C00DEBF}"/>
              </a:ext>
            </a:extLst>
          </p:cNvPr>
          <p:cNvPicPr>
            <a:picLocks noChangeAspect="1"/>
          </p:cNvPicPr>
          <p:nvPr>
            <p:custDataLst>
              <p:tags r:id="rId1"/>
            </p:custDataLst>
          </p:nvPr>
        </p:nvPicPr>
        <p:blipFill>
          <a:blip r:embed="rId24" cstate="print">
            <a:extLst>
              <a:ext uri="{28A0092B-C50C-407E-A947-70E740481C1C}">
                <a14:useLocalDpi xmlns:a14="http://schemas.microsoft.com/office/drawing/2010/main" val="0"/>
              </a:ext>
            </a:extLst>
          </a:blip>
          <a:stretch>
            <a:fillRect/>
          </a:stretch>
        </p:blipFill>
        <p:spPr>
          <a:xfrm>
            <a:off x="83255" y="514993"/>
            <a:ext cx="1815619" cy="94476"/>
          </a:xfrm>
          <a:prstGeom prst="rect">
            <a:avLst/>
          </a:prstGeom>
        </p:spPr>
      </p:pic>
      <p:pic>
        <p:nvPicPr>
          <p:cNvPr id="19" name="Picture 18">
            <a:extLst>
              <a:ext uri="{FF2B5EF4-FFF2-40B4-BE49-F238E27FC236}">
                <a16:creationId xmlns:a16="http://schemas.microsoft.com/office/drawing/2014/main" id="{96CC4730-9351-4256-978A-D3DC6285D5DD}"/>
              </a:ext>
            </a:extLst>
          </p:cNvPr>
          <p:cNvPicPr>
            <a:picLocks noChangeAspect="1"/>
          </p:cNvPicPr>
          <p:nvPr>
            <p:custDataLst>
              <p:tags r:id="rId2"/>
            </p:custDataLst>
          </p:nvPr>
        </p:nvPicPr>
        <p:blipFill>
          <a:blip r:embed="rId25" cstate="print">
            <a:extLst>
              <a:ext uri="{28A0092B-C50C-407E-A947-70E740481C1C}">
                <a14:useLocalDpi xmlns:a14="http://schemas.microsoft.com/office/drawing/2010/main" val="0"/>
              </a:ext>
            </a:extLst>
          </a:blip>
          <a:stretch>
            <a:fillRect/>
          </a:stretch>
        </p:blipFill>
        <p:spPr>
          <a:xfrm>
            <a:off x="1930784" y="438262"/>
            <a:ext cx="426667" cy="343619"/>
          </a:xfrm>
          <a:prstGeom prst="rect">
            <a:avLst/>
          </a:prstGeom>
        </p:spPr>
      </p:pic>
      <p:pic>
        <p:nvPicPr>
          <p:cNvPr id="21" name="Picture 20">
            <a:extLst>
              <a:ext uri="{FF2B5EF4-FFF2-40B4-BE49-F238E27FC236}">
                <a16:creationId xmlns:a16="http://schemas.microsoft.com/office/drawing/2014/main" id="{C2B96C70-DDF5-4A40-803A-ACDF85C10096}"/>
              </a:ext>
            </a:extLst>
          </p:cNvPr>
          <p:cNvPicPr>
            <a:picLocks noChangeAspect="1"/>
          </p:cNvPicPr>
          <p:nvPr>
            <p:custDataLst>
              <p:tags r:id="rId3"/>
            </p:custDataLst>
          </p:nvPr>
        </p:nvPicPr>
        <p:blipFill>
          <a:blip r:embed="rId26" cstate="print">
            <a:extLst>
              <a:ext uri="{28A0092B-C50C-407E-A947-70E740481C1C}">
                <a14:useLocalDpi xmlns:a14="http://schemas.microsoft.com/office/drawing/2010/main" val="0"/>
              </a:ext>
            </a:extLst>
          </a:blip>
          <a:stretch>
            <a:fillRect/>
          </a:stretch>
        </p:blipFill>
        <p:spPr>
          <a:xfrm>
            <a:off x="2823844" y="467468"/>
            <a:ext cx="1607619" cy="160762"/>
          </a:xfrm>
          <a:prstGeom prst="rect">
            <a:avLst/>
          </a:prstGeom>
        </p:spPr>
      </p:pic>
      <p:pic>
        <p:nvPicPr>
          <p:cNvPr id="23" name="Picture 22">
            <a:extLst>
              <a:ext uri="{FF2B5EF4-FFF2-40B4-BE49-F238E27FC236}">
                <a16:creationId xmlns:a16="http://schemas.microsoft.com/office/drawing/2014/main" id="{DAA2F5B9-E85B-401B-953E-F5870CC13C91}"/>
              </a:ext>
            </a:extLst>
          </p:cNvPr>
          <p:cNvPicPr>
            <a:picLocks noChangeAspect="1"/>
          </p:cNvPicPr>
          <p:nvPr>
            <p:custDataLst>
              <p:tags r:id="rId4"/>
            </p:custDataLst>
          </p:nvPr>
        </p:nvPicPr>
        <p:blipFill>
          <a:blip r:embed="rId27" cstate="print">
            <a:extLst>
              <a:ext uri="{28A0092B-C50C-407E-A947-70E740481C1C}">
                <a14:useLocalDpi xmlns:a14="http://schemas.microsoft.com/office/drawing/2010/main" val="0"/>
              </a:ext>
            </a:extLst>
          </a:blip>
          <a:stretch>
            <a:fillRect/>
          </a:stretch>
        </p:blipFill>
        <p:spPr>
          <a:xfrm>
            <a:off x="2418457" y="492014"/>
            <a:ext cx="344381" cy="94476"/>
          </a:xfrm>
          <a:prstGeom prst="rect">
            <a:avLst/>
          </a:prstGeom>
        </p:spPr>
      </p:pic>
      <p:pic>
        <p:nvPicPr>
          <p:cNvPr id="13314" name="Picture 2" descr="Prob3A">
            <a:extLst>
              <a:ext uri="{FF2B5EF4-FFF2-40B4-BE49-F238E27FC236}">
                <a16:creationId xmlns:a16="http://schemas.microsoft.com/office/drawing/2014/main" id="{9B773288-1D72-4B6D-B13A-27BEBB9196F2}"/>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22886" y="914504"/>
            <a:ext cx="1536355" cy="90328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rob3C">
            <a:extLst>
              <a:ext uri="{FF2B5EF4-FFF2-40B4-BE49-F238E27FC236}">
                <a16:creationId xmlns:a16="http://schemas.microsoft.com/office/drawing/2014/main" id="{56E9E9F2-081D-4A66-89FF-58D7A645D12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2917234" y="799911"/>
            <a:ext cx="1193497" cy="10114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D63E8BD-EA2C-4B4F-8D29-4CEFFC3CA6AD}"/>
                  </a:ext>
                </a:extLst>
              </p:cNvPr>
              <p:cNvSpPr txBox="1"/>
              <p:nvPr/>
            </p:nvSpPr>
            <p:spPr>
              <a:xfrm>
                <a:off x="1548951" y="892875"/>
                <a:ext cx="1617259" cy="2723823"/>
              </a:xfrm>
              <a:prstGeom prst="rect">
                <a:avLst/>
              </a:prstGeom>
              <a:noFill/>
            </p:spPr>
            <p:txBody>
              <a:bodyPr wrap="square" rtlCol="0">
                <a:spAutoFit/>
              </a:bodyPr>
              <a:lstStyle/>
              <a:p>
                <a:r>
                  <a:rPr lang="en-US" sz="800" b="1" u="sng" dirty="0">
                    <a:latin typeface="Tahoma" panose="020B0604030504040204" pitchFamily="34" charset="0"/>
                    <a:ea typeface="Tahoma" panose="020B0604030504040204" pitchFamily="34" charset="0"/>
                    <a:cs typeface="Tahoma" panose="020B0604030504040204" pitchFamily="34" charset="0"/>
                  </a:rPr>
                  <a:t>Two Possible Choices:</a:t>
                </a:r>
              </a:p>
              <a:p>
                <a:r>
                  <a:rPr lang="en-US" sz="700" dirty="0">
                    <a:solidFill>
                      <a:srgbClr val="000000"/>
                    </a:solidFill>
                    <a:latin typeface="Tahoma" panose="020B0604030504040204" pitchFamily="34" charset="0"/>
                    <a:ea typeface="Tahoma" panose="020B0604030504040204" pitchFamily="34" charset="0"/>
                    <a:cs typeface="Tahoma" panose="020B0604030504040204" pitchFamily="34" charset="0"/>
                  </a:rPr>
                  <a:t>With Constraints:</a:t>
                </a:r>
              </a:p>
              <a:p>
                <a:pPr marL="628650" lvl="1" indent="-171450">
                  <a:buFont typeface="Arial" panose="020B0604020202020204" pitchFamily="34" charset="0"/>
                  <a:buChar char="•"/>
                </a:pPr>
                <a14:m>
                  <m:oMath xmlns:m="http://schemas.openxmlformats.org/officeDocument/2006/math">
                    <m:r>
                      <a:rPr lang="en-US" sz="70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𝑦</m:t>
                    </m:r>
                    <m:r>
                      <a:rPr lang="en-US" sz="70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=4</m:t>
                    </m:r>
                  </m:oMath>
                </a14:m>
                <a:endParaRPr lang="en-US" sz="700" b="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14:m>
                  <m:oMath xmlns:m="http://schemas.openxmlformats.org/officeDocument/2006/math">
                    <m:sSup>
                      <m:sSupPr>
                        <m:ctrlPr>
                          <a:rPr lang="en-US" sz="70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ctrlPr>
                      </m:sSupPr>
                      <m:e>
                        <m:r>
                          <a:rPr lang="en-US" sz="70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𝑥</m:t>
                        </m:r>
                      </m:e>
                      <m:sup>
                        <m:r>
                          <a:rPr lang="en-US" sz="70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2</m:t>
                        </m:r>
                      </m:sup>
                    </m:sSup>
                    <m:r>
                      <a:rPr lang="en-US" sz="70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m:t>
                    </m:r>
                    <m:sSup>
                      <m:sSupPr>
                        <m:ctrlPr>
                          <a:rPr lang="en-US" sz="70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ctrlPr>
                      </m:sSupPr>
                      <m:e>
                        <m:r>
                          <a:rPr lang="en-US" sz="70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𝑧</m:t>
                        </m:r>
                      </m:e>
                      <m:sup>
                        <m:r>
                          <a:rPr lang="en-US" sz="70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2</m:t>
                        </m:r>
                      </m:sup>
                    </m:sSup>
                    <m:r>
                      <a:rPr lang="en-US" sz="70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=9</m:t>
                    </m:r>
                  </m:oMath>
                </a14:m>
                <a:endParaRPr lang="en-US" sz="700" b="1" u="sng" dirty="0">
                  <a:latin typeface="Tahoma" panose="020B0604030504040204" pitchFamily="34" charset="0"/>
                  <a:ea typeface="Tahoma" panose="020B0604030504040204" pitchFamily="34" charset="0"/>
                  <a:cs typeface="Tahoma" panose="020B0604030504040204" pitchFamily="34" charset="0"/>
                </a:endParaRPr>
              </a:p>
              <a:p>
                <a:endParaRPr lang="en-US" sz="700" dirty="0">
                  <a:latin typeface="Tahoma" panose="020B0604030504040204" pitchFamily="34" charset="0"/>
                  <a:ea typeface="Tahoma" panose="020B0604030504040204" pitchFamily="34" charset="0"/>
                  <a:cs typeface="Tahoma" panose="020B0604030504040204" pitchFamily="34" charset="0"/>
                </a:endParaRPr>
              </a:p>
              <a:p>
                <a:r>
                  <a:rPr lang="en-US" sz="700" dirty="0">
                    <a:latin typeface="Tahoma" panose="020B0604030504040204" pitchFamily="34" charset="0"/>
                    <a:ea typeface="Tahoma" panose="020B0604030504040204" pitchFamily="34" charset="0"/>
                    <a:cs typeface="Tahoma" panose="020B0604030504040204" pitchFamily="34" charset="0"/>
                  </a:rPr>
                  <a:t>Either choice could work. However, we must correctly pick a normal vector for either surface. What gives normal vectors to a surface? The gradient vector does! </a:t>
                </a:r>
              </a:p>
              <a:p>
                <a:endParaRPr lang="en-US" sz="700" dirty="0">
                  <a:latin typeface="Tahoma" panose="020B0604030504040204" pitchFamily="34" charset="0"/>
                  <a:ea typeface="Tahoma" panose="020B0604030504040204" pitchFamily="34" charset="0"/>
                  <a:cs typeface="Tahoma" panose="020B0604030504040204" pitchFamily="34" charset="0"/>
                </a:endParaRPr>
              </a:p>
              <a:p>
                <a:r>
                  <a:rPr lang="en-US" sz="700" dirty="0">
                    <a:latin typeface="Tahoma" panose="020B0604030504040204" pitchFamily="34" charset="0"/>
                    <a:ea typeface="Tahoma" panose="020B0604030504040204" pitchFamily="34" charset="0"/>
                    <a:cs typeface="Tahoma" panose="020B0604030504040204" pitchFamily="34" charset="0"/>
                  </a:rPr>
                  <a:t>For simplicity, we will pick the surface on the left opening in the –y direction so that we are moving i</a:t>
                </a:r>
                <a:r>
                  <a:rPr lang="en-US" sz="700" b="0" i="0" dirty="0">
                    <a:solidFill>
                      <a:srgbClr val="000000"/>
                    </a:solidFill>
                    <a:effectLst/>
                    <a:latin typeface="Helvetica" panose="020B0604020202020204" pitchFamily="34" charset="0"/>
                  </a:rPr>
                  <a:t>nside of the cup/bowl/surface. Thus, the normal vector will point in towards the region enclosed by the surface (the normal vector will need a negative y component). Meanwhile, x and z can be either negative or positive depending on our location on the </a:t>
                </a:r>
                <a:r>
                  <a:rPr lang="en-US" sz="700" dirty="0">
                    <a:solidFill>
                      <a:srgbClr val="000000"/>
                    </a:solidFill>
                    <a:latin typeface="Helvetica" panose="020B0604020202020204" pitchFamily="34" charset="0"/>
                  </a:rPr>
                  <a:t>surface’s interior</a:t>
                </a:r>
                <a:endParaRPr lang="en-US" sz="700" dirty="0">
                  <a:latin typeface="Tahoma" panose="020B0604030504040204" pitchFamily="34" charset="0"/>
                  <a:ea typeface="Tahoma" panose="020B0604030504040204" pitchFamily="34" charset="0"/>
                  <a:cs typeface="Tahoma" panose="020B0604030504040204" pitchFamily="34" charset="0"/>
                </a:endParaRPr>
              </a:p>
              <a:p>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800" b="0" i="1" smtClean="0">
                        <a:solidFill>
                          <a:srgbClr val="000000"/>
                        </a:solidFill>
                        <a:latin typeface="Cambria Math" panose="02040503050406030204" pitchFamily="18" charset="0"/>
                        <a:ea typeface="Tahoma" panose="020B0604030504040204" pitchFamily="34" charset="0"/>
                        <a:cs typeface="Tahoma" panose="020B0604030504040204" pitchFamily="34" charset="0"/>
                      </a:rPr>
                      <m:t> </m:t>
                    </m:r>
                  </m:oMath>
                </a14:m>
                <a:endParaRPr lang="en-US" sz="800" b="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9" name="TextBox 28">
                <a:extLst>
                  <a:ext uri="{FF2B5EF4-FFF2-40B4-BE49-F238E27FC236}">
                    <a16:creationId xmlns:a16="http://schemas.microsoft.com/office/drawing/2014/main" id="{CD63E8BD-EA2C-4B4F-8D29-4CEFFC3CA6AD}"/>
                  </a:ext>
                </a:extLst>
              </p:cNvPr>
              <p:cNvSpPr txBox="1">
                <a:spLocks noRot="1" noChangeAspect="1" noMove="1" noResize="1" noEditPoints="1" noAdjustHandles="1" noChangeArrowheads="1" noChangeShapeType="1" noTextEdit="1"/>
              </p:cNvSpPr>
              <p:nvPr/>
            </p:nvSpPr>
            <p:spPr>
              <a:xfrm>
                <a:off x="1548951" y="892875"/>
                <a:ext cx="1617259" cy="2723823"/>
              </a:xfrm>
              <a:prstGeom prst="rect">
                <a:avLst/>
              </a:prstGeom>
              <a:blipFill>
                <a:blip r:embed="rId30"/>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252263F-B568-4389-B27D-F85C5F4A033E}"/>
              </a:ext>
            </a:extLst>
          </p:cNvPr>
          <p:cNvSpPr txBox="1"/>
          <p:nvPr/>
        </p:nvSpPr>
        <p:spPr>
          <a:xfrm>
            <a:off x="577482" y="1633837"/>
            <a:ext cx="971470" cy="215444"/>
          </a:xfrm>
          <a:prstGeom prst="rect">
            <a:avLst/>
          </a:prstGeom>
          <a:noFill/>
        </p:spPr>
        <p:txBody>
          <a:bodyPr wrap="square" rtlCol="0">
            <a:spAutoFit/>
          </a:bodyPr>
          <a:lstStyle/>
          <a:p>
            <a:r>
              <a:rPr lang="en-US" sz="800" b="1" dirty="0">
                <a:latin typeface="Cambria" panose="02040503050406030204" pitchFamily="18" charset="0"/>
                <a:ea typeface="Cambria" panose="02040503050406030204" pitchFamily="18" charset="0"/>
                <a:cs typeface="Tahoma" panose="020B0604030504040204" pitchFamily="34" charset="0"/>
              </a:rPr>
              <a:t>Opens in -y</a:t>
            </a:r>
            <a:endParaRPr lang="en-US" sz="800" b="1" dirty="0">
              <a:solidFill>
                <a:srgbClr val="000000"/>
              </a:solidFill>
              <a:latin typeface="Cambria" panose="02040503050406030204" pitchFamily="18" charset="0"/>
              <a:ea typeface="Cambria" panose="02040503050406030204" pitchFamily="18" charset="0"/>
              <a:cs typeface="Tahoma" panose="020B0604030504040204" pitchFamily="34" charset="0"/>
            </a:endParaRPr>
          </a:p>
        </p:txBody>
      </p:sp>
      <p:sp>
        <p:nvSpPr>
          <p:cNvPr id="31" name="TextBox 30">
            <a:extLst>
              <a:ext uri="{FF2B5EF4-FFF2-40B4-BE49-F238E27FC236}">
                <a16:creationId xmlns:a16="http://schemas.microsoft.com/office/drawing/2014/main" id="{18FB3260-351E-40F4-8A03-77EF60DA60C4}"/>
              </a:ext>
            </a:extLst>
          </p:cNvPr>
          <p:cNvSpPr txBox="1"/>
          <p:nvPr/>
        </p:nvSpPr>
        <p:spPr>
          <a:xfrm>
            <a:off x="3219450" y="1629201"/>
            <a:ext cx="3559939" cy="215444"/>
          </a:xfrm>
          <a:prstGeom prst="rect">
            <a:avLst/>
          </a:prstGeom>
          <a:noFill/>
        </p:spPr>
        <p:txBody>
          <a:bodyPr wrap="square" rtlCol="0">
            <a:spAutoFit/>
          </a:bodyPr>
          <a:lstStyle/>
          <a:p>
            <a:r>
              <a:rPr lang="en-US" sz="800" b="1" dirty="0">
                <a:latin typeface="Cambria" panose="02040503050406030204" pitchFamily="18" charset="0"/>
                <a:ea typeface="Cambria" panose="02040503050406030204" pitchFamily="18" charset="0"/>
                <a:cs typeface="Tahoma" panose="020B0604030504040204" pitchFamily="34" charset="0"/>
              </a:rPr>
              <a:t>Opens in +y</a:t>
            </a:r>
            <a:endParaRPr lang="en-US" sz="800" b="1" dirty="0">
              <a:solidFill>
                <a:srgbClr val="000000"/>
              </a:solidFill>
              <a:latin typeface="Cambria" panose="02040503050406030204" pitchFamily="18" charset="0"/>
              <a:ea typeface="Cambria" panose="02040503050406030204" pitchFamily="18" charset="0"/>
              <a:cs typeface="Tahoma" panose="020B0604030504040204" pitchFamily="34" charset="0"/>
            </a:endParaRPr>
          </a:p>
        </p:txBody>
      </p:sp>
      <p:pic>
        <p:nvPicPr>
          <p:cNvPr id="32" name="Picture 31">
            <a:extLst>
              <a:ext uri="{FF2B5EF4-FFF2-40B4-BE49-F238E27FC236}">
                <a16:creationId xmlns:a16="http://schemas.microsoft.com/office/drawing/2014/main" id="{EB51FCF0-258B-48E3-B113-38E30A6D44DB}"/>
              </a:ext>
            </a:extLst>
          </p:cNvPr>
          <p:cNvPicPr>
            <a:picLocks noChangeAspect="1"/>
          </p:cNvPicPr>
          <p:nvPr>
            <p:custDataLst>
              <p:tags r:id="rId5"/>
            </p:custDataLst>
          </p:nvPr>
        </p:nvPicPr>
        <p:blipFill>
          <a:blip r:embed="rId31" cstate="print">
            <a:extLst>
              <a:ext uri="{28A0092B-C50C-407E-A947-70E740481C1C}">
                <a14:useLocalDpi xmlns:a14="http://schemas.microsoft.com/office/drawing/2010/main" val="0"/>
              </a:ext>
            </a:extLst>
          </a:blip>
          <a:stretch>
            <a:fillRect/>
          </a:stretch>
        </p:blipFill>
        <p:spPr>
          <a:xfrm>
            <a:off x="83255" y="794521"/>
            <a:ext cx="4040381" cy="128000"/>
          </a:xfrm>
          <a:prstGeom prst="rect">
            <a:avLst/>
          </a:prstGeom>
        </p:spPr>
      </p:pic>
      <p:sp>
        <p:nvSpPr>
          <p:cNvPr id="33" name="TextBox 32">
            <a:extLst>
              <a:ext uri="{FF2B5EF4-FFF2-40B4-BE49-F238E27FC236}">
                <a16:creationId xmlns:a16="http://schemas.microsoft.com/office/drawing/2014/main" id="{0F49A106-B226-4016-B733-9D2DF00320FB}"/>
              </a:ext>
            </a:extLst>
          </p:cNvPr>
          <p:cNvSpPr txBox="1"/>
          <p:nvPr/>
        </p:nvSpPr>
        <p:spPr>
          <a:xfrm>
            <a:off x="337358" y="1792097"/>
            <a:ext cx="1364562" cy="338554"/>
          </a:xfrm>
          <a:prstGeom prst="rect">
            <a:avLst/>
          </a:prstGeom>
          <a:noFill/>
        </p:spPr>
        <p:txBody>
          <a:bodyPr wrap="square" rtlCol="0">
            <a:spAutoFit/>
          </a:bodyPr>
          <a:lstStyle/>
          <a:p>
            <a:r>
              <a:rPr lang="en-US" sz="800" b="1" u="sng" dirty="0">
                <a:latin typeface="Tahoma" panose="020B0604030504040204" pitchFamily="34" charset="0"/>
                <a:ea typeface="Tahoma" panose="020B0604030504040204" pitchFamily="34" charset="0"/>
                <a:cs typeface="Tahoma" panose="020B0604030504040204" pitchFamily="34" charset="0"/>
              </a:rPr>
              <a:t>Equation Derivation:</a:t>
            </a:r>
            <a:endParaRPr lang="en-US" sz="800" b="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34" name="TextBox 33">
            <a:extLst>
              <a:ext uri="{FF2B5EF4-FFF2-40B4-BE49-F238E27FC236}">
                <a16:creationId xmlns:a16="http://schemas.microsoft.com/office/drawing/2014/main" id="{C85A5B74-D157-4A3A-8035-BE34FB952B51}"/>
              </a:ext>
            </a:extLst>
          </p:cNvPr>
          <p:cNvSpPr txBox="1"/>
          <p:nvPr/>
        </p:nvSpPr>
        <p:spPr>
          <a:xfrm>
            <a:off x="3044513" y="1791949"/>
            <a:ext cx="1364562" cy="338554"/>
          </a:xfrm>
          <a:prstGeom prst="rect">
            <a:avLst/>
          </a:prstGeom>
          <a:noFill/>
        </p:spPr>
        <p:txBody>
          <a:bodyPr wrap="square" rtlCol="0">
            <a:spAutoFit/>
          </a:bodyPr>
          <a:lstStyle/>
          <a:p>
            <a:r>
              <a:rPr lang="en-US" sz="800" b="1" u="sng" dirty="0">
                <a:latin typeface="Tahoma" panose="020B0604030504040204" pitchFamily="34" charset="0"/>
                <a:ea typeface="Tahoma" panose="020B0604030504040204" pitchFamily="34" charset="0"/>
                <a:cs typeface="Tahoma" panose="020B0604030504040204" pitchFamily="34" charset="0"/>
              </a:rPr>
              <a:t>Equation Derivation:</a:t>
            </a:r>
            <a:endParaRPr lang="en-US" sz="800" b="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AA792D71-7176-4BF6-AF49-F7B4BEF6163C}"/>
              </a:ext>
            </a:extLst>
          </p:cNvPr>
          <p:cNvPicPr>
            <a:picLocks noChangeAspect="1"/>
          </p:cNvPicPr>
          <p:nvPr>
            <p:custDataLst>
              <p:tags r:id="rId6"/>
            </p:custDataLst>
          </p:nvPr>
        </p:nvPicPr>
        <p:blipFill>
          <a:blip r:embed="rId32" cstate="print">
            <a:extLst>
              <a:ext uri="{28A0092B-C50C-407E-A947-70E740481C1C}">
                <a14:useLocalDpi xmlns:a14="http://schemas.microsoft.com/office/drawing/2010/main" val="0"/>
              </a:ext>
            </a:extLst>
          </a:blip>
          <a:stretch>
            <a:fillRect/>
          </a:stretch>
        </p:blipFill>
        <p:spPr>
          <a:xfrm>
            <a:off x="516407" y="2007541"/>
            <a:ext cx="841905" cy="153905"/>
          </a:xfrm>
          <a:prstGeom prst="rect">
            <a:avLst/>
          </a:prstGeom>
        </p:spPr>
      </p:pic>
      <p:pic>
        <p:nvPicPr>
          <p:cNvPr id="20" name="Picture 19">
            <a:extLst>
              <a:ext uri="{FF2B5EF4-FFF2-40B4-BE49-F238E27FC236}">
                <a16:creationId xmlns:a16="http://schemas.microsoft.com/office/drawing/2014/main" id="{87C304DD-F272-4379-B2BD-F19C4C5BEE40}"/>
              </a:ext>
            </a:extLst>
          </p:cNvPr>
          <p:cNvPicPr>
            <a:picLocks noChangeAspect="1"/>
          </p:cNvPicPr>
          <p:nvPr>
            <p:custDataLst>
              <p:tags r:id="rId7"/>
            </p:custDataLst>
          </p:nvPr>
        </p:nvPicPr>
        <p:blipFill>
          <a:blip r:embed="rId33" cstate="print">
            <a:extLst>
              <a:ext uri="{28A0092B-C50C-407E-A947-70E740481C1C}">
                <a14:useLocalDpi xmlns:a14="http://schemas.microsoft.com/office/drawing/2010/main" val="0"/>
              </a:ext>
            </a:extLst>
          </a:blip>
          <a:stretch>
            <a:fillRect/>
          </a:stretch>
        </p:blipFill>
        <p:spPr>
          <a:xfrm>
            <a:off x="623073" y="2178310"/>
            <a:ext cx="625524" cy="124952"/>
          </a:xfrm>
          <a:prstGeom prst="rect">
            <a:avLst/>
          </a:prstGeom>
        </p:spPr>
      </p:pic>
      <p:pic>
        <p:nvPicPr>
          <p:cNvPr id="35" name="Picture 34">
            <a:extLst>
              <a:ext uri="{FF2B5EF4-FFF2-40B4-BE49-F238E27FC236}">
                <a16:creationId xmlns:a16="http://schemas.microsoft.com/office/drawing/2014/main" id="{26DB2AF3-7D4E-49F9-90E5-AC2A5FE4A6BE}"/>
              </a:ext>
            </a:extLst>
          </p:cNvPr>
          <p:cNvPicPr>
            <a:picLocks noChangeAspect="1"/>
          </p:cNvPicPr>
          <p:nvPr>
            <p:custDataLst>
              <p:tags r:id="rId8"/>
            </p:custDataLst>
          </p:nvPr>
        </p:nvPicPr>
        <p:blipFill>
          <a:blip r:embed="rId34" cstate="print">
            <a:extLst>
              <a:ext uri="{28A0092B-C50C-407E-A947-70E740481C1C}">
                <a14:useLocalDpi xmlns:a14="http://schemas.microsoft.com/office/drawing/2010/main" val="0"/>
              </a:ext>
            </a:extLst>
          </a:blip>
          <a:stretch>
            <a:fillRect/>
          </a:stretch>
        </p:blipFill>
        <p:spPr>
          <a:xfrm>
            <a:off x="516408" y="2320126"/>
            <a:ext cx="838857" cy="120381"/>
          </a:xfrm>
          <a:prstGeom prst="rect">
            <a:avLst/>
          </a:prstGeom>
        </p:spPr>
      </p:pic>
      <p:pic>
        <p:nvPicPr>
          <p:cNvPr id="37" name="Picture 36">
            <a:extLst>
              <a:ext uri="{FF2B5EF4-FFF2-40B4-BE49-F238E27FC236}">
                <a16:creationId xmlns:a16="http://schemas.microsoft.com/office/drawing/2014/main" id="{1B440DE0-B729-489A-B953-48020C9E8809}"/>
              </a:ext>
            </a:extLst>
          </p:cNvPr>
          <p:cNvPicPr>
            <a:picLocks noChangeAspect="1"/>
          </p:cNvPicPr>
          <p:nvPr>
            <p:custDataLst>
              <p:tags r:id="rId9"/>
            </p:custDataLst>
          </p:nvPr>
        </p:nvPicPr>
        <p:blipFill>
          <a:blip r:embed="rId35" cstate="print">
            <a:extLst>
              <a:ext uri="{28A0092B-C50C-407E-A947-70E740481C1C}">
                <a14:useLocalDpi xmlns:a14="http://schemas.microsoft.com/office/drawing/2010/main" val="0"/>
              </a:ext>
            </a:extLst>
          </a:blip>
          <a:stretch>
            <a:fillRect/>
          </a:stretch>
        </p:blipFill>
        <p:spPr>
          <a:xfrm>
            <a:off x="397169" y="2494530"/>
            <a:ext cx="1077333" cy="130286"/>
          </a:xfrm>
          <a:prstGeom prst="rect">
            <a:avLst/>
          </a:prstGeom>
        </p:spPr>
      </p:pic>
      <p:pic>
        <p:nvPicPr>
          <p:cNvPr id="39" name="Picture 38">
            <a:extLst>
              <a:ext uri="{FF2B5EF4-FFF2-40B4-BE49-F238E27FC236}">
                <a16:creationId xmlns:a16="http://schemas.microsoft.com/office/drawing/2014/main" id="{32539F8F-9DD2-4E06-ADF6-854309DA44BC}"/>
              </a:ext>
            </a:extLst>
          </p:cNvPr>
          <p:cNvPicPr>
            <a:picLocks noChangeAspect="1"/>
          </p:cNvPicPr>
          <p:nvPr>
            <p:custDataLst>
              <p:tags r:id="rId10"/>
            </p:custDataLst>
          </p:nvPr>
        </p:nvPicPr>
        <p:blipFill>
          <a:blip r:embed="rId36" cstate="print">
            <a:extLst>
              <a:ext uri="{28A0092B-C50C-407E-A947-70E740481C1C}">
                <a14:useLocalDpi xmlns:a14="http://schemas.microsoft.com/office/drawing/2010/main" val="0"/>
              </a:ext>
            </a:extLst>
          </a:blip>
          <a:stretch>
            <a:fillRect/>
          </a:stretch>
        </p:blipFill>
        <p:spPr>
          <a:xfrm>
            <a:off x="577482" y="2687364"/>
            <a:ext cx="636952" cy="91429"/>
          </a:xfrm>
          <a:prstGeom prst="rect">
            <a:avLst/>
          </a:prstGeom>
        </p:spPr>
      </p:pic>
      <p:pic>
        <p:nvPicPr>
          <p:cNvPr id="41" name="Picture 40">
            <a:extLst>
              <a:ext uri="{FF2B5EF4-FFF2-40B4-BE49-F238E27FC236}">
                <a16:creationId xmlns:a16="http://schemas.microsoft.com/office/drawing/2014/main" id="{A57D973C-4FB6-4D92-B236-FEB11180162F}"/>
              </a:ext>
            </a:extLst>
          </p:cNvPr>
          <p:cNvPicPr>
            <a:picLocks noChangeAspect="1"/>
          </p:cNvPicPr>
          <p:nvPr>
            <p:custDataLst>
              <p:tags r:id="rId11"/>
            </p:custDataLst>
          </p:nvPr>
        </p:nvPicPr>
        <p:blipFill>
          <a:blip r:embed="rId37" cstate="print">
            <a:extLst>
              <a:ext uri="{28A0092B-C50C-407E-A947-70E740481C1C}">
                <a14:useLocalDpi xmlns:a14="http://schemas.microsoft.com/office/drawing/2010/main" val="0"/>
              </a:ext>
            </a:extLst>
          </a:blip>
          <a:stretch>
            <a:fillRect/>
          </a:stretch>
        </p:blipFill>
        <p:spPr>
          <a:xfrm>
            <a:off x="138501" y="2538230"/>
            <a:ext cx="198857" cy="73143"/>
          </a:xfrm>
          <a:prstGeom prst="rect">
            <a:avLst/>
          </a:prstGeom>
        </p:spPr>
      </p:pic>
      <p:pic>
        <p:nvPicPr>
          <p:cNvPr id="51" name="Picture 50">
            <a:extLst>
              <a:ext uri="{FF2B5EF4-FFF2-40B4-BE49-F238E27FC236}">
                <a16:creationId xmlns:a16="http://schemas.microsoft.com/office/drawing/2014/main" id="{3D8E5586-F552-49DF-93C2-F96A80DF03C8}"/>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237929" y="2374320"/>
            <a:ext cx="198857" cy="73143"/>
          </a:xfrm>
          <a:prstGeom prst="rect">
            <a:avLst/>
          </a:prstGeom>
        </p:spPr>
      </p:pic>
      <p:pic>
        <p:nvPicPr>
          <p:cNvPr id="43" name="Picture 42">
            <a:extLst>
              <a:ext uri="{FF2B5EF4-FFF2-40B4-BE49-F238E27FC236}">
                <a16:creationId xmlns:a16="http://schemas.microsoft.com/office/drawing/2014/main" id="{05C1D6AE-EA5D-42FD-AD05-AEB9343ADE0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482120" y="2814232"/>
            <a:ext cx="907429" cy="153905"/>
          </a:xfrm>
          <a:prstGeom prst="rect">
            <a:avLst/>
          </a:prstGeom>
        </p:spPr>
      </p:pic>
      <p:pic>
        <p:nvPicPr>
          <p:cNvPr id="45" name="Picture 44">
            <a:extLst>
              <a:ext uri="{FF2B5EF4-FFF2-40B4-BE49-F238E27FC236}">
                <a16:creationId xmlns:a16="http://schemas.microsoft.com/office/drawing/2014/main" id="{069D3C09-E847-4C1A-9277-2044742350F2}"/>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3300889" y="1974002"/>
            <a:ext cx="851810" cy="153905"/>
          </a:xfrm>
          <a:prstGeom prst="rect">
            <a:avLst/>
          </a:prstGeom>
        </p:spPr>
      </p:pic>
      <p:pic>
        <p:nvPicPr>
          <p:cNvPr id="56" name="Picture 55">
            <a:extLst>
              <a:ext uri="{FF2B5EF4-FFF2-40B4-BE49-F238E27FC236}">
                <a16:creationId xmlns:a16="http://schemas.microsoft.com/office/drawing/2014/main" id="{21179FBA-C9A7-4DA6-8C7C-EF0863DDD836}"/>
              </a:ext>
            </a:extLst>
          </p:cNvPr>
          <p:cNvPicPr>
            <a:picLocks noChangeAspect="1"/>
          </p:cNvPicPr>
          <p:nvPr>
            <p:custDataLst>
              <p:tags r:id="rId15"/>
            </p:custDataLst>
          </p:nvPr>
        </p:nvPicPr>
        <p:blipFill>
          <a:blip r:embed="rId33" cstate="print">
            <a:extLst>
              <a:ext uri="{28A0092B-C50C-407E-A947-70E740481C1C}">
                <a14:useLocalDpi xmlns:a14="http://schemas.microsoft.com/office/drawing/2010/main" val="0"/>
              </a:ext>
            </a:extLst>
          </a:blip>
          <a:stretch>
            <a:fillRect/>
          </a:stretch>
        </p:blipFill>
        <p:spPr>
          <a:xfrm>
            <a:off x="3409079" y="2154445"/>
            <a:ext cx="625524" cy="124952"/>
          </a:xfrm>
          <a:prstGeom prst="rect">
            <a:avLst/>
          </a:prstGeom>
        </p:spPr>
      </p:pic>
      <p:pic>
        <p:nvPicPr>
          <p:cNvPr id="48" name="Picture 47">
            <a:extLst>
              <a:ext uri="{FF2B5EF4-FFF2-40B4-BE49-F238E27FC236}">
                <a16:creationId xmlns:a16="http://schemas.microsoft.com/office/drawing/2014/main" id="{D4E88CE4-CC6C-4664-B4C2-9A4430F85F47}"/>
              </a:ext>
            </a:extLst>
          </p:cNvPr>
          <p:cNvPicPr>
            <a:picLocks noChangeAspect="1"/>
          </p:cNvPicPr>
          <p:nvPr>
            <p:custDataLst>
              <p:tags r:id="rId16"/>
            </p:custDataLst>
          </p:nvPr>
        </p:nvPicPr>
        <p:blipFill>
          <a:blip r:embed="rId40" cstate="print">
            <a:extLst>
              <a:ext uri="{28A0092B-C50C-407E-A947-70E740481C1C}">
                <a14:useLocalDpi xmlns:a14="http://schemas.microsoft.com/office/drawing/2010/main" val="0"/>
              </a:ext>
            </a:extLst>
          </a:blip>
          <a:stretch>
            <a:fillRect/>
          </a:stretch>
        </p:blipFill>
        <p:spPr>
          <a:xfrm>
            <a:off x="3419031" y="2294571"/>
            <a:ext cx="841905" cy="130286"/>
          </a:xfrm>
          <a:prstGeom prst="rect">
            <a:avLst/>
          </a:prstGeom>
        </p:spPr>
      </p:pic>
      <p:pic>
        <p:nvPicPr>
          <p:cNvPr id="52" name="Picture 51">
            <a:extLst>
              <a:ext uri="{FF2B5EF4-FFF2-40B4-BE49-F238E27FC236}">
                <a16:creationId xmlns:a16="http://schemas.microsoft.com/office/drawing/2014/main" id="{97C277C6-2B7D-49FD-8323-9855E32B8DA6}"/>
              </a:ext>
            </a:extLst>
          </p:cNvPr>
          <p:cNvPicPr>
            <a:picLocks noChangeAspect="1"/>
          </p:cNvPicPr>
          <p:nvPr>
            <p:custDataLst>
              <p:tags r:id="rId17"/>
            </p:custDataLst>
          </p:nvPr>
        </p:nvPicPr>
        <p:blipFill>
          <a:blip r:embed="rId41" cstate="print">
            <a:extLst>
              <a:ext uri="{28A0092B-C50C-407E-A947-70E740481C1C}">
                <a14:useLocalDpi xmlns:a14="http://schemas.microsoft.com/office/drawing/2010/main" val="0"/>
              </a:ext>
            </a:extLst>
          </a:blip>
          <a:stretch>
            <a:fillRect/>
          </a:stretch>
        </p:blipFill>
        <p:spPr>
          <a:xfrm>
            <a:off x="3340523" y="2441384"/>
            <a:ext cx="1077333" cy="130286"/>
          </a:xfrm>
          <a:prstGeom prst="rect">
            <a:avLst/>
          </a:prstGeom>
        </p:spPr>
      </p:pic>
      <p:pic>
        <p:nvPicPr>
          <p:cNvPr id="54" name="Picture 53">
            <a:extLst>
              <a:ext uri="{FF2B5EF4-FFF2-40B4-BE49-F238E27FC236}">
                <a16:creationId xmlns:a16="http://schemas.microsoft.com/office/drawing/2014/main" id="{4E6D024A-98FA-4030-9BB5-95A90D28BD8D}"/>
              </a:ext>
            </a:extLst>
          </p:cNvPr>
          <p:cNvPicPr>
            <a:picLocks noChangeAspect="1"/>
          </p:cNvPicPr>
          <p:nvPr>
            <p:custDataLst>
              <p:tags r:id="rId18"/>
            </p:custDataLst>
          </p:nvPr>
        </p:nvPicPr>
        <p:blipFill>
          <a:blip r:embed="rId42" cstate="print">
            <a:extLst>
              <a:ext uri="{28A0092B-C50C-407E-A947-70E740481C1C}">
                <a14:useLocalDpi xmlns:a14="http://schemas.microsoft.com/office/drawing/2010/main" val="0"/>
              </a:ext>
            </a:extLst>
          </a:blip>
          <a:stretch>
            <a:fillRect/>
          </a:stretch>
        </p:blipFill>
        <p:spPr>
          <a:xfrm>
            <a:off x="3219890" y="2638021"/>
            <a:ext cx="680381" cy="91429"/>
          </a:xfrm>
          <a:prstGeom prst="rect">
            <a:avLst/>
          </a:prstGeom>
        </p:spPr>
      </p:pic>
      <p:pic>
        <p:nvPicPr>
          <p:cNvPr id="65" name="Picture 64">
            <a:extLst>
              <a:ext uri="{FF2B5EF4-FFF2-40B4-BE49-F238E27FC236}">
                <a16:creationId xmlns:a16="http://schemas.microsoft.com/office/drawing/2014/main" id="{44D71C26-9C58-4A50-ABD6-3ECA9BE398C5}"/>
              </a:ext>
            </a:extLst>
          </p:cNvPr>
          <p:cNvPicPr>
            <a:picLocks noChangeAspect="1"/>
          </p:cNvPicPr>
          <p:nvPr>
            <p:custDataLst>
              <p:tags r:id="rId19"/>
            </p:custDataLst>
          </p:nvPr>
        </p:nvPicPr>
        <p:blipFill>
          <a:blip r:embed="rId37" cstate="print">
            <a:extLst>
              <a:ext uri="{28A0092B-C50C-407E-A947-70E740481C1C}">
                <a14:useLocalDpi xmlns:a14="http://schemas.microsoft.com/office/drawing/2010/main" val="0"/>
              </a:ext>
            </a:extLst>
          </a:blip>
          <a:stretch>
            <a:fillRect/>
          </a:stretch>
        </p:blipFill>
        <p:spPr>
          <a:xfrm>
            <a:off x="3077816" y="2491751"/>
            <a:ext cx="198857" cy="73143"/>
          </a:xfrm>
          <a:prstGeom prst="rect">
            <a:avLst/>
          </a:prstGeom>
        </p:spPr>
      </p:pic>
      <p:pic>
        <p:nvPicPr>
          <p:cNvPr id="66" name="Picture 65">
            <a:extLst>
              <a:ext uri="{FF2B5EF4-FFF2-40B4-BE49-F238E27FC236}">
                <a16:creationId xmlns:a16="http://schemas.microsoft.com/office/drawing/2014/main" id="{46BA5992-17BF-4BE6-8043-87DCE49FB60A}"/>
              </a:ext>
            </a:extLst>
          </p:cNvPr>
          <p:cNvPicPr>
            <a:picLocks noChangeAspect="1"/>
          </p:cNvPicPr>
          <p:nvPr>
            <p:custDataLst>
              <p:tags r:id="rId20"/>
            </p:custDataLst>
          </p:nvPr>
        </p:nvPicPr>
        <p:blipFill>
          <a:blip r:embed="rId37" cstate="print">
            <a:extLst>
              <a:ext uri="{28A0092B-C50C-407E-A947-70E740481C1C}">
                <a14:useLocalDpi xmlns:a14="http://schemas.microsoft.com/office/drawing/2010/main" val="0"/>
              </a:ext>
            </a:extLst>
          </a:blip>
          <a:stretch>
            <a:fillRect/>
          </a:stretch>
        </p:blipFill>
        <p:spPr>
          <a:xfrm>
            <a:off x="3163163" y="2321364"/>
            <a:ext cx="198857" cy="73143"/>
          </a:xfrm>
          <a:prstGeom prst="rect">
            <a:avLst/>
          </a:prstGeom>
        </p:spPr>
      </p:pic>
      <p:pic>
        <p:nvPicPr>
          <p:cNvPr id="57" name="Picture 56">
            <a:extLst>
              <a:ext uri="{FF2B5EF4-FFF2-40B4-BE49-F238E27FC236}">
                <a16:creationId xmlns:a16="http://schemas.microsoft.com/office/drawing/2014/main" id="{12B788EC-EAD7-4A16-8453-0C5E5A22D0F1}"/>
              </a:ext>
            </a:extLst>
          </p:cNvPr>
          <p:cNvPicPr>
            <a:picLocks noChangeAspect="1"/>
          </p:cNvPicPr>
          <p:nvPr>
            <p:custDataLst>
              <p:tags r:id="rId21"/>
            </p:custDataLst>
          </p:nvPr>
        </p:nvPicPr>
        <p:blipFill>
          <a:blip r:embed="rId43" cstate="print">
            <a:extLst>
              <a:ext uri="{28A0092B-C50C-407E-A947-70E740481C1C}">
                <a14:useLocalDpi xmlns:a14="http://schemas.microsoft.com/office/drawing/2010/main" val="0"/>
              </a:ext>
            </a:extLst>
          </a:blip>
          <a:stretch>
            <a:fillRect/>
          </a:stretch>
        </p:blipFill>
        <p:spPr>
          <a:xfrm>
            <a:off x="3337926" y="2760665"/>
            <a:ext cx="848000" cy="153905"/>
          </a:xfrm>
          <a:prstGeom prst="rect">
            <a:avLst/>
          </a:prstGeom>
        </p:spPr>
      </p:pic>
    </p:spTree>
    <p:extLst>
      <p:ext uri="{BB962C8B-B14F-4D97-AF65-F5344CB8AC3E}">
        <p14:creationId xmlns:p14="http://schemas.microsoft.com/office/powerpoint/2010/main" val="225109647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Stokes’ Theorem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247</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B15B04CE-798F-4A32-A4B9-80016C00DEBF}"/>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83255" y="514993"/>
            <a:ext cx="1815619" cy="94476"/>
          </a:xfrm>
          <a:prstGeom prst="rect">
            <a:avLst/>
          </a:prstGeom>
        </p:spPr>
      </p:pic>
      <p:pic>
        <p:nvPicPr>
          <p:cNvPr id="19" name="Picture 18">
            <a:extLst>
              <a:ext uri="{FF2B5EF4-FFF2-40B4-BE49-F238E27FC236}">
                <a16:creationId xmlns:a16="http://schemas.microsoft.com/office/drawing/2014/main" id="{96CC4730-9351-4256-978A-D3DC6285D5DD}"/>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930784" y="438262"/>
            <a:ext cx="426667" cy="343619"/>
          </a:xfrm>
          <a:prstGeom prst="rect">
            <a:avLst/>
          </a:prstGeom>
        </p:spPr>
      </p:pic>
      <p:pic>
        <p:nvPicPr>
          <p:cNvPr id="21" name="Picture 20">
            <a:extLst>
              <a:ext uri="{FF2B5EF4-FFF2-40B4-BE49-F238E27FC236}">
                <a16:creationId xmlns:a16="http://schemas.microsoft.com/office/drawing/2014/main" id="{C2B96C70-DDF5-4A40-803A-ACDF85C10096}"/>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823844" y="467468"/>
            <a:ext cx="1607619" cy="160762"/>
          </a:xfrm>
          <a:prstGeom prst="rect">
            <a:avLst/>
          </a:prstGeom>
        </p:spPr>
      </p:pic>
      <p:pic>
        <p:nvPicPr>
          <p:cNvPr id="23" name="Picture 22">
            <a:extLst>
              <a:ext uri="{FF2B5EF4-FFF2-40B4-BE49-F238E27FC236}">
                <a16:creationId xmlns:a16="http://schemas.microsoft.com/office/drawing/2014/main" id="{DAA2F5B9-E85B-401B-953E-F5870CC13C91}"/>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2418457" y="492014"/>
            <a:ext cx="344381" cy="94476"/>
          </a:xfrm>
          <a:prstGeom prst="rect">
            <a:avLst/>
          </a:prstGeom>
        </p:spPr>
      </p:pic>
      <p:pic>
        <p:nvPicPr>
          <p:cNvPr id="25" name="Picture 24">
            <a:extLst>
              <a:ext uri="{FF2B5EF4-FFF2-40B4-BE49-F238E27FC236}">
                <a16:creationId xmlns:a16="http://schemas.microsoft.com/office/drawing/2014/main" id="{52413FF2-60AB-46D9-A2E1-30AA03818853}"/>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83255" y="794521"/>
            <a:ext cx="4040381" cy="128000"/>
          </a:xfrm>
          <a:prstGeom prst="rect">
            <a:avLst/>
          </a:prstGeom>
        </p:spPr>
      </p:pic>
      <p:pic>
        <p:nvPicPr>
          <p:cNvPr id="18" name="Picture 17">
            <a:extLst>
              <a:ext uri="{FF2B5EF4-FFF2-40B4-BE49-F238E27FC236}">
                <a16:creationId xmlns:a16="http://schemas.microsoft.com/office/drawing/2014/main" id="{A3AFE7F1-9424-4E82-8D59-1A7152C128E7}"/>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963125" y="2860352"/>
            <a:ext cx="1339429" cy="343619"/>
          </a:xfrm>
          <a:prstGeom prst="rect">
            <a:avLst/>
          </a:prstGeom>
        </p:spPr>
      </p:pic>
      <p:pic>
        <p:nvPicPr>
          <p:cNvPr id="27" name="Picture 2 1" descr="Prob3A">
            <a:extLst>
              <a:ext uri="{FF2B5EF4-FFF2-40B4-BE49-F238E27FC236}">
                <a16:creationId xmlns:a16="http://schemas.microsoft.com/office/drawing/2014/main" id="{ED8F66F1-49DF-47DD-BFD4-B2AE7CD75D8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0" y="1088812"/>
            <a:ext cx="1536355" cy="90328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107F24F-2F6F-45AD-A8C0-EA92163CACC0}"/>
              </a:ext>
            </a:extLst>
          </p:cNvPr>
          <p:cNvSpPr txBox="1"/>
          <p:nvPr/>
        </p:nvSpPr>
        <p:spPr>
          <a:xfrm>
            <a:off x="505329" y="1812382"/>
            <a:ext cx="971470" cy="215444"/>
          </a:xfrm>
          <a:prstGeom prst="rect">
            <a:avLst/>
          </a:prstGeom>
          <a:noFill/>
        </p:spPr>
        <p:txBody>
          <a:bodyPr wrap="square" rtlCol="0">
            <a:spAutoFit/>
          </a:bodyPr>
          <a:lstStyle/>
          <a:p>
            <a:r>
              <a:rPr lang="en-US" sz="800" b="1" dirty="0">
                <a:latin typeface="Cambria" panose="02040503050406030204" pitchFamily="18" charset="0"/>
                <a:ea typeface="Cambria" panose="02040503050406030204" pitchFamily="18" charset="0"/>
                <a:cs typeface="Tahoma" panose="020B0604030504040204" pitchFamily="34" charset="0"/>
              </a:rPr>
              <a:t>Opens in -y</a:t>
            </a:r>
            <a:endParaRPr lang="en-US" sz="800" b="1" dirty="0">
              <a:solidFill>
                <a:srgbClr val="000000"/>
              </a:solidFill>
              <a:latin typeface="Cambria" panose="02040503050406030204" pitchFamily="18" charset="0"/>
              <a:ea typeface="Cambria" panose="02040503050406030204" pitchFamily="18" charset="0"/>
              <a:cs typeface="Tahoma" panose="020B0604030504040204" pitchFamily="34" charset="0"/>
            </a:endParaRPr>
          </a:p>
        </p:txBody>
      </p:sp>
      <p:pic>
        <p:nvPicPr>
          <p:cNvPr id="30" name="Picture 2 2">
            <a:extLst>
              <a:ext uri="{FF2B5EF4-FFF2-40B4-BE49-F238E27FC236}">
                <a16:creationId xmlns:a16="http://schemas.microsoft.com/office/drawing/2014/main" id="{616DBA98-E313-496F-A9EE-01D93443D648}"/>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0" y="2067593"/>
            <a:ext cx="1314450" cy="117570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CB650D5-934B-4586-B56A-B097E2A6C1F7}"/>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1398484" y="977644"/>
            <a:ext cx="1811048" cy="153905"/>
          </a:xfrm>
          <a:prstGeom prst="rect">
            <a:avLst/>
          </a:prstGeom>
        </p:spPr>
      </p:pic>
      <p:pic>
        <p:nvPicPr>
          <p:cNvPr id="20" name="Picture 19">
            <a:extLst>
              <a:ext uri="{FF2B5EF4-FFF2-40B4-BE49-F238E27FC236}">
                <a16:creationId xmlns:a16="http://schemas.microsoft.com/office/drawing/2014/main" id="{C182BA89-93C1-4D27-B10C-9388D2AC7853}"/>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1629909" y="1415550"/>
            <a:ext cx="1640381" cy="304762"/>
          </a:xfrm>
          <a:prstGeom prst="rect">
            <a:avLst/>
          </a:prstGeom>
        </p:spPr>
      </p:pic>
      <p:pic>
        <p:nvPicPr>
          <p:cNvPr id="26" name="Picture 25">
            <a:extLst>
              <a:ext uri="{FF2B5EF4-FFF2-40B4-BE49-F238E27FC236}">
                <a16:creationId xmlns:a16="http://schemas.microsoft.com/office/drawing/2014/main" id="{6383F5BA-8FA7-4E10-A600-8805A2678A3F}"/>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1476799" y="1830535"/>
            <a:ext cx="3024762" cy="997333"/>
          </a:xfrm>
          <a:prstGeom prst="rect">
            <a:avLst/>
          </a:prstGeom>
        </p:spPr>
      </p:pic>
      <p:pic>
        <p:nvPicPr>
          <p:cNvPr id="32" name="Picture 31">
            <a:extLst>
              <a:ext uri="{FF2B5EF4-FFF2-40B4-BE49-F238E27FC236}">
                <a16:creationId xmlns:a16="http://schemas.microsoft.com/office/drawing/2014/main" id="{AF8C4F82-C96E-48A4-88DF-BC9A9B02E22E}"/>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1714675" y="1164033"/>
            <a:ext cx="1178666" cy="160762"/>
          </a:xfrm>
          <a:prstGeom prst="rect">
            <a:avLst/>
          </a:prstGeom>
        </p:spPr>
      </p:pic>
    </p:spTree>
    <p:extLst>
      <p:ext uri="{BB962C8B-B14F-4D97-AF65-F5344CB8AC3E}">
        <p14:creationId xmlns:p14="http://schemas.microsoft.com/office/powerpoint/2010/main" val="268167924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1"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Stokes’ Theorem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248</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B15B04CE-798F-4A32-A4B9-80016C00DEBF}"/>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83255" y="514993"/>
            <a:ext cx="1815619" cy="94476"/>
          </a:xfrm>
          <a:prstGeom prst="rect">
            <a:avLst/>
          </a:prstGeom>
        </p:spPr>
      </p:pic>
      <p:pic>
        <p:nvPicPr>
          <p:cNvPr id="19" name="Picture 18">
            <a:extLst>
              <a:ext uri="{FF2B5EF4-FFF2-40B4-BE49-F238E27FC236}">
                <a16:creationId xmlns:a16="http://schemas.microsoft.com/office/drawing/2014/main" id="{96CC4730-9351-4256-978A-D3DC6285D5DD}"/>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930784" y="438262"/>
            <a:ext cx="426667" cy="343619"/>
          </a:xfrm>
          <a:prstGeom prst="rect">
            <a:avLst/>
          </a:prstGeom>
        </p:spPr>
      </p:pic>
      <p:pic>
        <p:nvPicPr>
          <p:cNvPr id="21" name="Picture 20">
            <a:extLst>
              <a:ext uri="{FF2B5EF4-FFF2-40B4-BE49-F238E27FC236}">
                <a16:creationId xmlns:a16="http://schemas.microsoft.com/office/drawing/2014/main" id="{C2B96C70-DDF5-4A40-803A-ACDF85C10096}"/>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823844" y="467468"/>
            <a:ext cx="1607619" cy="160762"/>
          </a:xfrm>
          <a:prstGeom prst="rect">
            <a:avLst/>
          </a:prstGeom>
        </p:spPr>
      </p:pic>
      <p:pic>
        <p:nvPicPr>
          <p:cNvPr id="23" name="Picture 22">
            <a:extLst>
              <a:ext uri="{FF2B5EF4-FFF2-40B4-BE49-F238E27FC236}">
                <a16:creationId xmlns:a16="http://schemas.microsoft.com/office/drawing/2014/main" id="{DAA2F5B9-E85B-401B-953E-F5870CC13C9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418457" y="492014"/>
            <a:ext cx="344381" cy="94476"/>
          </a:xfrm>
          <a:prstGeom prst="rect">
            <a:avLst/>
          </a:prstGeom>
        </p:spPr>
      </p:pic>
      <p:pic>
        <p:nvPicPr>
          <p:cNvPr id="25" name="Picture 24">
            <a:extLst>
              <a:ext uri="{FF2B5EF4-FFF2-40B4-BE49-F238E27FC236}">
                <a16:creationId xmlns:a16="http://schemas.microsoft.com/office/drawing/2014/main" id="{52413FF2-60AB-46D9-A2E1-30AA0381885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83255" y="794521"/>
            <a:ext cx="4040381" cy="128000"/>
          </a:xfrm>
          <a:prstGeom prst="rect">
            <a:avLst/>
          </a:prstGeom>
        </p:spPr>
      </p:pic>
      <p:pic>
        <p:nvPicPr>
          <p:cNvPr id="27" name="Picture 2" descr="Prob3A">
            <a:extLst>
              <a:ext uri="{FF2B5EF4-FFF2-40B4-BE49-F238E27FC236}">
                <a16:creationId xmlns:a16="http://schemas.microsoft.com/office/drawing/2014/main" id="{ED8F66F1-49DF-47DD-BFD4-B2AE7CD75D8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0" y="1088812"/>
            <a:ext cx="1536355" cy="90328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107F24F-2F6F-45AD-A8C0-EA92163CACC0}"/>
              </a:ext>
            </a:extLst>
          </p:cNvPr>
          <p:cNvSpPr txBox="1"/>
          <p:nvPr/>
        </p:nvSpPr>
        <p:spPr>
          <a:xfrm>
            <a:off x="505329" y="1812382"/>
            <a:ext cx="971470" cy="215444"/>
          </a:xfrm>
          <a:prstGeom prst="rect">
            <a:avLst/>
          </a:prstGeom>
          <a:noFill/>
        </p:spPr>
        <p:txBody>
          <a:bodyPr wrap="square" rtlCol="0">
            <a:spAutoFit/>
          </a:bodyPr>
          <a:lstStyle/>
          <a:p>
            <a:r>
              <a:rPr lang="en-US" sz="800" b="1" dirty="0">
                <a:latin typeface="Cambria" panose="02040503050406030204" pitchFamily="18" charset="0"/>
                <a:ea typeface="Cambria" panose="02040503050406030204" pitchFamily="18" charset="0"/>
                <a:cs typeface="Tahoma" panose="020B0604030504040204" pitchFamily="34" charset="0"/>
              </a:rPr>
              <a:t>Opens in -y</a:t>
            </a:r>
            <a:endParaRPr lang="en-US" sz="800" b="1" dirty="0">
              <a:solidFill>
                <a:srgbClr val="000000"/>
              </a:solidFill>
              <a:latin typeface="Cambria" panose="02040503050406030204" pitchFamily="18" charset="0"/>
              <a:ea typeface="Cambria" panose="02040503050406030204" pitchFamily="18" charset="0"/>
              <a:cs typeface="Tahoma" panose="020B0604030504040204" pitchFamily="34" charset="0"/>
            </a:endParaRPr>
          </a:p>
        </p:txBody>
      </p:sp>
      <p:pic>
        <p:nvPicPr>
          <p:cNvPr id="30" name="Picture 2">
            <a:extLst>
              <a:ext uri="{FF2B5EF4-FFF2-40B4-BE49-F238E27FC236}">
                <a16:creationId xmlns:a16="http://schemas.microsoft.com/office/drawing/2014/main" id="{616DBA98-E313-496F-A9EE-01D93443D64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0" y="2067593"/>
            <a:ext cx="1314450" cy="117570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2068563-1ED2-4A49-BA7A-109525B84646}"/>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1581790" y="948172"/>
            <a:ext cx="2665143" cy="1590095"/>
          </a:xfrm>
          <a:prstGeom prst="rect">
            <a:avLst/>
          </a:prstGeom>
        </p:spPr>
      </p:pic>
      <p:pic>
        <p:nvPicPr>
          <p:cNvPr id="24" name="Picture 23">
            <a:extLst>
              <a:ext uri="{FF2B5EF4-FFF2-40B4-BE49-F238E27FC236}">
                <a16:creationId xmlns:a16="http://schemas.microsoft.com/office/drawing/2014/main" id="{ABAD050C-2ABE-41B0-AAF6-D6CCF90444DC}"/>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1314881" y="2529949"/>
            <a:ext cx="2714667" cy="130286"/>
          </a:xfrm>
          <a:prstGeom prst="rect">
            <a:avLst/>
          </a:prstGeom>
        </p:spPr>
      </p:pic>
      <p:pic>
        <p:nvPicPr>
          <p:cNvPr id="31" name="Picture 30">
            <a:extLst>
              <a:ext uri="{FF2B5EF4-FFF2-40B4-BE49-F238E27FC236}">
                <a16:creationId xmlns:a16="http://schemas.microsoft.com/office/drawing/2014/main" id="{0A62A491-B7A7-4101-B58A-0BA88B9FDAA0}"/>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2275217" y="2689047"/>
            <a:ext cx="629333" cy="259810"/>
          </a:xfrm>
          <a:prstGeom prst="rect">
            <a:avLst/>
          </a:prstGeom>
        </p:spPr>
      </p:pic>
      <p:pic>
        <p:nvPicPr>
          <p:cNvPr id="33" name="Picture 32">
            <a:extLst>
              <a:ext uri="{FF2B5EF4-FFF2-40B4-BE49-F238E27FC236}">
                <a16:creationId xmlns:a16="http://schemas.microsoft.com/office/drawing/2014/main" id="{8D305E1D-8D90-43AC-9857-523DBE3FB399}"/>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1314450" y="2994301"/>
            <a:ext cx="2713143" cy="288762"/>
          </a:xfrm>
          <a:prstGeom prst="rect">
            <a:avLst/>
          </a:prstGeom>
        </p:spPr>
      </p:pic>
      <p:sp>
        <p:nvSpPr>
          <p:cNvPr id="34" name="TextBox 33">
            <a:extLst>
              <a:ext uri="{FF2B5EF4-FFF2-40B4-BE49-F238E27FC236}">
                <a16:creationId xmlns:a16="http://schemas.microsoft.com/office/drawing/2014/main" id="{9B7EB226-179C-41B0-B90A-02A5BCA77707}"/>
              </a:ext>
            </a:extLst>
          </p:cNvPr>
          <p:cNvSpPr txBox="1"/>
          <p:nvPr/>
        </p:nvSpPr>
        <p:spPr>
          <a:xfrm>
            <a:off x="768032" y="966844"/>
            <a:ext cx="971470" cy="215444"/>
          </a:xfrm>
          <a:prstGeom prst="rect">
            <a:avLst/>
          </a:prstGeom>
          <a:noFill/>
        </p:spPr>
        <p:txBody>
          <a:bodyPr wrap="square" rtlCol="0">
            <a:spAutoFit/>
          </a:bodyPr>
          <a:lstStyle/>
          <a:p>
            <a:r>
              <a:rPr lang="en-US" sz="800" b="1" dirty="0">
                <a:latin typeface="Cambria" panose="02040503050406030204" pitchFamily="18" charset="0"/>
                <a:ea typeface="Cambria" panose="02040503050406030204" pitchFamily="18" charset="0"/>
                <a:cs typeface="Tahoma" panose="020B0604030504040204" pitchFamily="34" charset="0"/>
              </a:rPr>
              <a:t>Apply Stokes’:</a:t>
            </a:r>
            <a:endParaRPr lang="en-US" sz="800" b="1" dirty="0">
              <a:solidFill>
                <a:srgbClr val="000000"/>
              </a:solidFill>
              <a:latin typeface="Cambria" panose="02040503050406030204" pitchFamily="18" charset="0"/>
              <a:ea typeface="Cambria" panose="02040503050406030204" pitchFamily="18" charset="0"/>
              <a:cs typeface="Tahoma" panose="020B0604030504040204" pitchFamily="34" charset="0"/>
            </a:endParaRPr>
          </a:p>
        </p:txBody>
      </p:sp>
    </p:spTree>
    <p:extLst>
      <p:ext uri="{BB962C8B-B14F-4D97-AF65-F5344CB8AC3E}">
        <p14:creationId xmlns:p14="http://schemas.microsoft.com/office/powerpoint/2010/main" val="146337874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249</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2" name="TextBox 1">
            <a:extLst>
              <a:ext uri="{FF2B5EF4-FFF2-40B4-BE49-F238E27FC236}">
                <a16:creationId xmlns:a16="http://schemas.microsoft.com/office/drawing/2014/main" id="{76DA7766-AAA2-0863-790E-AC3002A236D6}"/>
              </a:ext>
            </a:extLst>
          </p:cNvPr>
          <p:cNvSpPr txBox="1"/>
          <p:nvPr/>
        </p:nvSpPr>
        <p:spPr>
          <a:xfrm>
            <a:off x="21587" y="379981"/>
            <a:ext cx="4564842" cy="646331"/>
          </a:xfrm>
          <a:prstGeom prst="rect">
            <a:avLst/>
          </a:prstGeom>
          <a:noFill/>
        </p:spPr>
        <p:txBody>
          <a:bodyPr wrap="square" rtlCol="0">
            <a:spAutoFit/>
          </a:bodyPr>
          <a:lstStyle/>
          <a:p>
            <a:r>
              <a:rPr lang="en-US" sz="600" dirty="0">
                <a:latin typeface="Tahoma" panose="020B0604030504040204" pitchFamily="34" charset="0"/>
                <a:ea typeface="Tahoma" panose="020B0604030504040204" pitchFamily="34" charset="0"/>
                <a:cs typeface="Tahoma" panose="020B0604030504040204" pitchFamily="34" charset="0"/>
              </a:rPr>
              <a:t>The following four plots show vector fields or flows. It is assumed that the vector field has no z-component and that the flow is the same in all planes parallel to the x-y plane. Therefore the only component of the curl that can be nonzero is the z-component. </a:t>
            </a:r>
          </a:p>
          <a:p>
            <a:endParaRPr lang="en-US" sz="600" dirty="0">
              <a:latin typeface="Tahoma" panose="020B0604030504040204" pitchFamily="34" charset="0"/>
              <a:ea typeface="Tahoma" panose="020B0604030504040204" pitchFamily="34" charset="0"/>
              <a:cs typeface="Tahoma" panose="020B0604030504040204" pitchFamily="34" charset="0"/>
            </a:endParaRPr>
          </a:p>
          <a:p>
            <a:r>
              <a:rPr lang="en-US" sz="600" dirty="0">
                <a:latin typeface="Tahoma" panose="020B0604030504040204" pitchFamily="34" charset="0"/>
                <a:ea typeface="Tahoma" panose="020B0604030504040204" pitchFamily="34" charset="0"/>
                <a:cs typeface="Tahoma" panose="020B0604030504040204" pitchFamily="34" charset="0"/>
              </a:rPr>
              <a:t>The z-axis is perpendicular to the plane of the paper and pointing towards the sky. For each of the </a:t>
            </a:r>
            <a:r>
              <a:rPr lang="en-US" sz="600" b="1" dirty="0">
                <a:latin typeface="Tahoma" panose="020B0604030504040204" pitchFamily="34" charset="0"/>
                <a:ea typeface="Tahoma" panose="020B0604030504040204" pitchFamily="34" charset="0"/>
                <a:cs typeface="Tahoma" panose="020B0604030504040204" pitchFamily="34" charset="0"/>
              </a:rPr>
              <a:t>points A to G</a:t>
            </a:r>
            <a:r>
              <a:rPr lang="en-US" sz="600" dirty="0">
                <a:latin typeface="Tahoma" panose="020B0604030504040204" pitchFamily="34" charset="0"/>
                <a:ea typeface="Tahoma" panose="020B0604030504040204" pitchFamily="34" charset="0"/>
                <a:cs typeface="Tahoma" panose="020B0604030504040204" pitchFamily="34" charset="0"/>
              </a:rPr>
              <a:t>, figure out if the </a:t>
            </a:r>
            <a:r>
              <a:rPr lang="en-US" sz="600" b="1" dirty="0">
                <a:latin typeface="Tahoma" panose="020B0604030504040204" pitchFamily="34" charset="0"/>
                <a:ea typeface="Tahoma" panose="020B0604030504040204" pitchFamily="34" charset="0"/>
                <a:cs typeface="Tahoma" panose="020B0604030504040204" pitchFamily="34" charset="0"/>
              </a:rPr>
              <a:t>z-component of the curl </a:t>
            </a:r>
            <a:r>
              <a:rPr lang="en-US" sz="600" dirty="0">
                <a:latin typeface="Tahoma" panose="020B0604030504040204" pitchFamily="34" charset="0"/>
                <a:ea typeface="Tahoma" panose="020B0604030504040204" pitchFamily="34" charset="0"/>
                <a:cs typeface="Tahoma" panose="020B0604030504040204" pitchFamily="34" charset="0"/>
              </a:rPr>
              <a:t>is </a:t>
            </a:r>
            <a:r>
              <a:rPr lang="en-US" sz="600" b="1" dirty="0">
                <a:latin typeface="Tahoma" panose="020B0604030504040204" pitchFamily="34" charset="0"/>
                <a:ea typeface="Tahoma" panose="020B0604030504040204" pitchFamily="34" charset="0"/>
                <a:cs typeface="Tahoma" panose="020B0604030504040204" pitchFamily="34" charset="0"/>
              </a:rPr>
              <a:t>negative, zero, or positive</a:t>
            </a:r>
            <a:r>
              <a:rPr lang="en-US" sz="600" dirty="0">
                <a:latin typeface="Tahoma" panose="020B0604030504040204" pitchFamily="34" charset="0"/>
                <a:ea typeface="Tahoma" panose="020B0604030504040204" pitchFamily="34" charset="0"/>
                <a:cs typeface="Tahoma" panose="020B0604030504040204" pitchFamily="34" charset="0"/>
              </a:rPr>
              <a:t>. Read the titles of each plot carefully. It is important that D is located exactly on the midline, where the flow flips direction. Likewise, it is significant that F is the center. </a:t>
            </a:r>
          </a:p>
        </p:txBody>
      </p:sp>
      <p:pic>
        <p:nvPicPr>
          <p:cNvPr id="15" name="Picture 14">
            <a:extLst>
              <a:ext uri="{FF2B5EF4-FFF2-40B4-BE49-F238E27FC236}">
                <a16:creationId xmlns:a16="http://schemas.microsoft.com/office/drawing/2014/main" id="{BD26F31E-C6D8-1E9F-604D-55ACA9F443D7}"/>
              </a:ext>
            </a:extLst>
          </p:cNvPr>
          <p:cNvPicPr>
            <a:picLocks noChangeAspect="1"/>
          </p:cNvPicPr>
          <p:nvPr/>
        </p:nvPicPr>
        <p:blipFill>
          <a:blip r:embed="rId4"/>
          <a:stretch>
            <a:fillRect/>
          </a:stretch>
        </p:blipFill>
        <p:spPr>
          <a:xfrm>
            <a:off x="882547" y="1026431"/>
            <a:ext cx="2842921" cy="2177725"/>
          </a:xfrm>
          <a:prstGeom prst="rect">
            <a:avLst/>
          </a:prstGeom>
        </p:spPr>
      </p:pic>
    </p:spTree>
    <p:extLst>
      <p:ext uri="{BB962C8B-B14F-4D97-AF65-F5344CB8AC3E}">
        <p14:creationId xmlns:p14="http://schemas.microsoft.com/office/powerpoint/2010/main" val="3512380923"/>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25</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8" cstate="print">
              <a:duotone>
                <a:prstClr val="black"/>
                <a:schemeClr val="accent6">
                  <a:tint val="45000"/>
                  <a:satMod val="400000"/>
                </a:schemeClr>
              </a:duotone>
              <a:extLst>
                <a:ext uri="{BEBA8EAE-BF5A-486C-A8C5-ECC9F3942E4B}">
                  <a14:imgProps xmlns:a14="http://schemas.microsoft.com/office/drawing/2010/main">
                    <a14:imgLayer r:embed="rId9">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(Solution)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183AE67-5999-42A6-800F-1FE32A5C8B10}"/>
              </a:ext>
            </a:extLst>
          </p:cNvPr>
          <p:cNvSpPr txBox="1"/>
          <p:nvPr/>
        </p:nvSpPr>
        <p:spPr>
          <a:xfrm>
            <a:off x="1409565" y="2465665"/>
            <a:ext cx="2045512" cy="815608"/>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Ellipsoid </a:t>
            </a:r>
          </a:p>
          <a:p>
            <a:pPr marL="685800" lvl="1" indent="-228600">
              <a:buFont typeface="+mj-lt"/>
              <a:buAutoNum type="alphaUcPeriod"/>
            </a:pPr>
            <a:r>
              <a:rPr lang="en-US" sz="600" b="1" dirty="0">
                <a:solidFill>
                  <a:srgbClr val="FF0000"/>
                </a:solidFill>
                <a:latin typeface="Cambria" panose="02040503050406030204" pitchFamily="18" charset="0"/>
                <a:ea typeface="Cambria" panose="02040503050406030204" pitchFamily="18" charset="0"/>
                <a:cs typeface="Tahoma" panose="020B0604030504040204" pitchFamily="34" charset="0"/>
              </a:rPr>
              <a:t>Hyperboloid of one sheet</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Hyperboloid of two sheets</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Cone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Elliptic paraboloid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Hyperbolic paraboloid</a:t>
            </a: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p:pic>
        <p:nvPicPr>
          <p:cNvPr id="17" name="Picture 16">
            <a:extLst>
              <a:ext uri="{FF2B5EF4-FFF2-40B4-BE49-F238E27FC236}">
                <a16:creationId xmlns:a16="http://schemas.microsoft.com/office/drawing/2014/main" id="{D48A062E-DD31-44BA-8BB6-8E083F42749B}"/>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56972" y="459353"/>
            <a:ext cx="4167619" cy="128000"/>
          </a:xfrm>
          <a:prstGeom prst="rect">
            <a:avLst/>
          </a:prstGeom>
        </p:spPr>
      </p:pic>
      <p:pic>
        <p:nvPicPr>
          <p:cNvPr id="21" name="Picture 20">
            <a:extLst>
              <a:ext uri="{FF2B5EF4-FFF2-40B4-BE49-F238E27FC236}">
                <a16:creationId xmlns:a16="http://schemas.microsoft.com/office/drawing/2014/main" id="{ABB68A8D-1E4C-4A25-8D8E-3C434AB70FAE}"/>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6972" y="617497"/>
            <a:ext cx="3891048" cy="128000"/>
          </a:xfrm>
          <a:prstGeom prst="rect">
            <a:avLst/>
          </a:prstGeom>
        </p:spPr>
      </p:pic>
      <p:pic>
        <p:nvPicPr>
          <p:cNvPr id="19" name="Picture 18">
            <a:extLst>
              <a:ext uri="{FF2B5EF4-FFF2-40B4-BE49-F238E27FC236}">
                <a16:creationId xmlns:a16="http://schemas.microsoft.com/office/drawing/2014/main" id="{9F8F718C-FCB1-478A-9437-C966A8360DC3}"/>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294522" y="459353"/>
            <a:ext cx="218667" cy="128000"/>
          </a:xfrm>
          <a:prstGeom prst="rect">
            <a:avLst/>
          </a:prstGeom>
        </p:spPr>
      </p:pic>
      <p:pic>
        <p:nvPicPr>
          <p:cNvPr id="27" name="Picture 26">
            <a:extLst>
              <a:ext uri="{FF2B5EF4-FFF2-40B4-BE49-F238E27FC236}">
                <a16:creationId xmlns:a16="http://schemas.microsoft.com/office/drawing/2014/main" id="{C0AFD088-4F5B-4808-AEC2-B35B37FBF83A}"/>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3981450" y="617497"/>
            <a:ext cx="267428" cy="94476"/>
          </a:xfrm>
          <a:prstGeom prst="rect">
            <a:avLst/>
          </a:prstGeom>
        </p:spPr>
      </p:pic>
      <p:pic>
        <p:nvPicPr>
          <p:cNvPr id="65" name="Picture 64">
            <a:extLst>
              <a:ext uri="{FF2B5EF4-FFF2-40B4-BE49-F238E27FC236}">
                <a16:creationId xmlns:a16="http://schemas.microsoft.com/office/drawing/2014/main" id="{60B9A00F-485B-4685-A193-AA3414A78A22}"/>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6972" y="781509"/>
            <a:ext cx="967619" cy="128000"/>
          </a:xfrm>
          <a:prstGeom prst="rect">
            <a:avLst/>
          </a:prstGeom>
        </p:spPr>
      </p:pic>
      <p:pic>
        <p:nvPicPr>
          <p:cNvPr id="1026" name="Picture 2" descr="Hyperboloid - Wikipedia">
            <a:hlinkClick r:id="rId15"/>
            <a:extLst>
              <a:ext uri="{FF2B5EF4-FFF2-40B4-BE49-F238E27FC236}">
                <a16:creationId xmlns:a16="http://schemas.microsoft.com/office/drawing/2014/main" id="{27738F42-BE3A-477D-9210-67B5D3CE7CB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110742" y="2269426"/>
            <a:ext cx="926004" cy="8924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D7588D6-D1B3-4B5B-973C-9D005951BA40}"/>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26248" y="3181182"/>
            <a:ext cx="893714" cy="153905"/>
          </a:xfrm>
          <a:prstGeom prst="rect">
            <a:avLst/>
          </a:prstGeom>
        </p:spPr>
      </p:pic>
      <p:pic>
        <p:nvPicPr>
          <p:cNvPr id="28" name="Picture 27">
            <a:extLst>
              <a:ext uri="{FF2B5EF4-FFF2-40B4-BE49-F238E27FC236}">
                <a16:creationId xmlns:a16="http://schemas.microsoft.com/office/drawing/2014/main" id="{9BBAE161-7707-4A39-8931-552D7565C350}"/>
              </a:ext>
            </a:extLst>
          </p:cNvPr>
          <p:cNvPicPr>
            <a:picLocks noChangeAspect="1"/>
          </p:cNvPicPr>
          <p:nvPr/>
        </p:nvPicPr>
        <p:blipFill>
          <a:blip r:embed="rId18"/>
          <a:stretch>
            <a:fillRect/>
          </a:stretch>
        </p:blipFill>
        <p:spPr>
          <a:xfrm>
            <a:off x="1238937" y="1090794"/>
            <a:ext cx="1956049" cy="1258188"/>
          </a:xfrm>
          <a:prstGeom prst="rect">
            <a:avLst/>
          </a:prstGeom>
        </p:spPr>
      </p:pic>
      <p:sp>
        <p:nvSpPr>
          <p:cNvPr id="23" name="object 12">
            <a:extLst>
              <a:ext uri="{FF2B5EF4-FFF2-40B4-BE49-F238E27FC236}">
                <a16:creationId xmlns:a16="http://schemas.microsoft.com/office/drawing/2014/main" id="{BE0EA04E-CE12-43F9-8B03-2A6CFCDD71BB}"/>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Tree>
    <p:extLst>
      <p:ext uri="{BB962C8B-B14F-4D97-AF65-F5344CB8AC3E}">
        <p14:creationId xmlns:p14="http://schemas.microsoft.com/office/powerpoint/2010/main" val="952033265"/>
      </p:ext>
    </p:extLst>
  </p:cSld>
  <p:clrMapOvr>
    <a:masterClrMapping/>
  </p:clrMapOvr>
  <p:transition>
    <p:cut/>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1,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250</a:t>
            </a:fld>
            <a:r>
              <a:rPr spc="-55" dirty="0"/>
              <a:t> </a:t>
            </a:r>
            <a:r>
              <a:rPr spc="35" dirty="0"/>
              <a:t>/</a:t>
            </a:r>
            <a:r>
              <a:rPr spc="-15" dirty="0"/>
              <a:t> </a:t>
            </a:r>
            <a:r>
              <a:rPr lang="en-US" spc="-55" dirty="0"/>
              <a:t>11</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2" name="TextBox 1">
            <a:extLst>
              <a:ext uri="{FF2B5EF4-FFF2-40B4-BE49-F238E27FC236}">
                <a16:creationId xmlns:a16="http://schemas.microsoft.com/office/drawing/2014/main" id="{76DA7766-AAA2-0863-790E-AC3002A236D6}"/>
              </a:ext>
            </a:extLst>
          </p:cNvPr>
          <p:cNvSpPr txBox="1"/>
          <p:nvPr/>
        </p:nvSpPr>
        <p:spPr>
          <a:xfrm>
            <a:off x="3143249" y="760879"/>
            <a:ext cx="1415249" cy="2185214"/>
          </a:xfrm>
          <a:prstGeom prst="rect">
            <a:avLst/>
          </a:prstGeom>
          <a:noFill/>
        </p:spPr>
        <p:txBody>
          <a:bodyPr wrap="square" rtlCol="0">
            <a:spAutoFit/>
          </a:bodyPr>
          <a:lstStyle/>
          <a:p>
            <a:r>
              <a:rPr lang="en-US" sz="800" b="1" dirty="0">
                <a:solidFill>
                  <a:srgbClr val="FF0000"/>
                </a:solidFill>
              </a:rPr>
              <a:t>A: zero. </a:t>
            </a:r>
          </a:p>
          <a:p>
            <a:r>
              <a:rPr lang="en-US" sz="800" b="1" dirty="0">
                <a:solidFill>
                  <a:srgbClr val="FF0000"/>
                </a:solidFill>
              </a:rPr>
              <a:t>B: negative.</a:t>
            </a:r>
          </a:p>
          <a:p>
            <a:r>
              <a:rPr lang="en-US" sz="800" b="1" dirty="0">
                <a:solidFill>
                  <a:srgbClr val="FF0000"/>
                </a:solidFill>
              </a:rPr>
              <a:t>C: zero. </a:t>
            </a:r>
          </a:p>
          <a:p>
            <a:r>
              <a:rPr lang="en-US" sz="800" b="1" dirty="0">
                <a:solidFill>
                  <a:srgbClr val="FF0000"/>
                </a:solidFill>
              </a:rPr>
              <a:t>D: positive and infinite. </a:t>
            </a:r>
          </a:p>
          <a:p>
            <a:r>
              <a:rPr lang="en-US" sz="800" b="1" dirty="0">
                <a:solidFill>
                  <a:srgbClr val="FF0000"/>
                </a:solidFill>
              </a:rPr>
              <a:t>E: zero. </a:t>
            </a:r>
          </a:p>
          <a:p>
            <a:r>
              <a:rPr lang="en-US" sz="800" b="1" dirty="0">
                <a:solidFill>
                  <a:srgbClr val="FF0000"/>
                </a:solidFill>
              </a:rPr>
              <a:t>F: positive and infinite. </a:t>
            </a:r>
          </a:p>
          <a:p>
            <a:r>
              <a:rPr lang="en-US" sz="800" b="1" dirty="0">
                <a:solidFill>
                  <a:srgbClr val="FF0000"/>
                </a:solidFill>
              </a:rPr>
              <a:t>G: zero. </a:t>
            </a:r>
          </a:p>
          <a:p>
            <a:endParaRPr lang="en-US" sz="800" dirty="0">
              <a:latin typeface="Tahoma" panose="020B0604030504040204" pitchFamily="34" charset="0"/>
              <a:ea typeface="Tahoma" panose="020B0604030504040204" pitchFamily="34" charset="0"/>
              <a:cs typeface="Tahoma" panose="020B0604030504040204" pitchFamily="34" charset="0"/>
            </a:endParaRPr>
          </a:p>
          <a:p>
            <a:r>
              <a:rPr lang="en-US" sz="800" dirty="0"/>
              <a:t>Note: For these types of problems, it is important to consider loops of an appropriate shape and think in terms of Stokes’ theorem. One should estimate curl or divergence by looking at circulation and flux for tiny, convenient regions.</a:t>
            </a:r>
            <a:endParaRPr lang="en-US" sz="600" dirty="0">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BD26F31E-C6D8-1E9F-604D-55ACA9F443D7}"/>
              </a:ext>
            </a:extLst>
          </p:cNvPr>
          <p:cNvPicPr>
            <a:picLocks noChangeAspect="1"/>
          </p:cNvPicPr>
          <p:nvPr/>
        </p:nvPicPr>
        <p:blipFill>
          <a:blip r:embed="rId4"/>
          <a:stretch>
            <a:fillRect/>
          </a:stretch>
        </p:blipFill>
        <p:spPr>
          <a:xfrm>
            <a:off x="203392" y="768368"/>
            <a:ext cx="2842921" cy="2177725"/>
          </a:xfrm>
          <a:prstGeom prst="rect">
            <a:avLst/>
          </a:prstGeom>
        </p:spPr>
      </p:pic>
    </p:spTree>
    <p:extLst>
      <p:ext uri="{BB962C8B-B14F-4D97-AF65-F5344CB8AC3E}">
        <p14:creationId xmlns:p14="http://schemas.microsoft.com/office/powerpoint/2010/main" val="4128412596"/>
      </p:ext>
    </p:extLst>
  </p:cSld>
  <p:clrMapOvr>
    <a:masterClrMapping/>
  </p:clrMapOvr>
  <p:transition>
    <p:cut/>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Divergence Theorem</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251</a:t>
            </a:fld>
            <a:r>
              <a:rPr spc="-55" dirty="0"/>
              <a:t> </a:t>
            </a:r>
            <a:r>
              <a:rPr spc="35" dirty="0"/>
              <a:t>/</a:t>
            </a:r>
            <a:r>
              <a:rPr spc="-15" dirty="0"/>
              <a:t> </a:t>
            </a:r>
            <a:r>
              <a:rPr lang="en-US" spc="-55" dirty="0"/>
              <a:t>11</a:t>
            </a:r>
            <a:endParaRPr spc="-55"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F52C966-8A35-4C50-8094-20CD963D33A8}"/>
                  </a:ext>
                </a:extLst>
              </p:cNvPr>
              <p:cNvSpPr txBox="1"/>
              <p:nvPr/>
            </p:nvSpPr>
            <p:spPr>
              <a:xfrm>
                <a:off x="2262144" y="347097"/>
                <a:ext cx="2424584" cy="3428246"/>
              </a:xfrm>
              <a:prstGeom prst="rect">
                <a:avLst/>
              </a:prstGeom>
              <a:noFill/>
            </p:spPr>
            <p:txBody>
              <a:bodyPr wrap="square" rtlCol="0">
                <a:spAutoFit/>
              </a:bodyPr>
              <a:lstStyle/>
              <a:p>
                <a:pPr marL="285750" indent="-285750">
                  <a:buFont typeface="Arial" panose="020B0604020202020204" pitchFamily="34" charset="0"/>
                  <a:buChar char="•"/>
                </a:pPr>
                <a:r>
                  <a:rPr lang="en-US" sz="800" dirty="0">
                    <a:solidFill>
                      <a:schemeClr val="tx1"/>
                    </a:solidFill>
                    <a:latin typeface="Tahoma" panose="020B0604030504040204" pitchFamily="34" charset="0"/>
                    <a:ea typeface="Tahoma" panose="020B0604030504040204" pitchFamily="34" charset="0"/>
                    <a:cs typeface="Tahoma" panose="020B0604030504040204" pitchFamily="34" charset="0"/>
                  </a:rPr>
                  <a:t>Generalizes Green’s Theorem for flux (vector form) to 3D-space</a:t>
                </a:r>
              </a:p>
              <a:p>
                <a:pPr marL="742950" lvl="1" indent="-285750">
                  <a:buFont typeface="Arial" panose="020B0604020202020204" pitchFamily="34" charset="0"/>
                  <a:buChar char="•"/>
                </a:pPr>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closed curve </a:t>
                </a:r>
                <a14:m>
                  <m:oMath xmlns:m="http://schemas.openxmlformats.org/officeDocument/2006/math">
                    <m:r>
                      <a:rPr lang="en-US" sz="800" b="0" i="1" u="none" strike="noStrike" baseline="0"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oMath>
                </a14:m>
                <a:r>
                  <a:rPr lang="en-US" sz="800" dirty="0">
                    <a:solidFill>
                      <a:schemeClr val="tx1"/>
                    </a:solidFill>
                    <a:latin typeface="Tahoma" panose="020B0604030504040204" pitchFamily="34" charset="0"/>
                    <a:ea typeface="Tahoma" panose="020B0604030504040204" pitchFamily="34" charset="0"/>
                    <a:cs typeface="Tahoma" panose="020B0604030504040204" pitchFamily="34" charset="0"/>
                  </a:rPr>
                  <a:t> oriented closed surface</a:t>
                </a:r>
              </a:p>
              <a:p>
                <a:pPr marL="742950" lvl="1" indent="-285750">
                  <a:buFont typeface="Arial" panose="020B0604020202020204" pitchFamily="34" charset="0"/>
                  <a:buChar char="•"/>
                </a:pPr>
                <a:r>
                  <a:rPr lang="en-US" sz="800" dirty="0">
                    <a:solidFill>
                      <a:schemeClr val="tx1"/>
                    </a:solidFill>
                    <a:latin typeface="Tahoma" panose="020B0604030504040204" pitchFamily="34" charset="0"/>
                    <a:ea typeface="Tahoma" panose="020B0604030504040204" pitchFamily="34" charset="0"/>
                    <a:cs typeface="Tahoma" panose="020B0604030504040204" pitchFamily="34" charset="0"/>
                  </a:rPr>
                  <a:t>Flux line integral &amp; double integral </a:t>
                </a:r>
                <a14:m>
                  <m:oMath xmlns:m="http://schemas.openxmlformats.org/officeDocument/2006/math">
                    <m:r>
                      <a:rPr lang="en-US" sz="800" b="0" i="1" u="none" strike="noStrike" baseline="0"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oMath>
                </a14:m>
                <a:r>
                  <a:rPr lang="en-US" sz="80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 surface integral &amp;</a:t>
                </a:r>
                <a:r>
                  <a:rPr lang="en-US" sz="800" b="0" i="0" u="none" strike="noStrike" dirty="0">
                    <a:solidFill>
                      <a:schemeClr val="tx1"/>
                    </a:solidFill>
                    <a:latin typeface="Tahoma" panose="020B0604030504040204" pitchFamily="34" charset="0"/>
                    <a:ea typeface="Tahoma" panose="020B0604030504040204" pitchFamily="34" charset="0"/>
                    <a:cs typeface="Tahoma" panose="020B0604030504040204" pitchFamily="34" charset="0"/>
                  </a:rPr>
                  <a:t> triple integral</a:t>
                </a:r>
                <a:endParaRPr lang="en-US" sz="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anose="020B0604020202020204" pitchFamily="34" charset="0"/>
                  <a:buChar char="•"/>
                </a:pP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The </a:t>
                </a:r>
                <a:r>
                  <a:rPr lang="en-US" sz="800" b="1" i="0" u="none" strike="noStrike" baseline="0" dirty="0">
                    <a:latin typeface="Tahoma" panose="020B0604030504040204" pitchFamily="34" charset="0"/>
                    <a:ea typeface="Tahoma" panose="020B0604030504040204" pitchFamily="34" charset="0"/>
                    <a:cs typeface="Tahoma" panose="020B0604030504040204" pitchFamily="34" charset="0"/>
                  </a:rPr>
                  <a:t>triple integral</a:t>
                </a: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 side of Divergence theorem represents the </a:t>
                </a:r>
                <a:r>
                  <a:rPr lang="en-US" sz="800" b="0" i="1" u="none" strike="noStrike" baseline="0" dirty="0">
                    <a:latin typeface="Tahoma" panose="020B0604030504040204" pitchFamily="34" charset="0"/>
                    <a:ea typeface="Tahoma" panose="020B0604030504040204" pitchFamily="34" charset="0"/>
                    <a:cs typeface="Tahoma" panose="020B0604030504040204" pitchFamily="34" charset="0"/>
                  </a:rPr>
                  <a:t>cumulative expansion/contraction</a:t>
                </a: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 of the solid region</a:t>
                </a:r>
              </a:p>
              <a:p>
                <a:pPr marL="285750" indent="-285750" algn="l">
                  <a:buFont typeface="Arial" panose="020B0604020202020204" pitchFamily="34" charset="0"/>
                  <a:buChar char="•"/>
                </a:pP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The </a:t>
                </a:r>
                <a:r>
                  <a:rPr lang="en-US" sz="800" b="1" i="0" u="none" strike="noStrike" baseline="0" dirty="0">
                    <a:latin typeface="Tahoma" panose="020B0604030504040204" pitchFamily="34" charset="0"/>
                    <a:ea typeface="Tahoma" panose="020B0604030504040204" pitchFamily="34" charset="0"/>
                    <a:cs typeface="Tahoma" panose="020B0604030504040204" pitchFamily="34" charset="0"/>
                  </a:rPr>
                  <a:t>surface integral </a:t>
                </a: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side of Divergence theorem represents </a:t>
                </a:r>
                <a:r>
                  <a:rPr lang="en-US" sz="800" b="0" i="1" u="none" strike="noStrike" baseline="0" dirty="0">
                    <a:latin typeface="Tahoma" panose="020B0604030504040204" pitchFamily="34" charset="0"/>
                    <a:ea typeface="Tahoma" panose="020B0604030504040204" pitchFamily="34" charset="0"/>
                    <a:cs typeface="Tahoma" panose="020B0604030504040204" pitchFamily="34" charset="0"/>
                  </a:rPr>
                  <a:t>the flux of the vector field</a:t>
                </a: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 across the boundary (i.e. surface)</a:t>
                </a:r>
              </a:p>
              <a:p>
                <a:pPr marL="742950" lvl="1" indent="-2857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Outer boundary (surface) = solid region (volume)</a:t>
                </a:r>
                <a:endParaRPr lang="en-US" sz="80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800" i="0" u="none" strike="noStrike" baseline="0" dirty="0">
                    <a:latin typeface="Tahoma" panose="020B0604030504040204" pitchFamily="34" charset="0"/>
                    <a:ea typeface="Tahoma" panose="020B0604030504040204" pitchFamily="34" charset="0"/>
                    <a:cs typeface="Tahoma" panose="020B0604030504040204" pitchFamily="34" charset="0"/>
                  </a:rPr>
                  <a:t>Use </a:t>
                </a:r>
                <a:r>
                  <a:rPr lang="en-US" sz="800" b="1" i="0" u="none" strike="noStrike" baseline="0" dirty="0">
                    <a:latin typeface="Tahoma" panose="020B0604030504040204" pitchFamily="34" charset="0"/>
                    <a:ea typeface="Tahoma" panose="020B0604030504040204" pitchFamily="34" charset="0"/>
                    <a:cs typeface="Tahoma" panose="020B0604030504040204" pitchFamily="34" charset="0"/>
                  </a:rPr>
                  <a:t>Divergence</a:t>
                </a:r>
                <a:r>
                  <a:rPr lang="en-US" sz="800" b="1" dirty="0">
                    <a:latin typeface="Tahoma" panose="020B0604030504040204" pitchFamily="34" charset="0"/>
                    <a:ea typeface="Tahoma" panose="020B0604030504040204" pitchFamily="34" charset="0"/>
                    <a:cs typeface="Tahoma" panose="020B0604030504040204" pitchFamily="34" charset="0"/>
                  </a:rPr>
                  <a:t> theorem</a:t>
                </a:r>
                <a:r>
                  <a:rPr lang="en-US" sz="800" dirty="0">
                    <a:latin typeface="Tahoma" panose="020B0604030504040204" pitchFamily="34" charset="0"/>
                    <a:ea typeface="Tahoma" panose="020B0604030504040204" pitchFamily="34" charset="0"/>
                    <a:cs typeface="Tahoma" panose="020B0604030504040204" pitchFamily="34" charset="0"/>
                  </a:rPr>
                  <a:t> </a:t>
                </a:r>
                <a:r>
                  <a:rPr lang="en-US" sz="800" i="0" u="none" strike="noStrike" baseline="0" dirty="0">
                    <a:latin typeface="Tahoma" panose="020B0604030504040204" pitchFamily="34" charset="0"/>
                    <a:ea typeface="Tahoma" panose="020B0604030504040204" pitchFamily="34" charset="0"/>
                    <a:cs typeface="Tahoma" panose="020B0604030504040204" pitchFamily="34" charset="0"/>
                  </a:rPr>
                  <a:t>when you see a closed surface in 3D-space which encloses a volume (solid region)</a:t>
                </a:r>
              </a:p>
              <a:p>
                <a:pPr marL="285750" indent="-2857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Can extend to “</a:t>
                </a:r>
                <a:r>
                  <a:rPr lang="en-US" sz="800" i="1" dirty="0">
                    <a:latin typeface="Tahoma" panose="020B0604030504040204" pitchFamily="34" charset="0"/>
                    <a:ea typeface="Tahoma" panose="020B0604030504040204" pitchFamily="34" charset="0"/>
                    <a:cs typeface="Tahoma" panose="020B0604030504040204" pitchFamily="34" charset="0"/>
                  </a:rPr>
                  <a:t>hollow-regions</a:t>
                </a:r>
                <a:r>
                  <a:rPr lang="en-US" sz="800" dirty="0">
                    <a:latin typeface="Tahoma" panose="020B0604030504040204" pitchFamily="34" charset="0"/>
                    <a:ea typeface="Tahoma" panose="020B0604030504040204" pitchFamily="34" charset="0"/>
                    <a:cs typeface="Tahoma" panose="020B0604030504040204" pitchFamily="34" charset="0"/>
                  </a:rPr>
                  <a:t>”</a:t>
                </a:r>
                <a:endParaRPr lang="en-US" sz="80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8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Divergen</a:t>
                </a:r>
                <a:r>
                  <a:rPr lang="en-US" sz="800" b="1" dirty="0">
                    <a:solidFill>
                      <a:srgbClr val="000000"/>
                    </a:solidFill>
                    <a:latin typeface="Tahoma" panose="020B0604030504040204" pitchFamily="34" charset="0"/>
                    <a:ea typeface="Tahoma" panose="020B0604030504040204" pitchFamily="34" charset="0"/>
                    <a:cs typeface="Tahoma" panose="020B0604030504040204" pitchFamily="34" charset="0"/>
                  </a:rPr>
                  <a:t>ce</a:t>
                </a: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 of a curl is always </a:t>
                </a:r>
                <a:r>
                  <a:rPr lang="en-US" sz="800" u="sng" dirty="0">
                    <a:solidFill>
                      <a:srgbClr val="000000"/>
                    </a:solidFill>
                    <a:latin typeface="Tahoma" panose="020B0604030504040204" pitchFamily="34" charset="0"/>
                    <a:ea typeface="Tahoma" panose="020B0604030504040204" pitchFamily="34" charset="0"/>
                    <a:cs typeface="Tahoma" panose="020B0604030504040204" pitchFamily="34" charset="0"/>
                  </a:rPr>
                  <a:t>zero</a:t>
                </a:r>
              </a:p>
              <a:p>
                <a:pPr marL="742950" lvl="1" indent="-285750">
                  <a:buFont typeface="Arial" panose="020B0604020202020204" pitchFamily="34" charset="0"/>
                  <a:buChar char="•"/>
                </a:pPr>
                <a14:m>
                  <m:oMath xmlns:m="http://schemas.openxmlformats.org/officeDocument/2006/math">
                    <m:r>
                      <a:rPr lang="en-US" sz="600" b="0" i="1" dirty="0" smtClean="0">
                        <a:solidFill>
                          <a:srgbClr val="000000"/>
                        </a:solidFill>
                        <a:effectLst/>
                        <a:latin typeface="Cambria Math" panose="02040503050406030204" pitchFamily="18" charset="0"/>
                      </a:rPr>
                      <m:t>𝑑𝑖𝑣</m:t>
                    </m:r>
                    <m:d>
                      <m:dPr>
                        <m:ctrlPr>
                          <a:rPr lang="en-US" sz="600" b="0" i="1" dirty="0" smtClean="0">
                            <a:solidFill>
                              <a:srgbClr val="000000"/>
                            </a:solidFill>
                            <a:effectLst/>
                            <a:latin typeface="Cambria Math" panose="02040503050406030204" pitchFamily="18" charset="0"/>
                          </a:rPr>
                        </m:ctrlPr>
                      </m:dPr>
                      <m:e>
                        <m:r>
                          <a:rPr lang="en-US" sz="600" b="0" i="1" dirty="0" smtClean="0">
                            <a:solidFill>
                              <a:srgbClr val="000000"/>
                            </a:solidFill>
                            <a:effectLst/>
                            <a:latin typeface="Cambria Math" panose="02040503050406030204" pitchFamily="18" charset="0"/>
                          </a:rPr>
                          <m:t>𝑐𝑢𝑟𝑙</m:t>
                        </m:r>
                        <m:d>
                          <m:dPr>
                            <m:ctrlPr>
                              <a:rPr lang="en-US" sz="600" b="0" i="1" dirty="0" smtClean="0">
                                <a:solidFill>
                                  <a:srgbClr val="000000"/>
                                </a:solidFill>
                                <a:effectLst/>
                                <a:latin typeface="Cambria Math" panose="02040503050406030204" pitchFamily="18" charset="0"/>
                              </a:rPr>
                            </m:ctrlPr>
                          </m:dPr>
                          <m:e>
                            <m:r>
                              <a:rPr lang="en-US" sz="600" b="0" i="1" dirty="0" smtClean="0">
                                <a:solidFill>
                                  <a:srgbClr val="000000"/>
                                </a:solidFill>
                                <a:effectLst/>
                                <a:latin typeface="Cambria Math" panose="02040503050406030204" pitchFamily="18" charset="0"/>
                              </a:rPr>
                              <m:t>𝐹</m:t>
                            </m:r>
                          </m:e>
                        </m:d>
                      </m:e>
                    </m:d>
                    <m:r>
                      <a:rPr lang="en-US" sz="600" b="0" i="1" dirty="0" smtClean="0">
                        <a:solidFill>
                          <a:srgbClr val="000000"/>
                        </a:solidFill>
                        <a:effectLst/>
                        <a:latin typeface="Cambria Math" panose="02040503050406030204" pitchFamily="18" charset="0"/>
                      </a:rPr>
                      <m:t>=</m:t>
                    </m:r>
                    <m:r>
                      <m:rPr>
                        <m:sty m:val="p"/>
                      </m:rPr>
                      <a:rPr lang="en-US" sz="600" b="0" i="0" dirty="0" smtClean="0">
                        <a:solidFill>
                          <a:srgbClr val="000000"/>
                        </a:solidFill>
                        <a:effectLst/>
                        <a:latin typeface="Cambria Math" panose="02040503050406030204" pitchFamily="18" charset="0"/>
                      </a:rPr>
                      <m:t>∇</m:t>
                    </m:r>
                    <m:r>
                      <a:rPr lang="en-US" sz="600" b="0" i="1" dirty="0" smtClean="0">
                        <a:solidFill>
                          <a:srgbClr val="000000"/>
                        </a:solidFill>
                        <a:effectLst/>
                        <a:latin typeface="Cambria Math" panose="02040503050406030204" pitchFamily="18" charset="0"/>
                      </a:rPr>
                      <m:t>⋅(</m:t>
                    </m:r>
                    <m:r>
                      <m:rPr>
                        <m:sty m:val="p"/>
                      </m:rPr>
                      <a:rPr lang="en-US" sz="600" b="0" i="0" dirty="0" smtClean="0">
                        <a:solidFill>
                          <a:srgbClr val="000000"/>
                        </a:solidFill>
                        <a:effectLst/>
                        <a:latin typeface="Cambria Math" panose="02040503050406030204" pitchFamily="18" charset="0"/>
                      </a:rPr>
                      <m:t>∇</m:t>
                    </m:r>
                    <m:r>
                      <a:rPr lang="en-US" sz="600" b="0" i="1" dirty="0" smtClean="0">
                        <a:solidFill>
                          <a:srgbClr val="000000"/>
                        </a:solidFill>
                        <a:effectLst/>
                        <a:latin typeface="Cambria Math" panose="02040503050406030204" pitchFamily="18" charset="0"/>
                      </a:rPr>
                      <m:t>× </m:t>
                    </m:r>
                    <m:r>
                      <a:rPr lang="en-US" sz="600" b="0" i="1" dirty="0" smtClean="0">
                        <a:solidFill>
                          <a:srgbClr val="000000"/>
                        </a:solidFill>
                        <a:effectLst/>
                        <a:latin typeface="Cambria Math" panose="02040503050406030204" pitchFamily="18" charset="0"/>
                      </a:rPr>
                      <m:t>𝐹</m:t>
                    </m:r>
                    <m:r>
                      <a:rPr lang="en-US" sz="600" b="0" i="1" dirty="0" smtClean="0">
                        <a:solidFill>
                          <a:srgbClr val="000000"/>
                        </a:solidFill>
                        <a:effectLst/>
                        <a:latin typeface="Cambria Math" panose="02040503050406030204" pitchFamily="18" charset="0"/>
                      </a:rPr>
                      <m:t>)=0</m:t>
                    </m:r>
                  </m:oMath>
                </a14:m>
                <a:br>
                  <a:rPr lang="en-US" sz="1000" b="0" i="0" dirty="0">
                    <a:solidFill>
                      <a:srgbClr val="000000"/>
                    </a:solidFill>
                    <a:effectLst/>
                    <a:latin typeface="Helvetica" panose="020B0604020202020204" pitchFamily="34" charset="0"/>
                  </a:rPr>
                </a:br>
                <a:endParaRPr lang="en-US" sz="1000" b="0" i="0" dirty="0">
                  <a:solidFill>
                    <a:srgbClr val="000000"/>
                  </a:solidFill>
                  <a:effectLst/>
                  <a:latin typeface="Helvetica" panose="020B0604020202020204" pitchFamily="34" charset="0"/>
                </a:endParaRPr>
              </a:p>
              <a:p>
                <a:pPr/>
                <a:br>
                  <a:rPr lang="en-US" sz="1000" dirty="0"/>
                </a:br>
                <a14:m>
                  <m:oMathPara xmlns:m="http://schemas.openxmlformats.org/officeDocument/2006/math">
                    <m:oMathParaPr>
                      <m:jc m:val="centerGroup"/>
                    </m:oMathParaPr>
                    <m:oMath xmlns:m="http://schemas.openxmlformats.org/officeDocument/2006/math">
                      <m:r>
                        <a:rPr lang="en-US" sz="1000" b="1" i="1" dirty="0" smtClean="0">
                          <a:latin typeface="Cambria Math" panose="02040503050406030204" pitchFamily="18" charset="0"/>
                          <a:ea typeface="Tahoma" panose="020B0604030504040204" pitchFamily="34" charset="0"/>
                          <a:cs typeface="Tahoma" panose="020B0604030504040204" pitchFamily="34" charset="0"/>
                        </a:rPr>
                        <m:t> </m:t>
                      </m:r>
                    </m:oMath>
                  </m:oMathPara>
                </a14:m>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6" name="TextBox 15">
                <a:extLst>
                  <a:ext uri="{FF2B5EF4-FFF2-40B4-BE49-F238E27FC236}">
                    <a16:creationId xmlns:a16="http://schemas.microsoft.com/office/drawing/2014/main" id="{4F52C966-8A35-4C50-8094-20CD963D33A8}"/>
                  </a:ext>
                </a:extLst>
              </p:cNvPr>
              <p:cNvSpPr txBox="1">
                <a:spLocks noRot="1" noChangeAspect="1" noMove="1" noResize="1" noEditPoints="1" noAdjustHandles="1" noChangeArrowheads="1" noChangeShapeType="1" noTextEdit="1"/>
              </p:cNvSpPr>
              <p:nvPr/>
            </p:nvSpPr>
            <p:spPr>
              <a:xfrm>
                <a:off x="2262144" y="347097"/>
                <a:ext cx="2424584" cy="3428246"/>
              </a:xfrm>
              <a:prstGeom prst="rect">
                <a:avLst/>
              </a:prstGeom>
              <a:blipFill>
                <a:blip r:embed="rId7"/>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0AA1CF89-77EC-417E-BF2A-C0BFD95310DF}"/>
              </a:ext>
            </a:extLst>
          </p:cNvPr>
          <p:cNvPicPr>
            <a:picLocks noChangeAspect="1"/>
          </p:cNvPicPr>
          <p:nvPr/>
        </p:nvPicPr>
        <p:blipFill>
          <a:blip r:embed="rId8"/>
          <a:stretch>
            <a:fillRect/>
          </a:stretch>
        </p:blipFill>
        <p:spPr>
          <a:xfrm>
            <a:off x="0" y="411931"/>
            <a:ext cx="2301057" cy="951624"/>
          </a:xfrm>
          <a:prstGeom prst="rect">
            <a:avLst/>
          </a:prstGeom>
        </p:spPr>
      </p:pic>
      <p:pic>
        <p:nvPicPr>
          <p:cNvPr id="24" name="Picture 23">
            <a:extLst>
              <a:ext uri="{FF2B5EF4-FFF2-40B4-BE49-F238E27FC236}">
                <a16:creationId xmlns:a16="http://schemas.microsoft.com/office/drawing/2014/main" id="{68F7643D-76D7-4D8D-806F-AAFED958C814}"/>
              </a:ext>
            </a:extLst>
          </p:cNvPr>
          <p:cNvPicPr>
            <a:picLocks noChangeAspect="1"/>
          </p:cNvPicPr>
          <p:nvPr/>
        </p:nvPicPr>
        <p:blipFill>
          <a:blip r:embed="rId9"/>
          <a:stretch>
            <a:fillRect/>
          </a:stretch>
        </p:blipFill>
        <p:spPr>
          <a:xfrm>
            <a:off x="494044" y="2321456"/>
            <a:ext cx="1331443" cy="852671"/>
          </a:xfrm>
          <a:prstGeom prst="rect">
            <a:avLst/>
          </a:prstGeom>
        </p:spPr>
      </p:pic>
      <p:pic>
        <p:nvPicPr>
          <p:cNvPr id="27" name="Picture 26">
            <a:extLst>
              <a:ext uri="{FF2B5EF4-FFF2-40B4-BE49-F238E27FC236}">
                <a16:creationId xmlns:a16="http://schemas.microsoft.com/office/drawing/2014/main" id="{4965C26F-8F71-4BEE-8651-27F52C5C96A2}"/>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29723" y="3161843"/>
            <a:ext cx="1488914" cy="167314"/>
          </a:xfrm>
          <a:prstGeom prst="rect">
            <a:avLst/>
          </a:prstGeom>
        </p:spPr>
      </p:pic>
      <p:pic>
        <p:nvPicPr>
          <p:cNvPr id="1026" name="Picture 2" descr="Divergence theorem - Wikiwand">
            <a:extLst>
              <a:ext uri="{FF2B5EF4-FFF2-40B4-BE49-F238E27FC236}">
                <a16:creationId xmlns:a16="http://schemas.microsoft.com/office/drawing/2014/main" id="{FC1D2EDA-0F1F-45CD-829F-3D5FC96B917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476" y="1327872"/>
            <a:ext cx="2282581" cy="8095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EC826430-A363-4254-8724-1E1705BFDA56}"/>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76923" y="2090128"/>
            <a:ext cx="1341714" cy="79086"/>
          </a:xfrm>
          <a:prstGeom prst="rect">
            <a:avLst/>
          </a:prstGeom>
        </p:spPr>
      </p:pic>
      <p:pic>
        <p:nvPicPr>
          <p:cNvPr id="33" name="Picture 32">
            <a:extLst>
              <a:ext uri="{FF2B5EF4-FFF2-40B4-BE49-F238E27FC236}">
                <a16:creationId xmlns:a16="http://schemas.microsoft.com/office/drawing/2014/main" id="{2B4EBCDC-520C-4D47-A46A-2AA4C87A107A}"/>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76923" y="2191096"/>
            <a:ext cx="811429" cy="80000"/>
          </a:xfrm>
          <a:prstGeom prst="rect">
            <a:avLst/>
          </a:prstGeom>
        </p:spPr>
      </p:pic>
      <p:pic>
        <p:nvPicPr>
          <p:cNvPr id="37" name="Picture 36">
            <a:extLst>
              <a:ext uri="{FF2B5EF4-FFF2-40B4-BE49-F238E27FC236}">
                <a16:creationId xmlns:a16="http://schemas.microsoft.com/office/drawing/2014/main" id="{82148864-054C-4327-9AA3-5FF11C2C9216}"/>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988506" y="2989531"/>
            <a:ext cx="1267810" cy="210286"/>
          </a:xfrm>
          <a:prstGeom prst="rect">
            <a:avLst/>
          </a:prstGeom>
        </p:spPr>
      </p:pic>
    </p:spTree>
    <p:extLst>
      <p:ext uri="{BB962C8B-B14F-4D97-AF65-F5344CB8AC3E}">
        <p14:creationId xmlns:p14="http://schemas.microsoft.com/office/powerpoint/2010/main" val="176213202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Divergence Theorem (confusion)</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252</a:t>
            </a:fld>
            <a:r>
              <a:rPr spc="-55" dirty="0"/>
              <a:t> </a:t>
            </a:r>
            <a:r>
              <a:rPr spc="35" dirty="0"/>
              <a:t>/</a:t>
            </a:r>
            <a:r>
              <a:rPr spc="-15" dirty="0"/>
              <a:t> </a:t>
            </a:r>
            <a:r>
              <a:rPr lang="en-US" spc="-55" dirty="0"/>
              <a:t>11</a:t>
            </a:r>
            <a:endParaRPr spc="-55" dirty="0"/>
          </a:p>
        </p:txBody>
      </p:sp>
      <p:sp>
        <p:nvSpPr>
          <p:cNvPr id="14" name="TextBox 13">
            <a:extLst>
              <a:ext uri="{FF2B5EF4-FFF2-40B4-BE49-F238E27FC236}">
                <a16:creationId xmlns:a16="http://schemas.microsoft.com/office/drawing/2014/main" id="{4F79A805-ECFC-4E9D-A32C-A34C5FAF843F}"/>
              </a:ext>
            </a:extLst>
          </p:cNvPr>
          <p:cNvSpPr txBox="1"/>
          <p:nvPr/>
        </p:nvSpPr>
        <p:spPr>
          <a:xfrm>
            <a:off x="95300" y="417623"/>
            <a:ext cx="4343350" cy="2964081"/>
          </a:xfrm>
          <a:prstGeom prst="rect">
            <a:avLst/>
          </a:prstGeom>
          <a:noFill/>
        </p:spPr>
        <p:txBody>
          <a:bodyPr wrap="square" rtlCol="0">
            <a:spAutoFit/>
          </a:bodyPr>
          <a:lstStyle/>
          <a:p>
            <a:pPr marL="0" marR="0">
              <a:lnSpc>
                <a:spcPct val="107000"/>
              </a:lnSpc>
              <a:spcBef>
                <a:spcPts val="0"/>
              </a:spcBef>
              <a:spcAft>
                <a:spcPts val="800"/>
              </a:spcAft>
            </a:pPr>
            <a:r>
              <a:rPr lang="en-US" sz="800" b="1" u="sng" dirty="0">
                <a:effectLst/>
                <a:latin typeface="Tahoma" panose="020B0604030504040204" pitchFamily="34" charset="0"/>
                <a:ea typeface="Tahoma" panose="020B0604030504040204" pitchFamily="34" charset="0"/>
                <a:cs typeface="Tahoma" panose="020B0604030504040204" pitchFamily="34" charset="0"/>
              </a:rPr>
              <a:t>Question:</a:t>
            </a:r>
          </a:p>
          <a:p>
            <a:pPr marL="0" marR="0">
              <a:lnSpc>
                <a:spcPct val="107000"/>
              </a:lnSpc>
              <a:spcBef>
                <a:spcPts val="0"/>
              </a:spcBef>
              <a:spcAft>
                <a:spcPts val="800"/>
              </a:spcAft>
            </a:pP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When verifying the divergence theorem in this question, we had to consider the two pieces of the disc and the paraboloid itself in our surface integral. </a:t>
            </a:r>
            <a:r>
              <a:rPr lang="en-US" sz="800" i="1" dirty="0">
                <a:solidFill>
                  <a:srgbClr val="333333"/>
                </a:solidFill>
                <a:effectLst/>
                <a:latin typeface="Tahoma" panose="020B0604030504040204" pitchFamily="34" charset="0"/>
                <a:ea typeface="Tahoma" panose="020B0604030504040204" pitchFamily="34" charset="0"/>
                <a:cs typeface="Tahoma" panose="020B0604030504040204" pitchFamily="34" charset="0"/>
              </a:rPr>
              <a:t>When do we have to calculate the two pieces of the boundary? </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There was a similar question to this one (surfaces review #2) and I tried calculating the two pieces of the boundary, but the answer was just the paraboloid. I'm a little confused about boundaries, so I'd really appreciate some </a:t>
            </a:r>
            <a:r>
              <a:rPr lang="en-US" sz="800" i="1" dirty="0">
                <a:solidFill>
                  <a:srgbClr val="333333"/>
                </a:solidFill>
                <a:effectLst/>
                <a:latin typeface="Tahoma" panose="020B0604030504040204" pitchFamily="34" charset="0"/>
                <a:ea typeface="Tahoma" panose="020B0604030504040204" pitchFamily="34" charset="0"/>
                <a:cs typeface="Tahoma" panose="020B0604030504040204" pitchFamily="34" charset="0"/>
              </a:rPr>
              <a:t>clarification</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 </a:t>
            </a:r>
            <a:r>
              <a:rPr lang="en-US" sz="800" b="1" dirty="0">
                <a:solidFill>
                  <a:srgbClr val="333333"/>
                </a:solidFill>
                <a:effectLst/>
                <a:latin typeface="Tahoma" panose="020B0604030504040204" pitchFamily="34" charset="0"/>
                <a:ea typeface="Tahoma" panose="020B0604030504040204" pitchFamily="34" charset="0"/>
                <a:cs typeface="Tahoma" panose="020B0604030504040204" pitchFamily="34" charset="0"/>
              </a:rPr>
              <a:t>on when </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we need to split up the boundary.</a:t>
            </a:r>
          </a:p>
          <a:p>
            <a:pPr marL="0" marR="0">
              <a:lnSpc>
                <a:spcPct val="107000"/>
              </a:lnSpc>
              <a:spcBef>
                <a:spcPts val="0"/>
              </a:spcBef>
              <a:spcAft>
                <a:spcPts val="800"/>
              </a:spcAft>
            </a:pPr>
            <a:r>
              <a:rPr lang="en-US" sz="800" b="1" u="sng" dirty="0">
                <a:solidFill>
                  <a:srgbClr val="333333"/>
                </a:solidFill>
                <a:effectLst/>
                <a:latin typeface="Tahoma" panose="020B0604030504040204" pitchFamily="34" charset="0"/>
                <a:ea typeface="Tahoma" panose="020B0604030504040204" pitchFamily="34" charset="0"/>
                <a:cs typeface="Tahoma" panose="020B0604030504040204" pitchFamily="34" charset="0"/>
              </a:rPr>
              <a:t>Answer:</a:t>
            </a:r>
            <a:endParaRPr lang="en-US" sz="800" b="1" u="sng" dirty="0">
              <a:effectLst/>
              <a:latin typeface="Tahoma" panose="020B0604030504040204" pitchFamily="34" charset="0"/>
              <a:ea typeface="Tahoma" panose="020B0604030504040204" pitchFamily="34" charset="0"/>
              <a:cs typeface="Tahoma" panose="020B0604030504040204" pitchFamily="34" charset="0"/>
            </a:endParaRPr>
          </a:p>
          <a:p>
            <a:pPr marL="0" marR="0">
              <a:lnSpc>
                <a:spcPct val="107000"/>
              </a:lnSpc>
              <a:spcBef>
                <a:spcPts val="0"/>
              </a:spcBef>
              <a:spcAft>
                <a:spcPts val="800"/>
              </a:spcAft>
            </a:pP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I believe this depends on if you’re dealing with an integral over a </a:t>
            </a:r>
            <a:r>
              <a:rPr lang="en-US" sz="800" i="1" u="sng" dirty="0">
                <a:solidFill>
                  <a:srgbClr val="333333"/>
                </a:solidFill>
                <a:effectLst/>
                <a:latin typeface="Tahoma" panose="020B0604030504040204" pitchFamily="34" charset="0"/>
                <a:ea typeface="Tahoma" panose="020B0604030504040204" pitchFamily="34" charset="0"/>
                <a:cs typeface="Tahoma" panose="020B0604030504040204" pitchFamily="34" charset="0"/>
              </a:rPr>
              <a:t>surface</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 or the </a:t>
            </a:r>
            <a:r>
              <a:rPr lang="en-US" sz="800" i="1" u="sng" dirty="0">
                <a:solidFill>
                  <a:srgbClr val="333333"/>
                </a:solidFill>
                <a:effectLst/>
                <a:latin typeface="Tahoma" panose="020B0604030504040204" pitchFamily="34" charset="0"/>
                <a:ea typeface="Tahoma" panose="020B0604030504040204" pitchFamily="34" charset="0"/>
                <a:cs typeface="Tahoma" panose="020B0604030504040204" pitchFamily="34" charset="0"/>
              </a:rPr>
              <a:t>integral over a volume</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 If you have a </a:t>
            </a:r>
            <a:r>
              <a:rPr lang="en-US" sz="800" u="sng" dirty="0">
                <a:solidFill>
                  <a:srgbClr val="333333"/>
                </a:solidFill>
                <a:effectLst/>
                <a:latin typeface="Tahoma" panose="020B0604030504040204" pitchFamily="34" charset="0"/>
                <a:ea typeface="Tahoma" panose="020B0604030504040204" pitchFamily="34" charset="0"/>
                <a:cs typeface="Tahoma" panose="020B0604030504040204" pitchFamily="34" charset="0"/>
              </a:rPr>
              <a:t>surface integral </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and they describe the paraboloid as the </a:t>
            </a:r>
            <a:r>
              <a:rPr lang="en-US" sz="800" i="1" u="sng" dirty="0">
                <a:solidFill>
                  <a:srgbClr val="333333"/>
                </a:solidFill>
                <a:effectLst/>
                <a:latin typeface="Tahoma" panose="020B0604030504040204" pitchFamily="34" charset="0"/>
                <a:ea typeface="Tahoma" panose="020B0604030504040204" pitchFamily="34" charset="0"/>
                <a:cs typeface="Tahoma" panose="020B0604030504040204" pitchFamily="34" charset="0"/>
              </a:rPr>
              <a:t>surface</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 then you just need to integrate over the paraboloid. On the other hand, question 8 is about divergence theorem. When you go from the </a:t>
            </a:r>
            <a:r>
              <a:rPr lang="en-US" sz="800" i="1" u="sng" dirty="0">
                <a:solidFill>
                  <a:srgbClr val="333333"/>
                </a:solidFill>
                <a:effectLst/>
                <a:latin typeface="Tahoma" panose="020B0604030504040204" pitchFamily="34" charset="0"/>
                <a:ea typeface="Tahoma" panose="020B0604030504040204" pitchFamily="34" charset="0"/>
                <a:cs typeface="Tahoma" panose="020B0604030504040204" pitchFamily="34" charset="0"/>
              </a:rPr>
              <a:t>triple integral</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 to the </a:t>
            </a:r>
            <a:r>
              <a:rPr lang="en-US" sz="800" i="1" u="sng" dirty="0">
                <a:solidFill>
                  <a:srgbClr val="333333"/>
                </a:solidFill>
                <a:effectLst/>
                <a:latin typeface="Tahoma" panose="020B0604030504040204" pitchFamily="34" charset="0"/>
                <a:ea typeface="Tahoma" panose="020B0604030504040204" pitchFamily="34" charset="0"/>
                <a:cs typeface="Tahoma" panose="020B0604030504040204" pitchFamily="34" charset="0"/>
              </a:rPr>
              <a:t>surface integral</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 you are not just interpreting the same equation as a surface instead if a </a:t>
            </a:r>
            <a:r>
              <a:rPr lang="en-US" sz="800" b="1" dirty="0">
                <a:solidFill>
                  <a:srgbClr val="333333"/>
                </a:solidFill>
                <a:effectLst/>
                <a:latin typeface="Tahoma" panose="020B0604030504040204" pitchFamily="34" charset="0"/>
                <a:ea typeface="Tahoma" panose="020B0604030504040204" pitchFamily="34" charset="0"/>
                <a:cs typeface="Tahoma" panose="020B0604030504040204" pitchFamily="34" charset="0"/>
              </a:rPr>
              <a:t>volume.</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 You need to think about </a:t>
            </a:r>
            <a:r>
              <a:rPr lang="en-US" sz="800" u="sng" dirty="0">
                <a:solidFill>
                  <a:srgbClr val="333333"/>
                </a:solidFill>
                <a:effectLst/>
                <a:latin typeface="Tahoma" panose="020B0604030504040204" pitchFamily="34" charset="0"/>
                <a:ea typeface="Tahoma" panose="020B0604030504040204" pitchFamily="34" charset="0"/>
                <a:cs typeface="Tahoma" panose="020B0604030504040204" pitchFamily="34" charset="0"/>
              </a:rPr>
              <a:t>every boundary of the solid </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(Prof … analogy was thinking about a mole poking its head out of a contained solid of dirt). The </a:t>
            </a:r>
            <a:r>
              <a:rPr lang="en-US" sz="800" i="1" dirty="0">
                <a:solidFill>
                  <a:srgbClr val="333333"/>
                </a:solidFill>
                <a:effectLst/>
                <a:latin typeface="Tahoma" panose="020B0604030504040204" pitchFamily="34" charset="0"/>
                <a:ea typeface="Tahoma" panose="020B0604030504040204" pitchFamily="34" charset="0"/>
                <a:cs typeface="Tahoma" panose="020B0604030504040204" pitchFamily="34" charset="0"/>
              </a:rPr>
              <a:t>paraboloid</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 and </a:t>
            </a:r>
            <a:r>
              <a:rPr lang="en-US" sz="800" i="1" dirty="0">
                <a:solidFill>
                  <a:srgbClr val="333333"/>
                </a:solidFill>
                <a:effectLst/>
                <a:latin typeface="Tahoma" panose="020B0604030504040204" pitchFamily="34" charset="0"/>
                <a:ea typeface="Tahoma" panose="020B0604030504040204" pitchFamily="34" charset="0"/>
                <a:cs typeface="Tahoma" panose="020B0604030504040204" pitchFamily="34" charset="0"/>
              </a:rPr>
              <a:t>circle</a:t>
            </a:r>
            <a:r>
              <a:rPr lang="en-US" sz="800" dirty="0">
                <a:solidFill>
                  <a:srgbClr val="333333"/>
                </a:solidFill>
                <a:effectLst/>
                <a:latin typeface="Tahoma" panose="020B0604030504040204" pitchFamily="34" charset="0"/>
                <a:ea typeface="Tahoma" panose="020B0604030504040204" pitchFamily="34" charset="0"/>
                <a:cs typeface="Tahoma" panose="020B0604030504040204" pitchFamily="34" charset="0"/>
              </a:rPr>
              <a:t> are both boundaries of the solid. Does that help?</a:t>
            </a:r>
            <a:endParaRPr lang="en-US" sz="800" dirty="0">
              <a:latin typeface="Tahoma" panose="020B0604030504040204" pitchFamily="34" charset="0"/>
              <a:ea typeface="Tahoma" panose="020B0604030504040204" pitchFamily="34" charset="0"/>
              <a:cs typeface="Tahoma" panose="020B0604030504040204" pitchFamily="34" charset="0"/>
            </a:endParaRPr>
          </a:p>
          <a:p>
            <a:pPr>
              <a:lnSpc>
                <a:spcPct val="107000"/>
              </a:lnSpc>
              <a:spcAft>
                <a:spcPts val="800"/>
              </a:spcAft>
            </a:pPr>
            <a:r>
              <a:rPr lang="en-US" sz="800" b="1" dirty="0">
                <a:solidFill>
                  <a:srgbClr val="008000"/>
                </a:solidFill>
                <a:effectLst/>
                <a:latin typeface="Tahoma" panose="020B0604030504040204" pitchFamily="34" charset="0"/>
                <a:ea typeface="Tahoma" panose="020B0604030504040204" pitchFamily="34" charset="0"/>
                <a:cs typeface="Tahoma" panose="020B0604030504040204" pitchFamily="34" charset="0"/>
              </a:rPr>
              <a:t>~ An instructor </a:t>
            </a:r>
            <a:r>
              <a:rPr lang="en-US" sz="800" b="1" dirty="0">
                <a:solidFill>
                  <a:srgbClr val="008000"/>
                </a:solidFill>
                <a:latin typeface="Tahoma" panose="020B0604030504040204" pitchFamily="34" charset="0"/>
                <a:ea typeface="Tahoma" panose="020B0604030504040204" pitchFamily="34" charset="0"/>
                <a:cs typeface="Tahoma" panose="020B0604030504040204" pitchFamily="34" charset="0"/>
              </a:rPr>
              <a:t>(</a:t>
            </a:r>
            <a:r>
              <a:rPr lang="en-US" sz="800" b="1" dirty="0" err="1">
                <a:solidFill>
                  <a:srgbClr val="008000"/>
                </a:solidFill>
                <a:latin typeface="Tahoma" panose="020B0604030504040204" pitchFamily="34" charset="0"/>
                <a:ea typeface="Tahoma" panose="020B0604030504040204" pitchFamily="34" charset="0"/>
                <a:cs typeface="Tahoma" panose="020B0604030504040204" pitchFamily="34" charset="0"/>
              </a:rPr>
              <a:t>Reyer</a:t>
            </a:r>
            <a:r>
              <a:rPr lang="en-US" sz="800" b="1" dirty="0">
                <a:solidFill>
                  <a:srgbClr val="008000"/>
                </a:solidFill>
                <a:latin typeface="Tahoma" panose="020B0604030504040204" pitchFamily="34" charset="0"/>
                <a:ea typeface="Tahoma" panose="020B0604030504040204" pitchFamily="34" charset="0"/>
                <a:cs typeface="Tahoma" panose="020B0604030504040204" pitchFamily="34" charset="0"/>
              </a:rPr>
              <a:t> </a:t>
            </a:r>
            <a:r>
              <a:rPr lang="en-US" sz="800" b="1" dirty="0" err="1">
                <a:solidFill>
                  <a:srgbClr val="008000"/>
                </a:solidFill>
                <a:latin typeface="Tahoma" panose="020B0604030504040204" pitchFamily="34" charset="0"/>
                <a:ea typeface="Tahoma" panose="020B0604030504040204" pitchFamily="34" charset="0"/>
                <a:cs typeface="Tahoma" panose="020B0604030504040204" pitchFamily="34" charset="0"/>
              </a:rPr>
              <a:t>Sjamaar</a:t>
            </a:r>
            <a:r>
              <a:rPr lang="en-US" sz="800" b="1" dirty="0">
                <a:solidFill>
                  <a:srgbClr val="008000"/>
                </a:solidFill>
                <a:latin typeface="Tahoma" panose="020B0604030504040204" pitchFamily="34" charset="0"/>
                <a:ea typeface="Tahoma" panose="020B0604030504040204" pitchFamily="34" charset="0"/>
                <a:cs typeface="Tahoma" panose="020B0604030504040204" pitchFamily="34" charset="0"/>
              </a:rPr>
              <a:t>) endorsed </a:t>
            </a:r>
            <a:r>
              <a:rPr lang="en-US" sz="800" b="1" dirty="0">
                <a:solidFill>
                  <a:srgbClr val="008000"/>
                </a:solidFill>
                <a:effectLst/>
                <a:latin typeface="Tahoma" panose="020B0604030504040204" pitchFamily="34" charset="0"/>
                <a:ea typeface="Tahoma" panose="020B0604030504040204" pitchFamily="34" charset="0"/>
                <a:cs typeface="Tahoma" panose="020B0604030504040204" pitchFamily="34" charset="0"/>
              </a:rPr>
              <a:t>this answer  ~</a:t>
            </a:r>
            <a:endParaRPr lang="en-US" sz="800" dirty="0">
              <a:effectLst/>
              <a:latin typeface="Tahoma" panose="020B0604030504040204" pitchFamily="34" charset="0"/>
              <a:ea typeface="Tahoma" panose="020B0604030504040204" pitchFamily="34" charset="0"/>
              <a:cs typeface="Tahoma" panose="020B0604030504040204" pitchFamily="34" charset="0"/>
            </a:endParaRPr>
          </a:p>
          <a:p>
            <a:pPr marL="0" marR="0">
              <a:lnSpc>
                <a:spcPct val="107000"/>
              </a:lnSpc>
              <a:spcBef>
                <a:spcPts val="0"/>
              </a:spcBef>
              <a:spcAft>
                <a:spcPts val="800"/>
              </a:spcAft>
            </a:pPr>
            <a:endParaRPr lang="en-US" sz="800" dirty="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5581280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8"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Divergence Theorem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253</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1C1F582A-5721-41B3-A502-4F7090E4027B}"/>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5582" y="447876"/>
            <a:ext cx="3117714" cy="128000"/>
          </a:xfrm>
          <a:prstGeom prst="rect">
            <a:avLst/>
          </a:prstGeom>
        </p:spPr>
      </p:pic>
      <p:pic>
        <p:nvPicPr>
          <p:cNvPr id="17" name="Picture 16">
            <a:extLst>
              <a:ext uri="{FF2B5EF4-FFF2-40B4-BE49-F238E27FC236}">
                <a16:creationId xmlns:a16="http://schemas.microsoft.com/office/drawing/2014/main" id="{DCE05298-82AC-4950-B033-F6790A9912C5}"/>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915628" y="581166"/>
            <a:ext cx="2602667" cy="153905"/>
          </a:xfrm>
          <a:prstGeom prst="rect">
            <a:avLst/>
          </a:prstGeom>
        </p:spPr>
      </p:pic>
      <p:pic>
        <p:nvPicPr>
          <p:cNvPr id="33" name="Picture 32">
            <a:extLst>
              <a:ext uri="{FF2B5EF4-FFF2-40B4-BE49-F238E27FC236}">
                <a16:creationId xmlns:a16="http://schemas.microsoft.com/office/drawing/2014/main" id="{ED0F8699-279C-4488-9C2E-CCA3FF62C85D}"/>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5582" y="1065817"/>
            <a:ext cx="3231238" cy="128000"/>
          </a:xfrm>
          <a:prstGeom prst="rect">
            <a:avLst/>
          </a:prstGeom>
        </p:spPr>
      </p:pic>
      <p:pic>
        <p:nvPicPr>
          <p:cNvPr id="35" name="Picture 34">
            <a:extLst>
              <a:ext uri="{FF2B5EF4-FFF2-40B4-BE49-F238E27FC236}">
                <a16:creationId xmlns:a16="http://schemas.microsoft.com/office/drawing/2014/main" id="{5E05F074-2590-4296-A215-348C1FC5680D}"/>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5582" y="1226577"/>
            <a:ext cx="1738972" cy="76800"/>
          </a:xfrm>
          <a:prstGeom prst="rect">
            <a:avLst/>
          </a:prstGeom>
        </p:spPr>
      </p:pic>
      <p:pic>
        <p:nvPicPr>
          <p:cNvPr id="27" name="Picture 26">
            <a:extLst>
              <a:ext uri="{FF2B5EF4-FFF2-40B4-BE49-F238E27FC236}">
                <a16:creationId xmlns:a16="http://schemas.microsoft.com/office/drawing/2014/main" id="{45CE0EFD-9854-439C-A76F-927AA66C544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848901" y="1226577"/>
            <a:ext cx="1137371" cy="76800"/>
          </a:xfrm>
          <a:prstGeom prst="rect">
            <a:avLst/>
          </a:prstGeom>
        </p:spPr>
      </p:pic>
      <p:pic>
        <p:nvPicPr>
          <p:cNvPr id="29" name="Picture 28">
            <a:extLst>
              <a:ext uri="{FF2B5EF4-FFF2-40B4-BE49-F238E27FC236}">
                <a16:creationId xmlns:a16="http://schemas.microsoft.com/office/drawing/2014/main" id="{5752CF85-1A86-40FA-9B1F-9D2C6683123D}"/>
              </a:ext>
            </a:extLst>
          </p:cNvPr>
          <p:cNvPicPr>
            <a:picLocks noChangeAspect="1"/>
          </p:cNvPicPr>
          <p:nvPr/>
        </p:nvPicPr>
        <p:blipFill>
          <a:blip r:embed="rId14"/>
          <a:stretch>
            <a:fillRect/>
          </a:stretch>
        </p:blipFill>
        <p:spPr>
          <a:xfrm>
            <a:off x="0" y="2287286"/>
            <a:ext cx="1206867" cy="1076826"/>
          </a:xfrm>
          <a:prstGeom prst="rect">
            <a:avLst/>
          </a:prstGeom>
        </p:spPr>
      </p:pic>
      <p:pic>
        <p:nvPicPr>
          <p:cNvPr id="37" name="Picture 36">
            <a:extLst>
              <a:ext uri="{FF2B5EF4-FFF2-40B4-BE49-F238E27FC236}">
                <a16:creationId xmlns:a16="http://schemas.microsoft.com/office/drawing/2014/main" id="{036A6C3C-E6E4-4F2D-AECC-B80510D0C31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841533" y="767904"/>
            <a:ext cx="3157333" cy="259048"/>
          </a:xfrm>
          <a:prstGeom prst="rect">
            <a:avLst/>
          </a:prstGeom>
        </p:spPr>
      </p:pic>
    </p:spTree>
    <p:extLst>
      <p:ext uri="{BB962C8B-B14F-4D97-AF65-F5344CB8AC3E}">
        <p14:creationId xmlns:p14="http://schemas.microsoft.com/office/powerpoint/2010/main" val="3840593639"/>
      </p:ext>
    </p:extLst>
  </p:cSld>
  <p:clrMapOvr>
    <a:masterClrMapping/>
  </p:clrMapOvr>
  <p:transition>
    <p:cut/>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6"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Divergence Theorem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254</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1C1F582A-5721-41B3-A502-4F7090E4027B}"/>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65582" y="447876"/>
            <a:ext cx="3117714" cy="128000"/>
          </a:xfrm>
          <a:prstGeom prst="rect">
            <a:avLst/>
          </a:prstGeom>
        </p:spPr>
      </p:pic>
      <p:pic>
        <p:nvPicPr>
          <p:cNvPr id="17" name="Picture 16">
            <a:extLst>
              <a:ext uri="{FF2B5EF4-FFF2-40B4-BE49-F238E27FC236}">
                <a16:creationId xmlns:a16="http://schemas.microsoft.com/office/drawing/2014/main" id="{DCE05298-82AC-4950-B033-F6790A9912C5}"/>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915628" y="581166"/>
            <a:ext cx="2602667" cy="153905"/>
          </a:xfrm>
          <a:prstGeom prst="rect">
            <a:avLst/>
          </a:prstGeom>
        </p:spPr>
      </p:pic>
      <p:pic>
        <p:nvPicPr>
          <p:cNvPr id="33" name="Picture 32">
            <a:extLst>
              <a:ext uri="{FF2B5EF4-FFF2-40B4-BE49-F238E27FC236}">
                <a16:creationId xmlns:a16="http://schemas.microsoft.com/office/drawing/2014/main" id="{ED0F8699-279C-4488-9C2E-CCA3FF62C85D}"/>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65582" y="1065817"/>
            <a:ext cx="3231238" cy="128000"/>
          </a:xfrm>
          <a:prstGeom prst="rect">
            <a:avLst/>
          </a:prstGeom>
        </p:spPr>
      </p:pic>
      <p:pic>
        <p:nvPicPr>
          <p:cNvPr id="35" name="Picture 34">
            <a:extLst>
              <a:ext uri="{FF2B5EF4-FFF2-40B4-BE49-F238E27FC236}">
                <a16:creationId xmlns:a16="http://schemas.microsoft.com/office/drawing/2014/main" id="{5E05F074-2590-4296-A215-348C1FC5680D}"/>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65582" y="1226577"/>
            <a:ext cx="1738972" cy="76800"/>
          </a:xfrm>
          <a:prstGeom prst="rect">
            <a:avLst/>
          </a:prstGeom>
        </p:spPr>
      </p:pic>
      <p:pic>
        <p:nvPicPr>
          <p:cNvPr id="27" name="Picture 26">
            <a:extLst>
              <a:ext uri="{FF2B5EF4-FFF2-40B4-BE49-F238E27FC236}">
                <a16:creationId xmlns:a16="http://schemas.microsoft.com/office/drawing/2014/main" id="{45CE0EFD-9854-439C-A76F-927AA66C5445}"/>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1848901" y="1226577"/>
            <a:ext cx="1137371" cy="76800"/>
          </a:xfrm>
          <a:prstGeom prst="rect">
            <a:avLst/>
          </a:prstGeom>
        </p:spPr>
      </p:pic>
      <p:pic>
        <p:nvPicPr>
          <p:cNvPr id="29" name="Picture 28">
            <a:extLst>
              <a:ext uri="{FF2B5EF4-FFF2-40B4-BE49-F238E27FC236}">
                <a16:creationId xmlns:a16="http://schemas.microsoft.com/office/drawing/2014/main" id="{5752CF85-1A86-40FA-9B1F-9D2C6683123D}"/>
              </a:ext>
            </a:extLst>
          </p:cNvPr>
          <p:cNvPicPr>
            <a:picLocks noChangeAspect="1"/>
          </p:cNvPicPr>
          <p:nvPr/>
        </p:nvPicPr>
        <p:blipFill>
          <a:blip r:embed="rId22"/>
          <a:stretch>
            <a:fillRect/>
          </a:stretch>
        </p:blipFill>
        <p:spPr>
          <a:xfrm>
            <a:off x="0" y="2287286"/>
            <a:ext cx="1206867" cy="1076826"/>
          </a:xfrm>
          <a:prstGeom prst="rect">
            <a:avLst/>
          </a:prstGeom>
        </p:spPr>
      </p:pic>
      <p:pic>
        <p:nvPicPr>
          <p:cNvPr id="16" name="Picture 15">
            <a:extLst>
              <a:ext uri="{FF2B5EF4-FFF2-40B4-BE49-F238E27FC236}">
                <a16:creationId xmlns:a16="http://schemas.microsoft.com/office/drawing/2014/main" id="{9A8152D9-7014-4DA6-A4C5-0ACD265D5452}"/>
              </a:ext>
            </a:extLst>
          </p:cNvPr>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841533" y="767904"/>
            <a:ext cx="3157333" cy="259048"/>
          </a:xfrm>
          <a:prstGeom prst="rect">
            <a:avLst/>
          </a:prstGeom>
        </p:spPr>
      </p:pic>
      <p:pic>
        <p:nvPicPr>
          <p:cNvPr id="21" name="Picture 20">
            <a:extLst>
              <a:ext uri="{FF2B5EF4-FFF2-40B4-BE49-F238E27FC236}">
                <a16:creationId xmlns:a16="http://schemas.microsoft.com/office/drawing/2014/main" id="{35F479E6-1021-4119-875A-B9B04433586A}"/>
              </a:ext>
            </a:extLst>
          </p:cNvPr>
          <p:cNvPicPr>
            <a:picLocks noChangeAspect="1"/>
          </p:cNvPicPr>
          <p:nvPr>
            <p:custDataLst>
              <p:tags r:id="rId7"/>
            </p:custDataLst>
          </p:nvPr>
        </p:nvPicPr>
        <p:blipFill>
          <a:blip r:embed="rId24" cstate="print">
            <a:extLst>
              <a:ext uri="{28A0092B-C50C-407E-A947-70E740481C1C}">
                <a14:useLocalDpi xmlns:a14="http://schemas.microsoft.com/office/drawing/2010/main" val="0"/>
              </a:ext>
            </a:extLst>
          </a:blip>
          <a:stretch>
            <a:fillRect/>
          </a:stretch>
        </p:blipFill>
        <p:spPr>
          <a:xfrm>
            <a:off x="304389" y="1328430"/>
            <a:ext cx="3999238" cy="380952"/>
          </a:xfrm>
          <a:prstGeom prst="rect">
            <a:avLst/>
          </a:prstGeom>
        </p:spPr>
      </p:pic>
      <p:pic>
        <p:nvPicPr>
          <p:cNvPr id="23" name="Picture 22">
            <a:extLst>
              <a:ext uri="{FF2B5EF4-FFF2-40B4-BE49-F238E27FC236}">
                <a16:creationId xmlns:a16="http://schemas.microsoft.com/office/drawing/2014/main" id="{427189A2-428A-4541-A599-2E1CA09A4CF6}"/>
              </a:ext>
            </a:extLst>
          </p:cNvPr>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76771" y="1771721"/>
            <a:ext cx="3441524" cy="128000"/>
          </a:xfrm>
          <a:prstGeom prst="rect">
            <a:avLst/>
          </a:prstGeom>
        </p:spPr>
      </p:pic>
      <p:pic>
        <p:nvPicPr>
          <p:cNvPr id="25" name="Picture 24">
            <a:extLst>
              <a:ext uri="{FF2B5EF4-FFF2-40B4-BE49-F238E27FC236}">
                <a16:creationId xmlns:a16="http://schemas.microsoft.com/office/drawing/2014/main" id="{49D15561-4BA2-4EA2-8235-1828C95C16FD}"/>
              </a:ext>
            </a:extLst>
          </p:cNvPr>
          <p:cNvPicPr>
            <a:picLocks noChangeAspect="1"/>
          </p:cNvPicPr>
          <p:nvPr>
            <p:custDataLst>
              <p:tags r:id="rId9"/>
            </p:custDataLst>
          </p:nvPr>
        </p:nvPicPr>
        <p:blipFill>
          <a:blip r:embed="rId26" cstate="print">
            <a:extLst>
              <a:ext uri="{28A0092B-C50C-407E-A947-70E740481C1C}">
                <a14:useLocalDpi xmlns:a14="http://schemas.microsoft.com/office/drawing/2010/main" val="0"/>
              </a:ext>
            </a:extLst>
          </a:blip>
          <a:stretch>
            <a:fillRect/>
          </a:stretch>
        </p:blipFill>
        <p:spPr>
          <a:xfrm>
            <a:off x="95300" y="1956765"/>
            <a:ext cx="910476" cy="108190"/>
          </a:xfrm>
          <a:prstGeom prst="rect">
            <a:avLst/>
          </a:prstGeom>
        </p:spPr>
      </p:pic>
      <p:pic>
        <p:nvPicPr>
          <p:cNvPr id="28" name="Picture 27">
            <a:extLst>
              <a:ext uri="{FF2B5EF4-FFF2-40B4-BE49-F238E27FC236}">
                <a16:creationId xmlns:a16="http://schemas.microsoft.com/office/drawing/2014/main" id="{D8E25920-3635-4577-A5E0-35DB7E4B258F}"/>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1133690" y="1956765"/>
            <a:ext cx="804571" cy="105905"/>
          </a:xfrm>
          <a:prstGeom prst="rect">
            <a:avLst/>
          </a:prstGeom>
        </p:spPr>
      </p:pic>
      <p:pic>
        <p:nvPicPr>
          <p:cNvPr id="32" name="Picture 31">
            <a:extLst>
              <a:ext uri="{FF2B5EF4-FFF2-40B4-BE49-F238E27FC236}">
                <a16:creationId xmlns:a16="http://schemas.microsoft.com/office/drawing/2014/main" id="{8F953CE2-E097-47D2-A4A1-E2EE52F02F6A}"/>
              </a:ext>
            </a:extLst>
          </p:cNvPr>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2009857" y="1945717"/>
            <a:ext cx="2124190" cy="128000"/>
          </a:xfrm>
          <a:prstGeom prst="rect">
            <a:avLst/>
          </a:prstGeom>
        </p:spPr>
      </p:pic>
      <p:pic>
        <p:nvPicPr>
          <p:cNvPr id="36" name="Picture 35">
            <a:extLst>
              <a:ext uri="{FF2B5EF4-FFF2-40B4-BE49-F238E27FC236}">
                <a16:creationId xmlns:a16="http://schemas.microsoft.com/office/drawing/2014/main" id="{11D5ACF1-13CF-4823-99F6-86F09C943C74}"/>
              </a:ext>
            </a:extLst>
          </p:cNvPr>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95300" y="2096947"/>
            <a:ext cx="1834667" cy="227810"/>
          </a:xfrm>
          <a:prstGeom prst="rect">
            <a:avLst/>
          </a:prstGeom>
        </p:spPr>
      </p:pic>
      <p:pic>
        <p:nvPicPr>
          <p:cNvPr id="42" name="Picture 41">
            <a:extLst>
              <a:ext uri="{FF2B5EF4-FFF2-40B4-BE49-F238E27FC236}">
                <a16:creationId xmlns:a16="http://schemas.microsoft.com/office/drawing/2014/main" id="{F0BAE28C-8DFB-498A-829C-F101C34AF802}"/>
              </a:ext>
            </a:extLst>
          </p:cNvPr>
          <p:cNvPicPr>
            <a:picLocks noChangeAspect="1"/>
          </p:cNvPicPr>
          <p:nvPr>
            <p:custDataLst>
              <p:tags r:id="rId13"/>
            </p:custDataLst>
          </p:nvPr>
        </p:nvPicPr>
        <p:blipFill>
          <a:blip r:embed="rId30" cstate="print">
            <a:extLst>
              <a:ext uri="{28A0092B-C50C-407E-A947-70E740481C1C}">
                <a14:useLocalDpi xmlns:a14="http://schemas.microsoft.com/office/drawing/2010/main" val="0"/>
              </a:ext>
            </a:extLst>
          </a:blip>
          <a:stretch>
            <a:fillRect/>
          </a:stretch>
        </p:blipFill>
        <p:spPr>
          <a:xfrm>
            <a:off x="2009858" y="2119713"/>
            <a:ext cx="1207619" cy="151619"/>
          </a:xfrm>
          <a:prstGeom prst="rect">
            <a:avLst/>
          </a:prstGeom>
        </p:spPr>
      </p:pic>
      <p:pic>
        <p:nvPicPr>
          <p:cNvPr id="43" name="Picture 42">
            <a:extLst>
              <a:ext uri="{FF2B5EF4-FFF2-40B4-BE49-F238E27FC236}">
                <a16:creationId xmlns:a16="http://schemas.microsoft.com/office/drawing/2014/main" id="{B4FB9DF6-118A-4EEF-BD29-D7C04A34E3CD}"/>
              </a:ext>
            </a:extLst>
          </p:cNvPr>
          <p:cNvPicPr>
            <a:picLocks noChangeAspect="1"/>
          </p:cNvPicPr>
          <p:nvPr>
            <p:custDataLst>
              <p:tags r:id="rId14"/>
            </p:custDataLst>
          </p:nvPr>
        </p:nvPicPr>
        <p:blipFill>
          <a:blip r:embed="rId31" cstate="print">
            <a:extLst>
              <a:ext uri="{28A0092B-C50C-407E-A947-70E740481C1C}">
                <a14:useLocalDpi xmlns:a14="http://schemas.microsoft.com/office/drawing/2010/main" val="0"/>
              </a:ext>
            </a:extLst>
          </a:blip>
          <a:stretch>
            <a:fillRect/>
          </a:stretch>
        </p:blipFill>
        <p:spPr>
          <a:xfrm>
            <a:off x="3266366" y="2980341"/>
            <a:ext cx="1267810" cy="210286"/>
          </a:xfrm>
          <a:prstGeom prst="rect">
            <a:avLst/>
          </a:prstGeom>
        </p:spPr>
      </p:pic>
    </p:spTree>
    <p:extLst>
      <p:ext uri="{BB962C8B-B14F-4D97-AF65-F5344CB8AC3E}">
        <p14:creationId xmlns:p14="http://schemas.microsoft.com/office/powerpoint/2010/main" val="71922525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Divergence Theorem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255</a:t>
            </a:fld>
            <a:r>
              <a:rPr spc="-55" dirty="0"/>
              <a:t> </a:t>
            </a:r>
            <a:r>
              <a:rPr spc="35" dirty="0"/>
              <a:t>/</a:t>
            </a:r>
            <a:r>
              <a:rPr spc="-15" dirty="0"/>
              <a:t> </a:t>
            </a:r>
            <a:r>
              <a:rPr lang="en-US" spc="-55" dirty="0"/>
              <a:t>11</a:t>
            </a:r>
            <a:endParaRPr spc="-55" dirty="0"/>
          </a:p>
        </p:txBody>
      </p:sp>
      <p:pic>
        <p:nvPicPr>
          <p:cNvPr id="15" name="Picture 14">
            <a:extLst>
              <a:ext uri="{FF2B5EF4-FFF2-40B4-BE49-F238E27FC236}">
                <a16:creationId xmlns:a16="http://schemas.microsoft.com/office/drawing/2014/main" id="{1C1F582A-5721-41B3-A502-4F7090E4027B}"/>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5582" y="447876"/>
            <a:ext cx="3117714" cy="128000"/>
          </a:xfrm>
          <a:prstGeom prst="rect">
            <a:avLst/>
          </a:prstGeom>
        </p:spPr>
      </p:pic>
      <p:pic>
        <p:nvPicPr>
          <p:cNvPr id="17" name="Picture 16">
            <a:extLst>
              <a:ext uri="{FF2B5EF4-FFF2-40B4-BE49-F238E27FC236}">
                <a16:creationId xmlns:a16="http://schemas.microsoft.com/office/drawing/2014/main" id="{DCE05298-82AC-4950-B033-F6790A9912C5}"/>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915628" y="581166"/>
            <a:ext cx="2602667" cy="153905"/>
          </a:xfrm>
          <a:prstGeom prst="rect">
            <a:avLst/>
          </a:prstGeom>
        </p:spPr>
      </p:pic>
      <p:pic>
        <p:nvPicPr>
          <p:cNvPr id="33" name="Picture 32">
            <a:extLst>
              <a:ext uri="{FF2B5EF4-FFF2-40B4-BE49-F238E27FC236}">
                <a16:creationId xmlns:a16="http://schemas.microsoft.com/office/drawing/2014/main" id="{ED0F8699-279C-4488-9C2E-CCA3FF62C85D}"/>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5582" y="1065817"/>
            <a:ext cx="3231238" cy="128000"/>
          </a:xfrm>
          <a:prstGeom prst="rect">
            <a:avLst/>
          </a:prstGeom>
        </p:spPr>
      </p:pic>
      <p:pic>
        <p:nvPicPr>
          <p:cNvPr id="35" name="Picture 34">
            <a:extLst>
              <a:ext uri="{FF2B5EF4-FFF2-40B4-BE49-F238E27FC236}">
                <a16:creationId xmlns:a16="http://schemas.microsoft.com/office/drawing/2014/main" id="{5E05F074-2590-4296-A215-348C1FC5680D}"/>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5582" y="1226577"/>
            <a:ext cx="1738972" cy="76800"/>
          </a:xfrm>
          <a:prstGeom prst="rect">
            <a:avLst/>
          </a:prstGeom>
        </p:spPr>
      </p:pic>
      <p:pic>
        <p:nvPicPr>
          <p:cNvPr id="27" name="Picture 26">
            <a:extLst>
              <a:ext uri="{FF2B5EF4-FFF2-40B4-BE49-F238E27FC236}">
                <a16:creationId xmlns:a16="http://schemas.microsoft.com/office/drawing/2014/main" id="{45CE0EFD-9854-439C-A76F-927AA66C544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848901" y="1226577"/>
            <a:ext cx="1137371" cy="76800"/>
          </a:xfrm>
          <a:prstGeom prst="rect">
            <a:avLst/>
          </a:prstGeom>
        </p:spPr>
      </p:pic>
      <p:pic>
        <p:nvPicPr>
          <p:cNvPr id="29" name="Picture 28">
            <a:extLst>
              <a:ext uri="{FF2B5EF4-FFF2-40B4-BE49-F238E27FC236}">
                <a16:creationId xmlns:a16="http://schemas.microsoft.com/office/drawing/2014/main" id="{5752CF85-1A86-40FA-9B1F-9D2C6683123D}"/>
              </a:ext>
            </a:extLst>
          </p:cNvPr>
          <p:cNvPicPr>
            <a:picLocks noChangeAspect="1"/>
          </p:cNvPicPr>
          <p:nvPr/>
        </p:nvPicPr>
        <p:blipFill>
          <a:blip r:embed="rId15"/>
          <a:stretch>
            <a:fillRect/>
          </a:stretch>
        </p:blipFill>
        <p:spPr>
          <a:xfrm>
            <a:off x="0" y="2287286"/>
            <a:ext cx="1206867" cy="1076826"/>
          </a:xfrm>
          <a:prstGeom prst="rect">
            <a:avLst/>
          </a:prstGeom>
        </p:spPr>
      </p:pic>
      <p:pic>
        <p:nvPicPr>
          <p:cNvPr id="16" name="Picture 15">
            <a:extLst>
              <a:ext uri="{FF2B5EF4-FFF2-40B4-BE49-F238E27FC236}">
                <a16:creationId xmlns:a16="http://schemas.microsoft.com/office/drawing/2014/main" id="{2B40DF35-E5E7-4DE9-9766-9970D327C5D8}"/>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841533" y="767904"/>
            <a:ext cx="3157333" cy="259048"/>
          </a:xfrm>
          <a:prstGeom prst="rect">
            <a:avLst/>
          </a:prstGeom>
        </p:spPr>
      </p:pic>
      <p:pic>
        <p:nvPicPr>
          <p:cNvPr id="25" name="Picture 24">
            <a:extLst>
              <a:ext uri="{FF2B5EF4-FFF2-40B4-BE49-F238E27FC236}">
                <a16:creationId xmlns:a16="http://schemas.microsoft.com/office/drawing/2014/main" id="{CA02AB88-3624-4061-B5AB-1E4BB0E9D687}"/>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1312403" y="1336137"/>
            <a:ext cx="1441371" cy="1966171"/>
          </a:xfrm>
          <a:prstGeom prst="rect">
            <a:avLst/>
          </a:prstGeom>
        </p:spPr>
      </p:pic>
      <p:sp>
        <p:nvSpPr>
          <p:cNvPr id="23" name="TextBox 22">
            <a:extLst>
              <a:ext uri="{FF2B5EF4-FFF2-40B4-BE49-F238E27FC236}">
                <a16:creationId xmlns:a16="http://schemas.microsoft.com/office/drawing/2014/main" id="{1EB489D4-8920-4D48-8E8B-348396748C39}"/>
              </a:ext>
            </a:extLst>
          </p:cNvPr>
          <p:cNvSpPr txBox="1"/>
          <p:nvPr/>
        </p:nvSpPr>
        <p:spPr>
          <a:xfrm>
            <a:off x="1963320" y="3109500"/>
            <a:ext cx="2667000" cy="169277"/>
          </a:xfrm>
          <a:prstGeom prst="rect">
            <a:avLst/>
          </a:prstGeom>
          <a:noFill/>
        </p:spPr>
        <p:txBody>
          <a:bodyPr wrap="square" rtlCol="0">
            <a:spAutoFit/>
          </a:bodyPr>
          <a:lstStyle/>
          <a:p>
            <a:r>
              <a:rPr lang="en-US" sz="500" b="1" u="sng" dirty="0">
                <a:highlight>
                  <a:srgbClr val="FFFF00"/>
                </a:highlight>
                <a:latin typeface="Tahoma" panose="020B0604030504040204" pitchFamily="34" charset="0"/>
                <a:ea typeface="Tahoma" panose="020B0604030504040204" pitchFamily="34" charset="0"/>
                <a:cs typeface="Tahoma" panose="020B0604030504040204" pitchFamily="34" charset="0"/>
              </a:rPr>
              <a:t>Note:</a:t>
            </a:r>
            <a:r>
              <a:rPr lang="en-US" sz="500" dirty="0">
                <a:latin typeface="Tahoma" panose="020B0604030504040204" pitchFamily="34" charset="0"/>
                <a:ea typeface="Tahoma" panose="020B0604030504040204" pitchFamily="34" charset="0"/>
                <a:cs typeface="Tahoma" panose="020B0604030504040204" pitchFamily="34" charset="0"/>
              </a:rPr>
              <a:t> the word </a:t>
            </a:r>
            <a:r>
              <a:rPr lang="en-US" sz="500" dirty="0">
                <a:solidFill>
                  <a:srgbClr val="FF0000"/>
                </a:solidFill>
                <a:latin typeface="Tahoma" panose="020B0604030504040204" pitchFamily="34" charset="0"/>
                <a:ea typeface="Tahoma" panose="020B0604030504040204" pitchFamily="34" charset="0"/>
                <a:cs typeface="Tahoma" panose="020B0604030504040204" pitchFamily="34" charset="0"/>
              </a:rPr>
              <a:t>“solid” </a:t>
            </a:r>
            <a:r>
              <a:rPr lang="en-US" sz="500" dirty="0">
                <a:latin typeface="Tahoma" panose="020B0604030504040204" pitchFamily="34" charset="0"/>
                <a:ea typeface="Tahoma" panose="020B0604030504040204" pitchFamily="34" charset="0"/>
                <a:cs typeface="Tahoma" panose="020B0604030504040204" pitchFamily="34" charset="0"/>
              </a:rPr>
              <a:t>can indicate usage of divergence theorem (pay attention to it!) </a:t>
            </a:r>
          </a:p>
        </p:txBody>
      </p:sp>
    </p:spTree>
    <p:extLst>
      <p:ext uri="{BB962C8B-B14F-4D97-AF65-F5344CB8AC3E}">
        <p14:creationId xmlns:p14="http://schemas.microsoft.com/office/powerpoint/2010/main" val="44306394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Divergence Theorem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256</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466EA38D-E835-4BC7-A850-C3033A5AD27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5300" y="443608"/>
            <a:ext cx="1502476" cy="259810"/>
          </a:xfrm>
          <a:prstGeom prst="rect">
            <a:avLst/>
          </a:prstGeom>
        </p:spPr>
      </p:pic>
      <p:pic>
        <p:nvPicPr>
          <p:cNvPr id="18" name="Picture 17">
            <a:extLst>
              <a:ext uri="{FF2B5EF4-FFF2-40B4-BE49-F238E27FC236}">
                <a16:creationId xmlns:a16="http://schemas.microsoft.com/office/drawing/2014/main" id="{70E3C17E-DF6A-40C9-AA84-AA350353454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56008" y="703418"/>
            <a:ext cx="3296000" cy="304000"/>
          </a:xfrm>
          <a:prstGeom prst="rect">
            <a:avLst/>
          </a:prstGeom>
        </p:spPr>
      </p:pic>
      <p:pic>
        <p:nvPicPr>
          <p:cNvPr id="20" name="Picture 19">
            <a:extLst>
              <a:ext uri="{FF2B5EF4-FFF2-40B4-BE49-F238E27FC236}">
                <a16:creationId xmlns:a16="http://schemas.microsoft.com/office/drawing/2014/main" id="{1FF3DA24-F39A-48FD-9C01-19E59D83A5B3}"/>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6081" y="1036631"/>
            <a:ext cx="3804190" cy="154667"/>
          </a:xfrm>
          <a:prstGeom prst="rect">
            <a:avLst/>
          </a:prstGeom>
        </p:spPr>
      </p:pic>
      <p:pic>
        <p:nvPicPr>
          <p:cNvPr id="23" name="Picture 22">
            <a:extLst>
              <a:ext uri="{FF2B5EF4-FFF2-40B4-BE49-F238E27FC236}">
                <a16:creationId xmlns:a16="http://schemas.microsoft.com/office/drawing/2014/main" id="{14ABF093-198D-4650-8457-E227D1CFDC1E}"/>
              </a:ext>
            </a:extLst>
          </p:cNvPr>
          <p:cNvPicPr>
            <a:picLocks noChangeAspect="1"/>
          </p:cNvPicPr>
          <p:nvPr/>
        </p:nvPicPr>
        <p:blipFill>
          <a:blip r:embed="rId9"/>
          <a:stretch>
            <a:fillRect/>
          </a:stretch>
        </p:blipFill>
        <p:spPr>
          <a:xfrm>
            <a:off x="0" y="2357589"/>
            <a:ext cx="1087932" cy="1006523"/>
          </a:xfrm>
          <a:prstGeom prst="rect">
            <a:avLst/>
          </a:prstGeom>
        </p:spPr>
      </p:pic>
    </p:spTree>
    <p:extLst>
      <p:ext uri="{BB962C8B-B14F-4D97-AF65-F5344CB8AC3E}">
        <p14:creationId xmlns:p14="http://schemas.microsoft.com/office/powerpoint/2010/main" val="3989489342"/>
      </p:ext>
    </p:extLst>
  </p:cSld>
  <p:clrMapOvr>
    <a:masterClrMapping/>
  </p:clrMapOvr>
  <p:transition>
    <p:cut/>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1"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Divergence Theorem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257</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466EA38D-E835-4BC7-A850-C3033A5AD277}"/>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95300" y="443608"/>
            <a:ext cx="1502476" cy="259810"/>
          </a:xfrm>
          <a:prstGeom prst="rect">
            <a:avLst/>
          </a:prstGeom>
        </p:spPr>
      </p:pic>
      <p:pic>
        <p:nvPicPr>
          <p:cNvPr id="18" name="Picture 17">
            <a:extLst>
              <a:ext uri="{FF2B5EF4-FFF2-40B4-BE49-F238E27FC236}">
                <a16:creationId xmlns:a16="http://schemas.microsoft.com/office/drawing/2014/main" id="{70E3C17E-DF6A-40C9-AA84-AA3503534546}"/>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656008" y="703418"/>
            <a:ext cx="3296000" cy="304000"/>
          </a:xfrm>
          <a:prstGeom prst="rect">
            <a:avLst/>
          </a:prstGeom>
        </p:spPr>
      </p:pic>
      <p:pic>
        <p:nvPicPr>
          <p:cNvPr id="20" name="Picture 19">
            <a:extLst>
              <a:ext uri="{FF2B5EF4-FFF2-40B4-BE49-F238E27FC236}">
                <a16:creationId xmlns:a16="http://schemas.microsoft.com/office/drawing/2014/main" id="{1FF3DA24-F39A-48FD-9C01-19E59D83A5B3}"/>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96081" y="1036631"/>
            <a:ext cx="3804190" cy="154667"/>
          </a:xfrm>
          <a:prstGeom prst="rect">
            <a:avLst/>
          </a:prstGeom>
        </p:spPr>
      </p:pic>
      <p:pic>
        <p:nvPicPr>
          <p:cNvPr id="23" name="Picture 22">
            <a:extLst>
              <a:ext uri="{FF2B5EF4-FFF2-40B4-BE49-F238E27FC236}">
                <a16:creationId xmlns:a16="http://schemas.microsoft.com/office/drawing/2014/main" id="{14ABF093-198D-4650-8457-E227D1CFDC1E}"/>
              </a:ext>
            </a:extLst>
          </p:cNvPr>
          <p:cNvPicPr>
            <a:picLocks noChangeAspect="1"/>
          </p:cNvPicPr>
          <p:nvPr/>
        </p:nvPicPr>
        <p:blipFill>
          <a:blip r:embed="rId15"/>
          <a:stretch>
            <a:fillRect/>
          </a:stretch>
        </p:blipFill>
        <p:spPr>
          <a:xfrm>
            <a:off x="0" y="2357589"/>
            <a:ext cx="1087932" cy="1006523"/>
          </a:xfrm>
          <a:prstGeom prst="rect">
            <a:avLst/>
          </a:prstGeom>
        </p:spPr>
      </p:pic>
      <p:pic>
        <p:nvPicPr>
          <p:cNvPr id="19" name="Picture 18">
            <a:extLst>
              <a:ext uri="{FF2B5EF4-FFF2-40B4-BE49-F238E27FC236}">
                <a16:creationId xmlns:a16="http://schemas.microsoft.com/office/drawing/2014/main" id="{D7837BD0-61EB-441E-9D4F-1D2460EC4013}"/>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5300" y="1233122"/>
            <a:ext cx="3457523" cy="154667"/>
          </a:xfrm>
          <a:prstGeom prst="rect">
            <a:avLst/>
          </a:prstGeom>
        </p:spPr>
      </p:pic>
      <p:pic>
        <p:nvPicPr>
          <p:cNvPr id="22" name="Picture 21">
            <a:extLst>
              <a:ext uri="{FF2B5EF4-FFF2-40B4-BE49-F238E27FC236}">
                <a16:creationId xmlns:a16="http://schemas.microsoft.com/office/drawing/2014/main" id="{51F74BC2-1633-4001-BC65-C38D30B86098}"/>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95300" y="1432751"/>
            <a:ext cx="2220952" cy="112000"/>
          </a:xfrm>
          <a:prstGeom prst="rect">
            <a:avLst/>
          </a:prstGeom>
        </p:spPr>
      </p:pic>
      <p:pic>
        <p:nvPicPr>
          <p:cNvPr id="25" name="Picture 24">
            <a:extLst>
              <a:ext uri="{FF2B5EF4-FFF2-40B4-BE49-F238E27FC236}">
                <a16:creationId xmlns:a16="http://schemas.microsoft.com/office/drawing/2014/main" id="{51800FA4-3E54-4FA7-94FE-A9B2652FCCA2}"/>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270157" y="1569389"/>
            <a:ext cx="2092190" cy="472381"/>
          </a:xfrm>
          <a:prstGeom prst="rect">
            <a:avLst/>
          </a:prstGeom>
        </p:spPr>
      </p:pic>
      <p:pic>
        <p:nvPicPr>
          <p:cNvPr id="29" name="Picture 28">
            <a:extLst>
              <a:ext uri="{FF2B5EF4-FFF2-40B4-BE49-F238E27FC236}">
                <a16:creationId xmlns:a16="http://schemas.microsoft.com/office/drawing/2014/main" id="{7F9D296A-92AA-414A-952B-5C83048ED41C}"/>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95300" y="2055255"/>
            <a:ext cx="3835733" cy="102400"/>
          </a:xfrm>
          <a:prstGeom prst="rect">
            <a:avLst/>
          </a:prstGeom>
        </p:spPr>
      </p:pic>
      <p:pic>
        <p:nvPicPr>
          <p:cNvPr id="31" name="Picture 30">
            <a:extLst>
              <a:ext uri="{FF2B5EF4-FFF2-40B4-BE49-F238E27FC236}">
                <a16:creationId xmlns:a16="http://schemas.microsoft.com/office/drawing/2014/main" id="{5B98B997-49FF-4E65-BD98-87504644A9D6}"/>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1748579" y="2186873"/>
            <a:ext cx="1110857" cy="153905"/>
          </a:xfrm>
          <a:prstGeom prst="rect">
            <a:avLst/>
          </a:prstGeom>
        </p:spPr>
      </p:pic>
      <p:pic>
        <p:nvPicPr>
          <p:cNvPr id="33" name="Picture 32">
            <a:extLst>
              <a:ext uri="{FF2B5EF4-FFF2-40B4-BE49-F238E27FC236}">
                <a16:creationId xmlns:a16="http://schemas.microsoft.com/office/drawing/2014/main" id="{EC41FE30-32F2-43A7-89F6-3582FE357951}"/>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92061" y="2371626"/>
            <a:ext cx="2560762" cy="128000"/>
          </a:xfrm>
          <a:prstGeom prst="rect">
            <a:avLst/>
          </a:prstGeom>
        </p:spPr>
      </p:pic>
    </p:spTree>
    <p:extLst>
      <p:ext uri="{BB962C8B-B14F-4D97-AF65-F5344CB8AC3E}">
        <p14:creationId xmlns:p14="http://schemas.microsoft.com/office/powerpoint/2010/main" val="124886401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Divergence Theorem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258</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466EA38D-E835-4BC7-A850-C3033A5AD27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95300" y="443608"/>
            <a:ext cx="1502476" cy="259810"/>
          </a:xfrm>
          <a:prstGeom prst="rect">
            <a:avLst/>
          </a:prstGeom>
        </p:spPr>
      </p:pic>
      <p:pic>
        <p:nvPicPr>
          <p:cNvPr id="18" name="Picture 17">
            <a:extLst>
              <a:ext uri="{FF2B5EF4-FFF2-40B4-BE49-F238E27FC236}">
                <a16:creationId xmlns:a16="http://schemas.microsoft.com/office/drawing/2014/main" id="{70E3C17E-DF6A-40C9-AA84-AA3503534546}"/>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56008" y="703418"/>
            <a:ext cx="3296000" cy="304000"/>
          </a:xfrm>
          <a:prstGeom prst="rect">
            <a:avLst/>
          </a:prstGeom>
        </p:spPr>
      </p:pic>
      <p:pic>
        <p:nvPicPr>
          <p:cNvPr id="20" name="Picture 19">
            <a:extLst>
              <a:ext uri="{FF2B5EF4-FFF2-40B4-BE49-F238E27FC236}">
                <a16:creationId xmlns:a16="http://schemas.microsoft.com/office/drawing/2014/main" id="{1FF3DA24-F39A-48FD-9C01-19E59D83A5B3}"/>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6081" y="1036631"/>
            <a:ext cx="3804190" cy="154667"/>
          </a:xfrm>
          <a:prstGeom prst="rect">
            <a:avLst/>
          </a:prstGeom>
        </p:spPr>
      </p:pic>
      <p:pic>
        <p:nvPicPr>
          <p:cNvPr id="23" name="Picture 22">
            <a:extLst>
              <a:ext uri="{FF2B5EF4-FFF2-40B4-BE49-F238E27FC236}">
                <a16:creationId xmlns:a16="http://schemas.microsoft.com/office/drawing/2014/main" id="{14ABF093-198D-4650-8457-E227D1CFDC1E}"/>
              </a:ext>
            </a:extLst>
          </p:cNvPr>
          <p:cNvPicPr>
            <a:picLocks noChangeAspect="1"/>
          </p:cNvPicPr>
          <p:nvPr/>
        </p:nvPicPr>
        <p:blipFill>
          <a:blip r:embed="rId11"/>
          <a:stretch>
            <a:fillRect/>
          </a:stretch>
        </p:blipFill>
        <p:spPr>
          <a:xfrm>
            <a:off x="0" y="2357589"/>
            <a:ext cx="1087932" cy="1006523"/>
          </a:xfrm>
          <a:prstGeom prst="rect">
            <a:avLst/>
          </a:prstGeom>
        </p:spPr>
      </p:pic>
      <p:pic>
        <p:nvPicPr>
          <p:cNvPr id="19" name="Picture 18">
            <a:extLst>
              <a:ext uri="{FF2B5EF4-FFF2-40B4-BE49-F238E27FC236}">
                <a16:creationId xmlns:a16="http://schemas.microsoft.com/office/drawing/2014/main" id="{81FFEEE5-1369-4522-968E-E34F23BFDB7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087932" y="1432030"/>
            <a:ext cx="2644571" cy="1565714"/>
          </a:xfrm>
          <a:prstGeom prst="rect">
            <a:avLst/>
          </a:prstGeom>
        </p:spPr>
      </p:pic>
      <p:pic>
        <p:nvPicPr>
          <p:cNvPr id="21" name="Picture 20">
            <a:extLst>
              <a:ext uri="{FF2B5EF4-FFF2-40B4-BE49-F238E27FC236}">
                <a16:creationId xmlns:a16="http://schemas.microsoft.com/office/drawing/2014/main" id="{3680B3AD-535D-4215-AAE0-70B17814C5E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768032" y="1247664"/>
            <a:ext cx="2560762" cy="128000"/>
          </a:xfrm>
          <a:prstGeom prst="rect">
            <a:avLst/>
          </a:prstGeom>
        </p:spPr>
      </p:pic>
    </p:spTree>
    <p:extLst>
      <p:ext uri="{BB962C8B-B14F-4D97-AF65-F5344CB8AC3E}">
        <p14:creationId xmlns:p14="http://schemas.microsoft.com/office/powerpoint/2010/main" val="10750756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Divergence Theorem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259</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466EA38D-E835-4BC7-A850-C3033A5AD27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95300" y="443608"/>
            <a:ext cx="1502476" cy="259810"/>
          </a:xfrm>
          <a:prstGeom prst="rect">
            <a:avLst/>
          </a:prstGeom>
        </p:spPr>
      </p:pic>
      <p:pic>
        <p:nvPicPr>
          <p:cNvPr id="18" name="Picture 17">
            <a:extLst>
              <a:ext uri="{FF2B5EF4-FFF2-40B4-BE49-F238E27FC236}">
                <a16:creationId xmlns:a16="http://schemas.microsoft.com/office/drawing/2014/main" id="{70E3C17E-DF6A-40C9-AA84-AA3503534546}"/>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656008" y="703418"/>
            <a:ext cx="3296000" cy="304000"/>
          </a:xfrm>
          <a:prstGeom prst="rect">
            <a:avLst/>
          </a:prstGeom>
        </p:spPr>
      </p:pic>
      <p:pic>
        <p:nvPicPr>
          <p:cNvPr id="20" name="Picture 19">
            <a:extLst>
              <a:ext uri="{FF2B5EF4-FFF2-40B4-BE49-F238E27FC236}">
                <a16:creationId xmlns:a16="http://schemas.microsoft.com/office/drawing/2014/main" id="{1FF3DA24-F39A-48FD-9C01-19E59D83A5B3}"/>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96081" y="1036631"/>
            <a:ext cx="3804190" cy="154667"/>
          </a:xfrm>
          <a:prstGeom prst="rect">
            <a:avLst/>
          </a:prstGeom>
        </p:spPr>
      </p:pic>
      <p:pic>
        <p:nvPicPr>
          <p:cNvPr id="23" name="Picture 22">
            <a:extLst>
              <a:ext uri="{FF2B5EF4-FFF2-40B4-BE49-F238E27FC236}">
                <a16:creationId xmlns:a16="http://schemas.microsoft.com/office/drawing/2014/main" id="{14ABF093-198D-4650-8457-E227D1CFDC1E}"/>
              </a:ext>
            </a:extLst>
          </p:cNvPr>
          <p:cNvPicPr>
            <a:picLocks noChangeAspect="1"/>
          </p:cNvPicPr>
          <p:nvPr/>
        </p:nvPicPr>
        <p:blipFill>
          <a:blip r:embed="rId19"/>
          <a:stretch>
            <a:fillRect/>
          </a:stretch>
        </p:blipFill>
        <p:spPr>
          <a:xfrm>
            <a:off x="0" y="2357589"/>
            <a:ext cx="1087932" cy="1006523"/>
          </a:xfrm>
          <a:prstGeom prst="rect">
            <a:avLst/>
          </a:prstGeom>
        </p:spPr>
      </p:pic>
      <p:pic>
        <p:nvPicPr>
          <p:cNvPr id="15" name="Picture 14">
            <a:extLst>
              <a:ext uri="{FF2B5EF4-FFF2-40B4-BE49-F238E27FC236}">
                <a16:creationId xmlns:a16="http://schemas.microsoft.com/office/drawing/2014/main" id="{C5214C13-DEC7-4E3D-998D-AE3FED1927CE}"/>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95300" y="1350286"/>
            <a:ext cx="4433524" cy="134857"/>
          </a:xfrm>
          <a:prstGeom prst="rect">
            <a:avLst/>
          </a:prstGeom>
        </p:spPr>
      </p:pic>
      <p:pic>
        <p:nvPicPr>
          <p:cNvPr id="19" name="Picture 18">
            <a:extLst>
              <a:ext uri="{FF2B5EF4-FFF2-40B4-BE49-F238E27FC236}">
                <a16:creationId xmlns:a16="http://schemas.microsoft.com/office/drawing/2014/main" id="{D7AF4CB8-514F-4264-A1AC-CF43DC3372A7}"/>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1481913" y="1526672"/>
            <a:ext cx="1644190" cy="297143"/>
          </a:xfrm>
          <a:prstGeom prst="rect">
            <a:avLst/>
          </a:prstGeom>
        </p:spPr>
      </p:pic>
      <p:pic>
        <p:nvPicPr>
          <p:cNvPr id="22" name="Picture 21">
            <a:extLst>
              <a:ext uri="{FF2B5EF4-FFF2-40B4-BE49-F238E27FC236}">
                <a16:creationId xmlns:a16="http://schemas.microsoft.com/office/drawing/2014/main" id="{42F395F8-91B0-4646-A6A3-00AA91DBB1DF}"/>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95300" y="1189894"/>
            <a:ext cx="3457523" cy="154667"/>
          </a:xfrm>
          <a:prstGeom prst="rect">
            <a:avLst/>
          </a:prstGeom>
        </p:spPr>
      </p:pic>
      <p:pic>
        <p:nvPicPr>
          <p:cNvPr id="32" name="Picture 31">
            <a:extLst>
              <a:ext uri="{FF2B5EF4-FFF2-40B4-BE49-F238E27FC236}">
                <a16:creationId xmlns:a16="http://schemas.microsoft.com/office/drawing/2014/main" id="{4E211A4C-780E-4CA9-9728-294002CEF52C}"/>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779358" y="1862137"/>
            <a:ext cx="2051048" cy="134095"/>
          </a:xfrm>
          <a:prstGeom prst="rect">
            <a:avLst/>
          </a:prstGeom>
        </p:spPr>
      </p:pic>
      <p:pic>
        <p:nvPicPr>
          <p:cNvPr id="26" name="Picture 25">
            <a:extLst>
              <a:ext uri="{FF2B5EF4-FFF2-40B4-BE49-F238E27FC236}">
                <a16:creationId xmlns:a16="http://schemas.microsoft.com/office/drawing/2014/main" id="{7B315E64-7D2F-4E7C-B839-582D0D53554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171079" y="1588099"/>
            <a:ext cx="1193905" cy="134857"/>
          </a:xfrm>
          <a:prstGeom prst="rect">
            <a:avLst/>
          </a:prstGeom>
        </p:spPr>
      </p:pic>
      <p:pic>
        <p:nvPicPr>
          <p:cNvPr id="28" name="Picture 27">
            <a:extLst>
              <a:ext uri="{FF2B5EF4-FFF2-40B4-BE49-F238E27FC236}">
                <a16:creationId xmlns:a16="http://schemas.microsoft.com/office/drawing/2014/main" id="{3A23C086-A24A-4B24-B70C-78EA3B4B742C}"/>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920823" y="1868834"/>
            <a:ext cx="1264000" cy="128000"/>
          </a:xfrm>
          <a:prstGeom prst="rect">
            <a:avLst/>
          </a:prstGeom>
        </p:spPr>
      </p:pic>
      <p:pic>
        <p:nvPicPr>
          <p:cNvPr id="30" name="Picture 29">
            <a:extLst>
              <a:ext uri="{FF2B5EF4-FFF2-40B4-BE49-F238E27FC236}">
                <a16:creationId xmlns:a16="http://schemas.microsoft.com/office/drawing/2014/main" id="{472FD9E5-B2A0-443F-8F69-0C5996EFFC4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919681" y="2051995"/>
            <a:ext cx="3609143" cy="1192381"/>
          </a:xfrm>
          <a:prstGeom prst="rect">
            <a:avLst/>
          </a:prstGeom>
        </p:spPr>
      </p:pic>
      <p:pic>
        <p:nvPicPr>
          <p:cNvPr id="34" name="Picture 33">
            <a:extLst>
              <a:ext uri="{FF2B5EF4-FFF2-40B4-BE49-F238E27FC236}">
                <a16:creationId xmlns:a16="http://schemas.microsoft.com/office/drawing/2014/main" id="{F17A8625-D753-4677-87C0-ECA4071C983D}"/>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55292" y="1885596"/>
            <a:ext cx="678857" cy="94476"/>
          </a:xfrm>
          <a:prstGeom prst="rect">
            <a:avLst/>
          </a:prstGeom>
        </p:spPr>
      </p:pic>
      <p:pic>
        <p:nvPicPr>
          <p:cNvPr id="36" name="Picture 35">
            <a:extLst>
              <a:ext uri="{FF2B5EF4-FFF2-40B4-BE49-F238E27FC236}">
                <a16:creationId xmlns:a16="http://schemas.microsoft.com/office/drawing/2014/main" id="{D4590EA5-1C6C-4F96-8330-3CBCA604C72D}"/>
              </a:ext>
            </a:extLst>
          </p:cNvPr>
          <p:cNvPicPr>
            <a:picLocks noChangeAspect="1"/>
          </p:cNvPicPr>
          <p:nvPr/>
        </p:nvPicPr>
        <p:blipFill>
          <a:blip r:embed="rId28"/>
          <a:stretch>
            <a:fillRect/>
          </a:stretch>
        </p:blipFill>
        <p:spPr>
          <a:xfrm>
            <a:off x="3244656" y="2316387"/>
            <a:ext cx="891526" cy="897064"/>
          </a:xfrm>
          <a:prstGeom prst="rect">
            <a:avLst/>
          </a:prstGeom>
        </p:spPr>
      </p:pic>
      <p:cxnSp>
        <p:nvCxnSpPr>
          <p:cNvPr id="38" name="Straight Arrow Connector 37">
            <a:extLst>
              <a:ext uri="{FF2B5EF4-FFF2-40B4-BE49-F238E27FC236}">
                <a16:creationId xmlns:a16="http://schemas.microsoft.com/office/drawing/2014/main" id="{24F4B205-87DA-4326-AB16-52A310805230}"/>
              </a:ext>
            </a:extLst>
          </p:cNvPr>
          <p:cNvCxnSpPr>
            <a:cxnSpLocks/>
          </p:cNvCxnSpPr>
          <p:nvPr/>
        </p:nvCxnSpPr>
        <p:spPr>
          <a:xfrm flipV="1">
            <a:off x="3675112" y="2437200"/>
            <a:ext cx="0" cy="210985"/>
          </a:xfrm>
          <a:prstGeom prst="straightConnector1">
            <a:avLst/>
          </a:prstGeom>
          <a:ln w="19050">
            <a:tailEnd type="triangle"/>
          </a:ln>
        </p:spPr>
        <p:style>
          <a:lnRef idx="3">
            <a:schemeClr val="accent6"/>
          </a:lnRef>
          <a:fillRef idx="0">
            <a:schemeClr val="accent6"/>
          </a:fillRef>
          <a:effectRef idx="2">
            <a:schemeClr val="accent6"/>
          </a:effectRef>
          <a:fontRef idx="minor">
            <a:schemeClr val="tx1"/>
          </a:fontRef>
        </p:style>
      </p:cxnSp>
      <p:cxnSp>
        <p:nvCxnSpPr>
          <p:cNvPr id="40" name="Straight Arrow Connector 39">
            <a:extLst>
              <a:ext uri="{FF2B5EF4-FFF2-40B4-BE49-F238E27FC236}">
                <a16:creationId xmlns:a16="http://schemas.microsoft.com/office/drawing/2014/main" id="{A4BB79D9-9997-4536-9775-D79210132A45}"/>
              </a:ext>
            </a:extLst>
          </p:cNvPr>
          <p:cNvCxnSpPr>
            <a:cxnSpLocks/>
          </p:cNvCxnSpPr>
          <p:nvPr/>
        </p:nvCxnSpPr>
        <p:spPr>
          <a:xfrm>
            <a:off x="3683133" y="2797175"/>
            <a:ext cx="0" cy="21098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pic>
        <p:nvPicPr>
          <p:cNvPr id="44" name="Picture 43">
            <a:extLst>
              <a:ext uri="{FF2B5EF4-FFF2-40B4-BE49-F238E27FC236}">
                <a16:creationId xmlns:a16="http://schemas.microsoft.com/office/drawing/2014/main" id="{6AF29EA8-278A-4555-A6DC-22DFD621BB9B}"/>
              </a:ext>
            </a:extLst>
          </p:cNvPr>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3572399" y="2528029"/>
            <a:ext cx="65829" cy="71314"/>
          </a:xfrm>
          <a:prstGeom prst="rect">
            <a:avLst/>
          </a:prstGeom>
        </p:spPr>
      </p:pic>
      <p:pic>
        <p:nvPicPr>
          <p:cNvPr id="47" name="Picture 46">
            <a:extLst>
              <a:ext uri="{FF2B5EF4-FFF2-40B4-BE49-F238E27FC236}">
                <a16:creationId xmlns:a16="http://schemas.microsoft.com/office/drawing/2014/main" id="{EB8E24D8-1748-4983-9494-9F5379BC4F55}"/>
              </a:ext>
            </a:extLst>
          </p:cNvPr>
          <p:cNvPicPr>
            <a:picLocks noChangeAspect="1"/>
          </p:cNvPicPr>
          <p:nvPr>
            <p:custDataLst>
              <p:tags r:id="rId13"/>
            </p:custDataLst>
          </p:nvPr>
        </p:nvPicPr>
        <p:blipFill>
          <a:blip r:embed="rId30" cstate="print">
            <a:extLst>
              <a:ext uri="{28A0092B-C50C-407E-A947-70E740481C1C}">
                <a14:useLocalDpi xmlns:a14="http://schemas.microsoft.com/office/drawing/2010/main" val="0"/>
              </a:ext>
            </a:extLst>
          </a:blip>
          <a:stretch>
            <a:fillRect/>
          </a:stretch>
        </p:blipFill>
        <p:spPr>
          <a:xfrm>
            <a:off x="3713480" y="2851926"/>
            <a:ext cx="68572" cy="69943"/>
          </a:xfrm>
          <a:prstGeom prst="rect">
            <a:avLst/>
          </a:prstGeom>
        </p:spPr>
      </p:pic>
    </p:spTree>
    <p:extLst>
      <p:ext uri="{BB962C8B-B14F-4D97-AF65-F5344CB8AC3E}">
        <p14:creationId xmlns:p14="http://schemas.microsoft.com/office/powerpoint/2010/main" val="248198221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Coordinate Systems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Nov. 3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26</a:t>
            </a:fld>
            <a:r>
              <a:rPr spc="-55" dirty="0"/>
              <a:t> </a:t>
            </a:r>
            <a:r>
              <a:rPr spc="35" dirty="0"/>
              <a:t>/</a:t>
            </a:r>
            <a:endParaRPr spc="-55" dirty="0"/>
          </a:p>
        </p:txBody>
      </p:sp>
      <p:pic>
        <p:nvPicPr>
          <p:cNvPr id="16" name="Picture 15">
            <a:extLst>
              <a:ext uri="{FF2B5EF4-FFF2-40B4-BE49-F238E27FC236}">
                <a16:creationId xmlns:a16="http://schemas.microsoft.com/office/drawing/2014/main" id="{361D4221-0473-4F61-9875-FD0754EC4B64}"/>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65334" y="677022"/>
            <a:ext cx="617329" cy="507326"/>
          </a:xfrm>
          <a:prstGeom prst="rect">
            <a:avLst/>
          </a:prstGeom>
        </p:spPr>
      </p:pic>
      <p:sp>
        <p:nvSpPr>
          <p:cNvPr id="18" name="TextBox 17">
            <a:extLst>
              <a:ext uri="{FF2B5EF4-FFF2-40B4-BE49-F238E27FC236}">
                <a16:creationId xmlns:a16="http://schemas.microsoft.com/office/drawing/2014/main" id="{0B1E416B-F292-4175-99E5-DA2129F6AE0A}"/>
              </a:ext>
            </a:extLst>
          </p:cNvPr>
          <p:cNvSpPr txBox="1"/>
          <p:nvPr/>
        </p:nvSpPr>
        <p:spPr>
          <a:xfrm>
            <a:off x="316309" y="382039"/>
            <a:ext cx="2097308" cy="523220"/>
          </a:xfrm>
          <a:prstGeom prst="rect">
            <a:avLst/>
          </a:prstGeom>
          <a:noFill/>
        </p:spPr>
        <p:txBody>
          <a:bodyPr wrap="square" rtlCol="0">
            <a:spAutoFit/>
          </a:bodyPr>
          <a:lstStyle/>
          <a:p>
            <a:r>
              <a:rPr lang="en-US" sz="1000" b="1" u="sng" spc="-30" dirty="0">
                <a:latin typeface="Tahoma" panose="020B0604030504040204" pitchFamily="34" charset="0"/>
                <a:ea typeface="Tahoma" panose="020B0604030504040204" pitchFamily="34" charset="0"/>
                <a:cs typeface="Tahoma" panose="020B0604030504040204" pitchFamily="34" charset="0"/>
              </a:rPr>
              <a:t>Cylindrical Coordinates:</a:t>
            </a:r>
            <a:endParaRPr lang="en-US" sz="1000" b="1" u="sng"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pic>
        <p:nvPicPr>
          <p:cNvPr id="15" name="Picture 14">
            <a:extLst>
              <a:ext uri="{FF2B5EF4-FFF2-40B4-BE49-F238E27FC236}">
                <a16:creationId xmlns:a16="http://schemas.microsoft.com/office/drawing/2014/main" id="{8055A0CA-5824-40B5-A26B-48FD44DABB2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748629" y="1342594"/>
            <a:ext cx="955429" cy="718476"/>
          </a:xfrm>
          <a:prstGeom prst="rect">
            <a:avLst/>
          </a:prstGeom>
        </p:spPr>
      </p:pic>
      <p:pic>
        <p:nvPicPr>
          <p:cNvPr id="19" name="Picture 18">
            <a:extLst>
              <a:ext uri="{FF2B5EF4-FFF2-40B4-BE49-F238E27FC236}">
                <a16:creationId xmlns:a16="http://schemas.microsoft.com/office/drawing/2014/main" id="{ABCCBA01-A1E0-4806-8B1C-2D62A046CB3D}"/>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819210" y="1215256"/>
            <a:ext cx="571429" cy="122667"/>
          </a:xfrm>
          <a:prstGeom prst="rect">
            <a:avLst/>
          </a:prstGeom>
        </p:spPr>
      </p:pic>
      <p:sp>
        <p:nvSpPr>
          <p:cNvPr id="24" name="TextBox 23">
            <a:extLst>
              <a:ext uri="{FF2B5EF4-FFF2-40B4-BE49-F238E27FC236}">
                <a16:creationId xmlns:a16="http://schemas.microsoft.com/office/drawing/2014/main" id="{FE511278-2129-48D7-8881-CF202586ACB3}"/>
              </a:ext>
            </a:extLst>
          </p:cNvPr>
          <p:cNvSpPr txBox="1"/>
          <p:nvPr/>
        </p:nvSpPr>
        <p:spPr>
          <a:xfrm>
            <a:off x="2492491" y="974495"/>
            <a:ext cx="2097308" cy="523220"/>
          </a:xfrm>
          <a:prstGeom prst="rect">
            <a:avLst/>
          </a:prstGeom>
          <a:noFill/>
        </p:spPr>
        <p:txBody>
          <a:bodyPr wrap="square" rtlCol="0">
            <a:spAutoFit/>
          </a:bodyPr>
          <a:lstStyle/>
          <a:p>
            <a:r>
              <a:rPr lang="en-US" sz="1000" b="1" u="sng" spc="-30" dirty="0">
                <a:latin typeface="Tahoma" panose="020B0604030504040204" pitchFamily="34" charset="0"/>
                <a:ea typeface="Tahoma" panose="020B0604030504040204" pitchFamily="34" charset="0"/>
                <a:cs typeface="Tahoma" panose="020B0604030504040204" pitchFamily="34" charset="0"/>
              </a:rPr>
              <a:t>Spherical Coordinates:</a:t>
            </a:r>
            <a:endParaRPr lang="en-US" sz="1000" b="1" u="sng"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51" name="TextBox 50">
            <a:extLst>
              <a:ext uri="{FF2B5EF4-FFF2-40B4-BE49-F238E27FC236}">
                <a16:creationId xmlns:a16="http://schemas.microsoft.com/office/drawing/2014/main" id="{480F5DC1-8AF4-45CA-B2DF-12E891C57FF5}"/>
              </a:ext>
            </a:extLst>
          </p:cNvPr>
          <p:cNvSpPr txBox="1"/>
          <p:nvPr/>
        </p:nvSpPr>
        <p:spPr>
          <a:xfrm>
            <a:off x="376038" y="2051269"/>
            <a:ext cx="2097308" cy="523220"/>
          </a:xfrm>
          <a:prstGeom prst="rect">
            <a:avLst/>
          </a:prstGeom>
          <a:noFill/>
        </p:spPr>
        <p:txBody>
          <a:bodyPr wrap="square" rtlCol="0">
            <a:spAutoFit/>
          </a:bodyPr>
          <a:lstStyle/>
          <a:p>
            <a:r>
              <a:rPr lang="en-US" sz="1000" b="1" u="sng" spc="-30" dirty="0">
                <a:latin typeface="Tahoma" panose="020B0604030504040204" pitchFamily="34" charset="0"/>
                <a:ea typeface="Tahoma" panose="020B0604030504040204" pitchFamily="34" charset="0"/>
                <a:cs typeface="Tahoma" panose="020B0604030504040204" pitchFamily="34" charset="0"/>
              </a:rPr>
              <a:t>Polar Coordinates:</a:t>
            </a:r>
            <a:endParaRPr lang="en-US" sz="1000" b="1" u="sng"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pic>
        <p:nvPicPr>
          <p:cNvPr id="1026" name="Picture 2 1" descr="Polar Coordinates - YouTube">
            <a:extLst>
              <a:ext uri="{FF2B5EF4-FFF2-40B4-BE49-F238E27FC236}">
                <a16:creationId xmlns:a16="http://schemas.microsoft.com/office/drawing/2014/main" id="{CA8269FA-B3B1-4C6A-840C-8DE5CCF8DAC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6309" y="2380253"/>
            <a:ext cx="1695136" cy="95380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A5D3F65E-D8AB-4ED7-B696-6B2650960D09}"/>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23977" y="2263803"/>
            <a:ext cx="615687" cy="99331"/>
          </a:xfrm>
          <a:prstGeom prst="rect">
            <a:avLst/>
          </a:prstGeom>
        </p:spPr>
      </p:pic>
      <p:pic>
        <p:nvPicPr>
          <p:cNvPr id="57" name="Picture 56">
            <a:extLst>
              <a:ext uri="{FF2B5EF4-FFF2-40B4-BE49-F238E27FC236}">
                <a16:creationId xmlns:a16="http://schemas.microsoft.com/office/drawing/2014/main" id="{274F0D84-E255-4B1B-B7E0-B79642EAB149}"/>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241784" y="2245955"/>
            <a:ext cx="600911" cy="134630"/>
          </a:xfrm>
          <a:prstGeom prst="rect">
            <a:avLst/>
          </a:prstGeom>
        </p:spPr>
      </p:pic>
      <p:pic>
        <p:nvPicPr>
          <p:cNvPr id="1028" name="Picture 4" descr="Part 2: Spherical Coordinates">
            <a:extLst>
              <a:ext uri="{FF2B5EF4-FFF2-40B4-BE49-F238E27FC236}">
                <a16:creationId xmlns:a16="http://schemas.microsoft.com/office/drawing/2014/main" id="{AC83A027-8E7E-4D4E-ACF9-C34A4F77BBF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25297" y="2070411"/>
            <a:ext cx="1330685" cy="99156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1032">
            <a:extLst>
              <a:ext uri="{FF2B5EF4-FFF2-40B4-BE49-F238E27FC236}">
                <a16:creationId xmlns:a16="http://schemas.microsoft.com/office/drawing/2014/main" id="{1FD3288A-2405-44D9-8444-F1BD58136A92}"/>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153183" y="598270"/>
            <a:ext cx="800762" cy="513524"/>
          </a:xfrm>
          <a:prstGeom prst="rect">
            <a:avLst/>
          </a:prstGeom>
        </p:spPr>
      </p:pic>
      <p:pic>
        <p:nvPicPr>
          <p:cNvPr id="1035" name="Picture 1034">
            <a:extLst>
              <a:ext uri="{FF2B5EF4-FFF2-40B4-BE49-F238E27FC236}">
                <a16:creationId xmlns:a16="http://schemas.microsoft.com/office/drawing/2014/main" id="{E1BE670B-830A-45CA-8748-70A67902898C}"/>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1043180" y="2273229"/>
            <a:ext cx="89905" cy="89905"/>
          </a:xfrm>
          <a:prstGeom prst="rect">
            <a:avLst/>
          </a:prstGeom>
        </p:spPr>
      </p:pic>
      <p:pic>
        <p:nvPicPr>
          <p:cNvPr id="1036" name="Picture 6" descr="Elementary Calculus: Cylindrical Coordinates">
            <a:extLst>
              <a:ext uri="{FF2B5EF4-FFF2-40B4-BE49-F238E27FC236}">
                <a16:creationId xmlns:a16="http://schemas.microsoft.com/office/drawing/2014/main" id="{ACA45D3E-5652-44CD-8725-044F814913C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90869" y="1115593"/>
            <a:ext cx="762375" cy="865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21599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Divergence Theorem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260</a:t>
            </a:fld>
            <a:r>
              <a:rPr spc="-55" dirty="0"/>
              <a:t> </a:t>
            </a:r>
            <a:r>
              <a:rPr spc="35" dirty="0"/>
              <a:t>/</a:t>
            </a:r>
            <a:r>
              <a:rPr spc="-15" dirty="0"/>
              <a:t> </a:t>
            </a:r>
            <a:r>
              <a:rPr lang="en-US" spc="-55" dirty="0"/>
              <a:t>11</a:t>
            </a:r>
            <a:endParaRPr spc="-55" dirty="0"/>
          </a:p>
        </p:txBody>
      </p:sp>
      <p:pic>
        <p:nvPicPr>
          <p:cNvPr id="16" name="Picture 15">
            <a:extLst>
              <a:ext uri="{FF2B5EF4-FFF2-40B4-BE49-F238E27FC236}">
                <a16:creationId xmlns:a16="http://schemas.microsoft.com/office/drawing/2014/main" id="{466EA38D-E835-4BC7-A850-C3033A5AD277}"/>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95300" y="443608"/>
            <a:ext cx="1502476" cy="259810"/>
          </a:xfrm>
          <a:prstGeom prst="rect">
            <a:avLst/>
          </a:prstGeom>
        </p:spPr>
      </p:pic>
      <p:pic>
        <p:nvPicPr>
          <p:cNvPr id="18" name="Picture 17">
            <a:extLst>
              <a:ext uri="{FF2B5EF4-FFF2-40B4-BE49-F238E27FC236}">
                <a16:creationId xmlns:a16="http://schemas.microsoft.com/office/drawing/2014/main" id="{70E3C17E-DF6A-40C9-AA84-AA3503534546}"/>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56008" y="703418"/>
            <a:ext cx="3296000" cy="304000"/>
          </a:xfrm>
          <a:prstGeom prst="rect">
            <a:avLst/>
          </a:prstGeom>
        </p:spPr>
      </p:pic>
      <p:pic>
        <p:nvPicPr>
          <p:cNvPr id="20" name="Picture 19">
            <a:extLst>
              <a:ext uri="{FF2B5EF4-FFF2-40B4-BE49-F238E27FC236}">
                <a16:creationId xmlns:a16="http://schemas.microsoft.com/office/drawing/2014/main" id="{1FF3DA24-F39A-48FD-9C01-19E59D83A5B3}"/>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6081" y="1036631"/>
            <a:ext cx="3804190" cy="154667"/>
          </a:xfrm>
          <a:prstGeom prst="rect">
            <a:avLst/>
          </a:prstGeom>
        </p:spPr>
      </p:pic>
      <p:pic>
        <p:nvPicPr>
          <p:cNvPr id="23" name="Picture 22">
            <a:extLst>
              <a:ext uri="{FF2B5EF4-FFF2-40B4-BE49-F238E27FC236}">
                <a16:creationId xmlns:a16="http://schemas.microsoft.com/office/drawing/2014/main" id="{14ABF093-198D-4650-8457-E227D1CFDC1E}"/>
              </a:ext>
            </a:extLst>
          </p:cNvPr>
          <p:cNvPicPr>
            <a:picLocks noChangeAspect="1"/>
          </p:cNvPicPr>
          <p:nvPr/>
        </p:nvPicPr>
        <p:blipFill>
          <a:blip r:embed="rId11"/>
          <a:stretch>
            <a:fillRect/>
          </a:stretch>
        </p:blipFill>
        <p:spPr>
          <a:xfrm>
            <a:off x="0" y="2357589"/>
            <a:ext cx="1087932" cy="1006523"/>
          </a:xfrm>
          <a:prstGeom prst="rect">
            <a:avLst/>
          </a:prstGeom>
        </p:spPr>
      </p:pic>
      <p:pic>
        <p:nvPicPr>
          <p:cNvPr id="19" name="Picture 18">
            <a:extLst>
              <a:ext uri="{FF2B5EF4-FFF2-40B4-BE49-F238E27FC236}">
                <a16:creationId xmlns:a16="http://schemas.microsoft.com/office/drawing/2014/main" id="{BF0876C6-B01C-4BB9-995E-7E18EDD3F4E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257913" y="1246132"/>
            <a:ext cx="2092190" cy="472381"/>
          </a:xfrm>
          <a:prstGeom prst="rect">
            <a:avLst/>
          </a:prstGeom>
        </p:spPr>
      </p:pic>
      <p:pic>
        <p:nvPicPr>
          <p:cNvPr id="15" name="Picture 14">
            <a:extLst>
              <a:ext uri="{FF2B5EF4-FFF2-40B4-BE49-F238E27FC236}">
                <a16:creationId xmlns:a16="http://schemas.microsoft.com/office/drawing/2014/main" id="{820CB908-3E0E-4B12-9315-C04D58A23B6F}"/>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257913" y="1730375"/>
            <a:ext cx="1676190" cy="348952"/>
          </a:xfrm>
          <a:prstGeom prst="rect">
            <a:avLst/>
          </a:prstGeom>
        </p:spPr>
      </p:pic>
      <p:sp>
        <p:nvSpPr>
          <p:cNvPr id="17" name="TextBox 16">
            <a:extLst>
              <a:ext uri="{FF2B5EF4-FFF2-40B4-BE49-F238E27FC236}">
                <a16:creationId xmlns:a16="http://schemas.microsoft.com/office/drawing/2014/main" id="{03C2942B-9B95-4B18-A09D-09E847AEC769}"/>
              </a:ext>
            </a:extLst>
          </p:cNvPr>
          <p:cNvSpPr txBox="1"/>
          <p:nvPr/>
        </p:nvSpPr>
        <p:spPr>
          <a:xfrm>
            <a:off x="1257913" y="2263775"/>
            <a:ext cx="3104537" cy="1015663"/>
          </a:xfrm>
          <a:prstGeom prst="rect">
            <a:avLst/>
          </a:prstGeom>
          <a:noFill/>
        </p:spPr>
        <p:txBody>
          <a:bodyPr wrap="square" rtlCol="0">
            <a:spAutoFit/>
          </a:bodyPr>
          <a:lstStyle/>
          <a:p>
            <a:r>
              <a:rPr lang="en-US" sz="1000" b="1" u="sng" dirty="0">
                <a:solidFill>
                  <a:srgbClr val="008000"/>
                </a:solidFill>
                <a:effectLst/>
                <a:latin typeface="Tahoma" panose="020B0604030504040204" pitchFamily="34" charset="0"/>
                <a:ea typeface="Tahoma" panose="020B0604030504040204" pitchFamily="34" charset="0"/>
                <a:cs typeface="Tahoma" panose="020B0604030504040204" pitchFamily="34" charset="0"/>
              </a:rPr>
              <a:t>Moral of the Story:</a:t>
            </a:r>
            <a:r>
              <a:rPr lang="en-US" sz="1000" b="1" dirty="0">
                <a:solidFill>
                  <a:srgbClr val="008000"/>
                </a:solidFill>
                <a:effectLst/>
                <a:latin typeface="Tahoma" panose="020B0604030504040204" pitchFamily="34" charset="0"/>
                <a:ea typeface="Tahoma" panose="020B0604030504040204" pitchFamily="34" charset="0"/>
                <a:cs typeface="Tahoma" panose="020B0604030504040204" pitchFamily="34" charset="0"/>
              </a:rPr>
              <a:t> </a:t>
            </a:r>
            <a:r>
              <a:rPr lang="en-US" sz="1000" dirty="0">
                <a:latin typeface="Tahoma" panose="020B0604030504040204" pitchFamily="34" charset="0"/>
                <a:ea typeface="Tahoma" panose="020B0604030504040204" pitchFamily="34" charset="0"/>
                <a:cs typeface="Tahoma" panose="020B0604030504040204" pitchFamily="34" charset="0"/>
              </a:rPr>
              <a:t>Pay attention to the problem statement and application of divergence theorem. </a:t>
            </a:r>
            <a:r>
              <a:rPr lang="en-US" sz="1000" i="1" dirty="0">
                <a:latin typeface="Tahoma" panose="020B0604030504040204" pitchFamily="34" charset="0"/>
                <a:ea typeface="Tahoma" panose="020B0604030504040204" pitchFamily="34" charset="0"/>
                <a:cs typeface="Tahoma" panose="020B0604030504040204" pitchFamily="34" charset="0"/>
              </a:rPr>
              <a:t>If not closed</a:t>
            </a:r>
            <a:r>
              <a:rPr lang="en-US" sz="1000" dirty="0">
                <a:latin typeface="Tahoma" panose="020B0604030504040204" pitchFamily="34" charset="0"/>
                <a:ea typeface="Tahoma" panose="020B0604030504040204" pitchFamily="34" charset="0"/>
                <a:cs typeface="Tahoma" panose="020B0604030504040204" pitchFamily="34" charset="0"/>
              </a:rPr>
              <a:t>, ensure the surface becomes closed (if one desires to use this theorem, considering the other theorems applicable). </a:t>
            </a:r>
            <a:r>
              <a:rPr lang="en-US" sz="1000" i="1" dirty="0">
                <a:latin typeface="Tahoma" panose="020B0604030504040204" pitchFamily="34" charset="0"/>
                <a:ea typeface="Tahoma" panose="020B0604030504040204" pitchFamily="34" charset="0"/>
                <a:cs typeface="Tahoma" panose="020B0604030504040204" pitchFamily="34" charset="0"/>
              </a:rPr>
              <a:t>If a closed solid region</a:t>
            </a:r>
            <a:r>
              <a:rPr lang="en-US" sz="1000" dirty="0">
                <a:latin typeface="Tahoma" panose="020B0604030504040204" pitchFamily="34" charset="0"/>
                <a:ea typeface="Tahoma" panose="020B0604030504040204" pitchFamily="34" charset="0"/>
                <a:cs typeface="Tahoma" panose="020B0604030504040204" pitchFamily="34" charset="0"/>
              </a:rPr>
              <a:t>, apply divergence theorem properly.</a:t>
            </a:r>
          </a:p>
        </p:txBody>
      </p:sp>
    </p:spTree>
    <p:extLst>
      <p:ext uri="{BB962C8B-B14F-4D97-AF65-F5344CB8AC3E}">
        <p14:creationId xmlns:p14="http://schemas.microsoft.com/office/powerpoint/2010/main" val="78672957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Course Summary</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261</a:t>
            </a:fld>
            <a:r>
              <a:rPr spc="-55" dirty="0"/>
              <a:t> </a:t>
            </a:r>
            <a:r>
              <a:rPr spc="35" dirty="0"/>
              <a:t>/</a:t>
            </a:r>
            <a:r>
              <a:rPr spc="-15" dirty="0"/>
              <a:t> </a:t>
            </a:r>
            <a:r>
              <a:rPr lang="en-US" spc="-55" dirty="0"/>
              <a:t>11</a:t>
            </a:r>
            <a:endParaRPr spc="-55" dirty="0"/>
          </a:p>
        </p:txBody>
      </p:sp>
      <p:pic>
        <p:nvPicPr>
          <p:cNvPr id="21" name="Picture 20">
            <a:extLst>
              <a:ext uri="{FF2B5EF4-FFF2-40B4-BE49-F238E27FC236}">
                <a16:creationId xmlns:a16="http://schemas.microsoft.com/office/drawing/2014/main" id="{2ABD1CB8-5C45-4339-A36F-42DCA9083F15}"/>
              </a:ext>
            </a:extLst>
          </p:cNvPr>
          <p:cNvPicPr>
            <a:picLocks noChangeAspect="1"/>
          </p:cNvPicPr>
          <p:nvPr/>
        </p:nvPicPr>
        <p:blipFill>
          <a:blip r:embed="rId3"/>
          <a:stretch>
            <a:fillRect/>
          </a:stretch>
        </p:blipFill>
        <p:spPr>
          <a:xfrm>
            <a:off x="445442" y="417675"/>
            <a:ext cx="3719446" cy="2812264"/>
          </a:xfrm>
          <a:prstGeom prst="rect">
            <a:avLst/>
          </a:prstGeom>
        </p:spPr>
      </p:pic>
    </p:spTree>
    <p:extLst>
      <p:ext uri="{BB962C8B-B14F-4D97-AF65-F5344CB8AC3E}">
        <p14:creationId xmlns:p14="http://schemas.microsoft.com/office/powerpoint/2010/main" val="3378621354"/>
      </p:ext>
    </p:extLst>
  </p:cSld>
  <p:clrMapOvr>
    <a:masterClrMapping/>
  </p:clrMapOvr>
  <p:transition>
    <p:cut/>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262</a:t>
            </a:fld>
            <a:r>
              <a:rPr spc="-55" dirty="0"/>
              <a:t> </a:t>
            </a:r>
            <a:r>
              <a:rPr spc="35" dirty="0"/>
              <a:t>/</a:t>
            </a:r>
            <a:r>
              <a:rPr spc="-15" dirty="0"/>
              <a:t> </a:t>
            </a:r>
            <a:r>
              <a:rPr lang="en-US" spc="-55" dirty="0"/>
              <a:t>11</a:t>
            </a:r>
            <a:endParaRPr spc="-55" dirty="0"/>
          </a:p>
        </p:txBody>
      </p:sp>
      <p:sp>
        <p:nvSpPr>
          <p:cNvPr id="14" name="Rectangle 13">
            <a:extLst>
              <a:ext uri="{FF2B5EF4-FFF2-40B4-BE49-F238E27FC236}">
                <a16:creationId xmlns:a16="http://schemas.microsoft.com/office/drawing/2014/main" id="{1712F569-27A8-A5F0-3EB9-134803C4A70E}"/>
              </a:ext>
            </a:extLst>
          </p:cNvPr>
          <p:cNvSpPr/>
          <p:nvPr/>
        </p:nvSpPr>
        <p:spPr>
          <a:xfrm>
            <a:off x="1597164" y="1268710"/>
            <a:ext cx="141577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END</a:t>
            </a:r>
          </a:p>
        </p:txBody>
      </p:sp>
    </p:spTree>
    <p:extLst>
      <p:ext uri="{BB962C8B-B14F-4D97-AF65-F5344CB8AC3E}">
        <p14:creationId xmlns:p14="http://schemas.microsoft.com/office/powerpoint/2010/main" val="479584485"/>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44282"/>
            <a:ext cx="2314575" cy="232756"/>
          </a:xfrm>
          <a:prstGeom prst="rect">
            <a:avLst/>
          </a:prstGeom>
        </p:spPr>
        <p:txBody>
          <a:bodyPr vert="horz" wrap="square" lIns="0" tIns="17145" rIns="0" bIns="0" rtlCol="0">
            <a:spAutoFit/>
          </a:bodyPr>
          <a:lstStyle/>
          <a:p>
            <a:pPr marL="12700">
              <a:lnSpc>
                <a:spcPct val="100000"/>
              </a:lnSpc>
              <a:spcBef>
                <a:spcPts val="135"/>
              </a:spcBef>
            </a:pPr>
            <a:r>
              <a:rPr lang="en-US" sz="1400" spc="-30" dirty="0">
                <a:solidFill>
                  <a:srgbClr val="FFFFFF"/>
                </a:solidFill>
                <a:latin typeface="Tahoma"/>
                <a:cs typeface="Tahoma"/>
              </a:rPr>
              <a:t>Cylindrical Coordinates</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27</a:t>
            </a:fld>
            <a:r>
              <a:rPr spc="-55" dirty="0"/>
              <a:t> </a:t>
            </a:r>
            <a:r>
              <a:rPr spc="35" dirty="0"/>
              <a:t>/</a:t>
            </a:r>
            <a:endParaRPr spc="-55" dirty="0"/>
          </a:p>
        </p:txBody>
      </p:sp>
      <p:pic>
        <p:nvPicPr>
          <p:cNvPr id="1026" name="Picture 2" descr="This graph has a standard 3D coordinate system.  The positive z-axis is straight up, the positive x-axis moves off to the left and slightly downward and positive y-axis move off the right and slightly downward.  There is a point labeled $\left( x,y,z \right)=\left( r,\theta ,z \right)$ that appears to be in the 1st octant (i.e. x, y, and z are all positive).   From this point a dashed line dropped straight down in the xy-plane (reaching it at a right angle) and the dashed line is labeled “z”.   From the origin a new dashed line is drawn until it reaches the point where the “z” dashed line hits the xy-plane.  The angle from the positive x-axis and the “r” dashed line is shown as $\theta$.">
            <a:extLst>
              <a:ext uri="{FF2B5EF4-FFF2-40B4-BE49-F238E27FC236}">
                <a16:creationId xmlns:a16="http://schemas.microsoft.com/office/drawing/2014/main" id="{DA32B3BD-235C-4707-B35D-8449EB6BFD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63" y="498348"/>
            <a:ext cx="1923397" cy="17610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BC498EE-58F1-4A8F-8F8B-71BCF5E4552D}"/>
              </a:ext>
            </a:extLst>
          </p:cNvPr>
          <p:cNvSpPr txBox="1"/>
          <p:nvPr/>
        </p:nvSpPr>
        <p:spPr>
          <a:xfrm>
            <a:off x="2304008" y="525395"/>
            <a:ext cx="2121206" cy="1477328"/>
          </a:xfrm>
          <a:prstGeom prst="rect">
            <a:avLst/>
          </a:prstGeom>
          <a:noFill/>
        </p:spPr>
        <p:txBody>
          <a:bodyPr wrap="square" rtlCol="0">
            <a:spAutoFit/>
          </a:bodyPr>
          <a:lstStyle/>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Polar coordinates with ‘z’ component </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r is the distance from the origin to the projection of a point on the </a:t>
            </a:r>
            <a:r>
              <a:rPr lang="en-US" sz="1000" dirty="0" err="1">
                <a:latin typeface="Tahoma" panose="020B0604030504040204" pitchFamily="34" charset="0"/>
                <a:ea typeface="Tahoma" panose="020B0604030504040204" pitchFamily="34" charset="0"/>
                <a:cs typeface="Tahoma" panose="020B0604030504040204" pitchFamily="34" charset="0"/>
              </a:rPr>
              <a:t>xy</a:t>
            </a:r>
            <a:r>
              <a:rPr lang="en-US" sz="1000" dirty="0">
                <a:latin typeface="Tahoma" panose="020B0604030504040204" pitchFamily="34" charset="0"/>
                <a:ea typeface="Tahoma" panose="020B0604030504040204" pitchFamily="34" charset="0"/>
                <a:cs typeface="Tahoma" panose="020B0604030504040204" pitchFamily="34" charset="0"/>
              </a:rPr>
              <a:t>-plane</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The x and y values are derived from a triangle </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Allows for easier calculations </a:t>
            </a:r>
          </a:p>
          <a:p>
            <a:pPr marL="285750" indent="-285750">
              <a:buFont typeface="Arial" panose="020B0604020202020204" pitchFamily="34" charset="0"/>
              <a:buChar char="•"/>
            </a:pPr>
            <a:endParaRPr lang="en-US" sz="10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6B6C6A2D-3D09-4E85-9466-B5E5C9BF9CA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07960" y="1990672"/>
            <a:ext cx="617329" cy="507326"/>
          </a:xfrm>
          <a:prstGeom prst="rect">
            <a:avLst/>
          </a:prstGeom>
        </p:spPr>
      </p:pic>
      <p:pic>
        <p:nvPicPr>
          <p:cNvPr id="1028" name="Picture 4" descr="Polar coordinates - Math Insight">
            <a:extLst>
              <a:ext uri="{FF2B5EF4-FFF2-40B4-BE49-F238E27FC236}">
                <a16:creationId xmlns:a16="http://schemas.microsoft.com/office/drawing/2014/main" id="{22B4A906-46F0-434B-A3F0-FF68BE12485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7536" y="2314484"/>
            <a:ext cx="1564852" cy="88674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E3A0F68-9054-473B-B25D-7DD04C8B870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451208" y="1913387"/>
            <a:ext cx="800762" cy="513524"/>
          </a:xfrm>
          <a:prstGeom prst="rect">
            <a:avLst/>
          </a:prstGeom>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44282"/>
            <a:ext cx="2886710" cy="232756"/>
          </a:xfrm>
          <a:prstGeom prst="rect">
            <a:avLst/>
          </a:prstGeom>
        </p:spPr>
        <p:txBody>
          <a:bodyPr vert="horz" wrap="square" lIns="0" tIns="17145" rIns="0" bIns="0" rtlCol="0">
            <a:spAutoFit/>
          </a:bodyPr>
          <a:lstStyle/>
          <a:p>
            <a:pPr marL="12700">
              <a:lnSpc>
                <a:spcPct val="100000"/>
              </a:lnSpc>
              <a:spcBef>
                <a:spcPts val="135"/>
              </a:spcBef>
            </a:pPr>
            <a:r>
              <a:rPr lang="en-US" sz="1400" spc="-30" dirty="0">
                <a:solidFill>
                  <a:srgbClr val="00B0F0"/>
                </a:solidFill>
                <a:latin typeface="Tahoma"/>
                <a:cs typeface="Tahoma"/>
              </a:rPr>
              <a:t>S</a:t>
            </a:r>
            <a:r>
              <a:rPr lang="en-US" sz="1400" spc="-30" dirty="0">
                <a:solidFill>
                  <a:schemeClr val="accent6">
                    <a:lumMod val="75000"/>
                  </a:schemeClr>
                </a:solidFill>
                <a:latin typeface="Tahoma"/>
                <a:cs typeface="Tahoma"/>
              </a:rPr>
              <a:t>p</a:t>
            </a:r>
            <a:r>
              <a:rPr lang="en-US" sz="1400" spc="-30" dirty="0">
                <a:solidFill>
                  <a:srgbClr val="FFFFFF"/>
                </a:solidFill>
                <a:latin typeface="Tahoma"/>
                <a:cs typeface="Tahoma"/>
              </a:rPr>
              <a:t>herical Coordinates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28</a:t>
            </a:fld>
            <a:r>
              <a:rPr spc="-55" dirty="0"/>
              <a:t> </a:t>
            </a:r>
            <a:r>
              <a:rPr spc="35" dirty="0"/>
              <a:t>/</a:t>
            </a:r>
            <a:endParaRPr spc="-55" dirty="0"/>
          </a:p>
        </p:txBody>
      </p:sp>
      <p:pic>
        <p:nvPicPr>
          <p:cNvPr id="2050" name="Picture 2" descr="This graph has a standard 3D coordinate system.  The positive z-axis is straight up, the positive x-axis moves off to the left and slightly downward and positive y-axis move off the right and slightly downward.  There is a point labeled $\left( x,y,z \right)=\left( r,\theta ,z \right)$ that appears to be in the 1st octant (i.e. x, y, and z are all positive).   From this point a dashed line dropped straight down in the xy-plane (reaching it at a right angle) and the dashed line is labeled “z”.   From the origin a new dashed line is drawn until it reaches the point where the “z” dashed line hits the xy-plane.  The angle from the positive x-axis and the “r” dashed line is shown as $\theta$.  In addition, there is a line from the origin up to the point that is labeled $\rho$ and the angle from the positive z-axis to this new line is shown at $\varphi $.">
            <a:extLst>
              <a:ext uri="{FF2B5EF4-FFF2-40B4-BE49-F238E27FC236}">
                <a16:creationId xmlns:a16="http://schemas.microsoft.com/office/drawing/2014/main" id="{0F6255B8-A98B-48D8-9201-A91D77A265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559" y="464224"/>
            <a:ext cx="1813347" cy="16416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54DFEEC-0B3B-48C1-8BAD-6542752F5F7E}"/>
              </a:ext>
            </a:extLst>
          </p:cNvPr>
          <p:cNvSpPr txBox="1"/>
          <p:nvPr/>
        </p:nvSpPr>
        <p:spPr>
          <a:xfrm>
            <a:off x="2200123" y="378408"/>
            <a:ext cx="2224178" cy="1938992"/>
          </a:xfrm>
          <a:prstGeom prst="rect">
            <a:avLst/>
          </a:prstGeom>
          <a:noFill/>
        </p:spPr>
        <p:txBody>
          <a:bodyPr wrap="square" rtlCol="0">
            <a:spAutoFit/>
          </a:bodyPr>
          <a:lstStyle/>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In </a:t>
            </a:r>
            <a:r>
              <a:rPr lang="en-US" sz="1000" dirty="0">
                <a:solidFill>
                  <a:srgbClr val="00B0F0"/>
                </a:solidFill>
                <a:latin typeface="Tahoma" panose="020B0604030504040204" pitchFamily="34" charset="0"/>
                <a:ea typeface="Tahoma" panose="020B0604030504040204" pitchFamily="34" charset="0"/>
                <a:cs typeface="Tahoma" panose="020B0604030504040204" pitchFamily="34" charset="0"/>
              </a:rPr>
              <a:t>s</a:t>
            </a:r>
            <a:r>
              <a:rPr lang="en-US" sz="10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p</a:t>
            </a:r>
            <a:r>
              <a:rPr lang="en-US" sz="1000" dirty="0">
                <a:latin typeface="Tahoma" panose="020B0604030504040204" pitchFamily="34" charset="0"/>
                <a:ea typeface="Tahoma" panose="020B0604030504040204" pitchFamily="34" charset="0"/>
                <a:cs typeface="Tahoma" panose="020B0604030504040204" pitchFamily="34" charset="0"/>
              </a:rPr>
              <a:t>herical there’s a “</a:t>
            </a:r>
            <a:r>
              <a:rPr lang="en-US" sz="10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p</a:t>
            </a:r>
            <a:r>
              <a:rPr lang="en-US" sz="1000" dirty="0">
                <a:latin typeface="Tahoma" panose="020B0604030504040204" pitchFamily="34" charset="0"/>
                <a:ea typeface="Tahoma" panose="020B0604030504040204" pitchFamily="34" charset="0"/>
                <a:cs typeface="Tahoma" panose="020B0604030504040204" pitchFamily="34" charset="0"/>
              </a:rPr>
              <a:t>” (think rho) and “</a:t>
            </a:r>
            <a:r>
              <a:rPr lang="en-US" sz="1000" dirty="0">
                <a:solidFill>
                  <a:srgbClr val="00B0F0"/>
                </a:solidFill>
                <a:latin typeface="Tahoma" panose="020B0604030504040204" pitchFamily="34" charset="0"/>
                <a:ea typeface="Tahoma" panose="020B0604030504040204" pitchFamily="34" charset="0"/>
                <a:cs typeface="Tahoma" panose="020B0604030504040204" pitchFamily="34" charset="0"/>
              </a:rPr>
              <a:t>s</a:t>
            </a:r>
            <a:r>
              <a:rPr lang="en-US" sz="1000" dirty="0">
                <a:latin typeface="Tahoma" panose="020B0604030504040204" pitchFamily="34" charset="0"/>
                <a:ea typeface="Tahoma" panose="020B0604030504040204" pitchFamily="34" charset="0"/>
                <a:cs typeface="Tahoma" panose="020B0604030504040204" pitchFamily="34" charset="0"/>
              </a:rPr>
              <a:t>” ( think sin</a:t>
            </a:r>
            <a:r>
              <a:rPr lang="el-GR" sz="1000" b="0" i="0" dirty="0">
                <a:effectLst/>
                <a:latin typeface="Tahoma" panose="020B0604030504040204" pitchFamily="34" charset="0"/>
                <a:ea typeface="Tahoma" panose="020B0604030504040204" pitchFamily="34" charset="0"/>
                <a:cs typeface="Tahoma" panose="020B0604030504040204" pitchFamily="34" charset="0"/>
              </a:rPr>
              <a:t>ϕ</a:t>
            </a:r>
            <a:r>
              <a:rPr lang="en-US" sz="1000" b="0" i="0" dirty="0">
                <a:effectLst/>
                <a:latin typeface="Tahoma" panose="020B0604030504040204" pitchFamily="34" charset="0"/>
                <a:ea typeface="Tahoma" panose="020B0604030504040204" pitchFamily="34" charset="0"/>
                <a:cs typeface="Tahoma" panose="020B0604030504040204" pitchFamily="34" charset="0"/>
              </a:rPr>
              <a:t> </a:t>
            </a:r>
            <a:r>
              <a:rPr lang="en-US" sz="1000"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sz="1000" b="0" i="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ρ</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is the distance from the origin to the point and </a:t>
            </a:r>
            <a:r>
              <a:rPr lang="en-US" sz="1000" b="0" i="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ρ  </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≥0.</a:t>
            </a:r>
          </a:p>
          <a:p>
            <a:pPr marL="285750" indent="-285750">
              <a:buFont typeface="Arial" panose="020B0604020202020204" pitchFamily="34" charset="0"/>
              <a:buChar char="•"/>
            </a:pPr>
            <a:r>
              <a:rPr lang="el-GR" sz="1000" b="0" i="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θ</a:t>
            </a:r>
            <a:r>
              <a:rPr lang="en-US" sz="1000" dirty="0">
                <a:latin typeface="Tahoma" panose="020B0604030504040204" pitchFamily="34" charset="0"/>
                <a:ea typeface="Tahoma" panose="020B0604030504040204" pitchFamily="34" charset="0"/>
                <a:cs typeface="Tahoma" panose="020B0604030504040204" pitchFamily="34" charset="0"/>
              </a:rPr>
              <a:t> is same as cylindrical, it is </a:t>
            </a:r>
            <a:r>
              <a:rPr lang="en-US" sz="1000" b="0" i="0" dirty="0">
                <a:effectLst/>
                <a:latin typeface="Tahoma" panose="020B0604030504040204" pitchFamily="34" charset="0"/>
                <a:ea typeface="Tahoma" panose="020B0604030504040204" pitchFamily="34" charset="0"/>
                <a:cs typeface="Tahoma" panose="020B0604030504040204" pitchFamily="34" charset="0"/>
              </a:rPr>
              <a:t>angle between the positive x-axis</a:t>
            </a:r>
          </a:p>
          <a:p>
            <a:pPr marL="285750" indent="-285750">
              <a:buFont typeface="Arial" panose="020B0604020202020204" pitchFamily="34" charset="0"/>
              <a:buChar char="•"/>
            </a:pPr>
            <a:r>
              <a:rPr lang="el-GR" sz="1000" b="0" i="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φ</a:t>
            </a:r>
            <a:r>
              <a:rPr lang="el-GR" sz="1000" b="0" i="0" dirty="0">
                <a:effectLst/>
                <a:latin typeface="Tahoma" panose="020B0604030504040204" pitchFamily="34" charset="0"/>
                <a:ea typeface="Tahoma" panose="020B0604030504040204" pitchFamily="34" charset="0"/>
                <a:cs typeface="Tahoma" panose="020B0604030504040204" pitchFamily="34" charset="0"/>
              </a:rPr>
              <a:t> </a:t>
            </a:r>
            <a:r>
              <a:rPr lang="en-US" sz="1000" b="0" i="0" dirty="0">
                <a:effectLst/>
                <a:latin typeface="Tahoma" panose="020B0604030504040204" pitchFamily="34" charset="0"/>
                <a:ea typeface="Tahoma" panose="020B0604030504040204" pitchFamily="34" charset="0"/>
                <a:cs typeface="Tahoma" panose="020B0604030504040204" pitchFamily="34" charset="0"/>
              </a:rPr>
              <a:t>or</a:t>
            </a:r>
            <a:r>
              <a:rPr lang="en-US" sz="1000" b="0" i="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 </a:t>
            </a:r>
            <a:r>
              <a:rPr lang="el-GR" sz="1000" b="0" i="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ϕ</a:t>
            </a:r>
            <a:r>
              <a:rPr lang="en-US" sz="1000" b="0" i="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a:effectLst/>
                <a:latin typeface="Tahoma" panose="020B0604030504040204" pitchFamily="34" charset="0"/>
                <a:ea typeface="Tahoma" panose="020B0604030504040204" pitchFamily="34" charset="0"/>
                <a:cs typeface="Tahoma" panose="020B0604030504040204" pitchFamily="34" charset="0"/>
              </a:rPr>
              <a:t>is the angle from the positive z axis and </a:t>
            </a:r>
            <a:r>
              <a:rPr lang="el-GR" sz="1000" b="0" i="0" dirty="0">
                <a:effectLst/>
                <a:latin typeface="Tahoma" panose="020B0604030504040204" pitchFamily="34" charset="0"/>
                <a:ea typeface="Tahoma" panose="020B0604030504040204" pitchFamily="34" charset="0"/>
                <a:cs typeface="Tahoma" panose="020B0604030504040204" pitchFamily="34" charset="0"/>
              </a:rPr>
              <a:t>0≤</a:t>
            </a:r>
            <a:r>
              <a:rPr lang="el-GR" sz="1000" b="0" i="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φ</a:t>
            </a:r>
            <a:r>
              <a:rPr lang="el-GR" sz="1000" b="0" i="0" dirty="0">
                <a:effectLst/>
                <a:latin typeface="Tahoma" panose="020B0604030504040204" pitchFamily="34" charset="0"/>
                <a:ea typeface="Tahoma" panose="020B0604030504040204" pitchFamily="34" charset="0"/>
                <a:cs typeface="Tahoma" panose="020B0604030504040204" pitchFamily="34" charset="0"/>
              </a:rPr>
              <a:t>≤π.</a:t>
            </a:r>
            <a:endParaRPr lang="en-US" sz="1000" b="0" i="0" dirty="0">
              <a:effectLst/>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Can view as an extension of polar</a:t>
            </a:r>
          </a:p>
          <a:p>
            <a:pPr marL="285750" indent="-285750">
              <a:buFont typeface="Arial" panose="020B0604020202020204" pitchFamily="34" charset="0"/>
              <a:buChar char="•"/>
            </a:pPr>
            <a:endParaRPr lang="en-US" sz="10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2054" name="Picture 6">
            <a:extLst>
              <a:ext uri="{FF2B5EF4-FFF2-40B4-BE49-F238E27FC236}">
                <a16:creationId xmlns:a16="http://schemas.microsoft.com/office/drawing/2014/main" id="{DA8475C6-470F-4109-962A-E359B0F051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559" y="2096948"/>
            <a:ext cx="1472444" cy="120238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BA6D6EF9-A71F-410B-AF21-7CA329F9A5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86050" y="2299509"/>
            <a:ext cx="1124325" cy="845485"/>
          </a:xfrm>
          <a:prstGeom prst="rect">
            <a:avLst/>
          </a:prstGeom>
        </p:spPr>
      </p:pic>
      <p:pic>
        <p:nvPicPr>
          <p:cNvPr id="34" name="Picture 33">
            <a:extLst>
              <a:ext uri="{FF2B5EF4-FFF2-40B4-BE49-F238E27FC236}">
                <a16:creationId xmlns:a16="http://schemas.microsoft.com/office/drawing/2014/main" id="{3060EFB0-D540-4C65-A9DB-8B5927665FC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762250" y="2154036"/>
            <a:ext cx="685800" cy="145473"/>
          </a:xfrm>
          <a:prstGeom prst="rect">
            <a:avLst/>
          </a:prstGeom>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29</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3" cstate="print">
              <a:duotone>
                <a:prstClr val="black"/>
                <a:schemeClr val="accent6">
                  <a:tint val="45000"/>
                  <a:satMod val="400000"/>
                </a:schemeClr>
              </a:duotone>
              <a:extLst>
                <a:ext uri="{BEBA8EAE-BF5A-486C-A8C5-ECC9F3942E4B}">
                  <a14:imgProps xmlns:a14="http://schemas.microsoft.com/office/drawing/2010/main">
                    <a14:imgLayer r:embed="rId4">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24FACBE-AA53-44A3-BA50-400FE2187FA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8008" y="511175"/>
            <a:ext cx="4512000" cy="286476"/>
          </a:xfrm>
          <a:prstGeom prst="rect">
            <a:avLst/>
          </a:prstGeom>
        </p:spPr>
      </p:pic>
      <p:sp>
        <p:nvSpPr>
          <p:cNvPr id="24" name="TextBox 23">
            <a:extLst>
              <a:ext uri="{FF2B5EF4-FFF2-40B4-BE49-F238E27FC236}">
                <a16:creationId xmlns:a16="http://schemas.microsoft.com/office/drawing/2014/main" id="{953789FC-1198-4F56-9D4F-556F961E31B3}"/>
              </a:ext>
            </a:extLst>
          </p:cNvPr>
          <p:cNvSpPr txBox="1"/>
          <p:nvPr/>
        </p:nvSpPr>
        <p:spPr>
          <a:xfrm>
            <a:off x="1409565" y="2465665"/>
            <a:ext cx="2045512" cy="646331"/>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(-5,-7,4)</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(5,-7,4)</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(5,-7,-4)</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(5,7,4)</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(-5,7,4)</a:t>
            </a:r>
          </a:p>
        </p:txBody>
      </p:sp>
    </p:spTree>
    <p:extLst>
      <p:ext uri="{BB962C8B-B14F-4D97-AF65-F5344CB8AC3E}">
        <p14:creationId xmlns:p14="http://schemas.microsoft.com/office/powerpoint/2010/main" val="528861831"/>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2"/>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2"/>
            </a:solidFill>
          </p:spPr>
          <p:txBody>
            <a:bodyPr wrap="square" lIns="0" tIns="0" rIns="0" bIns="0" rtlCol="0"/>
            <a:lstStyle/>
            <a:p>
              <a:endParaRPr dirty="0"/>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chemeClr val="bg1"/>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chemeClr val="bg1"/>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3</a:t>
            </a:fld>
            <a:r>
              <a:rPr spc="-55" dirty="0"/>
              <a:t> </a:t>
            </a:r>
            <a:r>
              <a:rPr spc="35" dirty="0"/>
              <a:t>/</a:t>
            </a:r>
            <a:r>
              <a:rPr spc="-15" dirty="0"/>
              <a:t> </a:t>
            </a:r>
            <a:r>
              <a:rPr lang="en-US" spc="-55" dirty="0"/>
              <a:t>11</a:t>
            </a:r>
            <a:endParaRPr spc="-55"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chemeClr val="bg1"/>
                </a:solidFill>
                <a:latin typeface="Tahoma"/>
                <a:cs typeface="Tahoma"/>
              </a:rPr>
              <a:t>Class Objectives</a:t>
            </a:r>
          </a:p>
        </p:txBody>
      </p:sp>
      <p:sp>
        <p:nvSpPr>
          <p:cNvPr id="15" name="object 8">
            <a:extLst>
              <a:ext uri="{FF2B5EF4-FFF2-40B4-BE49-F238E27FC236}">
                <a16:creationId xmlns:a16="http://schemas.microsoft.com/office/drawing/2014/main" id="{86D0D93C-5016-4DD3-8997-D4FE40BCA033}"/>
              </a:ext>
            </a:extLst>
          </p:cNvPr>
          <p:cNvSpPr/>
          <p:nvPr/>
        </p:nvSpPr>
        <p:spPr>
          <a:xfrm>
            <a:off x="4238899" y="29792"/>
            <a:ext cx="301711" cy="301711"/>
          </a:xfrm>
          <a:prstGeom prst="rect">
            <a:avLst/>
          </a:prstGeom>
          <a:blipFill>
            <a:blip r:embed="rId2" cstate="print">
              <a:extLst>
                <a:ext uri="{BEBA8EAE-BF5A-486C-A8C5-ECC9F3942E4B}">
                  <a14:imgProps xmlns:a14="http://schemas.microsoft.com/office/drawing/2010/main">
                    <a14:imgLayer r:embed="rId3">
                      <a14:imgEffect>
                        <a14:saturation sat="0"/>
                      </a14:imgEffect>
                    </a14:imgLayer>
                  </a14:imgProps>
                </a:ext>
              </a:extLst>
            </a:blip>
            <a:stretch>
              <a:fillRect/>
            </a:stretch>
          </a:blipFill>
        </p:spPr>
        <p:txBody>
          <a:bodyPr wrap="square" lIns="0" tIns="0" rIns="0" bIns="0" rtlCol="0"/>
          <a:lstStyle/>
          <a:p>
            <a:endParaRPr dirty="0"/>
          </a:p>
        </p:txBody>
      </p:sp>
      <p:sp>
        <p:nvSpPr>
          <p:cNvPr id="18" name="TextBox 17">
            <a:extLst>
              <a:ext uri="{FF2B5EF4-FFF2-40B4-BE49-F238E27FC236}">
                <a16:creationId xmlns:a16="http://schemas.microsoft.com/office/drawing/2014/main" id="{FC9EB151-4E25-4463-8BEA-BB165EB88154}"/>
              </a:ext>
            </a:extLst>
          </p:cNvPr>
          <p:cNvSpPr txBox="1"/>
          <p:nvPr/>
        </p:nvSpPr>
        <p:spPr>
          <a:xfrm>
            <a:off x="208961" y="405325"/>
            <a:ext cx="1981200" cy="3170099"/>
          </a:xfrm>
          <a:prstGeom prst="rect">
            <a:avLst/>
          </a:prstGeom>
          <a:noFill/>
        </p:spPr>
        <p:txBody>
          <a:bodyPr wrap="square" rtlCol="0">
            <a:spAutoFit/>
          </a:bodyPr>
          <a:lstStyle/>
          <a:p>
            <a:pPr algn="ctr"/>
            <a:r>
              <a:rPr lang="en-US" sz="1000" b="1" u="sng" dirty="0">
                <a:latin typeface="Tahoma" panose="020B0604030504040204" pitchFamily="34" charset="0"/>
                <a:ea typeface="Tahoma" panose="020B0604030504040204" pitchFamily="34" charset="0"/>
                <a:cs typeface="Tahoma" panose="020B0604030504040204" pitchFamily="34" charset="0"/>
              </a:rPr>
              <a:t>Goals:</a:t>
            </a:r>
          </a:p>
          <a:p>
            <a:pPr algn="ctr"/>
            <a:endParaRPr lang="en-US" sz="1000" b="1" u="sng"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000" b="1" dirty="0">
                <a:solidFill>
                  <a:srgbClr val="8DA6C5"/>
                </a:solidFill>
                <a:latin typeface="Tahoma" panose="020B0604030504040204" pitchFamily="34" charset="0"/>
                <a:ea typeface="Tahoma" panose="020B0604030504040204" pitchFamily="34" charset="0"/>
                <a:cs typeface="Tahoma" panose="020B0604030504040204" pitchFamily="34" charset="0"/>
              </a:rPr>
              <a:t>Icebreaker 🧊</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[Place Holder]</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[Place Holder]</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[Place Holder]</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[Place Holder]</a:t>
            </a:r>
          </a:p>
          <a:p>
            <a:pPr marL="285750" indent="-285750">
              <a:buFont typeface="Arial" panose="020B0604020202020204" pitchFamily="34" charset="0"/>
              <a:buChar char="•"/>
            </a:pPr>
            <a:r>
              <a:rPr lang="en-US" sz="1000" b="1" dirty="0">
                <a:solidFill>
                  <a:srgbClr val="8DA6C5"/>
                </a:solidFill>
                <a:latin typeface="Tahoma" panose="020B0604030504040204" pitchFamily="34" charset="0"/>
                <a:ea typeface="Tahoma" panose="020B0604030504040204" pitchFamily="34" charset="0"/>
                <a:cs typeface="Tahoma" panose="020B0604030504040204" pitchFamily="34" charset="0"/>
              </a:rPr>
              <a:t>Lecture Material 📚</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[Place Holder]</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[Place Holder]</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[Place Holder]</a:t>
            </a:r>
          </a:p>
          <a:p>
            <a:pPr marL="285750" indent="-285750">
              <a:buFont typeface="Arial" panose="020B0604020202020204" pitchFamily="34" charset="0"/>
              <a:buChar char="•"/>
            </a:pPr>
            <a:r>
              <a:rPr lang="en-US" sz="1000" b="1" dirty="0">
                <a:solidFill>
                  <a:srgbClr val="8DA6C5"/>
                </a:solidFill>
                <a:latin typeface="Tahoma" panose="020B0604030504040204" pitchFamily="34" charset="0"/>
                <a:ea typeface="Tahoma" panose="020B0604030504040204" pitchFamily="34" charset="0"/>
                <a:cs typeface="Tahoma" panose="020B0604030504040204" pitchFamily="34" charset="0"/>
              </a:rPr>
              <a:t>Breakout-room and Worksheet 📋</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Group-based problem solving</a:t>
            </a:r>
          </a:p>
          <a:p>
            <a:pPr marL="285750" indent="-285750">
              <a:buFont typeface="Arial" panose="020B0604020202020204" pitchFamily="34" charset="0"/>
              <a:buChar char="•"/>
            </a:pPr>
            <a:r>
              <a:rPr lang="en-US" sz="1000" b="1" dirty="0">
                <a:solidFill>
                  <a:srgbClr val="8DA6C5"/>
                </a:solidFill>
                <a:latin typeface="Tahoma" panose="020B0604030504040204" pitchFamily="34" charset="0"/>
                <a:ea typeface="Tahoma" panose="020B0604030504040204" pitchFamily="34" charset="0"/>
                <a:cs typeface="Tahoma" panose="020B0604030504040204" pitchFamily="34" charset="0"/>
              </a:rPr>
              <a:t>Review Problems </a:t>
            </a:r>
            <a:r>
              <a:rPr lang="en-US" sz="1000" b="0" i="0" dirty="0">
                <a:solidFill>
                  <a:srgbClr val="333333"/>
                </a:solidFill>
                <a:effectLst/>
                <a:latin typeface="Segoe UI Emoji" panose="020B0502040204020203" pitchFamily="34" charset="0"/>
              </a:rPr>
              <a:t>🔄</a:t>
            </a:r>
            <a:endParaRPr lang="en-US" sz="1000" b="1" dirty="0">
              <a:solidFill>
                <a:srgbClr val="8DA6C5"/>
              </a:solidFill>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Questions? Concerns?</a:t>
            </a: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2" descr="Cornell University Big Red Bear Knottie®">
            <a:extLst>
              <a:ext uri="{FF2B5EF4-FFF2-40B4-BE49-F238E27FC236}">
                <a16:creationId xmlns:a16="http://schemas.microsoft.com/office/drawing/2014/main" id="{DCBC39C0-AC22-F56F-607F-856DAECDD80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98019" y="1028417"/>
            <a:ext cx="2109888" cy="2109888"/>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19F04648-A4D4-2084-5AD2-F06EF9B2F377}"/>
              </a:ext>
            </a:extLst>
          </p:cNvPr>
          <p:cNvSpPr/>
          <p:nvPr/>
        </p:nvSpPr>
        <p:spPr>
          <a:xfrm>
            <a:off x="3260104" y="498289"/>
            <a:ext cx="1174648" cy="51371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Welcome!</a:t>
            </a:r>
          </a:p>
        </p:txBody>
      </p:sp>
    </p:spTree>
    <p:extLst>
      <p:ext uri="{BB962C8B-B14F-4D97-AF65-F5344CB8AC3E}">
        <p14:creationId xmlns:p14="http://schemas.microsoft.com/office/powerpoint/2010/main" val="1392657963"/>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30</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7" cstate="print">
              <a:duotone>
                <a:prstClr val="black"/>
                <a:schemeClr val="accent6">
                  <a:tint val="45000"/>
                  <a:satMod val="400000"/>
                </a:schemeClr>
              </a:duotone>
              <a:extLst>
                <a:ext uri="{BEBA8EAE-BF5A-486C-A8C5-ECC9F3942E4B}">
                  <a14:imgProps xmlns:a14="http://schemas.microsoft.com/office/drawing/2010/main">
                    <a14:imgLayer r:embed="rId8">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183AE67-5999-42A6-800F-1FE32A5C8B10}"/>
              </a:ext>
            </a:extLst>
          </p:cNvPr>
          <p:cNvSpPr txBox="1"/>
          <p:nvPr/>
        </p:nvSpPr>
        <p:spPr>
          <a:xfrm>
            <a:off x="1409565" y="2465665"/>
            <a:ext cx="2045512" cy="646331"/>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(-5,-7,4)</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(5,-7,4)</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(5,-7,-4)</a:t>
            </a:r>
          </a:p>
          <a:p>
            <a:pPr marL="685800" lvl="1" indent="-228600">
              <a:buFont typeface="+mj-lt"/>
              <a:buAutoNum type="alphaUcPeriod"/>
            </a:pPr>
            <a:r>
              <a:rPr lang="en-US" sz="600" dirty="0">
                <a:solidFill>
                  <a:srgbClr val="FF0000"/>
                </a:solidFill>
                <a:latin typeface="Cambria" panose="02040503050406030204" pitchFamily="18" charset="0"/>
                <a:ea typeface="Cambria" panose="02040503050406030204" pitchFamily="18" charset="0"/>
                <a:cs typeface="Tahoma" panose="020B0604030504040204" pitchFamily="34" charset="0"/>
              </a:rPr>
              <a:t>(5,7,4)</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(-5,7,4)</a:t>
            </a:r>
          </a:p>
        </p:txBody>
      </p:sp>
      <p:pic>
        <p:nvPicPr>
          <p:cNvPr id="23" name="Picture 22">
            <a:extLst>
              <a:ext uri="{FF2B5EF4-FFF2-40B4-BE49-F238E27FC236}">
                <a16:creationId xmlns:a16="http://schemas.microsoft.com/office/drawing/2014/main" id="{724FACBE-AA53-44A3-BA50-400FE2187FA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8008" y="511175"/>
            <a:ext cx="4512000" cy="286476"/>
          </a:xfrm>
          <a:prstGeom prst="rect">
            <a:avLst/>
          </a:prstGeom>
        </p:spPr>
      </p:pic>
      <p:pic>
        <p:nvPicPr>
          <p:cNvPr id="16" name="Picture 15">
            <a:extLst>
              <a:ext uri="{FF2B5EF4-FFF2-40B4-BE49-F238E27FC236}">
                <a16:creationId xmlns:a16="http://schemas.microsoft.com/office/drawing/2014/main" id="{432F0B6F-23D6-4ED8-9951-5C2290B7510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54295" y="877125"/>
            <a:ext cx="725333" cy="94476"/>
          </a:xfrm>
          <a:prstGeom prst="rect">
            <a:avLst/>
          </a:prstGeom>
        </p:spPr>
      </p:pic>
      <p:pic>
        <p:nvPicPr>
          <p:cNvPr id="17" name="Picture 16">
            <a:extLst>
              <a:ext uri="{FF2B5EF4-FFF2-40B4-BE49-F238E27FC236}">
                <a16:creationId xmlns:a16="http://schemas.microsoft.com/office/drawing/2014/main" id="{45AB0C67-73AA-4BB3-9D05-70DE393E185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736579" y="1068866"/>
            <a:ext cx="960762" cy="504381"/>
          </a:xfrm>
          <a:prstGeom prst="rect">
            <a:avLst/>
          </a:prstGeom>
        </p:spPr>
      </p:pic>
      <p:pic>
        <p:nvPicPr>
          <p:cNvPr id="18" name="Picture 17">
            <a:extLst>
              <a:ext uri="{FF2B5EF4-FFF2-40B4-BE49-F238E27FC236}">
                <a16:creationId xmlns:a16="http://schemas.microsoft.com/office/drawing/2014/main" id="{555DCEB6-ECC6-45C6-B32B-E1E005EF5BC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228008" y="1756918"/>
            <a:ext cx="1977905" cy="513524"/>
          </a:xfrm>
          <a:prstGeom prst="rect">
            <a:avLst/>
          </a:prstGeom>
        </p:spPr>
      </p:pic>
      <p:pic>
        <p:nvPicPr>
          <p:cNvPr id="19" name="Picture 18">
            <a:extLst>
              <a:ext uri="{FF2B5EF4-FFF2-40B4-BE49-F238E27FC236}">
                <a16:creationId xmlns:a16="http://schemas.microsoft.com/office/drawing/2014/main" id="{1033339F-1A07-4915-9630-D84D2B3A1B43}"/>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126866" y="2386684"/>
            <a:ext cx="2300952" cy="134857"/>
          </a:xfrm>
          <a:prstGeom prst="rect">
            <a:avLst/>
          </a:prstGeom>
        </p:spPr>
      </p:pic>
      <p:pic>
        <p:nvPicPr>
          <p:cNvPr id="20" name="Picture 2" descr="This graph has a standard 3D coordinate system.  The positive z-axis is straight up, the positive x-axis moves off to the left and slightly downward and positive y-axis move off the right and slightly downward.  There is a point labeled $\left( x,y,z \right)=\left( r,\theta ,z \right)$ that appears to be in the 1st octant (i.e. x, y, and z are all positive).   From this point a dashed line dropped straight down in the xy-plane (reaching it at a right angle) and the dashed line is labeled “z”.   From the origin a new dashed line is drawn until it reaches the point where the “z” dashed line hits the xy-plane.  The angle from the positive x-axis and the “r” dashed line is shown as $\theta$.  In addition, there is a line from the origin up to the point that is labeled $\rho$ and the angle from the positive z-axis to this new line is shown at $\varphi $.">
            <a:extLst>
              <a:ext uri="{FF2B5EF4-FFF2-40B4-BE49-F238E27FC236}">
                <a16:creationId xmlns:a16="http://schemas.microsoft.com/office/drawing/2014/main" id="{27ED6549-9BDA-48AE-B96E-00E10A56B9A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8008" y="884834"/>
            <a:ext cx="1089891" cy="986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762576"/>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2195830" cy="232756"/>
          </a:xfrm>
          <a:prstGeom prst="rect">
            <a:avLst/>
          </a:prstGeom>
        </p:spPr>
        <p:txBody>
          <a:bodyPr vert="horz" wrap="square" lIns="0" tIns="17145" rIns="0" bIns="0" rtlCol="0">
            <a:spAutoFit/>
          </a:bodyPr>
          <a:lstStyle/>
          <a:p>
            <a:pPr marL="12700">
              <a:lnSpc>
                <a:spcPct val="100000"/>
              </a:lnSpc>
              <a:spcBef>
                <a:spcPts val="135"/>
              </a:spcBef>
            </a:pPr>
            <a:r>
              <a:rPr lang="en-US" sz="1400" spc="-30" dirty="0">
                <a:solidFill>
                  <a:srgbClr val="FFFFFF"/>
                </a:solidFill>
                <a:latin typeface="Tahoma"/>
                <a:cs typeface="Tahoma"/>
              </a:rPr>
              <a:t>Vector-Valued Functions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31</a:t>
            </a:fld>
            <a:r>
              <a:rPr spc="-55" dirty="0"/>
              <a:t> </a:t>
            </a:r>
            <a:r>
              <a:rPr spc="35" dirty="0"/>
              <a:t>/</a:t>
            </a:r>
            <a:endParaRPr spc="-55" dirty="0"/>
          </a:p>
        </p:txBody>
      </p:sp>
      <p:pic>
        <p:nvPicPr>
          <p:cNvPr id="10242" name="Picture 2" descr="UM Ma215 Examples: 13.1 Space Curves">
            <a:extLst>
              <a:ext uri="{FF2B5EF4-FFF2-40B4-BE49-F238E27FC236}">
                <a16:creationId xmlns:a16="http://schemas.microsoft.com/office/drawing/2014/main" id="{8055ADF1-E2AC-47E4-8418-4F9F70C0DE7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458539"/>
            <a:ext cx="2216962" cy="254367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9E2D4F5-F225-4AD3-8D76-F083BD7917EE}"/>
              </a:ext>
            </a:extLst>
          </p:cNvPr>
          <p:cNvSpPr txBox="1"/>
          <p:nvPr/>
        </p:nvSpPr>
        <p:spPr>
          <a:xfrm>
            <a:off x="2178368" y="778663"/>
            <a:ext cx="2357564" cy="1785104"/>
          </a:xfrm>
          <a:prstGeom prst="rect">
            <a:avLst/>
          </a:prstGeom>
          <a:noFill/>
        </p:spPr>
        <p:txBody>
          <a:bodyPr wrap="square" rtlCol="0">
            <a:spAutoFit/>
          </a:bodyPr>
          <a:lstStyle/>
          <a:p>
            <a:pPr marL="285750" indent="-285750">
              <a:buFont typeface="Arial" panose="020B0604020202020204" pitchFamily="34" charset="0"/>
              <a:buChar char="•"/>
            </a:pPr>
            <a:r>
              <a:rPr lang="en-US" sz="1000" b="0" i="0" dirty="0">
                <a:effectLst/>
                <a:latin typeface="Tahoma" panose="020B0604030504040204" pitchFamily="34" charset="0"/>
                <a:ea typeface="Tahoma" panose="020B0604030504040204" pitchFamily="34" charset="0"/>
                <a:cs typeface="Tahoma" panose="020B0604030504040204" pitchFamily="34" charset="0"/>
              </a:rPr>
              <a:t>A vector function is a function that takes one or more variables and returns a vector</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a vector function is a parametrically defined function where the terminal points of our vector(s) trace(s) a curve in 3D</a:t>
            </a:r>
          </a:p>
          <a:p>
            <a:pPr marL="285750" indent="-285750">
              <a:buFont typeface="Arial" panose="020B0604020202020204" pitchFamily="34" charset="0"/>
              <a:buChar char="•"/>
            </a:pPr>
            <a:r>
              <a:rPr lang="en-US" sz="1000" b="0" i="0" dirty="0">
                <a:effectLst/>
                <a:latin typeface="Tahoma" panose="020B0604030504040204" pitchFamily="34" charset="0"/>
                <a:ea typeface="Tahoma" panose="020B0604030504040204" pitchFamily="34" charset="0"/>
                <a:cs typeface="Tahoma" panose="020B0604030504040204" pitchFamily="34" charset="0"/>
              </a:rPr>
              <a:t>The </a:t>
            </a:r>
            <a:r>
              <a:rPr lang="en-US" sz="1000" b="0" i="1" dirty="0">
                <a:effectLst/>
                <a:latin typeface="Tahoma" panose="020B0604030504040204" pitchFamily="34" charset="0"/>
                <a:ea typeface="Tahoma" panose="020B0604030504040204" pitchFamily="34" charset="0"/>
                <a:cs typeface="Tahoma" panose="020B0604030504040204" pitchFamily="34" charset="0"/>
              </a:rPr>
              <a:t>domain</a:t>
            </a:r>
            <a:r>
              <a:rPr lang="en-US" sz="1000" b="0" i="0" dirty="0">
                <a:effectLst/>
                <a:latin typeface="Tahoma" panose="020B0604030504040204" pitchFamily="34" charset="0"/>
                <a:ea typeface="Tahoma" panose="020B0604030504040204" pitchFamily="34" charset="0"/>
                <a:cs typeface="Tahoma" panose="020B0604030504040204" pitchFamily="34" charset="0"/>
              </a:rPr>
              <a:t> of a vector function is the set of all t’s for which all the component functions are defined</a:t>
            </a: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16" name="Picture 15">
            <a:extLst>
              <a:ext uri="{FF2B5EF4-FFF2-40B4-BE49-F238E27FC236}">
                <a16:creationId xmlns:a16="http://schemas.microsoft.com/office/drawing/2014/main" id="{87AB515C-31FE-46C5-86EA-97CBED70A3A2}"/>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83719" y="2644775"/>
            <a:ext cx="1249524" cy="134095"/>
          </a:xfrm>
          <a:prstGeom prst="rect">
            <a:avLst/>
          </a:prstGeom>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2195830" cy="232756"/>
          </a:xfrm>
          <a:prstGeom prst="rect">
            <a:avLst/>
          </a:prstGeom>
        </p:spPr>
        <p:txBody>
          <a:bodyPr vert="horz" wrap="square" lIns="0" tIns="17145" rIns="0" bIns="0" rtlCol="0">
            <a:spAutoFit/>
          </a:bodyPr>
          <a:lstStyle/>
          <a:p>
            <a:pPr marL="12700">
              <a:lnSpc>
                <a:spcPct val="100000"/>
              </a:lnSpc>
              <a:spcBef>
                <a:spcPts val="135"/>
              </a:spcBef>
            </a:pPr>
            <a:r>
              <a:rPr lang="en-US" sz="1400" spc="-30" dirty="0">
                <a:solidFill>
                  <a:srgbClr val="FFFFFF"/>
                </a:solidFill>
                <a:latin typeface="Tahoma"/>
                <a:cs typeface="Tahoma"/>
              </a:rPr>
              <a:t>Vector-Valued Functions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32</a:t>
            </a:fld>
            <a:r>
              <a:rPr spc="-55" dirty="0"/>
              <a:t> </a:t>
            </a:r>
            <a:r>
              <a:rPr spc="35" dirty="0"/>
              <a:t>/</a:t>
            </a:r>
            <a:endParaRPr spc="-55" dirty="0"/>
          </a:p>
        </p:txBody>
      </p:sp>
      <p:pic>
        <p:nvPicPr>
          <p:cNvPr id="19" name="Picture 18">
            <a:extLst>
              <a:ext uri="{FF2B5EF4-FFF2-40B4-BE49-F238E27FC236}">
                <a16:creationId xmlns:a16="http://schemas.microsoft.com/office/drawing/2014/main" id="{F1789B93-6BA7-4BB1-AC9F-86BE5FCCE0D9}"/>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30255" y="562327"/>
            <a:ext cx="4201905" cy="1996952"/>
          </a:xfrm>
          <a:prstGeom prst="rect">
            <a:avLst/>
          </a:prstGeom>
        </p:spPr>
      </p:pic>
    </p:spTree>
    <p:extLst>
      <p:ext uri="{BB962C8B-B14F-4D97-AF65-F5344CB8AC3E}">
        <p14:creationId xmlns:p14="http://schemas.microsoft.com/office/powerpoint/2010/main" val="2170811022"/>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1" cstate="print"/>
              <a:stretch>
                <a:fillRect/>
              </a:stretch>
            </a:blipFill>
          </p:spPr>
          <p:txBody>
            <a:bodyPr wrap="square" lIns="0" tIns="0" rIns="0" bIns="0" rtlCol="0"/>
            <a:lstStyle/>
            <a:p>
              <a:endParaRPr/>
            </a:p>
          </p:txBody>
        </p:sp>
      </p:grpSp>
      <p:sp>
        <p:nvSpPr>
          <p:cNvPr id="5" name="object 5"/>
          <p:cNvSpPr txBox="1"/>
          <p:nvPr/>
        </p:nvSpPr>
        <p:spPr>
          <a:xfrm>
            <a:off x="95300" y="39215"/>
            <a:ext cx="2819350" cy="232756"/>
          </a:xfrm>
          <a:prstGeom prst="rect">
            <a:avLst/>
          </a:prstGeom>
        </p:spPr>
        <p:txBody>
          <a:bodyPr vert="horz" wrap="square" lIns="0" tIns="17145" rIns="0" bIns="0" rtlCol="0">
            <a:spAutoFit/>
          </a:bodyPr>
          <a:lstStyle/>
          <a:p>
            <a:pPr marL="12700">
              <a:lnSpc>
                <a:spcPct val="100000"/>
              </a:lnSpc>
              <a:spcBef>
                <a:spcPts val="135"/>
              </a:spcBef>
            </a:pPr>
            <a:r>
              <a:rPr lang="en-US" sz="1400" spc="-30" dirty="0">
                <a:solidFill>
                  <a:srgbClr val="FFFFFF"/>
                </a:solidFill>
                <a:latin typeface="Tahoma"/>
                <a:cs typeface="Tahoma"/>
              </a:rPr>
              <a:t>Vector-Valued Functions Example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33</a:t>
            </a:fld>
            <a:r>
              <a:rPr spc="-55" dirty="0"/>
              <a:t> </a:t>
            </a:r>
            <a:r>
              <a:rPr spc="35" dirty="0"/>
              <a:t>/</a:t>
            </a:r>
            <a:endParaRPr spc="-55" dirty="0"/>
          </a:p>
        </p:txBody>
      </p:sp>
      <p:pic>
        <p:nvPicPr>
          <p:cNvPr id="41" name="Picture 40">
            <a:extLst>
              <a:ext uri="{FF2B5EF4-FFF2-40B4-BE49-F238E27FC236}">
                <a16:creationId xmlns:a16="http://schemas.microsoft.com/office/drawing/2014/main" id="{6D64FA33-ACE5-435C-B8F3-62EE6B27654B}"/>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401538" y="485441"/>
            <a:ext cx="1874285" cy="131810"/>
          </a:xfrm>
          <a:prstGeom prst="rect">
            <a:avLst/>
          </a:prstGeom>
        </p:spPr>
      </p:pic>
      <p:pic>
        <p:nvPicPr>
          <p:cNvPr id="45" name="Picture 44">
            <a:extLst>
              <a:ext uri="{FF2B5EF4-FFF2-40B4-BE49-F238E27FC236}">
                <a16:creationId xmlns:a16="http://schemas.microsoft.com/office/drawing/2014/main" id="{9A675356-732C-4973-AE72-67CDA7F943D4}"/>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908919" y="920538"/>
            <a:ext cx="965333" cy="645333"/>
          </a:xfrm>
          <a:prstGeom prst="rect">
            <a:avLst/>
          </a:prstGeom>
        </p:spPr>
      </p:pic>
      <p:sp>
        <p:nvSpPr>
          <p:cNvPr id="29" name="TextBox 28">
            <a:extLst>
              <a:ext uri="{FF2B5EF4-FFF2-40B4-BE49-F238E27FC236}">
                <a16:creationId xmlns:a16="http://schemas.microsoft.com/office/drawing/2014/main" id="{94B72726-9D7D-4246-BB43-C8035186990C}"/>
              </a:ext>
            </a:extLst>
          </p:cNvPr>
          <p:cNvSpPr txBox="1"/>
          <p:nvPr/>
        </p:nvSpPr>
        <p:spPr>
          <a:xfrm>
            <a:off x="207033" y="420898"/>
            <a:ext cx="3657600" cy="246221"/>
          </a:xfrm>
          <a:prstGeom prst="rect">
            <a:avLst/>
          </a:prstGeom>
          <a:noFill/>
        </p:spPr>
        <p:txBody>
          <a:bodyPr wrap="square" rtlCol="0">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Sketch the following vector function:</a:t>
            </a:r>
          </a:p>
        </p:txBody>
      </p:sp>
      <p:pic>
        <p:nvPicPr>
          <p:cNvPr id="48" name="Picture 47">
            <a:extLst>
              <a:ext uri="{FF2B5EF4-FFF2-40B4-BE49-F238E27FC236}">
                <a16:creationId xmlns:a16="http://schemas.microsoft.com/office/drawing/2014/main" id="{7A2D3E85-95E8-4007-911E-2E4B40BACC25}"/>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605299" y="718009"/>
            <a:ext cx="1572572" cy="122667"/>
          </a:xfrm>
          <a:prstGeom prst="rect">
            <a:avLst/>
          </a:prstGeom>
        </p:spPr>
      </p:pic>
      <p:sp>
        <p:nvSpPr>
          <p:cNvPr id="49" name="TextBox 48">
            <a:extLst>
              <a:ext uri="{FF2B5EF4-FFF2-40B4-BE49-F238E27FC236}">
                <a16:creationId xmlns:a16="http://schemas.microsoft.com/office/drawing/2014/main" id="{94EEDD67-4452-4757-B358-674E66C96A7A}"/>
              </a:ext>
            </a:extLst>
          </p:cNvPr>
          <p:cNvSpPr txBox="1"/>
          <p:nvPr/>
        </p:nvSpPr>
        <p:spPr>
          <a:xfrm>
            <a:off x="284708" y="1584241"/>
            <a:ext cx="4038600" cy="400110"/>
          </a:xfrm>
          <a:prstGeom prst="rect">
            <a:avLst/>
          </a:prstGeom>
          <a:noFill/>
        </p:spPr>
        <p:txBody>
          <a:bodyPr wrap="square" rtlCol="0">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Therefore, it is a cylinder along the z. We can locate a trace on the </a:t>
            </a:r>
            <a:r>
              <a:rPr lang="en-US" sz="1000" dirty="0" err="1">
                <a:latin typeface="Tahoma" panose="020B0604030504040204" pitchFamily="34" charset="0"/>
                <a:ea typeface="Tahoma" panose="020B0604030504040204" pitchFamily="34" charset="0"/>
                <a:cs typeface="Tahoma" panose="020B0604030504040204" pitchFamily="34" charset="0"/>
              </a:rPr>
              <a:t>xy</a:t>
            </a:r>
            <a:r>
              <a:rPr lang="en-US" sz="1000" dirty="0">
                <a:latin typeface="Tahoma" panose="020B0604030504040204" pitchFamily="34" charset="0"/>
                <a:ea typeface="Tahoma" panose="020B0604030504040204" pitchFamily="34" charset="0"/>
                <a:cs typeface="Tahoma" panose="020B0604030504040204" pitchFamily="34" charset="0"/>
              </a:rPr>
              <a:t>-plane. Additionally, z = t is </a:t>
            </a:r>
            <a:r>
              <a:rPr lang="en-US" sz="1000" b="1" u="sng" dirty="0">
                <a:latin typeface="Tahoma" panose="020B0604030504040204" pitchFamily="34" charset="0"/>
                <a:ea typeface="Tahoma" panose="020B0604030504040204" pitchFamily="34" charset="0"/>
                <a:cs typeface="Tahoma" panose="020B0604030504040204" pitchFamily="34" charset="0"/>
              </a:rPr>
              <a:t>ON</a:t>
            </a:r>
            <a:r>
              <a:rPr lang="en-US" sz="1000" dirty="0">
                <a:latin typeface="Tahoma" panose="020B0604030504040204" pitchFamily="34" charset="0"/>
                <a:ea typeface="Tahoma" panose="020B0604030504040204" pitchFamily="34" charset="0"/>
                <a:cs typeface="Tahoma" panose="020B0604030504040204" pitchFamily="34" charset="0"/>
              </a:rPr>
              <a:t> the cylinder.</a:t>
            </a:r>
          </a:p>
        </p:txBody>
      </p:sp>
      <p:pic>
        <p:nvPicPr>
          <p:cNvPr id="53" name="Picture 52">
            <a:extLst>
              <a:ext uri="{FF2B5EF4-FFF2-40B4-BE49-F238E27FC236}">
                <a16:creationId xmlns:a16="http://schemas.microsoft.com/office/drawing/2014/main" id="{ADD57475-4455-4F65-B96B-6874F5E9CBD3}"/>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81504" y="2084595"/>
            <a:ext cx="772571" cy="131810"/>
          </a:xfrm>
          <a:prstGeom prst="rect">
            <a:avLst/>
          </a:prstGeom>
        </p:spPr>
      </p:pic>
      <p:pic>
        <p:nvPicPr>
          <p:cNvPr id="57" name="Picture 56">
            <a:extLst>
              <a:ext uri="{FF2B5EF4-FFF2-40B4-BE49-F238E27FC236}">
                <a16:creationId xmlns:a16="http://schemas.microsoft.com/office/drawing/2014/main" id="{14AEB43D-F1FA-418C-8FBD-E9CA79772640}"/>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84834" y="2315449"/>
            <a:ext cx="890667" cy="234667"/>
          </a:xfrm>
          <a:prstGeom prst="rect">
            <a:avLst/>
          </a:prstGeom>
        </p:spPr>
      </p:pic>
      <p:pic>
        <p:nvPicPr>
          <p:cNvPr id="61" name="Picture 60">
            <a:extLst>
              <a:ext uri="{FF2B5EF4-FFF2-40B4-BE49-F238E27FC236}">
                <a16:creationId xmlns:a16="http://schemas.microsoft.com/office/drawing/2014/main" id="{89272325-3C87-42A4-B8E2-64E9CF2143DA}"/>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84834" y="2658940"/>
            <a:ext cx="935620" cy="131809"/>
          </a:xfrm>
          <a:prstGeom prst="rect">
            <a:avLst/>
          </a:prstGeom>
        </p:spPr>
      </p:pic>
      <p:pic>
        <p:nvPicPr>
          <p:cNvPr id="65" name="Picture 64">
            <a:extLst>
              <a:ext uri="{FF2B5EF4-FFF2-40B4-BE49-F238E27FC236}">
                <a16:creationId xmlns:a16="http://schemas.microsoft.com/office/drawing/2014/main" id="{C46B857B-A22B-4E9F-B02C-F8317E7765D1}"/>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481504" y="2893001"/>
            <a:ext cx="956952" cy="131810"/>
          </a:xfrm>
          <a:prstGeom prst="rect">
            <a:avLst/>
          </a:prstGeom>
        </p:spPr>
      </p:pic>
      <p:pic>
        <p:nvPicPr>
          <p:cNvPr id="66" name="Picture 65">
            <a:extLst>
              <a:ext uri="{FF2B5EF4-FFF2-40B4-BE49-F238E27FC236}">
                <a16:creationId xmlns:a16="http://schemas.microsoft.com/office/drawing/2014/main" id="{538057C0-121C-4298-9045-20D921CD20B5}"/>
              </a:ext>
            </a:extLst>
          </p:cNvPr>
          <p:cNvPicPr>
            <a:picLocks noChangeAspect="1"/>
          </p:cNvPicPr>
          <p:nvPr/>
        </p:nvPicPr>
        <p:blipFill>
          <a:blip r:embed="rId19"/>
          <a:stretch>
            <a:fillRect/>
          </a:stretch>
        </p:blipFill>
        <p:spPr>
          <a:xfrm>
            <a:off x="2466295" y="1987656"/>
            <a:ext cx="1211314" cy="1246362"/>
          </a:xfrm>
          <a:prstGeom prst="rect">
            <a:avLst/>
          </a:prstGeom>
        </p:spPr>
      </p:pic>
      <p:pic>
        <p:nvPicPr>
          <p:cNvPr id="17" name="Picture 16">
            <a:extLst>
              <a:ext uri="{FF2B5EF4-FFF2-40B4-BE49-F238E27FC236}">
                <a16:creationId xmlns:a16="http://schemas.microsoft.com/office/drawing/2014/main" id="{B921CA7B-3566-4674-A5DD-EA907420CC6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867789" y="969906"/>
            <a:ext cx="872382" cy="233143"/>
          </a:xfrm>
          <a:prstGeom prst="rect">
            <a:avLst/>
          </a:prstGeom>
        </p:spPr>
      </p:pic>
      <p:pic>
        <p:nvPicPr>
          <p:cNvPr id="19" name="Picture 18">
            <a:extLst>
              <a:ext uri="{FF2B5EF4-FFF2-40B4-BE49-F238E27FC236}">
                <a16:creationId xmlns:a16="http://schemas.microsoft.com/office/drawing/2014/main" id="{AD2AFFC8-B6F7-40D2-91AC-ACA73F888EF8}"/>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867789" y="1293535"/>
            <a:ext cx="854096" cy="233143"/>
          </a:xfrm>
          <a:prstGeom prst="rect">
            <a:avLst/>
          </a:prstGeom>
        </p:spPr>
      </p:pic>
    </p:spTree>
    <p:extLst>
      <p:ext uri="{BB962C8B-B14F-4D97-AF65-F5344CB8AC3E}">
        <p14:creationId xmlns:p14="http://schemas.microsoft.com/office/powerpoint/2010/main" val="102424046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2121662"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Calculus of Vector Functions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34</a:t>
            </a:fld>
            <a:r>
              <a:rPr spc="-55" dirty="0"/>
              <a:t> </a:t>
            </a:r>
            <a:r>
              <a:rPr spc="35" dirty="0"/>
              <a:t>/</a:t>
            </a:r>
            <a:endParaRPr spc="-55"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9330A0D-E265-48C5-A682-924099F36C6C}"/>
                  </a:ext>
                </a:extLst>
              </p:cNvPr>
              <p:cNvSpPr txBox="1"/>
              <p:nvPr/>
            </p:nvSpPr>
            <p:spPr>
              <a:xfrm>
                <a:off x="2340425" y="378408"/>
                <a:ext cx="2269675" cy="2577629"/>
              </a:xfrm>
              <a:prstGeom prst="rect">
                <a:avLst/>
              </a:prstGeom>
              <a:noFill/>
            </p:spPr>
            <p:txBody>
              <a:bodyPr wrap="square" rtlCol="0">
                <a:spAutoFit/>
              </a:bodyPr>
              <a:lstStyle/>
              <a:p>
                <a:pPr marL="171450" indent="-17145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Derivatives of vector functions </a:t>
                </a:r>
                <a14:m>
                  <m:oMath xmlns:m="http://schemas.openxmlformats.org/officeDocument/2006/math">
                    <m:r>
                      <a:rPr lang="en-US" sz="950" b="0" i="1" smtClean="0">
                        <a:latin typeface="Cambria Math" panose="02040503050406030204" pitchFamily="18" charset="0"/>
                        <a:ea typeface="Tahoma" panose="020B0604030504040204" pitchFamily="34" charset="0"/>
                        <a:cs typeface="Tahoma" panose="020B0604030504040204" pitchFamily="34" charset="0"/>
                      </a:rPr>
                      <m:t>𝑟</m:t>
                    </m:r>
                    <m:d>
                      <m:dPr>
                        <m:ctrlPr>
                          <a:rPr lang="en-US" sz="950" b="0" i="1" smtClean="0">
                            <a:latin typeface="Cambria Math" panose="02040503050406030204" pitchFamily="18" charset="0"/>
                            <a:ea typeface="Tahoma" panose="020B0604030504040204" pitchFamily="34" charset="0"/>
                            <a:cs typeface="Tahoma" panose="020B0604030504040204" pitchFamily="34" charset="0"/>
                          </a:rPr>
                        </m:ctrlPr>
                      </m:dPr>
                      <m:e>
                        <m:r>
                          <a:rPr lang="en-US" sz="950" b="0" i="1" smtClean="0">
                            <a:latin typeface="Cambria Math" panose="02040503050406030204" pitchFamily="18" charset="0"/>
                            <a:ea typeface="Tahoma" panose="020B0604030504040204" pitchFamily="34" charset="0"/>
                            <a:cs typeface="Tahoma" panose="020B0604030504040204" pitchFamily="34" charset="0"/>
                          </a:rPr>
                          <m:t>𝑡</m:t>
                        </m:r>
                      </m:e>
                    </m:d>
                  </m:oMath>
                </a14:m>
                <a:r>
                  <a:rPr lang="en-US" sz="950" dirty="0">
                    <a:latin typeface="Tahoma" panose="020B0604030504040204" pitchFamily="34" charset="0"/>
                    <a:ea typeface="Tahoma" panose="020B0604030504040204" pitchFamily="34" charset="0"/>
                    <a:cs typeface="Tahoma" panose="020B0604030504040204" pitchFamily="34" charset="0"/>
                  </a:rPr>
                  <a:t> can represent a tangent vector </a:t>
                </a:r>
                <a14:m>
                  <m:oMath xmlns:m="http://schemas.openxmlformats.org/officeDocument/2006/math">
                    <m:r>
                      <a:rPr lang="en-US" sz="950" b="0" i="1" smtClean="0">
                        <a:latin typeface="Cambria Math" panose="02040503050406030204" pitchFamily="18" charset="0"/>
                        <a:ea typeface="Tahoma" panose="020B0604030504040204" pitchFamily="34" charset="0"/>
                        <a:cs typeface="Tahoma" panose="020B0604030504040204" pitchFamily="34" charset="0"/>
                      </a:rPr>
                      <m:t>𝑟</m:t>
                    </m:r>
                    <m:r>
                      <a:rPr lang="en-US" sz="950" b="0" i="1" smtClean="0">
                        <a:latin typeface="Cambria Math" panose="02040503050406030204" pitchFamily="18" charset="0"/>
                        <a:ea typeface="Tahoma" panose="020B0604030504040204" pitchFamily="34" charset="0"/>
                        <a:cs typeface="Tahoma" panose="020B0604030504040204" pitchFamily="34" charset="0"/>
                      </a:rPr>
                      <m:t>′(</m:t>
                    </m:r>
                    <m:r>
                      <a:rPr lang="en-US" sz="950" b="0" i="1" smtClean="0">
                        <a:latin typeface="Cambria Math" panose="02040503050406030204" pitchFamily="18" charset="0"/>
                        <a:ea typeface="Tahoma" panose="020B0604030504040204" pitchFamily="34" charset="0"/>
                        <a:cs typeface="Tahoma" panose="020B0604030504040204" pitchFamily="34" charset="0"/>
                      </a:rPr>
                      <m:t>𝑡</m:t>
                    </m:r>
                    <m:r>
                      <a:rPr lang="en-US" sz="950" b="0" i="1" smtClean="0">
                        <a:latin typeface="Cambria Math" panose="02040503050406030204" pitchFamily="18" charset="0"/>
                        <a:ea typeface="Tahoma" panose="020B0604030504040204" pitchFamily="34" charset="0"/>
                        <a:cs typeface="Tahoma" panose="020B0604030504040204" pitchFamily="34" charset="0"/>
                      </a:rPr>
                      <m:t>)</m:t>
                    </m:r>
                  </m:oMath>
                </a14:m>
                <a:r>
                  <a:rPr lang="en-US" sz="950" dirty="0">
                    <a:latin typeface="Tahoma" panose="020B0604030504040204" pitchFamily="34" charset="0"/>
                    <a:ea typeface="Tahoma" panose="020B0604030504040204" pitchFamily="34" charset="0"/>
                    <a:cs typeface="Tahoma" panose="020B0604030504040204" pitchFamily="34" charset="0"/>
                  </a:rPr>
                  <a:t> to a curve through space </a:t>
                </a:r>
              </a:p>
              <a:p>
                <a:pPr marL="628650" lvl="1" indent="-17145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Tangent vectors can provide orientation of vector functions </a:t>
                </a:r>
              </a:p>
              <a:p>
                <a:pPr marL="628650" lvl="1" indent="-17145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Tangent lines need a point of tangency and a tangent vector</a:t>
                </a:r>
              </a:p>
              <a:p>
                <a:pPr marL="171450" indent="-17145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Limits of vector functions can represent approaching a specific point </a:t>
                </a:r>
              </a:p>
              <a:p>
                <a:pPr marL="171450" indent="-17145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Integrals of vector functions can have more physical representations (e.g., integral of velocity vector)</a:t>
                </a:r>
              </a:p>
              <a:p>
                <a:pPr marL="171450" indent="-17145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All calculus operations are performed component-wise</a:t>
                </a:r>
              </a:p>
            </p:txBody>
          </p:sp>
        </mc:Choice>
        <mc:Fallback xmlns="">
          <p:sp>
            <p:nvSpPr>
              <p:cNvPr id="16" name="TextBox 15">
                <a:extLst>
                  <a:ext uri="{FF2B5EF4-FFF2-40B4-BE49-F238E27FC236}">
                    <a16:creationId xmlns:a16="http://schemas.microsoft.com/office/drawing/2014/main" id="{39330A0D-E265-48C5-A682-924099F36C6C}"/>
                  </a:ext>
                </a:extLst>
              </p:cNvPr>
              <p:cNvSpPr txBox="1">
                <a:spLocks noRot="1" noChangeAspect="1" noMove="1" noResize="1" noEditPoints="1" noAdjustHandles="1" noChangeArrowheads="1" noChangeShapeType="1" noTextEdit="1"/>
              </p:cNvSpPr>
              <p:nvPr/>
            </p:nvSpPr>
            <p:spPr>
              <a:xfrm>
                <a:off x="2340425" y="378408"/>
                <a:ext cx="2269675" cy="2577629"/>
              </a:xfrm>
              <a:prstGeom prst="rect">
                <a:avLst/>
              </a:prstGeom>
              <a:blipFill>
                <a:blip r:embed="rId3"/>
                <a:stretch>
                  <a:fillRect b="-236"/>
                </a:stretch>
              </a:blipFill>
            </p:spPr>
            <p:txBody>
              <a:bodyPr/>
              <a:lstStyle/>
              <a:p>
                <a:r>
                  <a:rPr lang="en-US">
                    <a:noFill/>
                  </a:rPr>
                  <a:t> </a:t>
                </a:r>
              </a:p>
            </p:txBody>
          </p:sp>
        </mc:Fallback>
      </mc:AlternateContent>
      <p:pic>
        <p:nvPicPr>
          <p:cNvPr id="1026" name="Picture 2" descr="Vector-Valued Functions - Mathonline">
            <a:extLst>
              <a:ext uri="{FF2B5EF4-FFF2-40B4-BE49-F238E27FC236}">
                <a16:creationId xmlns:a16="http://schemas.microsoft.com/office/drawing/2014/main" id="{79FCC12B-538E-4326-AB35-7BAF9397CA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95" y="1816012"/>
            <a:ext cx="1998059" cy="14748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lved: Find the unit tangent vector at the indicated point of the vector  function r(t) = e^{10 t} cos t i + e^{10t} sin t j + e^{10t} k T(pi/2) = ?  | Study.com">
            <a:extLst>
              <a:ext uri="{FF2B5EF4-FFF2-40B4-BE49-F238E27FC236}">
                <a16:creationId xmlns:a16="http://schemas.microsoft.com/office/drawing/2014/main" id="{2136DFBB-2E36-4A65-8388-6736DA60C4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10" y="397742"/>
            <a:ext cx="1923692" cy="1370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893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2121662"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Arclength and Speed</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35</a:t>
            </a:fld>
            <a:r>
              <a:rPr spc="-55" dirty="0"/>
              <a:t> </a:t>
            </a:r>
            <a:r>
              <a:rPr spc="35" dirty="0"/>
              <a:t>/</a:t>
            </a:r>
            <a:endParaRPr spc="-55"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9330A0D-E265-48C5-A682-924099F36C6C}"/>
                  </a:ext>
                </a:extLst>
              </p:cNvPr>
              <p:cNvSpPr txBox="1"/>
              <p:nvPr/>
            </p:nvSpPr>
            <p:spPr>
              <a:xfrm>
                <a:off x="1675174" y="378408"/>
                <a:ext cx="2934927" cy="2866875"/>
              </a:xfrm>
              <a:prstGeom prst="rect">
                <a:avLst/>
              </a:prstGeom>
              <a:noFill/>
            </p:spPr>
            <p:txBody>
              <a:bodyPr wrap="square" rtlCol="0">
                <a:spAutoFit/>
              </a:bodyPr>
              <a:lstStyle/>
              <a:p>
                <a:pPr marL="171450" indent="-171450">
                  <a:buFont typeface="Arial" panose="020B0604020202020204" pitchFamily="34" charset="0"/>
                  <a:buChar char="•"/>
                </a:pPr>
                <a:r>
                  <a:rPr lang="en-US" sz="950" u="sng" dirty="0">
                    <a:latin typeface="Tahoma" panose="020B0604030504040204" pitchFamily="34" charset="0"/>
                    <a:ea typeface="Tahoma" panose="020B0604030504040204" pitchFamily="34" charset="0"/>
                    <a:cs typeface="Tahoma" panose="020B0604030504040204" pitchFamily="34" charset="0"/>
                  </a:rPr>
                  <a:t>Given the position vector </a:t>
                </a:r>
                <a14:m>
                  <m:oMath xmlns:m="http://schemas.openxmlformats.org/officeDocument/2006/math">
                    <m:r>
                      <a:rPr lang="en-US" sz="950" b="0" i="1" u="sng" smtClean="0">
                        <a:latin typeface="Cambria Math" panose="02040503050406030204" pitchFamily="18" charset="0"/>
                        <a:ea typeface="Tahoma" panose="020B0604030504040204" pitchFamily="34" charset="0"/>
                        <a:cs typeface="Tahoma" panose="020B0604030504040204" pitchFamily="34" charset="0"/>
                      </a:rPr>
                      <m:t>𝑟</m:t>
                    </m:r>
                    <m:r>
                      <a:rPr lang="en-US" sz="950" b="0" i="1" u="sng" smtClean="0">
                        <a:latin typeface="Cambria Math" panose="02040503050406030204" pitchFamily="18" charset="0"/>
                        <a:ea typeface="Tahoma" panose="020B0604030504040204" pitchFamily="34" charset="0"/>
                        <a:cs typeface="Tahoma" panose="020B0604030504040204" pitchFamily="34" charset="0"/>
                      </a:rPr>
                      <m:t>(</m:t>
                    </m:r>
                    <m:r>
                      <a:rPr lang="en-US" sz="950" b="0" i="1" u="sng" smtClean="0">
                        <a:latin typeface="Cambria Math" panose="02040503050406030204" pitchFamily="18" charset="0"/>
                        <a:ea typeface="Tahoma" panose="020B0604030504040204" pitchFamily="34" charset="0"/>
                        <a:cs typeface="Tahoma" panose="020B0604030504040204" pitchFamily="34" charset="0"/>
                      </a:rPr>
                      <m:t>𝑡</m:t>
                    </m:r>
                    <m:r>
                      <a:rPr lang="en-US" sz="950" b="0" i="1" u="sng" smtClean="0">
                        <a:latin typeface="Cambria Math" panose="02040503050406030204" pitchFamily="18" charset="0"/>
                        <a:ea typeface="Tahoma" panose="020B0604030504040204" pitchFamily="34" charset="0"/>
                        <a:cs typeface="Tahoma" panose="020B0604030504040204" pitchFamily="34" charset="0"/>
                      </a:rPr>
                      <m:t>)</m:t>
                    </m:r>
                  </m:oMath>
                </a14:m>
                <a:r>
                  <a:rPr lang="en-US" sz="950" u="sng" dirty="0">
                    <a:latin typeface="Tahoma" panose="020B0604030504040204" pitchFamily="34" charset="0"/>
                    <a:ea typeface="Tahoma" panose="020B0604030504040204" pitchFamily="34" charset="0"/>
                    <a:cs typeface="Tahoma" panose="020B0604030504040204" pitchFamily="34" charset="0"/>
                  </a:rPr>
                  <a:t>:</a:t>
                </a:r>
              </a:p>
              <a:p>
                <a:pPr marL="628650" lvl="1"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Position:</a:t>
                </a:r>
                <a:r>
                  <a:rPr lang="en-US" sz="95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950" b="0" i="1" smtClean="0">
                        <a:latin typeface="Cambria Math" panose="02040503050406030204" pitchFamily="18" charset="0"/>
                        <a:ea typeface="Tahoma" panose="020B0604030504040204" pitchFamily="34" charset="0"/>
                        <a:cs typeface="Tahoma" panose="020B0604030504040204" pitchFamily="34" charset="0"/>
                      </a:rPr>
                      <m:t>𝑟</m:t>
                    </m:r>
                    <m:d>
                      <m:dPr>
                        <m:ctrlPr>
                          <a:rPr lang="en-US" sz="950" b="0" i="1" smtClean="0">
                            <a:latin typeface="Cambria Math" panose="02040503050406030204" pitchFamily="18" charset="0"/>
                            <a:ea typeface="Tahoma" panose="020B0604030504040204" pitchFamily="34" charset="0"/>
                            <a:cs typeface="Tahoma" panose="020B0604030504040204" pitchFamily="34" charset="0"/>
                          </a:rPr>
                        </m:ctrlPr>
                      </m:dPr>
                      <m:e>
                        <m:r>
                          <a:rPr lang="en-US" sz="950" b="0" i="1" smtClean="0">
                            <a:latin typeface="Cambria Math" panose="02040503050406030204" pitchFamily="18" charset="0"/>
                            <a:ea typeface="Tahoma" panose="020B0604030504040204" pitchFamily="34" charset="0"/>
                            <a:cs typeface="Tahoma" panose="020B0604030504040204" pitchFamily="34" charset="0"/>
                          </a:rPr>
                          <m:t>𝑡</m:t>
                        </m:r>
                      </m:e>
                    </m:d>
                  </m:oMath>
                </a14:m>
                <a:endParaRPr lang="en-US" sz="950" b="0" dirty="0">
                  <a:latin typeface="Tahoma" panose="020B0604030504040204" pitchFamily="34" charset="0"/>
                  <a:ea typeface="Tahoma" panose="020B0604030504040204" pitchFamily="34" charset="0"/>
                  <a:cs typeface="Tahoma" panose="020B0604030504040204" pitchFamily="34" charset="0"/>
                </a:endParaRPr>
              </a:p>
              <a:p>
                <a:pPr marL="1085850" lvl="2" indent="-171450">
                  <a:buFont typeface="Arial" panose="020B0604020202020204" pitchFamily="34" charset="0"/>
                  <a:buChar char="•"/>
                </a:pPr>
                <a14:m>
                  <m:oMath xmlns:m="http://schemas.openxmlformats.org/officeDocument/2006/math">
                    <m:acc>
                      <m:accPr>
                        <m:chr m:val="⃗"/>
                        <m:ctrlPr>
                          <a:rPr lang="en-US" sz="950" i="1" smtClean="0">
                            <a:latin typeface="Cambria Math" panose="02040503050406030204" pitchFamily="18" charset="0"/>
                            <a:ea typeface="Tahoma" panose="020B0604030504040204" pitchFamily="34" charset="0"/>
                            <a:cs typeface="Tahoma" panose="020B0604030504040204" pitchFamily="34" charset="0"/>
                          </a:rPr>
                        </m:ctrlPr>
                      </m:accPr>
                      <m:e>
                        <m:r>
                          <a:rPr lang="en-US" sz="950" b="0" i="1" smtClean="0">
                            <a:latin typeface="Cambria Math" panose="02040503050406030204" pitchFamily="18" charset="0"/>
                            <a:ea typeface="Tahoma" panose="020B0604030504040204" pitchFamily="34" charset="0"/>
                            <a:cs typeface="Tahoma" panose="020B0604030504040204" pitchFamily="34" charset="0"/>
                          </a:rPr>
                          <m:t>𝑟</m:t>
                        </m:r>
                      </m:e>
                    </m:acc>
                    <m:d>
                      <m:dPr>
                        <m:ctrlPr>
                          <a:rPr lang="en-US" sz="950" i="1" dirty="0">
                            <a:latin typeface="Cambria Math" panose="02040503050406030204" pitchFamily="18" charset="0"/>
                            <a:ea typeface="Tahoma" panose="020B0604030504040204" pitchFamily="34" charset="0"/>
                            <a:cs typeface="Tahoma" panose="020B0604030504040204" pitchFamily="34" charset="0"/>
                          </a:rPr>
                        </m:ctrlPr>
                      </m:dPr>
                      <m:e>
                        <m:r>
                          <a:rPr lang="en-US" sz="950" i="1" dirty="0">
                            <a:latin typeface="Cambria Math" panose="02040503050406030204" pitchFamily="18" charset="0"/>
                            <a:ea typeface="Tahoma" panose="020B0604030504040204" pitchFamily="34" charset="0"/>
                            <a:cs typeface="Tahoma" panose="020B0604030504040204" pitchFamily="34" charset="0"/>
                          </a:rPr>
                          <m:t>𝑡</m:t>
                        </m:r>
                      </m:e>
                    </m:d>
                    <m:r>
                      <a:rPr lang="en-US" sz="950" i="1" dirty="0">
                        <a:latin typeface="Cambria Math" panose="02040503050406030204" pitchFamily="18" charset="0"/>
                        <a:ea typeface="Tahoma" panose="020B0604030504040204" pitchFamily="34" charset="0"/>
                        <a:cs typeface="Tahoma" panose="020B0604030504040204" pitchFamily="34" charset="0"/>
                      </a:rPr>
                      <m:t>=</m:t>
                    </m:r>
                    <m:nary>
                      <m:naryPr>
                        <m:limLoc m:val="undOvr"/>
                        <m:subHide m:val="on"/>
                        <m:supHide m:val="on"/>
                        <m:ctrlPr>
                          <a:rPr lang="en-US" sz="950" i="1" smtClean="0">
                            <a:latin typeface="Cambria Math" panose="02040503050406030204" pitchFamily="18" charset="0"/>
                            <a:ea typeface="Tahoma" panose="020B0604030504040204" pitchFamily="34" charset="0"/>
                            <a:cs typeface="Tahoma" panose="020B0604030504040204" pitchFamily="34" charset="0"/>
                          </a:rPr>
                        </m:ctrlPr>
                      </m:naryPr>
                      <m:sub/>
                      <m:sup/>
                      <m:e>
                        <m:acc>
                          <m:accPr>
                            <m:chr m:val="⃗"/>
                            <m:ctrlPr>
                              <a:rPr lang="en-US" sz="950" b="0" i="1" smtClean="0">
                                <a:latin typeface="Cambria Math" panose="02040503050406030204" pitchFamily="18" charset="0"/>
                                <a:ea typeface="Tahoma" panose="020B0604030504040204" pitchFamily="34" charset="0"/>
                                <a:cs typeface="Tahoma" panose="020B0604030504040204" pitchFamily="34" charset="0"/>
                              </a:rPr>
                            </m:ctrlPr>
                          </m:accPr>
                          <m:e>
                            <m:r>
                              <a:rPr lang="en-US" sz="950" b="0" i="1" smtClean="0">
                                <a:latin typeface="Cambria Math" panose="02040503050406030204" pitchFamily="18" charset="0"/>
                                <a:ea typeface="Tahoma" panose="020B0604030504040204" pitchFamily="34" charset="0"/>
                                <a:cs typeface="Tahoma" panose="020B0604030504040204" pitchFamily="34" charset="0"/>
                              </a:rPr>
                              <m:t>𝑣</m:t>
                            </m:r>
                          </m:e>
                        </m:acc>
                        <m:d>
                          <m:dPr>
                            <m:ctrlPr>
                              <a:rPr lang="en-US" sz="95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950" b="0" i="1" dirty="0" smtClean="0">
                                <a:latin typeface="Cambria Math" panose="02040503050406030204" pitchFamily="18" charset="0"/>
                                <a:ea typeface="Tahoma" panose="020B0604030504040204" pitchFamily="34" charset="0"/>
                                <a:cs typeface="Tahoma" panose="020B0604030504040204" pitchFamily="34" charset="0"/>
                              </a:rPr>
                              <m:t>𝑡</m:t>
                            </m:r>
                          </m:e>
                        </m:d>
                        <m:r>
                          <a:rPr lang="en-US" sz="950" b="0" i="1" dirty="0" smtClean="0">
                            <a:latin typeface="Cambria Math" panose="02040503050406030204" pitchFamily="18" charset="0"/>
                            <a:ea typeface="Tahoma" panose="020B0604030504040204" pitchFamily="34" charset="0"/>
                            <a:cs typeface="Tahoma" panose="020B0604030504040204" pitchFamily="34" charset="0"/>
                          </a:rPr>
                          <m:t> </m:t>
                        </m:r>
                        <m:r>
                          <a:rPr lang="en-US" sz="950" b="0" i="1" dirty="0" smtClean="0">
                            <a:latin typeface="Cambria Math" panose="02040503050406030204" pitchFamily="18" charset="0"/>
                            <a:ea typeface="Tahoma" panose="020B0604030504040204" pitchFamily="34" charset="0"/>
                            <a:cs typeface="Tahoma" panose="020B0604030504040204" pitchFamily="34" charset="0"/>
                          </a:rPr>
                          <m:t>𝑑𝑡</m:t>
                        </m:r>
                        <m:r>
                          <a:rPr lang="en-US" sz="950" b="0" i="1" dirty="0" smtClean="0">
                            <a:latin typeface="Cambria Math" panose="02040503050406030204" pitchFamily="18" charset="0"/>
                            <a:ea typeface="Tahoma" panose="020B0604030504040204" pitchFamily="34" charset="0"/>
                            <a:cs typeface="Tahoma" panose="020B0604030504040204" pitchFamily="34" charset="0"/>
                          </a:rPr>
                          <m:t> </m:t>
                        </m:r>
                      </m:e>
                    </m:nary>
                    <m:r>
                      <a:rPr lang="en-US" sz="950" b="0" i="1" dirty="0" smtClean="0">
                        <a:latin typeface="Cambria Math" panose="02040503050406030204" pitchFamily="18" charset="0"/>
                        <a:ea typeface="Tahoma" panose="020B0604030504040204" pitchFamily="34" charset="0"/>
                        <a:cs typeface="Tahoma" panose="020B0604030504040204" pitchFamily="34" charset="0"/>
                      </a:rPr>
                      <m:t>+</m:t>
                    </m:r>
                    <m:r>
                      <a:rPr lang="en-US" sz="950" b="0" i="1" dirty="0" smtClean="0">
                        <a:latin typeface="Cambria Math" panose="02040503050406030204" pitchFamily="18" charset="0"/>
                        <a:ea typeface="Tahoma" panose="020B0604030504040204" pitchFamily="34" charset="0"/>
                        <a:cs typeface="Tahoma" panose="020B0604030504040204" pitchFamily="34" charset="0"/>
                      </a:rPr>
                      <m:t>𝐶</m:t>
                    </m:r>
                    <m:r>
                      <a:rPr lang="en-US" sz="950" b="0" i="1" smtClean="0">
                        <a:latin typeface="Cambria Math" panose="02040503050406030204" pitchFamily="18" charset="0"/>
                        <a:ea typeface="Tahoma" panose="020B0604030504040204" pitchFamily="34" charset="0"/>
                        <a:cs typeface="Tahoma" panose="020B0604030504040204" pitchFamily="34" charset="0"/>
                      </a:rPr>
                      <m:t> </m:t>
                    </m:r>
                  </m:oMath>
                </a14:m>
                <a:endParaRPr lang="en-US" sz="95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Velocity: </a:t>
                </a:r>
                <a14:m>
                  <m:oMath xmlns:m="http://schemas.openxmlformats.org/officeDocument/2006/math">
                    <m:acc>
                      <m:accPr>
                        <m:chr m:val="⃗"/>
                        <m:ctrlPr>
                          <a:rPr lang="en-US" sz="950" b="0" i="1" smtClean="0">
                            <a:latin typeface="Cambria Math" panose="02040503050406030204" pitchFamily="18" charset="0"/>
                            <a:ea typeface="Tahoma" panose="020B0604030504040204" pitchFamily="34" charset="0"/>
                            <a:cs typeface="Tahoma" panose="020B0604030504040204" pitchFamily="34" charset="0"/>
                          </a:rPr>
                        </m:ctrlPr>
                      </m:accPr>
                      <m:e>
                        <m:r>
                          <a:rPr lang="en-US" sz="950" b="0" i="1" smtClean="0">
                            <a:latin typeface="Cambria Math" panose="02040503050406030204" pitchFamily="18" charset="0"/>
                            <a:ea typeface="Tahoma" panose="020B0604030504040204" pitchFamily="34" charset="0"/>
                            <a:cs typeface="Tahoma" panose="020B0604030504040204" pitchFamily="34" charset="0"/>
                          </a:rPr>
                          <m:t>𝑣</m:t>
                        </m:r>
                      </m:e>
                    </m:acc>
                    <m:d>
                      <m:dPr>
                        <m:ctrlPr>
                          <a:rPr lang="en-US" sz="95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950" b="0" i="1" dirty="0" smtClean="0">
                            <a:latin typeface="Cambria Math" panose="02040503050406030204" pitchFamily="18" charset="0"/>
                            <a:ea typeface="Tahoma" panose="020B0604030504040204" pitchFamily="34" charset="0"/>
                            <a:cs typeface="Tahoma" panose="020B0604030504040204" pitchFamily="34" charset="0"/>
                          </a:rPr>
                          <m:t>𝑡</m:t>
                        </m:r>
                      </m:e>
                    </m:d>
                    <m:r>
                      <a:rPr lang="en-US" sz="950" b="0" i="1" dirty="0" smtClean="0">
                        <a:latin typeface="Cambria Math" panose="02040503050406030204" pitchFamily="18" charset="0"/>
                        <a:ea typeface="Tahoma" panose="020B0604030504040204" pitchFamily="34" charset="0"/>
                        <a:cs typeface="Tahoma" panose="020B0604030504040204" pitchFamily="34" charset="0"/>
                      </a:rPr>
                      <m:t>=</m:t>
                    </m:r>
                    <m:r>
                      <a:rPr lang="en-US" sz="950" b="0" i="1" dirty="0" smtClean="0">
                        <a:latin typeface="Cambria Math" panose="02040503050406030204" pitchFamily="18" charset="0"/>
                        <a:ea typeface="Tahoma" panose="020B0604030504040204" pitchFamily="34" charset="0"/>
                        <a:cs typeface="Tahoma" panose="020B0604030504040204" pitchFamily="34" charset="0"/>
                      </a:rPr>
                      <m:t>𝑟</m:t>
                    </m:r>
                    <m:r>
                      <a:rPr lang="en-US" sz="950" b="0" i="1" dirty="0" smtClean="0">
                        <a:latin typeface="Cambria Math" panose="02040503050406030204" pitchFamily="18" charset="0"/>
                        <a:ea typeface="Tahoma" panose="020B0604030504040204" pitchFamily="34" charset="0"/>
                        <a:cs typeface="Tahoma" panose="020B0604030504040204" pitchFamily="34" charset="0"/>
                      </a:rPr>
                      <m:t>′</m:t>
                    </m:r>
                    <m:d>
                      <m:dPr>
                        <m:ctrlPr>
                          <a:rPr lang="en-US" sz="95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950" b="0" i="1" dirty="0" smtClean="0">
                            <a:latin typeface="Cambria Math" panose="02040503050406030204" pitchFamily="18" charset="0"/>
                            <a:ea typeface="Tahoma" panose="020B0604030504040204" pitchFamily="34" charset="0"/>
                            <a:cs typeface="Tahoma" panose="020B0604030504040204" pitchFamily="34" charset="0"/>
                          </a:rPr>
                          <m:t>𝑡</m:t>
                        </m:r>
                      </m:e>
                    </m:d>
                  </m:oMath>
                </a14:m>
                <a:endParaRPr lang="en-US" sz="950" dirty="0">
                  <a:latin typeface="Tahoma" panose="020B0604030504040204" pitchFamily="34" charset="0"/>
                  <a:ea typeface="Tahoma" panose="020B0604030504040204" pitchFamily="34" charset="0"/>
                  <a:cs typeface="Tahoma" panose="020B0604030504040204" pitchFamily="34" charset="0"/>
                </a:endParaRPr>
              </a:p>
              <a:p>
                <a:pPr marL="1085850" lvl="2" indent="-171450">
                  <a:buFont typeface="Arial" panose="020B0604020202020204" pitchFamily="34" charset="0"/>
                  <a:buChar char="•"/>
                </a:pPr>
                <a14:m>
                  <m:oMath xmlns:m="http://schemas.openxmlformats.org/officeDocument/2006/math">
                    <m:acc>
                      <m:accPr>
                        <m:chr m:val="⃗"/>
                        <m:ctrlPr>
                          <a:rPr lang="en-US" sz="950" i="1">
                            <a:latin typeface="Cambria Math" panose="02040503050406030204" pitchFamily="18" charset="0"/>
                            <a:ea typeface="Tahoma" panose="020B0604030504040204" pitchFamily="34" charset="0"/>
                            <a:cs typeface="Tahoma" panose="020B0604030504040204" pitchFamily="34" charset="0"/>
                          </a:rPr>
                        </m:ctrlPr>
                      </m:accPr>
                      <m:e>
                        <m:r>
                          <a:rPr lang="en-US" sz="950" i="1">
                            <a:latin typeface="Cambria Math" panose="02040503050406030204" pitchFamily="18" charset="0"/>
                            <a:ea typeface="Tahoma" panose="020B0604030504040204" pitchFamily="34" charset="0"/>
                            <a:cs typeface="Tahoma" panose="020B0604030504040204" pitchFamily="34" charset="0"/>
                          </a:rPr>
                          <m:t>𝑣</m:t>
                        </m:r>
                      </m:e>
                    </m:acc>
                    <m:d>
                      <m:dPr>
                        <m:ctrlPr>
                          <a:rPr lang="en-US" sz="950" i="1" dirty="0">
                            <a:latin typeface="Cambria Math" panose="02040503050406030204" pitchFamily="18" charset="0"/>
                            <a:ea typeface="Tahoma" panose="020B0604030504040204" pitchFamily="34" charset="0"/>
                            <a:cs typeface="Tahoma" panose="020B0604030504040204" pitchFamily="34" charset="0"/>
                          </a:rPr>
                        </m:ctrlPr>
                      </m:dPr>
                      <m:e>
                        <m:r>
                          <a:rPr lang="en-US" sz="950" i="1" dirty="0">
                            <a:latin typeface="Cambria Math" panose="02040503050406030204" pitchFamily="18" charset="0"/>
                            <a:ea typeface="Tahoma" panose="020B0604030504040204" pitchFamily="34" charset="0"/>
                            <a:cs typeface="Tahoma" panose="020B0604030504040204" pitchFamily="34" charset="0"/>
                          </a:rPr>
                          <m:t>𝑡</m:t>
                        </m:r>
                      </m:e>
                    </m:d>
                    <m:r>
                      <a:rPr lang="en-US" sz="950" i="1" dirty="0">
                        <a:latin typeface="Cambria Math" panose="02040503050406030204" pitchFamily="18" charset="0"/>
                        <a:ea typeface="Tahoma" panose="020B0604030504040204" pitchFamily="34" charset="0"/>
                        <a:cs typeface="Tahoma" panose="020B0604030504040204" pitchFamily="34" charset="0"/>
                      </a:rPr>
                      <m:t>=</m:t>
                    </m:r>
                    <m:nary>
                      <m:naryPr>
                        <m:limLoc m:val="undOvr"/>
                        <m:subHide m:val="on"/>
                        <m:supHide m:val="on"/>
                        <m:ctrlPr>
                          <a:rPr lang="en-US" sz="950" i="1" smtClean="0">
                            <a:latin typeface="Cambria Math" panose="02040503050406030204" pitchFamily="18" charset="0"/>
                            <a:ea typeface="Tahoma" panose="020B0604030504040204" pitchFamily="34" charset="0"/>
                            <a:cs typeface="Tahoma" panose="020B0604030504040204" pitchFamily="34" charset="0"/>
                          </a:rPr>
                        </m:ctrlPr>
                      </m:naryPr>
                      <m:sub/>
                      <m:sup/>
                      <m:e>
                        <m:acc>
                          <m:accPr>
                            <m:chr m:val="⃗"/>
                            <m:ctrlPr>
                              <a:rPr lang="en-US" sz="950" b="0" i="1" smtClean="0">
                                <a:latin typeface="Cambria Math" panose="02040503050406030204" pitchFamily="18" charset="0"/>
                                <a:ea typeface="Tahoma" panose="020B0604030504040204" pitchFamily="34" charset="0"/>
                                <a:cs typeface="Tahoma" panose="020B0604030504040204" pitchFamily="34" charset="0"/>
                              </a:rPr>
                            </m:ctrlPr>
                          </m:accPr>
                          <m:e>
                            <m:r>
                              <a:rPr lang="en-US" sz="950" b="0" i="1" smtClean="0">
                                <a:latin typeface="Cambria Math" panose="02040503050406030204" pitchFamily="18" charset="0"/>
                                <a:ea typeface="Tahoma" panose="020B0604030504040204" pitchFamily="34" charset="0"/>
                                <a:cs typeface="Tahoma" panose="020B0604030504040204" pitchFamily="34" charset="0"/>
                              </a:rPr>
                              <m:t>𝑎</m:t>
                            </m:r>
                          </m:e>
                        </m:acc>
                        <m:d>
                          <m:dPr>
                            <m:ctrlPr>
                              <a:rPr lang="en-US" sz="95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950" b="0" i="1" dirty="0" smtClean="0">
                                <a:latin typeface="Cambria Math" panose="02040503050406030204" pitchFamily="18" charset="0"/>
                                <a:ea typeface="Tahoma" panose="020B0604030504040204" pitchFamily="34" charset="0"/>
                                <a:cs typeface="Tahoma" panose="020B0604030504040204" pitchFamily="34" charset="0"/>
                              </a:rPr>
                              <m:t>𝑡</m:t>
                            </m:r>
                          </m:e>
                        </m:d>
                        <m:r>
                          <a:rPr lang="en-US" sz="950" b="0" i="1" dirty="0" smtClean="0">
                            <a:latin typeface="Cambria Math" panose="02040503050406030204" pitchFamily="18" charset="0"/>
                            <a:ea typeface="Tahoma" panose="020B0604030504040204" pitchFamily="34" charset="0"/>
                            <a:cs typeface="Tahoma" panose="020B0604030504040204" pitchFamily="34" charset="0"/>
                          </a:rPr>
                          <m:t> </m:t>
                        </m:r>
                        <m:r>
                          <a:rPr lang="en-US" sz="950" b="0" i="1" dirty="0" smtClean="0">
                            <a:latin typeface="Cambria Math" panose="02040503050406030204" pitchFamily="18" charset="0"/>
                            <a:ea typeface="Tahoma" panose="020B0604030504040204" pitchFamily="34" charset="0"/>
                            <a:cs typeface="Tahoma" panose="020B0604030504040204" pitchFamily="34" charset="0"/>
                          </a:rPr>
                          <m:t>𝑑𝑡</m:t>
                        </m:r>
                        <m:r>
                          <a:rPr lang="en-US" sz="950" b="0" i="1" dirty="0" smtClean="0">
                            <a:latin typeface="Cambria Math" panose="02040503050406030204" pitchFamily="18" charset="0"/>
                            <a:ea typeface="Tahoma" panose="020B0604030504040204" pitchFamily="34" charset="0"/>
                            <a:cs typeface="Tahoma" panose="020B0604030504040204" pitchFamily="34" charset="0"/>
                          </a:rPr>
                          <m:t>+</m:t>
                        </m:r>
                        <m:r>
                          <a:rPr lang="en-US" sz="950" b="0" i="1" dirty="0" smtClean="0">
                            <a:latin typeface="Cambria Math" panose="02040503050406030204" pitchFamily="18" charset="0"/>
                            <a:ea typeface="Tahoma" panose="020B0604030504040204" pitchFamily="34" charset="0"/>
                            <a:cs typeface="Tahoma" panose="020B0604030504040204" pitchFamily="34" charset="0"/>
                          </a:rPr>
                          <m:t>𝐶</m:t>
                        </m:r>
                        <m:r>
                          <a:rPr lang="en-US" sz="950" b="0" i="1" dirty="0" smtClean="0">
                            <a:latin typeface="Cambria Math" panose="02040503050406030204" pitchFamily="18" charset="0"/>
                            <a:ea typeface="Tahoma" panose="020B0604030504040204" pitchFamily="34" charset="0"/>
                            <a:cs typeface="Tahoma" panose="020B0604030504040204" pitchFamily="34" charset="0"/>
                          </a:rPr>
                          <m:t> </m:t>
                        </m:r>
                      </m:e>
                    </m:nary>
                    <m:r>
                      <a:rPr lang="en-US" sz="950" b="0" i="1" smtClean="0">
                        <a:latin typeface="Cambria Math" panose="02040503050406030204" pitchFamily="18" charset="0"/>
                        <a:ea typeface="Tahoma" panose="020B0604030504040204" pitchFamily="34" charset="0"/>
                        <a:cs typeface="Tahoma" panose="020B0604030504040204" pitchFamily="34" charset="0"/>
                      </a:rPr>
                      <m:t> </m:t>
                    </m:r>
                  </m:oMath>
                </a14:m>
                <a:endParaRPr lang="en-US" sz="95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Speed: </a:t>
                </a:r>
                <a:r>
                  <a:rPr lang="en-US" sz="950" dirty="0">
                    <a:latin typeface="Tahoma" panose="020B0604030504040204" pitchFamily="34" charset="0"/>
                    <a:ea typeface="Tahoma" panose="020B0604030504040204" pitchFamily="34" charset="0"/>
                    <a:cs typeface="Tahoma" panose="020B0604030504040204" pitchFamily="34" charset="0"/>
                  </a:rPr>
                  <a:t>||</a:t>
                </a:r>
                <a14:m>
                  <m:oMath xmlns:m="http://schemas.openxmlformats.org/officeDocument/2006/math">
                    <m:acc>
                      <m:accPr>
                        <m:chr m:val="⃗"/>
                        <m:ctrlPr>
                          <a:rPr lang="en-US" sz="950" b="0" i="1" smtClean="0">
                            <a:latin typeface="Cambria Math" panose="02040503050406030204" pitchFamily="18" charset="0"/>
                            <a:ea typeface="Tahoma" panose="020B0604030504040204" pitchFamily="34" charset="0"/>
                            <a:cs typeface="Tahoma" panose="020B0604030504040204" pitchFamily="34" charset="0"/>
                          </a:rPr>
                        </m:ctrlPr>
                      </m:accPr>
                      <m:e>
                        <m:r>
                          <a:rPr lang="en-US" sz="950" b="0" i="1" smtClean="0">
                            <a:latin typeface="Cambria Math" panose="02040503050406030204" pitchFamily="18" charset="0"/>
                            <a:ea typeface="Tahoma" panose="020B0604030504040204" pitchFamily="34" charset="0"/>
                            <a:cs typeface="Tahoma" panose="020B0604030504040204" pitchFamily="34" charset="0"/>
                          </a:rPr>
                          <m:t>𝑣</m:t>
                        </m:r>
                      </m:e>
                    </m:acc>
                    <m:d>
                      <m:dPr>
                        <m:ctrlPr>
                          <a:rPr lang="en-US" sz="95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950" b="0" i="1" dirty="0" smtClean="0">
                            <a:latin typeface="Cambria Math" panose="02040503050406030204" pitchFamily="18" charset="0"/>
                            <a:ea typeface="Tahoma" panose="020B0604030504040204" pitchFamily="34" charset="0"/>
                            <a:cs typeface="Tahoma" panose="020B0604030504040204" pitchFamily="34" charset="0"/>
                          </a:rPr>
                          <m:t>𝑡</m:t>
                        </m:r>
                      </m:e>
                    </m:d>
                    <m:r>
                      <a:rPr lang="en-US" sz="950" b="0" i="1" dirty="0" smtClean="0">
                        <a:latin typeface="Cambria Math" panose="02040503050406030204" pitchFamily="18" charset="0"/>
                        <a:ea typeface="Tahoma" panose="020B0604030504040204" pitchFamily="34" charset="0"/>
                        <a:cs typeface="Tahoma" panose="020B0604030504040204" pitchFamily="34" charset="0"/>
                      </a:rPr>
                      <m:t>||=||</m:t>
                    </m:r>
                    <m:r>
                      <a:rPr lang="en-US" sz="950" b="0" i="1" dirty="0" smtClean="0">
                        <a:latin typeface="Cambria Math" panose="02040503050406030204" pitchFamily="18" charset="0"/>
                        <a:ea typeface="Tahoma" panose="020B0604030504040204" pitchFamily="34" charset="0"/>
                        <a:cs typeface="Tahoma" panose="020B0604030504040204" pitchFamily="34" charset="0"/>
                      </a:rPr>
                      <m:t>𝑟</m:t>
                    </m:r>
                    <m:r>
                      <a:rPr lang="en-US" sz="950" b="0" i="1" dirty="0" smtClean="0">
                        <a:latin typeface="Cambria Math" panose="02040503050406030204" pitchFamily="18" charset="0"/>
                        <a:ea typeface="Tahoma" panose="020B0604030504040204" pitchFamily="34" charset="0"/>
                        <a:cs typeface="Tahoma" panose="020B0604030504040204" pitchFamily="34" charset="0"/>
                      </a:rPr>
                      <m:t>′</m:t>
                    </m:r>
                    <m:d>
                      <m:dPr>
                        <m:ctrlPr>
                          <a:rPr lang="en-US" sz="95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950" b="0" i="1" dirty="0" smtClean="0">
                            <a:latin typeface="Cambria Math" panose="02040503050406030204" pitchFamily="18" charset="0"/>
                            <a:ea typeface="Tahoma" panose="020B0604030504040204" pitchFamily="34" charset="0"/>
                            <a:cs typeface="Tahoma" panose="020B0604030504040204" pitchFamily="34" charset="0"/>
                          </a:rPr>
                          <m:t>𝑡</m:t>
                        </m:r>
                      </m:e>
                    </m:d>
                  </m:oMath>
                </a14:m>
                <a:r>
                  <a:rPr lang="en-US" sz="950" dirty="0">
                    <a:latin typeface="Tahoma" panose="020B0604030504040204" pitchFamily="34" charset="0"/>
                    <a:ea typeface="Tahoma" panose="020B0604030504040204" pitchFamily="34" charset="0"/>
                    <a:cs typeface="Tahoma" panose="020B0604030504040204" pitchFamily="34" charset="0"/>
                  </a:rPr>
                  <a:t>||</a:t>
                </a:r>
              </a:p>
              <a:p>
                <a:pPr marL="628650" lvl="1"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Acceleration:</a:t>
                </a:r>
                <a:r>
                  <a:rPr lang="en-US" sz="95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sSup>
                      <m:sSupPr>
                        <m:ctrlPr>
                          <a:rPr lang="en-US" sz="950" b="0" i="1" dirty="0" smtClean="0">
                            <a:latin typeface="Cambria Math" panose="02040503050406030204" pitchFamily="18" charset="0"/>
                            <a:ea typeface="Tahoma" panose="020B0604030504040204" pitchFamily="34" charset="0"/>
                            <a:cs typeface="Tahoma" panose="020B0604030504040204" pitchFamily="34" charset="0"/>
                          </a:rPr>
                        </m:ctrlPr>
                      </m:sSupPr>
                      <m:e>
                        <m:d>
                          <m:dPr>
                            <m:ctrlPr>
                              <a:rPr lang="en-US" sz="950" b="0" i="1" smtClean="0">
                                <a:latin typeface="Cambria Math" panose="02040503050406030204" pitchFamily="18" charset="0"/>
                                <a:ea typeface="Tahoma" panose="020B0604030504040204" pitchFamily="34" charset="0"/>
                                <a:cs typeface="Tahoma" panose="020B0604030504040204" pitchFamily="34" charset="0"/>
                              </a:rPr>
                            </m:ctrlPr>
                          </m:dPr>
                          <m:e>
                            <m:acc>
                              <m:accPr>
                                <m:chr m:val="⃗"/>
                                <m:ctrlPr>
                                  <a:rPr lang="en-US" sz="950" b="0" i="1" smtClean="0">
                                    <a:latin typeface="Cambria Math" panose="02040503050406030204" pitchFamily="18" charset="0"/>
                                    <a:ea typeface="Tahoma" panose="020B0604030504040204" pitchFamily="34" charset="0"/>
                                    <a:cs typeface="Tahoma" panose="020B0604030504040204" pitchFamily="34" charset="0"/>
                                  </a:rPr>
                                </m:ctrlPr>
                              </m:accPr>
                              <m:e>
                                <m:r>
                                  <a:rPr lang="en-US" sz="950" b="0" i="1" smtClean="0">
                                    <a:latin typeface="Cambria Math" panose="02040503050406030204" pitchFamily="18" charset="0"/>
                                    <a:ea typeface="Tahoma" panose="020B0604030504040204" pitchFamily="34" charset="0"/>
                                    <a:cs typeface="Tahoma" panose="020B0604030504040204" pitchFamily="34" charset="0"/>
                                  </a:rPr>
                                  <m:t>𝑣</m:t>
                                </m:r>
                              </m:e>
                            </m:acc>
                            <m:d>
                              <m:dPr>
                                <m:ctrlPr>
                                  <a:rPr lang="en-US" sz="95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950" b="0" i="1" dirty="0" smtClean="0">
                                    <a:latin typeface="Cambria Math" panose="02040503050406030204" pitchFamily="18" charset="0"/>
                                    <a:ea typeface="Tahoma" panose="020B0604030504040204" pitchFamily="34" charset="0"/>
                                    <a:cs typeface="Tahoma" panose="020B0604030504040204" pitchFamily="34" charset="0"/>
                                  </a:rPr>
                                  <m:t>𝑡</m:t>
                                </m:r>
                              </m:e>
                            </m:d>
                          </m:e>
                        </m:d>
                      </m:e>
                      <m:sup>
                        <m:r>
                          <a:rPr lang="en-US" sz="950" b="0" i="1" dirty="0" smtClean="0">
                            <a:latin typeface="Cambria Math" panose="02040503050406030204" pitchFamily="18" charset="0"/>
                            <a:ea typeface="Tahoma" panose="020B0604030504040204" pitchFamily="34" charset="0"/>
                            <a:cs typeface="Tahoma" panose="020B0604030504040204" pitchFamily="34" charset="0"/>
                          </a:rPr>
                          <m:t>′</m:t>
                        </m:r>
                      </m:sup>
                    </m:sSup>
                    <m:r>
                      <a:rPr lang="en-US" sz="950" b="0" i="1" dirty="0" smtClean="0">
                        <a:latin typeface="Cambria Math" panose="02040503050406030204" pitchFamily="18" charset="0"/>
                        <a:ea typeface="Tahoma" panose="020B0604030504040204" pitchFamily="34" charset="0"/>
                        <a:cs typeface="Tahoma" panose="020B0604030504040204" pitchFamily="34" charset="0"/>
                      </a:rPr>
                      <m:t>=</m:t>
                    </m:r>
                    <m:acc>
                      <m:accPr>
                        <m:chr m:val="⃗"/>
                        <m:ctrlPr>
                          <a:rPr lang="en-US" sz="950" b="0" i="1" dirty="0" smtClean="0">
                            <a:latin typeface="Cambria Math" panose="02040503050406030204" pitchFamily="18" charset="0"/>
                            <a:ea typeface="Tahoma" panose="020B0604030504040204" pitchFamily="34" charset="0"/>
                            <a:cs typeface="Tahoma" panose="020B0604030504040204" pitchFamily="34" charset="0"/>
                          </a:rPr>
                        </m:ctrlPr>
                      </m:accPr>
                      <m:e>
                        <m:r>
                          <a:rPr lang="en-US" sz="950" b="0" i="1" dirty="0" smtClean="0">
                            <a:latin typeface="Cambria Math" panose="02040503050406030204" pitchFamily="18" charset="0"/>
                            <a:ea typeface="Tahoma" panose="020B0604030504040204" pitchFamily="34" charset="0"/>
                            <a:cs typeface="Tahoma" panose="020B0604030504040204" pitchFamily="34" charset="0"/>
                          </a:rPr>
                          <m:t>𝑎</m:t>
                        </m:r>
                      </m:e>
                    </m:acc>
                    <m:r>
                      <a:rPr lang="en-US" sz="950" b="0" i="1" dirty="0" smtClean="0">
                        <a:latin typeface="Cambria Math" panose="02040503050406030204" pitchFamily="18" charset="0"/>
                        <a:ea typeface="Tahoma" panose="020B0604030504040204" pitchFamily="34" charset="0"/>
                        <a:cs typeface="Tahoma" panose="020B0604030504040204" pitchFamily="34" charset="0"/>
                      </a:rPr>
                      <m:t>(</m:t>
                    </m:r>
                    <m:r>
                      <a:rPr lang="en-US" sz="950" b="0" i="1" dirty="0" smtClean="0">
                        <a:latin typeface="Cambria Math" panose="02040503050406030204" pitchFamily="18" charset="0"/>
                        <a:ea typeface="Tahoma" panose="020B0604030504040204" pitchFamily="34" charset="0"/>
                        <a:cs typeface="Tahoma" panose="020B0604030504040204" pitchFamily="34" charset="0"/>
                      </a:rPr>
                      <m:t>𝑡</m:t>
                    </m:r>
                    <m:r>
                      <a:rPr lang="en-US" sz="950" b="0" i="1" dirty="0" smtClean="0">
                        <a:latin typeface="Cambria Math" panose="02040503050406030204" pitchFamily="18" charset="0"/>
                        <a:ea typeface="Tahoma" panose="020B0604030504040204" pitchFamily="34" charset="0"/>
                        <a:cs typeface="Tahoma" panose="020B0604030504040204" pitchFamily="34" charset="0"/>
                      </a:rPr>
                      <m:t>)=</m:t>
                    </m:r>
                    <m:r>
                      <a:rPr lang="en-US" sz="950" b="0" i="1" dirty="0" smtClean="0">
                        <a:latin typeface="Cambria Math" panose="02040503050406030204" pitchFamily="18" charset="0"/>
                        <a:ea typeface="Tahoma" panose="020B0604030504040204" pitchFamily="34" charset="0"/>
                        <a:cs typeface="Tahoma" panose="020B0604030504040204" pitchFamily="34" charset="0"/>
                      </a:rPr>
                      <m:t>𝑟</m:t>
                    </m:r>
                    <m:r>
                      <a:rPr lang="en-US" sz="950" b="0" i="1" dirty="0" smtClean="0">
                        <a:latin typeface="Cambria Math" panose="02040503050406030204" pitchFamily="18" charset="0"/>
                        <a:ea typeface="Tahoma" panose="020B0604030504040204" pitchFamily="34" charset="0"/>
                        <a:cs typeface="Tahoma" panose="020B0604030504040204" pitchFamily="34" charset="0"/>
                      </a:rPr>
                      <m:t>′′</m:t>
                    </m:r>
                    <m:d>
                      <m:dPr>
                        <m:ctrlPr>
                          <a:rPr lang="en-US" sz="950" b="0" i="1" dirty="0" smtClean="0">
                            <a:latin typeface="Cambria Math" panose="02040503050406030204" pitchFamily="18" charset="0"/>
                            <a:ea typeface="Tahoma" panose="020B0604030504040204" pitchFamily="34" charset="0"/>
                            <a:cs typeface="Tahoma" panose="020B0604030504040204" pitchFamily="34" charset="0"/>
                          </a:rPr>
                        </m:ctrlPr>
                      </m:dPr>
                      <m:e>
                        <m:r>
                          <a:rPr lang="en-US" sz="950" b="0" i="1" dirty="0" smtClean="0">
                            <a:latin typeface="Cambria Math" panose="02040503050406030204" pitchFamily="18" charset="0"/>
                            <a:ea typeface="Tahoma" panose="020B0604030504040204" pitchFamily="34" charset="0"/>
                            <a:cs typeface="Tahoma" panose="020B0604030504040204" pitchFamily="34" charset="0"/>
                          </a:rPr>
                          <m:t>𝑡</m:t>
                        </m:r>
                      </m:e>
                    </m:d>
                  </m:oMath>
                </a14:m>
                <a:endParaRPr lang="en-US" sz="95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Arclength </a:t>
                </a:r>
                <a:r>
                  <a:rPr lang="en-US" sz="950" dirty="0">
                    <a:latin typeface="Tahoma" panose="020B0604030504040204" pitchFamily="34" charset="0"/>
                    <a:ea typeface="Tahoma" panose="020B0604030504040204" pitchFamily="34" charset="0"/>
                    <a:cs typeface="Tahoma" panose="020B0604030504040204" pitchFamily="34" charset="0"/>
                  </a:rPr>
                  <a:t>is a defined length provided by the magnitude of the </a:t>
                </a:r>
                <a:r>
                  <a:rPr lang="en-US" sz="950" i="1" dirty="0">
                    <a:latin typeface="Tahoma" panose="020B0604030504040204" pitchFamily="34" charset="0"/>
                    <a:ea typeface="Tahoma" panose="020B0604030504040204" pitchFamily="34" charset="0"/>
                    <a:cs typeface="Tahoma" panose="020B0604030504040204" pitchFamily="34" charset="0"/>
                  </a:rPr>
                  <a:t>tangent vector</a:t>
                </a:r>
              </a:p>
              <a:p>
                <a:pPr marL="628650" lvl="1" indent="-171450">
                  <a:buFont typeface="Arial" panose="020B0604020202020204" pitchFamily="34" charset="0"/>
                  <a:buChar char="•"/>
                </a:pPr>
                <a14:m>
                  <m:oMath xmlns:m="http://schemas.openxmlformats.org/officeDocument/2006/math">
                    <m:r>
                      <a:rPr lang="en-US" sz="950" b="0" i="1" smtClean="0">
                        <a:latin typeface="Cambria Math" panose="02040503050406030204" pitchFamily="18" charset="0"/>
                        <a:ea typeface="Tahoma" panose="020B0604030504040204" pitchFamily="34" charset="0"/>
                        <a:cs typeface="Tahoma" panose="020B0604030504040204" pitchFamily="34" charset="0"/>
                      </a:rPr>
                      <m:t>𝑠</m:t>
                    </m:r>
                    <m:r>
                      <a:rPr lang="en-US" sz="950" b="0" i="1" smtClean="0">
                        <a:latin typeface="Cambria Math" panose="02040503050406030204" pitchFamily="18" charset="0"/>
                        <a:ea typeface="Tahoma" panose="020B0604030504040204" pitchFamily="34" charset="0"/>
                        <a:cs typeface="Tahoma" panose="020B0604030504040204" pitchFamily="34" charset="0"/>
                      </a:rPr>
                      <m:t>= </m:t>
                    </m:r>
                    <m:nary>
                      <m:naryPr>
                        <m:limLoc m:val="undOvr"/>
                        <m:ctrlPr>
                          <a:rPr lang="en-US" sz="950" b="0" i="1" smtClean="0">
                            <a:latin typeface="Cambria Math" panose="02040503050406030204" pitchFamily="18" charset="0"/>
                            <a:ea typeface="Tahoma" panose="020B0604030504040204" pitchFamily="34" charset="0"/>
                            <a:cs typeface="Tahoma" panose="020B0604030504040204" pitchFamily="34" charset="0"/>
                          </a:rPr>
                        </m:ctrlPr>
                      </m:naryPr>
                      <m:sub>
                        <m:r>
                          <m:rPr>
                            <m:brk m:alnAt="24"/>
                          </m:rPr>
                          <a:rPr lang="en-US" sz="950" b="0" i="1" smtClean="0">
                            <a:latin typeface="Cambria Math" panose="02040503050406030204" pitchFamily="18" charset="0"/>
                            <a:ea typeface="Tahoma" panose="020B0604030504040204" pitchFamily="34" charset="0"/>
                            <a:cs typeface="Tahoma" panose="020B0604030504040204" pitchFamily="34" charset="0"/>
                          </a:rPr>
                          <m:t>𝑎</m:t>
                        </m:r>
                      </m:sub>
                      <m:sup>
                        <m:r>
                          <a:rPr lang="en-US" sz="950" b="0" i="1" smtClean="0">
                            <a:latin typeface="Cambria Math" panose="02040503050406030204" pitchFamily="18" charset="0"/>
                            <a:ea typeface="Tahoma" panose="020B0604030504040204" pitchFamily="34" charset="0"/>
                            <a:cs typeface="Tahoma" panose="020B0604030504040204" pitchFamily="34" charset="0"/>
                          </a:rPr>
                          <m:t>𝑏</m:t>
                        </m:r>
                      </m:sup>
                      <m:e>
                        <m:r>
                          <a:rPr lang="en-US" sz="950" b="0" i="1" smtClean="0">
                            <a:latin typeface="Cambria Math" panose="02040503050406030204" pitchFamily="18" charset="0"/>
                            <a:ea typeface="Tahoma" panose="020B0604030504040204" pitchFamily="34" charset="0"/>
                            <a:cs typeface="Tahoma" panose="020B0604030504040204" pitchFamily="34" charset="0"/>
                          </a:rPr>
                          <m:t>||</m:t>
                        </m:r>
                        <m:sSup>
                          <m:sSupPr>
                            <m:ctrlPr>
                              <a:rPr lang="en-US" sz="950" b="0" i="1" smtClean="0">
                                <a:latin typeface="Cambria Math" panose="02040503050406030204" pitchFamily="18" charset="0"/>
                                <a:ea typeface="Tahoma" panose="020B0604030504040204" pitchFamily="34" charset="0"/>
                                <a:cs typeface="Tahoma" panose="020B0604030504040204" pitchFamily="34" charset="0"/>
                              </a:rPr>
                            </m:ctrlPr>
                          </m:sSupPr>
                          <m:e>
                            <m:r>
                              <a:rPr lang="en-US" sz="950" b="0" i="1" smtClean="0">
                                <a:latin typeface="Cambria Math" panose="02040503050406030204" pitchFamily="18" charset="0"/>
                                <a:ea typeface="Tahoma" panose="020B0604030504040204" pitchFamily="34" charset="0"/>
                                <a:cs typeface="Tahoma" panose="020B0604030504040204" pitchFamily="34" charset="0"/>
                              </a:rPr>
                              <m:t>𝑟</m:t>
                            </m:r>
                          </m:e>
                          <m:sup>
                            <m:r>
                              <a:rPr lang="en-US" sz="950" b="0" i="1" smtClean="0">
                                <a:latin typeface="Cambria Math" panose="02040503050406030204" pitchFamily="18" charset="0"/>
                                <a:ea typeface="Tahoma" panose="020B0604030504040204" pitchFamily="34" charset="0"/>
                                <a:cs typeface="Tahoma" panose="020B0604030504040204" pitchFamily="34" charset="0"/>
                              </a:rPr>
                              <m:t>′</m:t>
                            </m:r>
                          </m:sup>
                        </m:sSup>
                      </m:e>
                    </m:nary>
                    <m:r>
                      <a:rPr lang="en-US" sz="950" b="0" i="1" smtClean="0">
                        <a:latin typeface="Cambria Math" panose="02040503050406030204" pitchFamily="18" charset="0"/>
                        <a:ea typeface="Tahoma" panose="020B0604030504040204" pitchFamily="34" charset="0"/>
                        <a:cs typeface="Tahoma" panose="020B0604030504040204" pitchFamily="34" charset="0"/>
                      </a:rPr>
                      <m:t>(</m:t>
                    </m:r>
                    <m:r>
                      <a:rPr lang="en-US" sz="950" b="0" i="1" smtClean="0">
                        <a:latin typeface="Cambria Math" panose="02040503050406030204" pitchFamily="18" charset="0"/>
                        <a:ea typeface="Tahoma" panose="020B0604030504040204" pitchFamily="34" charset="0"/>
                        <a:cs typeface="Tahoma" panose="020B0604030504040204" pitchFamily="34" charset="0"/>
                      </a:rPr>
                      <m:t>𝑡</m:t>
                    </m:r>
                    <m:r>
                      <a:rPr lang="en-US" sz="950" b="0" i="1" smtClean="0">
                        <a:latin typeface="Cambria Math" panose="02040503050406030204" pitchFamily="18" charset="0"/>
                        <a:ea typeface="Tahoma" panose="020B0604030504040204" pitchFamily="34" charset="0"/>
                        <a:cs typeface="Tahoma" panose="020B0604030504040204" pitchFamily="34" charset="0"/>
                      </a:rPr>
                      <m:t>)||</m:t>
                    </m:r>
                    <m:r>
                      <a:rPr lang="en-US" sz="950" b="0" i="1" smtClean="0">
                        <a:latin typeface="Cambria Math" panose="02040503050406030204" pitchFamily="18" charset="0"/>
                        <a:ea typeface="Tahoma" panose="020B0604030504040204" pitchFamily="34" charset="0"/>
                        <a:cs typeface="Tahoma" panose="020B0604030504040204" pitchFamily="34" charset="0"/>
                      </a:rPr>
                      <m:t>𝑑𝑡</m:t>
                    </m:r>
                    <m:r>
                      <a:rPr lang="en-US" sz="950" b="0" i="1" smtClean="0">
                        <a:latin typeface="Cambria Math" panose="02040503050406030204" pitchFamily="18" charset="0"/>
                        <a:ea typeface="Tahoma" panose="020B0604030504040204" pitchFamily="34" charset="0"/>
                        <a:cs typeface="Tahoma" panose="020B0604030504040204" pitchFamily="34" charset="0"/>
                      </a:rPr>
                      <m:t>=</m:t>
                    </m:r>
                    <m:nary>
                      <m:naryPr>
                        <m:limLoc m:val="undOvr"/>
                        <m:ctrlPr>
                          <a:rPr lang="en-US" sz="950" i="1" smtClean="0">
                            <a:latin typeface="Cambria Math" panose="02040503050406030204" pitchFamily="18" charset="0"/>
                            <a:ea typeface="Tahoma" panose="020B0604030504040204" pitchFamily="34" charset="0"/>
                            <a:cs typeface="Tahoma" panose="020B0604030504040204" pitchFamily="34" charset="0"/>
                          </a:rPr>
                        </m:ctrlPr>
                      </m:naryPr>
                      <m:sub>
                        <m:r>
                          <m:rPr>
                            <m:brk m:alnAt="24"/>
                          </m:rPr>
                          <a:rPr lang="en-US" sz="950" i="1">
                            <a:latin typeface="Cambria Math" panose="02040503050406030204" pitchFamily="18" charset="0"/>
                            <a:ea typeface="Tahoma" panose="020B0604030504040204" pitchFamily="34" charset="0"/>
                            <a:cs typeface="Tahoma" panose="020B0604030504040204" pitchFamily="34" charset="0"/>
                          </a:rPr>
                          <m:t>𝑎</m:t>
                        </m:r>
                      </m:sub>
                      <m:sup>
                        <m:r>
                          <a:rPr lang="en-US" sz="950" i="1">
                            <a:latin typeface="Cambria Math" panose="02040503050406030204" pitchFamily="18" charset="0"/>
                            <a:ea typeface="Tahoma" panose="020B0604030504040204" pitchFamily="34" charset="0"/>
                            <a:cs typeface="Tahoma" panose="020B0604030504040204" pitchFamily="34" charset="0"/>
                          </a:rPr>
                          <m:t>𝑏</m:t>
                        </m:r>
                      </m:sup>
                      <m:e>
                        <m:rad>
                          <m:radPr>
                            <m:degHide m:val="on"/>
                            <m:ctrlPr>
                              <a:rPr lang="en-US" sz="950" i="1" smtClean="0">
                                <a:latin typeface="Cambria Math" panose="02040503050406030204" pitchFamily="18" charset="0"/>
                                <a:ea typeface="Tahoma" panose="020B0604030504040204" pitchFamily="34" charset="0"/>
                                <a:cs typeface="Tahoma" panose="020B0604030504040204" pitchFamily="34" charset="0"/>
                              </a:rPr>
                            </m:ctrlPr>
                          </m:radPr>
                          <m:deg/>
                          <m:e>
                            <m:sSup>
                              <m:sSupPr>
                                <m:ctrlPr>
                                  <a:rPr lang="en-US" sz="950" b="0" i="1" smtClean="0">
                                    <a:latin typeface="Cambria Math" panose="02040503050406030204" pitchFamily="18" charset="0"/>
                                    <a:ea typeface="Tahoma" panose="020B0604030504040204" pitchFamily="34" charset="0"/>
                                    <a:cs typeface="Tahoma" panose="020B0604030504040204" pitchFamily="34" charset="0"/>
                                  </a:rPr>
                                </m:ctrlPr>
                              </m:sSupPr>
                              <m:e>
                                <m:d>
                                  <m:dPr>
                                    <m:ctrlPr>
                                      <a:rPr lang="en-US" sz="950" b="0" i="1" smtClean="0">
                                        <a:latin typeface="Cambria Math" panose="02040503050406030204" pitchFamily="18" charset="0"/>
                                        <a:ea typeface="Tahoma" panose="020B0604030504040204" pitchFamily="34" charset="0"/>
                                        <a:cs typeface="Tahoma" panose="020B0604030504040204" pitchFamily="34" charset="0"/>
                                      </a:rPr>
                                    </m:ctrlPr>
                                  </m:dPr>
                                  <m:e>
                                    <m:sSup>
                                      <m:sSupPr>
                                        <m:ctrlPr>
                                          <a:rPr lang="en-US" sz="950" b="0" i="1" smtClean="0">
                                            <a:latin typeface="Cambria Math" panose="02040503050406030204" pitchFamily="18" charset="0"/>
                                            <a:ea typeface="Tahoma" panose="020B0604030504040204" pitchFamily="34" charset="0"/>
                                            <a:cs typeface="Tahoma" panose="020B0604030504040204" pitchFamily="34" charset="0"/>
                                          </a:rPr>
                                        </m:ctrlPr>
                                      </m:sSupPr>
                                      <m:e>
                                        <m:r>
                                          <a:rPr lang="en-US" sz="950" b="0" i="1" smtClean="0">
                                            <a:latin typeface="Cambria Math" panose="02040503050406030204" pitchFamily="18" charset="0"/>
                                            <a:ea typeface="Tahoma" panose="020B0604030504040204" pitchFamily="34" charset="0"/>
                                            <a:cs typeface="Tahoma" panose="020B0604030504040204" pitchFamily="34" charset="0"/>
                                          </a:rPr>
                                          <m:t>𝑥</m:t>
                                        </m:r>
                                      </m:e>
                                      <m:sup>
                                        <m:r>
                                          <a:rPr lang="en-US" sz="950" b="0" i="1" smtClean="0">
                                            <a:latin typeface="Cambria Math" panose="02040503050406030204" pitchFamily="18" charset="0"/>
                                            <a:ea typeface="Tahoma" panose="020B0604030504040204" pitchFamily="34" charset="0"/>
                                            <a:cs typeface="Tahoma" panose="020B0604030504040204" pitchFamily="34" charset="0"/>
                                          </a:rPr>
                                          <m:t>′</m:t>
                                        </m:r>
                                      </m:sup>
                                    </m:sSup>
                                    <m:d>
                                      <m:dPr>
                                        <m:ctrlPr>
                                          <a:rPr lang="en-US" sz="950" b="0" i="1" smtClean="0">
                                            <a:latin typeface="Cambria Math" panose="02040503050406030204" pitchFamily="18" charset="0"/>
                                            <a:ea typeface="Tahoma" panose="020B0604030504040204" pitchFamily="34" charset="0"/>
                                            <a:cs typeface="Tahoma" panose="020B0604030504040204" pitchFamily="34" charset="0"/>
                                          </a:rPr>
                                        </m:ctrlPr>
                                      </m:dPr>
                                      <m:e>
                                        <m:r>
                                          <a:rPr lang="en-US" sz="950" b="0" i="1" smtClean="0">
                                            <a:latin typeface="Cambria Math" panose="02040503050406030204" pitchFamily="18" charset="0"/>
                                            <a:ea typeface="Tahoma" panose="020B0604030504040204" pitchFamily="34" charset="0"/>
                                            <a:cs typeface="Tahoma" panose="020B0604030504040204" pitchFamily="34" charset="0"/>
                                          </a:rPr>
                                          <m:t>𝑡</m:t>
                                        </m:r>
                                      </m:e>
                                    </m:d>
                                  </m:e>
                                </m:d>
                              </m:e>
                              <m:sup>
                                <m:r>
                                  <a:rPr lang="en-US" sz="950" b="0" i="1" smtClean="0">
                                    <a:latin typeface="Cambria Math" panose="02040503050406030204" pitchFamily="18" charset="0"/>
                                    <a:ea typeface="Tahoma" panose="020B0604030504040204" pitchFamily="34" charset="0"/>
                                    <a:cs typeface="Tahoma" panose="020B0604030504040204" pitchFamily="34" charset="0"/>
                                  </a:rPr>
                                  <m:t>2</m:t>
                                </m:r>
                              </m:sup>
                            </m:sSup>
                            <m:r>
                              <a:rPr lang="en-US" sz="950" b="0" i="1" smtClean="0">
                                <a:latin typeface="Cambria Math" panose="02040503050406030204" pitchFamily="18" charset="0"/>
                                <a:ea typeface="Tahoma" panose="020B0604030504040204" pitchFamily="34" charset="0"/>
                                <a:cs typeface="Tahoma" panose="020B0604030504040204" pitchFamily="34" charset="0"/>
                              </a:rPr>
                              <m:t>+</m:t>
                            </m:r>
                            <m:sSup>
                              <m:sSupPr>
                                <m:ctrlPr>
                                  <a:rPr lang="en-US" sz="950" i="1">
                                    <a:latin typeface="Cambria Math" panose="02040503050406030204" pitchFamily="18" charset="0"/>
                                    <a:ea typeface="Tahoma" panose="020B0604030504040204" pitchFamily="34" charset="0"/>
                                    <a:cs typeface="Tahoma" panose="020B0604030504040204" pitchFamily="34" charset="0"/>
                                  </a:rPr>
                                </m:ctrlPr>
                              </m:sSupPr>
                              <m:e>
                                <m:d>
                                  <m:dPr>
                                    <m:ctrlPr>
                                      <a:rPr lang="en-US" sz="950" i="1">
                                        <a:latin typeface="Cambria Math" panose="02040503050406030204" pitchFamily="18" charset="0"/>
                                        <a:ea typeface="Tahoma" panose="020B0604030504040204" pitchFamily="34" charset="0"/>
                                        <a:cs typeface="Tahoma" panose="020B0604030504040204" pitchFamily="34" charset="0"/>
                                      </a:rPr>
                                    </m:ctrlPr>
                                  </m:dPr>
                                  <m:e>
                                    <m:sSup>
                                      <m:sSupPr>
                                        <m:ctrlPr>
                                          <a:rPr lang="en-US" sz="950" i="1">
                                            <a:latin typeface="Cambria Math" panose="02040503050406030204" pitchFamily="18" charset="0"/>
                                            <a:ea typeface="Tahoma" panose="020B0604030504040204" pitchFamily="34" charset="0"/>
                                            <a:cs typeface="Tahoma" panose="020B0604030504040204" pitchFamily="34" charset="0"/>
                                          </a:rPr>
                                        </m:ctrlPr>
                                      </m:sSupPr>
                                      <m:e>
                                        <m:r>
                                          <a:rPr lang="en-US" sz="950" b="0" i="1" smtClean="0">
                                            <a:latin typeface="Cambria Math" panose="02040503050406030204" pitchFamily="18" charset="0"/>
                                            <a:ea typeface="Tahoma" panose="020B0604030504040204" pitchFamily="34" charset="0"/>
                                            <a:cs typeface="Tahoma" panose="020B0604030504040204" pitchFamily="34" charset="0"/>
                                          </a:rPr>
                                          <m:t>𝑦</m:t>
                                        </m:r>
                                      </m:e>
                                      <m:sup>
                                        <m:r>
                                          <a:rPr lang="en-US" sz="950" i="1">
                                            <a:latin typeface="Cambria Math" panose="02040503050406030204" pitchFamily="18" charset="0"/>
                                            <a:ea typeface="Tahoma" panose="020B0604030504040204" pitchFamily="34" charset="0"/>
                                            <a:cs typeface="Tahoma" panose="020B0604030504040204" pitchFamily="34" charset="0"/>
                                          </a:rPr>
                                          <m:t>′</m:t>
                                        </m:r>
                                      </m:sup>
                                    </m:sSup>
                                    <m:d>
                                      <m:dPr>
                                        <m:ctrlPr>
                                          <a:rPr lang="en-US" sz="950" i="1">
                                            <a:latin typeface="Cambria Math" panose="02040503050406030204" pitchFamily="18" charset="0"/>
                                            <a:ea typeface="Tahoma" panose="020B0604030504040204" pitchFamily="34" charset="0"/>
                                            <a:cs typeface="Tahoma" panose="020B0604030504040204" pitchFamily="34" charset="0"/>
                                          </a:rPr>
                                        </m:ctrlPr>
                                      </m:dPr>
                                      <m:e>
                                        <m:r>
                                          <a:rPr lang="en-US" sz="950" i="1">
                                            <a:latin typeface="Cambria Math" panose="02040503050406030204" pitchFamily="18" charset="0"/>
                                            <a:ea typeface="Tahoma" panose="020B0604030504040204" pitchFamily="34" charset="0"/>
                                            <a:cs typeface="Tahoma" panose="020B0604030504040204" pitchFamily="34" charset="0"/>
                                          </a:rPr>
                                          <m:t>𝑡</m:t>
                                        </m:r>
                                      </m:e>
                                    </m:d>
                                  </m:e>
                                </m:d>
                              </m:e>
                              <m:sup>
                                <m:r>
                                  <a:rPr lang="en-US" sz="950" i="1">
                                    <a:latin typeface="Cambria Math" panose="02040503050406030204" pitchFamily="18" charset="0"/>
                                    <a:ea typeface="Tahoma" panose="020B0604030504040204" pitchFamily="34" charset="0"/>
                                    <a:cs typeface="Tahoma" panose="020B0604030504040204" pitchFamily="34" charset="0"/>
                                  </a:rPr>
                                  <m:t>2</m:t>
                                </m:r>
                              </m:sup>
                            </m:sSup>
                            <m:r>
                              <a:rPr lang="en-US" sz="950" b="0" i="1" smtClean="0">
                                <a:latin typeface="Cambria Math" panose="02040503050406030204" pitchFamily="18" charset="0"/>
                                <a:ea typeface="Tahoma" panose="020B0604030504040204" pitchFamily="34" charset="0"/>
                                <a:cs typeface="Tahoma" panose="020B0604030504040204" pitchFamily="34" charset="0"/>
                              </a:rPr>
                              <m:t>+</m:t>
                            </m:r>
                            <m:sSup>
                              <m:sSupPr>
                                <m:ctrlPr>
                                  <a:rPr lang="en-US" sz="950" i="1">
                                    <a:latin typeface="Cambria Math" panose="02040503050406030204" pitchFamily="18" charset="0"/>
                                    <a:ea typeface="Tahoma" panose="020B0604030504040204" pitchFamily="34" charset="0"/>
                                    <a:cs typeface="Tahoma" panose="020B0604030504040204" pitchFamily="34" charset="0"/>
                                  </a:rPr>
                                </m:ctrlPr>
                              </m:sSupPr>
                              <m:e>
                                <m:d>
                                  <m:dPr>
                                    <m:ctrlPr>
                                      <a:rPr lang="en-US" sz="950" i="1">
                                        <a:latin typeface="Cambria Math" panose="02040503050406030204" pitchFamily="18" charset="0"/>
                                        <a:ea typeface="Tahoma" panose="020B0604030504040204" pitchFamily="34" charset="0"/>
                                        <a:cs typeface="Tahoma" panose="020B0604030504040204" pitchFamily="34" charset="0"/>
                                      </a:rPr>
                                    </m:ctrlPr>
                                  </m:dPr>
                                  <m:e>
                                    <m:sSup>
                                      <m:sSupPr>
                                        <m:ctrlPr>
                                          <a:rPr lang="en-US" sz="950" i="1">
                                            <a:latin typeface="Cambria Math" panose="02040503050406030204" pitchFamily="18" charset="0"/>
                                            <a:ea typeface="Tahoma" panose="020B0604030504040204" pitchFamily="34" charset="0"/>
                                            <a:cs typeface="Tahoma" panose="020B0604030504040204" pitchFamily="34" charset="0"/>
                                          </a:rPr>
                                        </m:ctrlPr>
                                      </m:sSupPr>
                                      <m:e>
                                        <m:r>
                                          <a:rPr lang="en-US" sz="950" b="0" i="1" smtClean="0">
                                            <a:latin typeface="Cambria Math" panose="02040503050406030204" pitchFamily="18" charset="0"/>
                                            <a:ea typeface="Tahoma" panose="020B0604030504040204" pitchFamily="34" charset="0"/>
                                            <a:cs typeface="Tahoma" panose="020B0604030504040204" pitchFamily="34" charset="0"/>
                                          </a:rPr>
                                          <m:t>𝑧</m:t>
                                        </m:r>
                                      </m:e>
                                      <m:sup>
                                        <m:r>
                                          <a:rPr lang="en-US" sz="950" i="1">
                                            <a:latin typeface="Cambria Math" panose="02040503050406030204" pitchFamily="18" charset="0"/>
                                            <a:ea typeface="Tahoma" panose="020B0604030504040204" pitchFamily="34" charset="0"/>
                                            <a:cs typeface="Tahoma" panose="020B0604030504040204" pitchFamily="34" charset="0"/>
                                          </a:rPr>
                                          <m:t>′</m:t>
                                        </m:r>
                                      </m:sup>
                                    </m:sSup>
                                    <m:d>
                                      <m:dPr>
                                        <m:ctrlPr>
                                          <a:rPr lang="en-US" sz="950" i="1">
                                            <a:latin typeface="Cambria Math" panose="02040503050406030204" pitchFamily="18" charset="0"/>
                                            <a:ea typeface="Tahoma" panose="020B0604030504040204" pitchFamily="34" charset="0"/>
                                            <a:cs typeface="Tahoma" panose="020B0604030504040204" pitchFamily="34" charset="0"/>
                                          </a:rPr>
                                        </m:ctrlPr>
                                      </m:dPr>
                                      <m:e>
                                        <m:r>
                                          <a:rPr lang="en-US" sz="950" i="1">
                                            <a:latin typeface="Cambria Math" panose="02040503050406030204" pitchFamily="18" charset="0"/>
                                            <a:ea typeface="Tahoma" panose="020B0604030504040204" pitchFamily="34" charset="0"/>
                                            <a:cs typeface="Tahoma" panose="020B0604030504040204" pitchFamily="34" charset="0"/>
                                          </a:rPr>
                                          <m:t>𝑡</m:t>
                                        </m:r>
                                      </m:e>
                                    </m:d>
                                  </m:e>
                                </m:d>
                              </m:e>
                              <m:sup>
                                <m:r>
                                  <a:rPr lang="en-US" sz="950" i="1">
                                    <a:latin typeface="Cambria Math" panose="02040503050406030204" pitchFamily="18" charset="0"/>
                                    <a:ea typeface="Tahoma" panose="020B0604030504040204" pitchFamily="34" charset="0"/>
                                    <a:cs typeface="Tahoma" panose="020B0604030504040204" pitchFamily="34" charset="0"/>
                                  </a:rPr>
                                  <m:t>2</m:t>
                                </m:r>
                              </m:sup>
                            </m:sSup>
                          </m:e>
                        </m:rad>
                      </m:e>
                    </m:nary>
                    <m:r>
                      <a:rPr lang="en-US" sz="950" i="1">
                        <a:latin typeface="Cambria Math" panose="02040503050406030204" pitchFamily="18" charset="0"/>
                        <a:ea typeface="Tahoma" panose="020B0604030504040204" pitchFamily="34" charset="0"/>
                        <a:cs typeface="Tahoma" panose="020B0604030504040204" pitchFamily="34" charset="0"/>
                      </a:rPr>
                      <m:t>𝑑𝑡</m:t>
                    </m:r>
                  </m:oMath>
                </a14:m>
                <a:endParaRPr lang="en-US" sz="95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950" dirty="0">
                    <a:latin typeface="Tahoma" panose="020B0604030504040204" pitchFamily="34" charset="0"/>
                    <a:ea typeface="Tahoma" panose="020B0604030504040204" pitchFamily="34" charset="0"/>
                    <a:cs typeface="Tahoma" panose="020B0604030504040204" pitchFamily="34" charset="0"/>
                  </a:rPr>
                  <a:t>Some problems may require identifying factorizations, simplifying, using trig. Identities, making fractions with the same denominator and crossing out items, etc.</a:t>
                </a:r>
              </a:p>
            </p:txBody>
          </p:sp>
        </mc:Choice>
        <mc:Fallback xmlns="">
          <p:sp>
            <p:nvSpPr>
              <p:cNvPr id="16" name="TextBox 15">
                <a:extLst>
                  <a:ext uri="{FF2B5EF4-FFF2-40B4-BE49-F238E27FC236}">
                    <a16:creationId xmlns:a16="http://schemas.microsoft.com/office/drawing/2014/main" id="{39330A0D-E265-48C5-A682-924099F36C6C}"/>
                  </a:ext>
                </a:extLst>
              </p:cNvPr>
              <p:cNvSpPr txBox="1">
                <a:spLocks noRot="1" noChangeAspect="1" noMove="1" noResize="1" noEditPoints="1" noAdjustHandles="1" noChangeArrowheads="1" noChangeShapeType="1" noTextEdit="1"/>
              </p:cNvSpPr>
              <p:nvPr/>
            </p:nvSpPr>
            <p:spPr>
              <a:xfrm>
                <a:off x="1675174" y="378408"/>
                <a:ext cx="2934927" cy="2866875"/>
              </a:xfrm>
              <a:prstGeom prst="rect">
                <a:avLst/>
              </a:prstGeom>
              <a:blipFill>
                <a:blip r:embed="rId3"/>
                <a:stretch>
                  <a:fillRect b="-213"/>
                </a:stretch>
              </a:blipFill>
            </p:spPr>
            <p:txBody>
              <a:bodyPr/>
              <a:lstStyle/>
              <a:p>
                <a:r>
                  <a:rPr lang="en-US">
                    <a:noFill/>
                  </a:rPr>
                  <a:t> </a:t>
                </a:r>
              </a:p>
            </p:txBody>
          </p:sp>
        </mc:Fallback>
      </mc:AlternateContent>
      <p:pic>
        <p:nvPicPr>
          <p:cNvPr id="2050" name="Picture 2" descr="Mathematics Calculus III">
            <a:extLst>
              <a:ext uri="{FF2B5EF4-FFF2-40B4-BE49-F238E27FC236}">
                <a16:creationId xmlns:a16="http://schemas.microsoft.com/office/drawing/2014/main" id="{BFBB54ED-D80F-4DFA-8B33-528DF064184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768" y="1976265"/>
            <a:ext cx="1344511" cy="13009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ing A Vector at Vectorified.com | Collection of Graphing A Vector free  for personal use">
            <a:extLst>
              <a:ext uri="{FF2B5EF4-FFF2-40B4-BE49-F238E27FC236}">
                <a16:creationId xmlns:a16="http://schemas.microsoft.com/office/drawing/2014/main" id="{FB8A74C9-8BA5-4DAE-8A5E-010F019D22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0722" y="518739"/>
            <a:ext cx="1092599" cy="134114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16F467BD-502E-4F99-9C38-2A223FA8DD80}"/>
              </a:ext>
            </a:extLst>
          </p:cNvPr>
          <p:cNvSpPr/>
          <p:nvPr/>
        </p:nvSpPr>
        <p:spPr>
          <a:xfrm>
            <a:off x="407035" y="473698"/>
            <a:ext cx="1204452" cy="142298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6A58BF-016A-4C21-B5DA-3FFBE8C3897C}"/>
              </a:ext>
            </a:extLst>
          </p:cNvPr>
          <p:cNvSpPr/>
          <p:nvPr/>
        </p:nvSpPr>
        <p:spPr>
          <a:xfrm>
            <a:off x="344767" y="1966369"/>
            <a:ext cx="1344511" cy="13009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22956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36</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F810640-E595-4253-A1B5-ECB874E7E0C4}"/>
              </a:ext>
            </a:extLst>
          </p:cNvPr>
          <p:cNvPicPr>
            <a:picLocks noChangeAspect="1"/>
          </p:cNvPicPr>
          <p:nvPr/>
        </p:nvPicPr>
        <p:blipFill>
          <a:blip r:embed="rId4"/>
          <a:stretch>
            <a:fillRect/>
          </a:stretch>
        </p:blipFill>
        <p:spPr>
          <a:xfrm>
            <a:off x="0" y="387554"/>
            <a:ext cx="4610100" cy="204782"/>
          </a:xfrm>
          <a:prstGeom prst="rect">
            <a:avLst/>
          </a:prstGeom>
        </p:spPr>
      </p:pic>
      <p:pic>
        <p:nvPicPr>
          <p:cNvPr id="20" name="Picture 19">
            <a:extLst>
              <a:ext uri="{FF2B5EF4-FFF2-40B4-BE49-F238E27FC236}">
                <a16:creationId xmlns:a16="http://schemas.microsoft.com/office/drawing/2014/main" id="{46C2036F-DDB3-40B3-A288-172285DE6D9E}"/>
              </a:ext>
            </a:extLst>
          </p:cNvPr>
          <p:cNvPicPr>
            <a:picLocks noChangeAspect="1"/>
          </p:cNvPicPr>
          <p:nvPr/>
        </p:nvPicPr>
        <p:blipFill>
          <a:blip r:embed="rId5"/>
          <a:stretch>
            <a:fillRect/>
          </a:stretch>
        </p:blipFill>
        <p:spPr>
          <a:xfrm>
            <a:off x="1623555" y="547672"/>
            <a:ext cx="1367296" cy="340514"/>
          </a:xfrm>
          <a:prstGeom prst="rect">
            <a:avLst/>
          </a:prstGeom>
        </p:spPr>
      </p:pic>
      <p:pic>
        <p:nvPicPr>
          <p:cNvPr id="24" name="Picture 23">
            <a:extLst>
              <a:ext uri="{FF2B5EF4-FFF2-40B4-BE49-F238E27FC236}">
                <a16:creationId xmlns:a16="http://schemas.microsoft.com/office/drawing/2014/main" id="{C2FD82A7-7CC0-4189-A6C0-DF8BECE660F5}"/>
              </a:ext>
            </a:extLst>
          </p:cNvPr>
          <p:cNvPicPr>
            <a:picLocks noChangeAspect="1"/>
          </p:cNvPicPr>
          <p:nvPr/>
        </p:nvPicPr>
        <p:blipFill>
          <a:blip r:embed="rId6"/>
          <a:stretch>
            <a:fillRect/>
          </a:stretch>
        </p:blipFill>
        <p:spPr>
          <a:xfrm>
            <a:off x="0" y="791876"/>
            <a:ext cx="1212075" cy="217552"/>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FED5C32-9FBB-4BDB-9296-79B7786CB020}"/>
                  </a:ext>
                </a:extLst>
              </p:cNvPr>
              <p:cNvSpPr txBox="1"/>
              <p:nvPr/>
            </p:nvSpPr>
            <p:spPr>
              <a:xfrm>
                <a:off x="1368831" y="2435449"/>
                <a:ext cx="2045512" cy="815608"/>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14:m>
                  <m:oMath xmlns:m="http://schemas.openxmlformats.org/officeDocument/2006/math">
                    <m:r>
                      <a:rPr lang="en-US" sz="600" b="0" i="1" smtClean="0">
                        <a:latin typeface="Cambria Math" panose="02040503050406030204" pitchFamily="18" charset="0"/>
                        <a:ea typeface="Cambria" panose="02040503050406030204" pitchFamily="18" charset="0"/>
                        <a:cs typeface="Tahoma" panose="020B0604030504040204" pitchFamily="34" charset="0"/>
                      </a:rPr>
                      <m:t>𝑡</m:t>
                    </m:r>
                    <m:r>
                      <a:rPr lang="en-US" sz="600" b="0" i="1" smtClean="0">
                        <a:latin typeface="Cambria Math" panose="02040503050406030204" pitchFamily="18" charset="0"/>
                        <a:ea typeface="Cambria" panose="02040503050406030204" pitchFamily="18" charset="0"/>
                        <a:cs typeface="Tahoma" panose="020B0604030504040204" pitchFamily="34" charset="0"/>
                      </a:rPr>
                      <m:t>=1</m:t>
                    </m:r>
                  </m:oMath>
                </a14:m>
                <a:r>
                  <a:rPr lang="en-US" sz="600" dirty="0">
                    <a:latin typeface="Cambria" panose="02040503050406030204" pitchFamily="18" charset="0"/>
                    <a:ea typeface="Cambria" panose="02040503050406030204" pitchFamily="18" charset="0"/>
                    <a:cs typeface="Tahoma" panose="020B0604030504040204" pitchFamily="34" charset="0"/>
                  </a:rPr>
                  <a:t>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None of the below </a:t>
                </a:r>
              </a:p>
              <a:p>
                <a:pPr marL="685800" lvl="1" indent="-228600">
                  <a:buFont typeface="+mj-lt"/>
                  <a:buAutoNum type="alphaUcPeriod"/>
                </a:pPr>
                <a14:m>
                  <m:oMath xmlns:m="http://schemas.openxmlformats.org/officeDocument/2006/math">
                    <m:r>
                      <a:rPr lang="en-US" sz="600" b="0" i="1" smtClean="0">
                        <a:latin typeface="Cambria Math" panose="02040503050406030204" pitchFamily="18" charset="0"/>
                        <a:ea typeface="Cambria" panose="02040503050406030204" pitchFamily="18" charset="0"/>
                        <a:cs typeface="Tahoma" panose="020B0604030504040204" pitchFamily="34" charset="0"/>
                      </a:rPr>
                      <m:t>𝑡</m:t>
                    </m:r>
                    <m:r>
                      <a:rPr lang="en-US" sz="600" b="0" i="1" smtClean="0">
                        <a:latin typeface="Cambria Math" panose="02040503050406030204" pitchFamily="18" charset="0"/>
                        <a:ea typeface="Cambria" panose="02040503050406030204" pitchFamily="18" charset="0"/>
                        <a:cs typeface="Tahoma" panose="020B0604030504040204" pitchFamily="34" charset="0"/>
                      </a:rPr>
                      <m:t>=3</m:t>
                    </m:r>
                  </m:oMath>
                </a14:m>
                <a:r>
                  <a:rPr lang="en-US" sz="600" dirty="0">
                    <a:latin typeface="Cambria" panose="02040503050406030204" pitchFamily="18" charset="0"/>
                    <a:ea typeface="Cambria" panose="02040503050406030204" pitchFamily="18" charset="0"/>
                    <a:cs typeface="Tahoma" panose="020B0604030504040204" pitchFamily="34" charset="0"/>
                  </a:rPr>
                  <a:t> </a:t>
                </a:r>
              </a:p>
              <a:p>
                <a:pPr marL="685800" lvl="1" indent="-228600">
                  <a:buFont typeface="+mj-lt"/>
                  <a:buAutoNum type="alphaUcPeriod"/>
                </a:pPr>
                <a14:m>
                  <m:oMath xmlns:m="http://schemas.openxmlformats.org/officeDocument/2006/math">
                    <m:r>
                      <a:rPr lang="en-US" sz="600" b="0" i="1" smtClean="0">
                        <a:latin typeface="Cambria Math" panose="02040503050406030204" pitchFamily="18" charset="0"/>
                        <a:ea typeface="Cambria" panose="02040503050406030204" pitchFamily="18" charset="0"/>
                        <a:cs typeface="Tahoma" panose="020B0604030504040204" pitchFamily="34" charset="0"/>
                      </a:rPr>
                      <m:t>𝑡</m:t>
                    </m:r>
                    <m:r>
                      <a:rPr lang="en-US" sz="600" b="0" i="1" smtClean="0">
                        <a:latin typeface="Cambria Math" panose="02040503050406030204" pitchFamily="18" charset="0"/>
                        <a:ea typeface="Cambria" panose="02040503050406030204" pitchFamily="18" charset="0"/>
                        <a:cs typeface="Tahoma" panose="020B0604030504040204" pitchFamily="34" charset="0"/>
                      </a:rPr>
                      <m:t>=5</m:t>
                    </m:r>
                  </m:oMath>
                </a14:m>
                <a:r>
                  <a:rPr lang="en-US" sz="600" dirty="0">
                    <a:latin typeface="Cambria" panose="02040503050406030204" pitchFamily="18" charset="0"/>
                    <a:ea typeface="Cambria" panose="02040503050406030204" pitchFamily="18" charset="0"/>
                    <a:cs typeface="Tahoma" panose="020B0604030504040204" pitchFamily="34" charset="0"/>
                  </a:rPr>
                  <a:t> </a:t>
                </a:r>
              </a:p>
              <a:p>
                <a:pPr marL="685800" lvl="1" indent="-228600">
                  <a:buFont typeface="+mj-lt"/>
                  <a:buAutoNum type="alphaUcPeriod"/>
                </a:pPr>
                <a14:m>
                  <m:oMath xmlns:m="http://schemas.openxmlformats.org/officeDocument/2006/math">
                    <m:r>
                      <a:rPr lang="en-US" sz="600" b="0" i="1" smtClean="0">
                        <a:latin typeface="Cambria Math" panose="02040503050406030204" pitchFamily="18" charset="0"/>
                        <a:ea typeface="Cambria" panose="02040503050406030204" pitchFamily="18" charset="0"/>
                        <a:cs typeface="Tahoma" panose="020B0604030504040204" pitchFamily="34" charset="0"/>
                      </a:rPr>
                      <m:t>𝑡</m:t>
                    </m:r>
                    <m:r>
                      <a:rPr lang="en-US" sz="600" b="0" i="1" smtClean="0">
                        <a:latin typeface="Cambria Math" panose="02040503050406030204" pitchFamily="18" charset="0"/>
                        <a:ea typeface="Cambria" panose="02040503050406030204" pitchFamily="18" charset="0"/>
                        <a:cs typeface="Tahoma" panose="020B0604030504040204" pitchFamily="34" charset="0"/>
                      </a:rPr>
                      <m:t>=2</m:t>
                    </m:r>
                  </m:oMath>
                </a14:m>
                <a:r>
                  <a:rPr lang="en-US" sz="600" dirty="0">
                    <a:latin typeface="Cambria" panose="02040503050406030204" pitchFamily="18" charset="0"/>
                    <a:ea typeface="Cambria" panose="02040503050406030204" pitchFamily="18" charset="0"/>
                    <a:cs typeface="Tahoma" panose="020B0604030504040204" pitchFamily="34" charset="0"/>
                  </a:rPr>
                  <a:t>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None of the above</a:t>
                </a: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mc:Choice>
        <mc:Fallback xmlns="">
          <p:sp>
            <p:nvSpPr>
              <p:cNvPr id="31" name="TextBox 30">
                <a:extLst>
                  <a:ext uri="{FF2B5EF4-FFF2-40B4-BE49-F238E27FC236}">
                    <a16:creationId xmlns:a16="http://schemas.microsoft.com/office/drawing/2014/main" id="{8FED5C32-9FBB-4BDB-9296-79B7786CB020}"/>
                  </a:ext>
                </a:extLst>
              </p:cNvPr>
              <p:cNvSpPr txBox="1">
                <a:spLocks noRot="1" noChangeAspect="1" noMove="1" noResize="1" noEditPoints="1" noAdjustHandles="1" noChangeArrowheads="1" noChangeShapeType="1" noTextEdit="1"/>
              </p:cNvSpPr>
              <p:nvPr/>
            </p:nvSpPr>
            <p:spPr>
              <a:xfrm>
                <a:off x="1368831" y="2435449"/>
                <a:ext cx="2045512" cy="81560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90672800"/>
      </p:ext>
    </p:extLst>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37</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183AE67-5999-42A6-800F-1FE32A5C8B10}"/>
                  </a:ext>
                </a:extLst>
              </p:cNvPr>
              <p:cNvSpPr txBox="1"/>
              <p:nvPr/>
            </p:nvSpPr>
            <p:spPr>
              <a:xfrm>
                <a:off x="1368831" y="2435449"/>
                <a:ext cx="2045512" cy="815608"/>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14:m>
                  <m:oMath xmlns:m="http://schemas.openxmlformats.org/officeDocument/2006/math">
                    <m:r>
                      <a:rPr lang="en-US" sz="600" b="0" i="1" smtClean="0">
                        <a:latin typeface="Cambria Math" panose="02040503050406030204" pitchFamily="18" charset="0"/>
                        <a:ea typeface="Cambria" panose="02040503050406030204" pitchFamily="18" charset="0"/>
                        <a:cs typeface="Tahoma" panose="020B0604030504040204" pitchFamily="34" charset="0"/>
                      </a:rPr>
                      <m:t>𝑡</m:t>
                    </m:r>
                    <m:r>
                      <a:rPr lang="en-US" sz="600" b="0" i="1" smtClean="0">
                        <a:latin typeface="Cambria Math" panose="02040503050406030204" pitchFamily="18" charset="0"/>
                        <a:ea typeface="Cambria" panose="02040503050406030204" pitchFamily="18" charset="0"/>
                        <a:cs typeface="Tahoma" panose="020B0604030504040204" pitchFamily="34" charset="0"/>
                      </a:rPr>
                      <m:t>=1</m:t>
                    </m:r>
                  </m:oMath>
                </a14:m>
                <a:r>
                  <a:rPr lang="en-US" sz="600" dirty="0">
                    <a:latin typeface="Cambria" panose="02040503050406030204" pitchFamily="18" charset="0"/>
                    <a:ea typeface="Cambria" panose="02040503050406030204" pitchFamily="18" charset="0"/>
                    <a:cs typeface="Tahoma" panose="020B0604030504040204" pitchFamily="34" charset="0"/>
                  </a:rPr>
                  <a:t>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None of the below </a:t>
                </a:r>
              </a:p>
              <a:p>
                <a:pPr marL="685800" lvl="1" indent="-228600">
                  <a:buFont typeface="+mj-lt"/>
                  <a:buAutoNum type="alphaUcPeriod"/>
                </a:pPr>
                <a14:m>
                  <m:oMath xmlns:m="http://schemas.openxmlformats.org/officeDocument/2006/math">
                    <m:r>
                      <a:rPr lang="en-US" sz="600" b="0" i="1" smtClean="0">
                        <a:latin typeface="Cambria Math" panose="02040503050406030204" pitchFamily="18" charset="0"/>
                        <a:ea typeface="Cambria" panose="02040503050406030204" pitchFamily="18" charset="0"/>
                        <a:cs typeface="Tahoma" panose="020B0604030504040204" pitchFamily="34" charset="0"/>
                      </a:rPr>
                      <m:t>𝑡</m:t>
                    </m:r>
                    <m:r>
                      <a:rPr lang="en-US" sz="600" b="0" i="1" smtClean="0">
                        <a:latin typeface="Cambria Math" panose="02040503050406030204" pitchFamily="18" charset="0"/>
                        <a:ea typeface="Cambria" panose="02040503050406030204" pitchFamily="18" charset="0"/>
                        <a:cs typeface="Tahoma" panose="020B0604030504040204" pitchFamily="34" charset="0"/>
                      </a:rPr>
                      <m:t>=3</m:t>
                    </m:r>
                  </m:oMath>
                </a14:m>
                <a:r>
                  <a:rPr lang="en-US" sz="600" dirty="0">
                    <a:latin typeface="Cambria" panose="02040503050406030204" pitchFamily="18" charset="0"/>
                    <a:ea typeface="Cambria" panose="02040503050406030204" pitchFamily="18" charset="0"/>
                    <a:cs typeface="Tahoma" panose="020B0604030504040204" pitchFamily="34" charset="0"/>
                  </a:rPr>
                  <a:t> </a:t>
                </a:r>
              </a:p>
              <a:p>
                <a:pPr marL="685800" lvl="1" indent="-228600">
                  <a:buFont typeface="+mj-lt"/>
                  <a:buAutoNum type="alphaUcPeriod"/>
                </a:pPr>
                <a14:m>
                  <m:oMath xmlns:m="http://schemas.openxmlformats.org/officeDocument/2006/math">
                    <m:r>
                      <a:rPr lang="en-US" sz="600" b="0" i="1" smtClean="0">
                        <a:latin typeface="Cambria Math" panose="02040503050406030204" pitchFamily="18" charset="0"/>
                        <a:ea typeface="Cambria" panose="02040503050406030204" pitchFamily="18" charset="0"/>
                        <a:cs typeface="Tahoma" panose="020B0604030504040204" pitchFamily="34" charset="0"/>
                      </a:rPr>
                      <m:t>𝑡</m:t>
                    </m:r>
                    <m:r>
                      <a:rPr lang="en-US" sz="600" b="0" i="1" smtClean="0">
                        <a:latin typeface="Cambria Math" panose="02040503050406030204" pitchFamily="18" charset="0"/>
                        <a:ea typeface="Cambria" panose="02040503050406030204" pitchFamily="18" charset="0"/>
                        <a:cs typeface="Tahoma" panose="020B0604030504040204" pitchFamily="34" charset="0"/>
                      </a:rPr>
                      <m:t>=5</m:t>
                    </m:r>
                  </m:oMath>
                </a14:m>
                <a:r>
                  <a:rPr lang="en-US" sz="600" dirty="0">
                    <a:latin typeface="Cambria" panose="02040503050406030204" pitchFamily="18" charset="0"/>
                    <a:ea typeface="Cambria" panose="02040503050406030204" pitchFamily="18" charset="0"/>
                    <a:cs typeface="Tahoma" panose="020B0604030504040204" pitchFamily="34" charset="0"/>
                  </a:rPr>
                  <a:t> </a:t>
                </a:r>
              </a:p>
              <a:p>
                <a:pPr marL="685800" lvl="1" indent="-228600">
                  <a:buFont typeface="+mj-lt"/>
                  <a:buAutoNum type="alphaUcPeriod"/>
                </a:pPr>
                <a14:m>
                  <m:oMath xmlns:m="http://schemas.openxmlformats.org/officeDocument/2006/math">
                    <m:r>
                      <a:rPr lang="en-US" sz="600" b="0" i="1" smtClean="0">
                        <a:solidFill>
                          <a:srgbClr val="FF0000"/>
                        </a:solidFill>
                        <a:latin typeface="Cambria Math" panose="02040503050406030204" pitchFamily="18" charset="0"/>
                        <a:ea typeface="Cambria" panose="02040503050406030204" pitchFamily="18" charset="0"/>
                        <a:cs typeface="Tahoma" panose="020B0604030504040204" pitchFamily="34" charset="0"/>
                      </a:rPr>
                      <m:t>𝑡</m:t>
                    </m:r>
                    <m:r>
                      <a:rPr lang="en-US" sz="600" b="0" i="1" smtClean="0">
                        <a:solidFill>
                          <a:srgbClr val="FF0000"/>
                        </a:solidFill>
                        <a:latin typeface="Cambria Math" panose="02040503050406030204" pitchFamily="18" charset="0"/>
                        <a:ea typeface="Cambria" panose="02040503050406030204" pitchFamily="18" charset="0"/>
                        <a:cs typeface="Tahoma" panose="020B0604030504040204" pitchFamily="34" charset="0"/>
                      </a:rPr>
                      <m:t>=2</m:t>
                    </m:r>
                  </m:oMath>
                </a14:m>
                <a:r>
                  <a:rPr lang="en-US" sz="600" dirty="0">
                    <a:solidFill>
                      <a:srgbClr val="FF0000"/>
                    </a:solidFill>
                    <a:latin typeface="Cambria" panose="02040503050406030204" pitchFamily="18" charset="0"/>
                    <a:ea typeface="Cambria" panose="02040503050406030204" pitchFamily="18" charset="0"/>
                    <a:cs typeface="Tahoma" panose="020B0604030504040204" pitchFamily="34" charset="0"/>
                  </a:rPr>
                  <a:t> </a:t>
                </a:r>
              </a:p>
              <a:p>
                <a:pPr marL="685800" lvl="1" indent="-228600">
                  <a:buFont typeface="+mj-lt"/>
                  <a:buAutoNum type="alphaUcPeriod"/>
                </a:pPr>
                <a:r>
                  <a:rPr lang="en-US" sz="600" dirty="0">
                    <a:latin typeface="Cambria" panose="02040503050406030204" pitchFamily="18" charset="0"/>
                    <a:ea typeface="Cambria" panose="02040503050406030204" pitchFamily="18" charset="0"/>
                    <a:cs typeface="Tahoma" panose="020B0604030504040204" pitchFamily="34" charset="0"/>
                  </a:rPr>
                  <a:t>None of the above</a:t>
                </a: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mc:Choice>
        <mc:Fallback xmlns="">
          <p:sp>
            <p:nvSpPr>
              <p:cNvPr id="45" name="TextBox 44">
                <a:extLst>
                  <a:ext uri="{FF2B5EF4-FFF2-40B4-BE49-F238E27FC236}">
                    <a16:creationId xmlns:a16="http://schemas.microsoft.com/office/drawing/2014/main" id="{D183AE67-5999-42A6-800F-1FE32A5C8B10}"/>
                  </a:ext>
                </a:extLst>
              </p:cNvPr>
              <p:cNvSpPr txBox="1">
                <a:spLocks noRot="1" noChangeAspect="1" noMove="1" noResize="1" noEditPoints="1" noAdjustHandles="1" noChangeArrowheads="1" noChangeShapeType="1" noTextEdit="1"/>
              </p:cNvSpPr>
              <p:nvPr/>
            </p:nvSpPr>
            <p:spPr>
              <a:xfrm>
                <a:off x="1368831" y="2435449"/>
                <a:ext cx="2045512" cy="815608"/>
              </a:xfrm>
              <a:prstGeom prst="rect">
                <a:avLst/>
              </a:prstGeom>
              <a:blipFill>
                <a:blip r:embed="rId4"/>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FF810640-E595-4253-A1B5-ECB874E7E0C4}"/>
              </a:ext>
            </a:extLst>
          </p:cNvPr>
          <p:cNvPicPr>
            <a:picLocks noChangeAspect="1"/>
          </p:cNvPicPr>
          <p:nvPr/>
        </p:nvPicPr>
        <p:blipFill>
          <a:blip r:embed="rId5"/>
          <a:stretch>
            <a:fillRect/>
          </a:stretch>
        </p:blipFill>
        <p:spPr>
          <a:xfrm>
            <a:off x="0" y="387554"/>
            <a:ext cx="4610100" cy="204782"/>
          </a:xfrm>
          <a:prstGeom prst="rect">
            <a:avLst/>
          </a:prstGeom>
        </p:spPr>
      </p:pic>
      <p:pic>
        <p:nvPicPr>
          <p:cNvPr id="20" name="Picture 19">
            <a:extLst>
              <a:ext uri="{FF2B5EF4-FFF2-40B4-BE49-F238E27FC236}">
                <a16:creationId xmlns:a16="http://schemas.microsoft.com/office/drawing/2014/main" id="{46C2036F-DDB3-40B3-A288-172285DE6D9E}"/>
              </a:ext>
            </a:extLst>
          </p:cNvPr>
          <p:cNvPicPr>
            <a:picLocks noChangeAspect="1"/>
          </p:cNvPicPr>
          <p:nvPr/>
        </p:nvPicPr>
        <p:blipFill>
          <a:blip r:embed="rId6"/>
          <a:stretch>
            <a:fillRect/>
          </a:stretch>
        </p:blipFill>
        <p:spPr>
          <a:xfrm>
            <a:off x="1623555" y="547672"/>
            <a:ext cx="1367296" cy="340514"/>
          </a:xfrm>
          <a:prstGeom prst="rect">
            <a:avLst/>
          </a:prstGeom>
        </p:spPr>
      </p:pic>
      <p:pic>
        <p:nvPicPr>
          <p:cNvPr id="24" name="Picture 23">
            <a:extLst>
              <a:ext uri="{FF2B5EF4-FFF2-40B4-BE49-F238E27FC236}">
                <a16:creationId xmlns:a16="http://schemas.microsoft.com/office/drawing/2014/main" id="{C2FD82A7-7CC0-4189-A6C0-DF8BECE660F5}"/>
              </a:ext>
            </a:extLst>
          </p:cNvPr>
          <p:cNvPicPr>
            <a:picLocks noChangeAspect="1"/>
          </p:cNvPicPr>
          <p:nvPr/>
        </p:nvPicPr>
        <p:blipFill>
          <a:blip r:embed="rId7"/>
          <a:stretch>
            <a:fillRect/>
          </a:stretch>
        </p:blipFill>
        <p:spPr>
          <a:xfrm>
            <a:off x="0" y="791876"/>
            <a:ext cx="1212075" cy="217552"/>
          </a:xfrm>
          <a:prstGeom prst="rect">
            <a:avLst/>
          </a:prstGeom>
        </p:spPr>
      </p:pic>
      <p:pic>
        <p:nvPicPr>
          <p:cNvPr id="4" name="Picture 3">
            <a:extLst>
              <a:ext uri="{FF2B5EF4-FFF2-40B4-BE49-F238E27FC236}">
                <a16:creationId xmlns:a16="http://schemas.microsoft.com/office/drawing/2014/main" id="{E0EF7529-75BC-4CBE-BF2B-84E97002BF6C}"/>
              </a:ext>
            </a:extLst>
          </p:cNvPr>
          <p:cNvPicPr>
            <a:picLocks noChangeAspect="1"/>
          </p:cNvPicPr>
          <p:nvPr/>
        </p:nvPicPr>
        <p:blipFill>
          <a:blip r:embed="rId8"/>
          <a:stretch>
            <a:fillRect/>
          </a:stretch>
        </p:blipFill>
        <p:spPr>
          <a:xfrm>
            <a:off x="1368831" y="938682"/>
            <a:ext cx="1719262" cy="678348"/>
          </a:xfrm>
          <a:prstGeom prst="rect">
            <a:avLst/>
          </a:prstGeom>
        </p:spPr>
      </p:pic>
      <p:pic>
        <p:nvPicPr>
          <p:cNvPr id="14" name="Picture 13">
            <a:extLst>
              <a:ext uri="{FF2B5EF4-FFF2-40B4-BE49-F238E27FC236}">
                <a16:creationId xmlns:a16="http://schemas.microsoft.com/office/drawing/2014/main" id="{C3DAC5E5-C9EB-4C9A-B7AA-865DC55CD14C}"/>
              </a:ext>
            </a:extLst>
          </p:cNvPr>
          <p:cNvPicPr>
            <a:picLocks noChangeAspect="1"/>
          </p:cNvPicPr>
          <p:nvPr/>
        </p:nvPicPr>
        <p:blipFill>
          <a:blip r:embed="rId9"/>
          <a:stretch>
            <a:fillRect/>
          </a:stretch>
        </p:blipFill>
        <p:spPr>
          <a:xfrm>
            <a:off x="177327" y="1599846"/>
            <a:ext cx="2533650" cy="795573"/>
          </a:xfrm>
          <a:prstGeom prst="rect">
            <a:avLst/>
          </a:prstGeom>
        </p:spPr>
      </p:pic>
    </p:spTree>
    <p:extLst>
      <p:ext uri="{BB962C8B-B14F-4D97-AF65-F5344CB8AC3E}">
        <p14:creationId xmlns:p14="http://schemas.microsoft.com/office/powerpoint/2010/main" val="1381375901"/>
      </p:ext>
    </p:extLst>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44282"/>
            <a:ext cx="3051175" cy="232756"/>
          </a:xfrm>
          <a:prstGeom prst="rect">
            <a:avLst/>
          </a:prstGeom>
        </p:spPr>
        <p:txBody>
          <a:bodyPr vert="horz" wrap="square" lIns="0" tIns="17145" rIns="0" bIns="0" rtlCol="0">
            <a:spAutoFit/>
          </a:bodyPr>
          <a:lstStyle/>
          <a:p>
            <a:pPr marL="12700">
              <a:lnSpc>
                <a:spcPct val="100000"/>
              </a:lnSpc>
              <a:spcBef>
                <a:spcPts val="135"/>
              </a:spcBef>
            </a:pPr>
            <a:r>
              <a:rPr lang="en-US" sz="1400" spc="-30" dirty="0">
                <a:solidFill>
                  <a:srgbClr val="FFFFFF"/>
                </a:solidFill>
                <a:latin typeface="Tahoma"/>
                <a:cs typeface="Tahoma"/>
              </a:rPr>
              <a:t>Cylindrical Coordinates (Extra Example)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38</a:t>
            </a:fld>
            <a:r>
              <a:rPr spc="-55" dirty="0"/>
              <a:t> </a:t>
            </a:r>
            <a:r>
              <a:rPr spc="35" dirty="0"/>
              <a:t>/</a:t>
            </a:r>
            <a:endParaRPr spc="-55" dirty="0"/>
          </a:p>
        </p:txBody>
      </p:sp>
      <p:pic>
        <p:nvPicPr>
          <p:cNvPr id="21" name="Picture 20">
            <a:extLst>
              <a:ext uri="{FF2B5EF4-FFF2-40B4-BE49-F238E27FC236}">
                <a16:creationId xmlns:a16="http://schemas.microsoft.com/office/drawing/2014/main" id="{D3D583F8-009D-4AAF-843A-394962ECB6FD}"/>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46343" y="417017"/>
            <a:ext cx="3996952" cy="156190"/>
          </a:xfrm>
          <a:prstGeom prst="rect">
            <a:avLst/>
          </a:prstGeom>
        </p:spPr>
      </p:pic>
      <p:pic>
        <p:nvPicPr>
          <p:cNvPr id="25" name="Picture 24">
            <a:extLst>
              <a:ext uri="{FF2B5EF4-FFF2-40B4-BE49-F238E27FC236}">
                <a16:creationId xmlns:a16="http://schemas.microsoft.com/office/drawing/2014/main" id="{642EC4D1-0448-47D0-9C07-E422F42C0230}"/>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00579" y="935608"/>
            <a:ext cx="4006857" cy="905905"/>
          </a:xfrm>
          <a:prstGeom prst="rect">
            <a:avLst/>
          </a:prstGeom>
        </p:spPr>
      </p:pic>
      <p:pic>
        <p:nvPicPr>
          <p:cNvPr id="27" name="Picture 26">
            <a:extLst>
              <a:ext uri="{FF2B5EF4-FFF2-40B4-BE49-F238E27FC236}">
                <a16:creationId xmlns:a16="http://schemas.microsoft.com/office/drawing/2014/main" id="{B192556A-30F7-4742-B11A-96170890D996}"/>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18867" y="2011819"/>
            <a:ext cx="3596190" cy="413714"/>
          </a:xfrm>
          <a:prstGeom prst="rect">
            <a:avLst/>
          </a:prstGeom>
        </p:spPr>
      </p:pic>
      <p:pic>
        <p:nvPicPr>
          <p:cNvPr id="33" name="Picture 32">
            <a:extLst>
              <a:ext uri="{FF2B5EF4-FFF2-40B4-BE49-F238E27FC236}">
                <a16:creationId xmlns:a16="http://schemas.microsoft.com/office/drawing/2014/main" id="{E4D35BAF-5658-4E90-90B9-A935AA9B21DB}"/>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8201" y="2923760"/>
            <a:ext cx="3377522" cy="304000"/>
          </a:xfrm>
          <a:prstGeom prst="rect">
            <a:avLst/>
          </a:prstGeom>
        </p:spPr>
      </p:pic>
      <p:sp>
        <p:nvSpPr>
          <p:cNvPr id="34" name="TextBox 33">
            <a:extLst>
              <a:ext uri="{FF2B5EF4-FFF2-40B4-BE49-F238E27FC236}">
                <a16:creationId xmlns:a16="http://schemas.microsoft.com/office/drawing/2014/main" id="{37580FBC-7581-467A-9D44-C6E3010AFBA4}"/>
              </a:ext>
            </a:extLst>
          </p:cNvPr>
          <p:cNvSpPr txBox="1"/>
          <p:nvPr/>
        </p:nvSpPr>
        <p:spPr>
          <a:xfrm>
            <a:off x="131920" y="636538"/>
            <a:ext cx="4393392" cy="246221"/>
          </a:xfrm>
          <a:prstGeom prst="rect">
            <a:avLst/>
          </a:prstGeom>
          <a:noFill/>
        </p:spPr>
        <p:txBody>
          <a:bodyPr wrap="square" rtlCol="0">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Recall that (</a:t>
            </a:r>
            <a:r>
              <a:rPr lang="en-US" sz="1000" b="0" i="0" dirty="0">
                <a:effectLst/>
                <a:latin typeface="Tahoma" panose="020B0604030504040204" pitchFamily="34" charset="0"/>
                <a:ea typeface="Tahoma" panose="020B0604030504040204" pitchFamily="34" charset="0"/>
                <a:cs typeface="Tahoma" panose="020B0604030504040204" pitchFamily="34" charset="0"/>
              </a:rPr>
              <a:t>ρ, </a:t>
            </a:r>
            <a:r>
              <a:rPr lang="el-GR" sz="1000" b="0" i="0" dirty="0">
                <a:effectLst/>
                <a:latin typeface="Tahoma" panose="020B0604030504040204" pitchFamily="34" charset="0"/>
                <a:ea typeface="Tahoma" panose="020B0604030504040204" pitchFamily="34" charset="0"/>
                <a:cs typeface="Tahoma" panose="020B0604030504040204" pitchFamily="34" charset="0"/>
              </a:rPr>
              <a:t>θ</a:t>
            </a:r>
            <a:r>
              <a:rPr lang="en-US" sz="1000" b="0" i="0" dirty="0">
                <a:effectLst/>
                <a:latin typeface="Tahoma" panose="020B0604030504040204" pitchFamily="34" charset="0"/>
                <a:ea typeface="Tahoma" panose="020B0604030504040204" pitchFamily="34" charset="0"/>
                <a:cs typeface="Tahoma" panose="020B0604030504040204" pitchFamily="34" charset="0"/>
              </a:rPr>
              <a:t>, </a:t>
            </a:r>
            <a:r>
              <a:rPr lang="el-GR" sz="1000" b="0" i="0" dirty="0">
                <a:effectLst/>
                <a:latin typeface="Tahoma" panose="020B0604030504040204" pitchFamily="34" charset="0"/>
                <a:ea typeface="Tahoma" panose="020B0604030504040204" pitchFamily="34" charset="0"/>
                <a:cs typeface="Tahoma" panose="020B0604030504040204" pitchFamily="34" charset="0"/>
              </a:rPr>
              <a:t>ϕ</a:t>
            </a:r>
            <a:r>
              <a:rPr lang="en-US" sz="1000" b="0" i="0" dirty="0">
                <a:effectLst/>
                <a:latin typeface="Tahoma" panose="020B0604030504040204" pitchFamily="34" charset="0"/>
                <a:ea typeface="Tahoma" panose="020B0604030504040204" pitchFamily="34" charset="0"/>
                <a:cs typeface="Tahoma" panose="020B0604030504040204" pitchFamily="34" charset="0"/>
              </a:rPr>
              <a:t>) are spherical coordinates. </a:t>
            </a:r>
            <a:r>
              <a:rPr lang="en-US" sz="1000" dirty="0">
                <a:latin typeface="Tahoma" panose="020B0604030504040204" pitchFamily="34" charset="0"/>
                <a:ea typeface="Tahoma" panose="020B0604030504040204" pitchFamily="34" charset="0"/>
                <a:cs typeface="Tahoma" panose="020B0604030504040204" pitchFamily="34" charset="0"/>
              </a:rPr>
              <a:t>First, we find </a:t>
            </a:r>
            <a:r>
              <a:rPr lang="en-US" sz="1000" b="0" i="0" dirty="0">
                <a:effectLst/>
                <a:latin typeface="Tahoma" panose="020B0604030504040204" pitchFamily="34" charset="0"/>
                <a:ea typeface="Tahoma" panose="020B0604030504040204" pitchFamily="34" charset="0"/>
                <a:cs typeface="Tahoma" panose="020B0604030504040204" pitchFamily="34" charset="0"/>
              </a:rPr>
              <a:t>ρ and then </a:t>
            </a:r>
            <a:r>
              <a:rPr lang="el-GR" sz="1000" b="0" i="0" dirty="0">
                <a:effectLst/>
                <a:latin typeface="Tahoma" panose="020B0604030504040204" pitchFamily="34" charset="0"/>
                <a:ea typeface="Tahoma" panose="020B0604030504040204" pitchFamily="34" charset="0"/>
                <a:cs typeface="Tahoma" panose="020B0604030504040204" pitchFamily="34" charset="0"/>
              </a:rPr>
              <a:t>ϕ</a:t>
            </a:r>
            <a:r>
              <a:rPr lang="en-US" sz="1000" dirty="0">
                <a:latin typeface="Tahoma" panose="020B0604030504040204" pitchFamily="34" charset="0"/>
                <a:ea typeface="Tahoma" panose="020B0604030504040204" pitchFamily="34" charset="0"/>
                <a:cs typeface="Tahoma" panose="020B0604030504040204" pitchFamily="34" charset="0"/>
              </a:rPr>
              <a:t>: </a:t>
            </a:r>
          </a:p>
        </p:txBody>
      </p:sp>
      <p:sp>
        <p:nvSpPr>
          <p:cNvPr id="36" name="TextBox 35">
            <a:extLst>
              <a:ext uri="{FF2B5EF4-FFF2-40B4-BE49-F238E27FC236}">
                <a16:creationId xmlns:a16="http://schemas.microsoft.com/office/drawing/2014/main" id="{8D177F16-6B1A-4141-8B37-52711FFBC390}"/>
              </a:ext>
            </a:extLst>
          </p:cNvPr>
          <p:cNvSpPr txBox="1"/>
          <p:nvPr/>
        </p:nvSpPr>
        <p:spPr>
          <a:xfrm>
            <a:off x="148105" y="1199958"/>
            <a:ext cx="2367518" cy="246221"/>
          </a:xfrm>
          <a:prstGeom prst="rect">
            <a:avLst/>
          </a:prstGeom>
          <a:noFill/>
        </p:spPr>
        <p:txBody>
          <a:bodyPr wrap="square" rtlCol="0">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Ensure that </a:t>
            </a:r>
            <a:r>
              <a:rPr lang="el-GR" sz="1000" b="0" i="0" dirty="0">
                <a:effectLst/>
                <a:latin typeface="Tahoma" panose="020B0604030504040204" pitchFamily="34" charset="0"/>
                <a:ea typeface="Tahoma" panose="020B0604030504040204" pitchFamily="34" charset="0"/>
                <a:cs typeface="Tahoma" panose="020B0604030504040204" pitchFamily="34" charset="0"/>
              </a:rPr>
              <a:t>ϕ</a:t>
            </a:r>
            <a:r>
              <a:rPr lang="en-US" sz="1000" b="0" i="0" dirty="0">
                <a:effectLst/>
                <a:latin typeface="Tahoma" panose="020B0604030504040204" pitchFamily="34" charset="0"/>
                <a:ea typeface="Tahoma" panose="020B0604030504040204" pitchFamily="34" charset="0"/>
                <a:cs typeface="Tahoma" panose="020B0604030504040204" pitchFamily="34" charset="0"/>
              </a:rPr>
              <a:t> is in the allowed range</a:t>
            </a:r>
            <a:r>
              <a:rPr lang="en-US" sz="1000" dirty="0">
                <a:latin typeface="Tahoma" panose="020B0604030504040204" pitchFamily="34" charset="0"/>
                <a:ea typeface="Tahoma" panose="020B0604030504040204" pitchFamily="34" charset="0"/>
                <a:cs typeface="Tahoma" panose="020B0604030504040204" pitchFamily="34" charset="0"/>
              </a:rPr>
              <a:t>: </a:t>
            </a:r>
          </a:p>
        </p:txBody>
      </p:sp>
      <p:sp>
        <p:nvSpPr>
          <p:cNvPr id="42" name="TextBox 41">
            <a:extLst>
              <a:ext uri="{FF2B5EF4-FFF2-40B4-BE49-F238E27FC236}">
                <a16:creationId xmlns:a16="http://schemas.microsoft.com/office/drawing/2014/main" id="{09AB855D-0E7C-4C1C-B77D-A4AE9130AA96}"/>
              </a:ext>
            </a:extLst>
          </p:cNvPr>
          <p:cNvSpPr txBox="1"/>
          <p:nvPr/>
        </p:nvSpPr>
        <p:spPr>
          <a:xfrm>
            <a:off x="135697" y="1789358"/>
            <a:ext cx="4393392" cy="246221"/>
          </a:xfrm>
          <a:prstGeom prst="rect">
            <a:avLst/>
          </a:prstGeom>
          <a:noFill/>
        </p:spPr>
        <p:txBody>
          <a:bodyPr wrap="square" rtlCol="0">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Now find </a:t>
            </a:r>
            <a:r>
              <a:rPr lang="el-GR" sz="1000" b="0" i="0" dirty="0">
                <a:effectLst/>
                <a:latin typeface="Tahoma" panose="020B0604030504040204" pitchFamily="34" charset="0"/>
                <a:ea typeface="Tahoma" panose="020B0604030504040204" pitchFamily="34" charset="0"/>
                <a:cs typeface="Tahoma" panose="020B0604030504040204" pitchFamily="34" charset="0"/>
              </a:rPr>
              <a:t>θ</a:t>
            </a:r>
            <a:r>
              <a:rPr lang="en-US" sz="1000" b="0" i="0" dirty="0">
                <a:effectLst/>
                <a:latin typeface="Tahoma" panose="020B0604030504040204" pitchFamily="34" charset="0"/>
                <a:ea typeface="Tahoma" panose="020B0604030504040204" pitchFamily="34" charset="0"/>
                <a:cs typeface="Tahoma" panose="020B0604030504040204" pitchFamily="34" charset="0"/>
              </a:rPr>
              <a:t>:</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
        <p:nvSpPr>
          <p:cNvPr id="44" name="TextBox 43">
            <a:extLst>
              <a:ext uri="{FF2B5EF4-FFF2-40B4-BE49-F238E27FC236}">
                <a16:creationId xmlns:a16="http://schemas.microsoft.com/office/drawing/2014/main" id="{5D156344-13D9-4F9C-909C-AE3618A5C80A}"/>
              </a:ext>
            </a:extLst>
          </p:cNvPr>
          <p:cNvSpPr txBox="1"/>
          <p:nvPr/>
        </p:nvSpPr>
        <p:spPr>
          <a:xfrm>
            <a:off x="171450" y="2378758"/>
            <a:ext cx="4393392" cy="553998"/>
          </a:xfrm>
          <a:prstGeom prst="rect">
            <a:avLst/>
          </a:prstGeom>
          <a:noFill/>
        </p:spPr>
        <p:txBody>
          <a:bodyPr wrap="square" rtlCol="0">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We have two possible choices, looking at our coordinates from above we know that the points are </a:t>
            </a:r>
            <a:r>
              <a:rPr lang="en-US" sz="1000" b="0" i="0" dirty="0">
                <a:effectLst/>
                <a:latin typeface="Tahoma" panose="020B0604030504040204" pitchFamily="34" charset="0"/>
                <a:ea typeface="Tahoma" panose="020B0604030504040204" pitchFamily="34" charset="0"/>
                <a:cs typeface="Tahoma" panose="020B0604030504040204" pitchFamily="34" charset="0"/>
              </a:rPr>
              <a:t>in the second quadrant. Therefore, we choose the appropriate angle.</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39</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3" cstate="print">
              <a:duotone>
                <a:prstClr val="black"/>
                <a:schemeClr val="accent6">
                  <a:tint val="45000"/>
                  <a:satMod val="400000"/>
                </a:schemeClr>
              </a:duotone>
              <a:extLst>
                <a:ext uri="{BEBA8EAE-BF5A-486C-A8C5-ECC9F3942E4B}">
                  <a14:imgProps xmlns:a14="http://schemas.microsoft.com/office/drawing/2010/main">
                    <a14:imgLayer r:embed="rId4">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(Extra)</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9C9CE03-73B1-4550-A7B7-DDCA7CBE3EB1}"/>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94751" y="417623"/>
            <a:ext cx="4218514" cy="955886"/>
          </a:xfrm>
          <a:prstGeom prst="rect">
            <a:avLst/>
          </a:prstGeom>
        </p:spPr>
      </p:pic>
    </p:spTree>
    <p:extLst>
      <p:ext uri="{BB962C8B-B14F-4D97-AF65-F5344CB8AC3E}">
        <p14:creationId xmlns:p14="http://schemas.microsoft.com/office/powerpoint/2010/main" val="3469939838"/>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22097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Problem Difficulty Levels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4</a:t>
            </a:fld>
            <a:r>
              <a:rPr spc="-55" dirty="0"/>
              <a:t> </a:t>
            </a:r>
            <a:r>
              <a:rPr spc="35" dirty="0"/>
              <a:t>/</a:t>
            </a:r>
            <a:endParaRPr spc="-55" dirty="0"/>
          </a:p>
        </p:txBody>
      </p:sp>
      <p:pic>
        <p:nvPicPr>
          <p:cNvPr id="1034" name="Picture 10" descr="Thermometer Animated film, illustrator, cartoon png | PNGEgg">
            <a:extLst>
              <a:ext uri="{FF2B5EF4-FFF2-40B4-BE49-F238E27FC236}">
                <a16:creationId xmlns:a16="http://schemas.microsoft.com/office/drawing/2014/main" id="{032DFB12-26CF-CB2E-60F5-42C2A8E5A5B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27" b="98859" l="10000" r="90000">
                        <a14:foregroundMark x1="35667" y1="7229" x2="66556" y2="7546"/>
                        <a14:foregroundMark x1="38333" y1="5770" x2="62222" y2="4819"/>
                        <a14:foregroundMark x1="37222" y1="94420" x2="61222" y2="98985"/>
                        <a14:foregroundMark x1="52667" y1="10273" x2="43667" y2="10907"/>
                        <a14:foregroundMark x1="62222" y1="10907" x2="47889" y2="4249"/>
                        <a14:foregroundMark x1="57778" y1="1649" x2="51333" y2="761"/>
                        <a14:foregroundMark x1="51333" y1="444" x2="51333" y2="127"/>
                        <a14:foregroundMark x1="62000" y1="15346" x2="59333" y2="10463"/>
                        <a14:foregroundMark x1="50333" y1="127" x2="56667" y2="2600"/>
                      </a14:backgroundRemoval>
                    </a14:imgEffect>
                  </a14:imgLayer>
                </a14:imgProps>
              </a:ext>
              <a:ext uri="{28A0092B-C50C-407E-A947-70E740481C1C}">
                <a14:useLocalDpi xmlns:a14="http://schemas.microsoft.com/office/drawing/2010/main" val="0"/>
              </a:ext>
            </a:extLst>
          </a:blip>
          <a:srcRect/>
          <a:stretch>
            <a:fillRect/>
          </a:stretch>
        </p:blipFill>
        <p:spPr bwMode="auto">
          <a:xfrm>
            <a:off x="1658105" y="708262"/>
            <a:ext cx="1291806" cy="2263775"/>
          </a:xfrm>
          <a:prstGeom prst="rect">
            <a:avLst/>
          </a:prstGeom>
          <a:noFill/>
          <a:extLst>
            <a:ext uri="{909E8E84-426E-40DD-AFC4-6F175D3DCCD1}">
              <a14:hiddenFill xmlns:a14="http://schemas.microsoft.com/office/drawing/2010/main">
                <a:solidFill>
                  <a:srgbClr val="FFFFFF"/>
                </a:solidFill>
              </a14:hiddenFill>
            </a:ext>
          </a:extLst>
        </p:spPr>
      </p:pic>
      <p:sp>
        <p:nvSpPr>
          <p:cNvPr id="17" name="Isosceles Triangle 16">
            <a:extLst>
              <a:ext uri="{FF2B5EF4-FFF2-40B4-BE49-F238E27FC236}">
                <a16:creationId xmlns:a16="http://schemas.microsoft.com/office/drawing/2014/main" id="{9DBDB93B-4CB6-4C44-20CE-40D5F80B2B1E}"/>
              </a:ext>
            </a:extLst>
          </p:cNvPr>
          <p:cNvSpPr/>
          <p:nvPr/>
        </p:nvSpPr>
        <p:spPr>
          <a:xfrm rot="5400000">
            <a:off x="1770380" y="1076426"/>
            <a:ext cx="191770" cy="189230"/>
          </a:xfrm>
          <a:prstGeom prst="triangle">
            <a:avLst/>
          </a:prstGeom>
          <a:solidFill>
            <a:srgbClr val="FF01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9" name="Isosceles Triangle 18">
            <a:extLst>
              <a:ext uri="{FF2B5EF4-FFF2-40B4-BE49-F238E27FC236}">
                <a16:creationId xmlns:a16="http://schemas.microsoft.com/office/drawing/2014/main" id="{EA844A21-0DCE-E8F9-1065-F41E239A4D4A}"/>
              </a:ext>
            </a:extLst>
          </p:cNvPr>
          <p:cNvSpPr/>
          <p:nvPr/>
        </p:nvSpPr>
        <p:spPr>
          <a:xfrm rot="16200000">
            <a:off x="2684780" y="1587225"/>
            <a:ext cx="191770" cy="189230"/>
          </a:xfrm>
          <a:prstGeom prst="triangle">
            <a:avLst/>
          </a:prstGeom>
          <a:solidFill>
            <a:srgbClr val="FACF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2D3857BD-B390-D278-6795-FCB8D2ABF86A}"/>
              </a:ext>
            </a:extLst>
          </p:cNvPr>
          <p:cNvSpPr/>
          <p:nvPr/>
        </p:nvSpPr>
        <p:spPr>
          <a:xfrm rot="5400000">
            <a:off x="1766594" y="2088068"/>
            <a:ext cx="191770" cy="189230"/>
          </a:xfrm>
          <a:prstGeom prst="triangle">
            <a:avLst/>
          </a:prstGeom>
          <a:solidFill>
            <a:srgbClr val="7FFF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E459F7A-90D7-F5BE-8583-2FE05202B201}"/>
              </a:ext>
            </a:extLst>
          </p:cNvPr>
          <p:cNvSpPr/>
          <p:nvPr/>
        </p:nvSpPr>
        <p:spPr>
          <a:xfrm>
            <a:off x="-23199" y="894042"/>
            <a:ext cx="1867820" cy="553998"/>
          </a:xfrm>
          <a:prstGeom prst="rect">
            <a:avLst/>
          </a:prstGeom>
          <a:noFill/>
        </p:spPr>
        <p:txBody>
          <a:bodyPr wrap="square" lIns="91440" tIns="45720" rIns="91440" bIns="45720">
            <a:spAutoFit/>
          </a:bodyPr>
          <a:lstStyle/>
          <a:p>
            <a:pPr algn="ctr"/>
            <a:r>
              <a:rPr lang="en-US" sz="3000" b="1" cap="none" spc="0" dirty="0">
                <a:ln w="22225">
                  <a:solidFill>
                    <a:schemeClr val="accent2"/>
                  </a:solidFill>
                  <a:prstDash val="solid"/>
                </a:ln>
                <a:solidFill>
                  <a:schemeClr val="accent2">
                    <a:lumMod val="40000"/>
                    <a:lumOff val="60000"/>
                  </a:schemeClr>
                </a:solidFill>
                <a:effectLst/>
              </a:rPr>
              <a:t>HARD</a:t>
            </a:r>
          </a:p>
        </p:txBody>
      </p:sp>
      <p:sp>
        <p:nvSpPr>
          <p:cNvPr id="25" name="Rectangle 24">
            <a:extLst>
              <a:ext uri="{FF2B5EF4-FFF2-40B4-BE49-F238E27FC236}">
                <a16:creationId xmlns:a16="http://schemas.microsoft.com/office/drawing/2014/main" id="{AA52DC1F-3F1B-766E-DED8-FC67A3BE74B9}"/>
              </a:ext>
            </a:extLst>
          </p:cNvPr>
          <p:cNvSpPr/>
          <p:nvPr/>
        </p:nvSpPr>
        <p:spPr>
          <a:xfrm>
            <a:off x="2800267" y="1420228"/>
            <a:ext cx="1867820" cy="523220"/>
          </a:xfrm>
          <a:prstGeom prst="rect">
            <a:avLst/>
          </a:prstGeom>
          <a:noFill/>
        </p:spPr>
        <p:txBody>
          <a:bodyPr wrap="square" lIns="91440" tIns="45720" rIns="91440" bIns="45720">
            <a:spAutoFit/>
          </a:bodyPr>
          <a:lstStyle/>
          <a:p>
            <a:pPr algn="ctr"/>
            <a:r>
              <a:rPr lang="en-US" sz="2800" b="1" cap="none" spc="0" dirty="0">
                <a:ln w="22225">
                  <a:solidFill>
                    <a:schemeClr val="accent6">
                      <a:lumMod val="50000"/>
                    </a:schemeClr>
                  </a:solidFill>
                  <a:prstDash val="solid"/>
                </a:ln>
                <a:solidFill>
                  <a:srgbClr val="FACF00"/>
                </a:solidFill>
                <a:effectLst/>
              </a:rPr>
              <a:t>MEDIUM</a:t>
            </a:r>
          </a:p>
        </p:txBody>
      </p:sp>
      <p:sp>
        <p:nvSpPr>
          <p:cNvPr id="26" name="Rectangle 25">
            <a:extLst>
              <a:ext uri="{FF2B5EF4-FFF2-40B4-BE49-F238E27FC236}">
                <a16:creationId xmlns:a16="http://schemas.microsoft.com/office/drawing/2014/main" id="{06994A84-1161-09B2-4E30-B91BC8D728FB}"/>
              </a:ext>
            </a:extLst>
          </p:cNvPr>
          <p:cNvSpPr/>
          <p:nvPr/>
        </p:nvSpPr>
        <p:spPr>
          <a:xfrm>
            <a:off x="-23199" y="1905684"/>
            <a:ext cx="1867820" cy="553998"/>
          </a:xfrm>
          <a:prstGeom prst="rect">
            <a:avLst/>
          </a:prstGeom>
          <a:noFill/>
        </p:spPr>
        <p:txBody>
          <a:bodyPr wrap="square" lIns="91440" tIns="45720" rIns="91440" bIns="45720">
            <a:spAutoFit/>
          </a:bodyPr>
          <a:lstStyle/>
          <a:p>
            <a:pPr algn="ctr"/>
            <a:r>
              <a:rPr lang="en-US" sz="3000" b="1" cap="none" spc="0" dirty="0">
                <a:ln w="22225">
                  <a:solidFill>
                    <a:schemeClr val="tx1"/>
                  </a:solidFill>
                  <a:prstDash val="solid"/>
                </a:ln>
                <a:solidFill>
                  <a:srgbClr val="7FFF00"/>
                </a:solidFill>
                <a:effectLst/>
              </a:rPr>
              <a:t>EASY</a:t>
            </a:r>
          </a:p>
        </p:txBody>
      </p:sp>
      <p:sp>
        <p:nvSpPr>
          <p:cNvPr id="27" name="TextBox 26">
            <a:extLst>
              <a:ext uri="{FF2B5EF4-FFF2-40B4-BE49-F238E27FC236}">
                <a16:creationId xmlns:a16="http://schemas.microsoft.com/office/drawing/2014/main" id="{B98D8A78-E1E5-4A86-CBEE-18E7C7545F93}"/>
              </a:ext>
            </a:extLst>
          </p:cNvPr>
          <p:cNvSpPr txBox="1"/>
          <p:nvPr/>
        </p:nvSpPr>
        <p:spPr>
          <a:xfrm>
            <a:off x="132595" y="1283401"/>
            <a:ext cx="1981200" cy="261610"/>
          </a:xfrm>
          <a:prstGeom prst="rect">
            <a:avLst/>
          </a:prstGeom>
          <a:noFill/>
        </p:spPr>
        <p:txBody>
          <a:bodyPr wrap="square" rtlCol="0">
            <a:spAutoFit/>
          </a:bodyPr>
          <a:lstStyle/>
          <a:p>
            <a:r>
              <a:rPr lang="en-US" sz="1100" b="1" dirty="0">
                <a:latin typeface="Tahoma" panose="020B0604030504040204" pitchFamily="34" charset="0"/>
                <a:ea typeface="Tahoma" panose="020B0604030504040204" pitchFamily="34" charset="0"/>
                <a:cs typeface="Tahoma" panose="020B0604030504040204" pitchFamily="34" charset="0"/>
              </a:rPr>
              <a:t>Workshop Problems</a:t>
            </a:r>
          </a:p>
        </p:txBody>
      </p:sp>
      <p:sp>
        <p:nvSpPr>
          <p:cNvPr id="28" name="TextBox 27">
            <a:extLst>
              <a:ext uri="{FF2B5EF4-FFF2-40B4-BE49-F238E27FC236}">
                <a16:creationId xmlns:a16="http://schemas.microsoft.com/office/drawing/2014/main" id="{C05DAF67-C0EE-EF38-3007-8CF8D0A60AE8}"/>
              </a:ext>
            </a:extLst>
          </p:cNvPr>
          <p:cNvSpPr txBox="1"/>
          <p:nvPr/>
        </p:nvSpPr>
        <p:spPr>
          <a:xfrm>
            <a:off x="3064128" y="1777725"/>
            <a:ext cx="1981200" cy="261610"/>
          </a:xfrm>
          <a:prstGeom prst="rect">
            <a:avLst/>
          </a:prstGeom>
          <a:noFill/>
        </p:spPr>
        <p:txBody>
          <a:bodyPr wrap="square" rtlCol="0">
            <a:spAutoFit/>
          </a:bodyPr>
          <a:lstStyle/>
          <a:p>
            <a:r>
              <a:rPr lang="en-US" sz="1100" b="1" dirty="0">
                <a:latin typeface="Tahoma" panose="020B0604030504040204" pitchFamily="34" charset="0"/>
                <a:ea typeface="Tahoma" panose="020B0604030504040204" pitchFamily="34" charset="0"/>
                <a:cs typeface="Tahoma" panose="020B0604030504040204" pitchFamily="34" charset="0"/>
              </a:rPr>
              <a:t>Prelim Problems</a:t>
            </a:r>
          </a:p>
        </p:txBody>
      </p:sp>
      <p:sp>
        <p:nvSpPr>
          <p:cNvPr id="29" name="TextBox 28">
            <a:extLst>
              <a:ext uri="{FF2B5EF4-FFF2-40B4-BE49-F238E27FC236}">
                <a16:creationId xmlns:a16="http://schemas.microsoft.com/office/drawing/2014/main" id="{9E6C53E5-B068-8911-CA93-5EA20AA2576A}"/>
              </a:ext>
            </a:extLst>
          </p:cNvPr>
          <p:cNvSpPr txBox="1"/>
          <p:nvPr/>
        </p:nvSpPr>
        <p:spPr>
          <a:xfrm>
            <a:off x="167384" y="2322501"/>
            <a:ext cx="1981200" cy="261610"/>
          </a:xfrm>
          <a:prstGeom prst="rect">
            <a:avLst/>
          </a:prstGeom>
          <a:noFill/>
        </p:spPr>
        <p:txBody>
          <a:bodyPr wrap="square" rtlCol="0">
            <a:spAutoFit/>
          </a:bodyPr>
          <a:lstStyle/>
          <a:p>
            <a:r>
              <a:rPr lang="en-US" sz="1100" b="1" dirty="0">
                <a:latin typeface="Tahoma" panose="020B0604030504040204" pitchFamily="34" charset="0"/>
                <a:ea typeface="Tahoma" panose="020B0604030504040204" pitchFamily="34" charset="0"/>
                <a:cs typeface="Tahoma" panose="020B0604030504040204" pitchFamily="34" charset="0"/>
              </a:rPr>
              <a:t>Example Problems</a:t>
            </a:r>
          </a:p>
        </p:txBody>
      </p:sp>
      <p:sp>
        <p:nvSpPr>
          <p:cNvPr id="14" name="object 13">
            <a:extLst>
              <a:ext uri="{FF2B5EF4-FFF2-40B4-BE49-F238E27FC236}">
                <a16:creationId xmlns:a16="http://schemas.microsoft.com/office/drawing/2014/main" id="{676C0B10-2E43-B165-4835-85547C855DF6}"/>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8, 2021</a:t>
            </a:r>
            <a:endParaRPr spc="-55" dirty="0"/>
          </a:p>
        </p:txBody>
      </p:sp>
    </p:spTree>
    <p:extLst>
      <p:ext uri="{BB962C8B-B14F-4D97-AF65-F5344CB8AC3E}">
        <p14:creationId xmlns:p14="http://schemas.microsoft.com/office/powerpoint/2010/main" val="960542378"/>
      </p:ext>
    </p:extLst>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40</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11" cstate="print">
              <a:duotone>
                <a:prstClr val="black"/>
                <a:schemeClr val="accent6">
                  <a:tint val="45000"/>
                  <a:satMod val="400000"/>
                </a:schemeClr>
              </a:duotone>
              <a:extLst>
                <a:ext uri="{BEBA8EAE-BF5A-486C-A8C5-ECC9F3942E4B}">
                  <a14:imgProps xmlns:a14="http://schemas.microsoft.com/office/drawing/2010/main">
                    <a14:imgLayer r:embed="rId12">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(Extra)</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9C9CE03-73B1-4550-A7B7-DDCA7CBE3EB1}"/>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94751" y="417623"/>
            <a:ext cx="4218514" cy="955886"/>
          </a:xfrm>
          <a:prstGeom prst="rect">
            <a:avLst/>
          </a:prstGeom>
        </p:spPr>
      </p:pic>
      <p:pic>
        <p:nvPicPr>
          <p:cNvPr id="17" name="Picture 16">
            <a:extLst>
              <a:ext uri="{FF2B5EF4-FFF2-40B4-BE49-F238E27FC236}">
                <a16:creationId xmlns:a16="http://schemas.microsoft.com/office/drawing/2014/main" id="{83214851-DFF2-4DA4-BF78-D91624289FEA}"/>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786661" y="1414571"/>
            <a:ext cx="1020952" cy="483810"/>
          </a:xfrm>
          <a:prstGeom prst="rect">
            <a:avLst/>
          </a:prstGeom>
        </p:spPr>
      </p:pic>
      <p:pic>
        <p:nvPicPr>
          <p:cNvPr id="18" name="Picture 17">
            <a:extLst>
              <a:ext uri="{FF2B5EF4-FFF2-40B4-BE49-F238E27FC236}">
                <a16:creationId xmlns:a16="http://schemas.microsoft.com/office/drawing/2014/main" id="{61AFB594-4576-4985-A451-C129BA42D065}"/>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1914164" y="1291317"/>
            <a:ext cx="725333" cy="94476"/>
          </a:xfrm>
          <a:prstGeom prst="rect">
            <a:avLst/>
          </a:prstGeom>
        </p:spPr>
      </p:pic>
      <p:pic>
        <p:nvPicPr>
          <p:cNvPr id="19" name="Picture 18">
            <a:extLst>
              <a:ext uri="{FF2B5EF4-FFF2-40B4-BE49-F238E27FC236}">
                <a16:creationId xmlns:a16="http://schemas.microsoft.com/office/drawing/2014/main" id="{1042AF47-CD78-447B-81EE-8D56B3F2C357}"/>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1392730" y="2339178"/>
            <a:ext cx="1997714" cy="484571"/>
          </a:xfrm>
          <a:prstGeom prst="rect">
            <a:avLst/>
          </a:prstGeom>
        </p:spPr>
      </p:pic>
      <p:pic>
        <p:nvPicPr>
          <p:cNvPr id="20" name="Picture 19">
            <a:extLst>
              <a:ext uri="{FF2B5EF4-FFF2-40B4-BE49-F238E27FC236}">
                <a16:creationId xmlns:a16="http://schemas.microsoft.com/office/drawing/2014/main" id="{AC5D3425-6522-4671-878E-1DC68CC36EFC}"/>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87230" y="2108422"/>
            <a:ext cx="3779200" cy="183467"/>
          </a:xfrm>
          <a:prstGeom prst="rect">
            <a:avLst/>
          </a:prstGeom>
        </p:spPr>
      </p:pic>
      <p:pic>
        <p:nvPicPr>
          <p:cNvPr id="21" name="Picture 20">
            <a:extLst>
              <a:ext uri="{FF2B5EF4-FFF2-40B4-BE49-F238E27FC236}">
                <a16:creationId xmlns:a16="http://schemas.microsoft.com/office/drawing/2014/main" id="{0717D776-2A1A-4C94-BAA1-344194972CF4}"/>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656756" y="2871038"/>
            <a:ext cx="3280762" cy="304000"/>
          </a:xfrm>
          <a:prstGeom prst="rect">
            <a:avLst/>
          </a:prstGeom>
        </p:spPr>
      </p:pic>
      <p:pic>
        <p:nvPicPr>
          <p:cNvPr id="23" name="Picture 22">
            <a:extLst>
              <a:ext uri="{FF2B5EF4-FFF2-40B4-BE49-F238E27FC236}">
                <a16:creationId xmlns:a16="http://schemas.microsoft.com/office/drawing/2014/main" id="{C03A0960-7680-4429-ADF8-E95548D1663F}"/>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22291" y="1937496"/>
            <a:ext cx="1581714" cy="131810"/>
          </a:xfrm>
          <a:prstGeom prst="rect">
            <a:avLst/>
          </a:prstGeom>
        </p:spPr>
      </p:pic>
      <p:pic>
        <p:nvPicPr>
          <p:cNvPr id="24" name="Picture 23">
            <a:extLst>
              <a:ext uri="{FF2B5EF4-FFF2-40B4-BE49-F238E27FC236}">
                <a16:creationId xmlns:a16="http://schemas.microsoft.com/office/drawing/2014/main" id="{64EF852A-EE65-4F05-BA57-4FBB67ABC098}"/>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2648100" y="1929323"/>
            <a:ext cx="1012571" cy="131810"/>
          </a:xfrm>
          <a:prstGeom prst="rect">
            <a:avLst/>
          </a:prstGeom>
        </p:spPr>
      </p:pic>
      <p:pic>
        <p:nvPicPr>
          <p:cNvPr id="25" name="Picture 24">
            <a:extLst>
              <a:ext uri="{FF2B5EF4-FFF2-40B4-BE49-F238E27FC236}">
                <a16:creationId xmlns:a16="http://schemas.microsoft.com/office/drawing/2014/main" id="{AB9386B8-F661-47B0-B61F-7E85F22C4BBD}"/>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2431100" y="1960154"/>
            <a:ext cx="89905" cy="89905"/>
          </a:xfrm>
          <a:prstGeom prst="rect">
            <a:avLst/>
          </a:prstGeom>
        </p:spPr>
      </p:pic>
    </p:spTree>
    <p:extLst>
      <p:ext uri="{BB962C8B-B14F-4D97-AF65-F5344CB8AC3E}">
        <p14:creationId xmlns:p14="http://schemas.microsoft.com/office/powerpoint/2010/main" val="1247266999"/>
      </p:ext>
    </p:extLst>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2438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Vector-valued Functions (Extra)</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41</a:t>
            </a:fld>
            <a:r>
              <a:rPr spc="-55" dirty="0"/>
              <a:t> </a:t>
            </a:r>
            <a:r>
              <a:rPr spc="35" dirty="0"/>
              <a:t>/</a:t>
            </a:r>
            <a:endParaRPr spc="-55" dirty="0"/>
          </a:p>
        </p:txBody>
      </p:sp>
      <p:pic>
        <p:nvPicPr>
          <p:cNvPr id="20" name="Picture 19">
            <a:extLst>
              <a:ext uri="{FF2B5EF4-FFF2-40B4-BE49-F238E27FC236}">
                <a16:creationId xmlns:a16="http://schemas.microsoft.com/office/drawing/2014/main" id="{6B2846B1-4BAF-40EB-951D-11547A117BF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0008" y="511175"/>
            <a:ext cx="2768000" cy="761143"/>
          </a:xfrm>
          <a:prstGeom prst="rect">
            <a:avLst/>
          </a:prstGeom>
        </p:spPr>
      </p:pic>
    </p:spTree>
    <p:extLst>
      <p:ext uri="{BB962C8B-B14F-4D97-AF65-F5344CB8AC3E}">
        <p14:creationId xmlns:p14="http://schemas.microsoft.com/office/powerpoint/2010/main" val="3449258783"/>
      </p:ext>
    </p:extLst>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2438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Vector-valued Functions (Extra)</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42</a:t>
            </a:fld>
            <a:r>
              <a:rPr spc="-55" dirty="0"/>
              <a:t> </a:t>
            </a:r>
            <a:r>
              <a:rPr spc="35" dirty="0"/>
              <a:t>/</a:t>
            </a:r>
            <a:endParaRPr spc="-55" dirty="0"/>
          </a:p>
        </p:txBody>
      </p:sp>
      <p:pic>
        <p:nvPicPr>
          <p:cNvPr id="15" name="Picture 14">
            <a:extLst>
              <a:ext uri="{FF2B5EF4-FFF2-40B4-BE49-F238E27FC236}">
                <a16:creationId xmlns:a16="http://schemas.microsoft.com/office/drawing/2014/main" id="{A9153CC4-4384-49DB-AAC7-A0F28B38FCFE}"/>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80198" y="439396"/>
            <a:ext cx="4247619" cy="1449905"/>
          </a:xfrm>
          <a:prstGeom prst="rect">
            <a:avLst/>
          </a:prstGeom>
        </p:spPr>
      </p:pic>
      <p:pic>
        <p:nvPicPr>
          <p:cNvPr id="17" name="Picture 16">
            <a:extLst>
              <a:ext uri="{FF2B5EF4-FFF2-40B4-BE49-F238E27FC236}">
                <a16:creationId xmlns:a16="http://schemas.microsoft.com/office/drawing/2014/main" id="{8C1A2202-0F3B-497F-8242-0E181DA1392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50824" y="2013222"/>
            <a:ext cx="4349714" cy="428190"/>
          </a:xfrm>
          <a:prstGeom prst="rect">
            <a:avLst/>
          </a:prstGeom>
        </p:spPr>
      </p:pic>
      <p:pic>
        <p:nvPicPr>
          <p:cNvPr id="19" name="Picture 18">
            <a:extLst>
              <a:ext uri="{FF2B5EF4-FFF2-40B4-BE49-F238E27FC236}">
                <a16:creationId xmlns:a16="http://schemas.microsoft.com/office/drawing/2014/main" id="{AC6B264B-8039-419A-8542-562083076DFF}"/>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231586" y="1095016"/>
            <a:ext cx="2188190" cy="138667"/>
          </a:xfrm>
          <a:prstGeom prst="rect">
            <a:avLst/>
          </a:prstGeom>
        </p:spPr>
      </p:pic>
      <p:pic>
        <p:nvPicPr>
          <p:cNvPr id="22" name="Picture 21">
            <a:extLst>
              <a:ext uri="{FF2B5EF4-FFF2-40B4-BE49-F238E27FC236}">
                <a16:creationId xmlns:a16="http://schemas.microsoft.com/office/drawing/2014/main" id="{1FE86737-D9F3-496E-A36E-788AB47494A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49724" y="2513057"/>
            <a:ext cx="1934476" cy="227810"/>
          </a:xfrm>
          <a:prstGeom prst="rect">
            <a:avLst/>
          </a:prstGeom>
        </p:spPr>
      </p:pic>
      <p:pic>
        <p:nvPicPr>
          <p:cNvPr id="24" name="Picture 23">
            <a:extLst>
              <a:ext uri="{FF2B5EF4-FFF2-40B4-BE49-F238E27FC236}">
                <a16:creationId xmlns:a16="http://schemas.microsoft.com/office/drawing/2014/main" id="{9B4578F2-27B6-43F0-A105-9CD2774C938B}"/>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113724" y="2811194"/>
            <a:ext cx="2206476" cy="138667"/>
          </a:xfrm>
          <a:prstGeom prst="rect">
            <a:avLst/>
          </a:prstGeom>
        </p:spPr>
      </p:pic>
    </p:spTree>
    <p:extLst>
      <p:ext uri="{BB962C8B-B14F-4D97-AF65-F5344CB8AC3E}">
        <p14:creationId xmlns:p14="http://schemas.microsoft.com/office/powerpoint/2010/main" val="157988722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8" cstate="print"/>
              <a:stretch>
                <a:fillRect/>
              </a:stretch>
            </a:blipFill>
          </p:spPr>
          <p:txBody>
            <a:bodyPr wrap="square" lIns="0" tIns="0" rIns="0" bIns="0" rtlCol="0"/>
            <a:lstStyle/>
            <a:p>
              <a:endParaRPr/>
            </a:p>
          </p:txBody>
        </p:sp>
      </p:grpSp>
      <p:sp>
        <p:nvSpPr>
          <p:cNvPr id="5" name="object 5"/>
          <p:cNvSpPr txBox="1"/>
          <p:nvPr/>
        </p:nvSpPr>
        <p:spPr>
          <a:xfrm>
            <a:off x="95300" y="39215"/>
            <a:ext cx="2438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Vector-valued Functions (Extra)</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43</a:t>
            </a:fld>
            <a:r>
              <a:rPr spc="-55" dirty="0"/>
              <a:t> </a:t>
            </a:r>
            <a:r>
              <a:rPr spc="35" dirty="0"/>
              <a:t>/</a:t>
            </a:r>
            <a:endParaRPr spc="-55" dirty="0"/>
          </a:p>
        </p:txBody>
      </p:sp>
      <p:sp>
        <p:nvSpPr>
          <p:cNvPr id="14" name="TextBox 13">
            <a:extLst>
              <a:ext uri="{FF2B5EF4-FFF2-40B4-BE49-F238E27FC236}">
                <a16:creationId xmlns:a16="http://schemas.microsoft.com/office/drawing/2014/main" id="{72816E24-D42F-412C-9C7E-6A465E2A3254}"/>
              </a:ext>
            </a:extLst>
          </p:cNvPr>
          <p:cNvSpPr txBox="1"/>
          <p:nvPr/>
        </p:nvSpPr>
        <p:spPr>
          <a:xfrm>
            <a:off x="715187" y="913174"/>
            <a:ext cx="3352799" cy="246221"/>
          </a:xfrm>
          <a:prstGeom prst="rect">
            <a:avLst/>
          </a:prstGeom>
          <a:noFill/>
        </p:spPr>
        <p:txBody>
          <a:bodyPr wrap="square" rtlCol="0">
            <a:spAutoFit/>
          </a:bodyPr>
          <a:lstStyle/>
          <a:p>
            <a:pPr algn="l"/>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Substituting the first equation into the second gives:</a:t>
            </a: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21" name="Picture 20">
            <a:extLst>
              <a:ext uri="{FF2B5EF4-FFF2-40B4-BE49-F238E27FC236}">
                <a16:creationId xmlns:a16="http://schemas.microsoft.com/office/drawing/2014/main" id="{D4B66567-3B94-48A2-8984-73DE64A53A36}"/>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477325" y="1171125"/>
            <a:ext cx="1677714" cy="998858"/>
          </a:xfrm>
          <a:prstGeom prst="rect">
            <a:avLst/>
          </a:prstGeom>
        </p:spPr>
      </p:pic>
      <p:pic>
        <p:nvPicPr>
          <p:cNvPr id="25" name="Picture 24">
            <a:extLst>
              <a:ext uri="{FF2B5EF4-FFF2-40B4-BE49-F238E27FC236}">
                <a16:creationId xmlns:a16="http://schemas.microsoft.com/office/drawing/2014/main" id="{ECF4442F-E4C4-4B78-9E30-DE88979DBD9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11991" y="2181713"/>
            <a:ext cx="3208381" cy="260571"/>
          </a:xfrm>
          <a:prstGeom prst="rect">
            <a:avLst/>
          </a:prstGeom>
        </p:spPr>
      </p:pic>
      <p:pic>
        <p:nvPicPr>
          <p:cNvPr id="27" name="Picture 26">
            <a:extLst>
              <a:ext uri="{FF2B5EF4-FFF2-40B4-BE49-F238E27FC236}">
                <a16:creationId xmlns:a16="http://schemas.microsoft.com/office/drawing/2014/main" id="{1C6A6B5C-CA85-4A8E-A53A-EBCC0BADCF00}"/>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440228" y="431772"/>
            <a:ext cx="1934476" cy="227810"/>
          </a:xfrm>
          <a:prstGeom prst="rect">
            <a:avLst/>
          </a:prstGeom>
        </p:spPr>
      </p:pic>
      <p:pic>
        <p:nvPicPr>
          <p:cNvPr id="29" name="Picture 28">
            <a:extLst>
              <a:ext uri="{FF2B5EF4-FFF2-40B4-BE49-F238E27FC236}">
                <a16:creationId xmlns:a16="http://schemas.microsoft.com/office/drawing/2014/main" id="{69C6EA98-1D55-4BAE-AA00-8B69654E43D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212944" y="709414"/>
            <a:ext cx="2206476" cy="138667"/>
          </a:xfrm>
          <a:prstGeom prst="rect">
            <a:avLst/>
          </a:prstGeom>
        </p:spPr>
      </p:pic>
      <p:sp>
        <p:nvSpPr>
          <p:cNvPr id="30" name="TextBox 29">
            <a:extLst>
              <a:ext uri="{FF2B5EF4-FFF2-40B4-BE49-F238E27FC236}">
                <a16:creationId xmlns:a16="http://schemas.microsoft.com/office/drawing/2014/main" id="{87C98C2F-5A26-40B4-B25F-EF68708662A6}"/>
              </a:ext>
            </a:extLst>
          </p:cNvPr>
          <p:cNvSpPr txBox="1"/>
          <p:nvPr/>
        </p:nvSpPr>
        <p:spPr>
          <a:xfrm>
            <a:off x="459257" y="2414464"/>
            <a:ext cx="4150843" cy="400110"/>
          </a:xfrm>
          <a:prstGeom prst="rect">
            <a:avLst/>
          </a:prstGeom>
          <a:noFill/>
        </p:spPr>
        <p:txBody>
          <a:bodyPr wrap="square" rtlCol="0">
            <a:spAutoFit/>
          </a:bodyPr>
          <a:lstStyle/>
          <a:p>
            <a:pPr algn="l"/>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Checking, we see that both pairs of values satisfy the third equation.</a:t>
            </a:r>
          </a:p>
          <a:p>
            <a:pPr algn="l"/>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32" name="Picture 31">
            <a:extLst>
              <a:ext uri="{FF2B5EF4-FFF2-40B4-BE49-F238E27FC236}">
                <a16:creationId xmlns:a16="http://schemas.microsoft.com/office/drawing/2014/main" id="{229445D5-9CE6-40EF-815B-6B1300566EF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80919" y="2725778"/>
            <a:ext cx="4021333" cy="134857"/>
          </a:xfrm>
          <a:prstGeom prst="rect">
            <a:avLst/>
          </a:prstGeom>
        </p:spPr>
      </p:pic>
      <p:pic>
        <p:nvPicPr>
          <p:cNvPr id="38" name="Picture 37">
            <a:extLst>
              <a:ext uri="{FF2B5EF4-FFF2-40B4-BE49-F238E27FC236}">
                <a16:creationId xmlns:a16="http://schemas.microsoft.com/office/drawing/2014/main" id="{AD3A2DC7-DF54-4C1C-93FB-F9C05A49A3A3}"/>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263467" y="2898692"/>
            <a:ext cx="2152381" cy="260571"/>
          </a:xfrm>
          <a:prstGeom prst="rect">
            <a:avLst/>
          </a:prstGeom>
        </p:spPr>
      </p:pic>
    </p:spTree>
    <p:extLst>
      <p:ext uri="{BB962C8B-B14F-4D97-AF65-F5344CB8AC3E}">
        <p14:creationId xmlns:p14="http://schemas.microsoft.com/office/powerpoint/2010/main" val="204925698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2057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Functions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44</a:t>
            </a:fld>
            <a:r>
              <a:rPr spc="-55" dirty="0"/>
              <a:t> </a:t>
            </a:r>
            <a:r>
              <a:rPr spc="35" dirty="0"/>
              <a:t>/</a:t>
            </a:r>
            <a:endParaRPr spc="-55"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A2D44AE-56A9-407C-A05C-4077125B9316}"/>
                  </a:ext>
                </a:extLst>
              </p:cNvPr>
              <p:cNvSpPr txBox="1"/>
              <p:nvPr/>
            </p:nvSpPr>
            <p:spPr>
              <a:xfrm>
                <a:off x="2190177" y="360913"/>
                <a:ext cx="2512763" cy="2948436"/>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Multivariable functions contain two or more input values (typically </a:t>
                </a: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𝑥</m:t>
                    </m:r>
                    <m:r>
                      <a:rPr lang="en-US" sz="1000" b="0" i="1" smtClean="0">
                        <a:latin typeface="Cambria Math" panose="02040503050406030204" pitchFamily="18" charset="0"/>
                        <a:ea typeface="Tahoma" panose="020B0604030504040204" pitchFamily="34" charset="0"/>
                        <a:cs typeface="Tahoma" panose="020B0604030504040204" pitchFamily="34" charset="0"/>
                      </a:rPr>
                      <m:t>, </m:t>
                    </m:r>
                    <m:r>
                      <a:rPr lang="en-US" sz="1000" b="0" i="1" smtClean="0">
                        <a:latin typeface="Cambria Math" panose="02040503050406030204" pitchFamily="18" charset="0"/>
                        <a:ea typeface="Tahoma" panose="020B0604030504040204" pitchFamily="34" charset="0"/>
                        <a:cs typeface="Tahoma" panose="020B0604030504040204" pitchFamily="34" charset="0"/>
                      </a:rPr>
                      <m:t>𝑦</m:t>
                    </m:r>
                    <m:r>
                      <a:rPr lang="en-US" sz="1000" b="0" i="1" smtClean="0">
                        <a:latin typeface="Cambria Math" panose="02040503050406030204" pitchFamily="18" charset="0"/>
                        <a:ea typeface="Tahoma" panose="020B0604030504040204" pitchFamily="34" charset="0"/>
                        <a:cs typeface="Tahoma" panose="020B0604030504040204" pitchFamily="34" charset="0"/>
                      </a:rPr>
                      <m:t>, </m:t>
                    </m:r>
                    <m:r>
                      <a:rPr lang="en-US" sz="1000" b="0" i="1" smtClean="0">
                        <a:latin typeface="Cambria Math" panose="02040503050406030204" pitchFamily="18" charset="0"/>
                        <a:ea typeface="Tahoma" panose="020B0604030504040204" pitchFamily="34" charset="0"/>
                        <a:cs typeface="Tahoma" panose="020B0604030504040204" pitchFamily="34" charset="0"/>
                      </a:rPr>
                      <m:t>𝑜𝑟</m:t>
                    </m:r>
                    <m:r>
                      <a:rPr lang="en-US" sz="1000" b="0" i="1" smtClean="0">
                        <a:latin typeface="Cambria Math" panose="02040503050406030204" pitchFamily="18" charset="0"/>
                        <a:ea typeface="Tahoma" panose="020B0604030504040204" pitchFamily="34" charset="0"/>
                        <a:cs typeface="Tahoma" panose="020B0604030504040204" pitchFamily="34" charset="0"/>
                      </a:rPr>
                      <m:t> </m:t>
                    </m:r>
                    <m:r>
                      <a:rPr lang="en-US" sz="1000" b="0" i="1" smtClean="0">
                        <a:latin typeface="Cambria Math" panose="02040503050406030204" pitchFamily="18" charset="0"/>
                        <a:ea typeface="Tahoma" panose="020B0604030504040204" pitchFamily="34" charset="0"/>
                        <a:cs typeface="Tahoma" panose="020B0604030504040204" pitchFamily="34" charset="0"/>
                      </a:rPr>
                      <m:t>𝑧</m:t>
                    </m:r>
                    <m:r>
                      <a:rPr lang="en-US" sz="1000" b="0" i="0" smtClean="0">
                        <a:latin typeface="Cambria Math" panose="02040503050406030204" pitchFamily="18" charset="0"/>
                        <a:ea typeface="Tahoma" panose="020B0604030504040204" pitchFamily="34" charset="0"/>
                        <a:cs typeface="Tahoma" panose="020B0604030504040204" pitchFamily="34" charset="0"/>
                      </a:rPr>
                      <m:t>)</m:t>
                    </m:r>
                  </m:oMath>
                </a14:m>
                <a:r>
                  <a:rPr lang="en-US" sz="1000" dirty="0">
                    <a:latin typeface="Tahoma" panose="020B0604030504040204" pitchFamily="34" charset="0"/>
                    <a:ea typeface="Tahoma" panose="020B0604030504040204" pitchFamily="34" charset="0"/>
                    <a:cs typeface="Tahoma" panose="020B0604030504040204" pitchFamily="34" charset="0"/>
                  </a:rPr>
                  <a:t> and produce an output (typically function height or number) based on the inputs</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To graph a function, you must have one dimension more than the # of independent variables</a:t>
                </a:r>
              </a:p>
              <a:p>
                <a:pPr marL="628650" lvl="1" indent="-171450">
                  <a:buFont typeface="Arial" panose="020B0604020202020204" pitchFamily="34" charset="0"/>
                  <a:buChar char="•"/>
                </a:pP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𝑓</m:t>
                    </m:r>
                    <m:d>
                      <m:dPr>
                        <m:ctrlPr>
                          <a:rPr lang="en-US" sz="1000" b="0" i="1" smtClean="0">
                            <a:latin typeface="Cambria Math" panose="02040503050406030204" pitchFamily="18" charset="0"/>
                            <a:ea typeface="Tahoma" panose="020B0604030504040204" pitchFamily="34" charset="0"/>
                            <a:cs typeface="Tahoma" panose="020B0604030504040204" pitchFamily="34" charset="0"/>
                          </a:rPr>
                        </m:ctrlPr>
                      </m:dPr>
                      <m:e>
                        <m:r>
                          <a:rPr lang="en-US" sz="1000" b="0" i="1" smtClean="0">
                            <a:latin typeface="Cambria Math" panose="02040503050406030204" pitchFamily="18" charset="0"/>
                            <a:ea typeface="Tahoma" panose="020B0604030504040204" pitchFamily="34" charset="0"/>
                            <a:cs typeface="Tahoma" panose="020B0604030504040204" pitchFamily="34" charset="0"/>
                          </a:rPr>
                          <m:t>𝑥</m:t>
                        </m:r>
                      </m:e>
                    </m:d>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𝑥</m:t>
                    </m:r>
                    <m:r>
                      <a:rPr lang="en-US" sz="1000" b="0" i="1" smtClean="0">
                        <a:latin typeface="Cambria Math" panose="02040503050406030204" pitchFamily="18" charset="0"/>
                        <a:ea typeface="Tahoma" panose="020B0604030504040204" pitchFamily="34" charset="0"/>
                        <a:cs typeface="Tahoma" panose="020B0604030504040204" pitchFamily="34" charset="0"/>
                      </a:rPr>
                      <m:t> →2</m:t>
                    </m:r>
                    <m:r>
                      <a:rPr lang="en-US" sz="1000" b="0" i="1" smtClean="0">
                        <a:latin typeface="Cambria Math" panose="02040503050406030204" pitchFamily="18" charset="0"/>
                        <a:ea typeface="Tahoma" panose="020B0604030504040204" pitchFamily="34" charset="0"/>
                        <a:cs typeface="Tahoma" panose="020B0604030504040204" pitchFamily="34" charset="0"/>
                      </a:rPr>
                      <m:t>𝐷</m:t>
                    </m:r>
                  </m:oMath>
                </a14:m>
                <a:endParaRPr lang="en-US" sz="1000" b="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𝑓</m:t>
                    </m:r>
                    <m:d>
                      <m:dPr>
                        <m:ctrlPr>
                          <a:rPr lang="en-US" sz="1000" b="0" i="1" smtClean="0">
                            <a:latin typeface="Cambria Math" panose="02040503050406030204" pitchFamily="18" charset="0"/>
                            <a:ea typeface="Tahoma" panose="020B0604030504040204" pitchFamily="34" charset="0"/>
                            <a:cs typeface="Tahoma" panose="020B0604030504040204" pitchFamily="34" charset="0"/>
                          </a:rPr>
                        </m:ctrlPr>
                      </m:dPr>
                      <m:e>
                        <m:r>
                          <a:rPr lang="en-US" sz="1000" b="0" i="1" smtClean="0">
                            <a:latin typeface="Cambria Math" panose="02040503050406030204" pitchFamily="18" charset="0"/>
                            <a:ea typeface="Tahoma" panose="020B0604030504040204" pitchFamily="34" charset="0"/>
                            <a:cs typeface="Tahoma" panose="020B0604030504040204" pitchFamily="34" charset="0"/>
                          </a:rPr>
                          <m:t>𝑥</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𝑦</m:t>
                        </m:r>
                      </m:e>
                    </m:d>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𝑧</m:t>
                    </m:r>
                    <m:r>
                      <a:rPr lang="en-US" sz="1000" b="0" i="1" smtClean="0">
                        <a:latin typeface="Cambria Math" panose="02040503050406030204" pitchFamily="18" charset="0"/>
                        <a:ea typeface="Tahoma" panose="020B0604030504040204" pitchFamily="34" charset="0"/>
                        <a:cs typeface="Tahoma" panose="020B0604030504040204" pitchFamily="34" charset="0"/>
                      </a:rPr>
                      <m:t>= </m:t>
                    </m:r>
                    <m:sSup>
                      <m:sSupPr>
                        <m:ctrlPr>
                          <a:rPr lang="en-US" sz="1000" b="0" i="1" smtClean="0">
                            <a:latin typeface="Cambria Math" panose="02040503050406030204" pitchFamily="18" charset="0"/>
                            <a:ea typeface="Tahoma" panose="020B0604030504040204" pitchFamily="34" charset="0"/>
                            <a:cs typeface="Tahoma" panose="020B0604030504040204" pitchFamily="34" charset="0"/>
                          </a:rPr>
                        </m:ctrlPr>
                      </m:sSupPr>
                      <m:e>
                        <m:r>
                          <a:rPr lang="en-US" sz="1000" b="0" i="1" smtClean="0">
                            <a:latin typeface="Cambria Math" panose="02040503050406030204" pitchFamily="18" charset="0"/>
                            <a:ea typeface="Tahoma" panose="020B0604030504040204" pitchFamily="34" charset="0"/>
                            <a:cs typeface="Tahoma" panose="020B0604030504040204" pitchFamily="34" charset="0"/>
                          </a:rPr>
                          <m:t>𝑥</m:t>
                        </m:r>
                      </m:e>
                      <m:sup>
                        <m:r>
                          <a:rPr lang="en-US" sz="1000" b="0" i="1" smtClean="0">
                            <a:latin typeface="Cambria Math" panose="02040503050406030204" pitchFamily="18" charset="0"/>
                            <a:ea typeface="Tahoma" panose="020B0604030504040204" pitchFamily="34" charset="0"/>
                            <a:cs typeface="Tahoma" panose="020B0604030504040204" pitchFamily="34" charset="0"/>
                          </a:rPr>
                          <m:t>2</m:t>
                        </m:r>
                      </m:sup>
                    </m:sSup>
                    <m:r>
                      <a:rPr lang="en-US" sz="1000" b="0" i="1" smtClean="0">
                        <a:latin typeface="Cambria Math" panose="02040503050406030204" pitchFamily="18" charset="0"/>
                        <a:ea typeface="Tahoma" panose="020B0604030504040204" pitchFamily="34" charset="0"/>
                        <a:cs typeface="Tahoma" panose="020B0604030504040204" pitchFamily="34" charset="0"/>
                      </a:rPr>
                      <m:t>+</m:t>
                    </m:r>
                    <m:sSup>
                      <m:sSupPr>
                        <m:ctrlPr>
                          <a:rPr lang="en-US" sz="1000" b="0" i="1" smtClean="0">
                            <a:latin typeface="Cambria Math" panose="02040503050406030204" pitchFamily="18" charset="0"/>
                            <a:ea typeface="Tahoma" panose="020B0604030504040204" pitchFamily="34" charset="0"/>
                            <a:cs typeface="Tahoma" panose="020B0604030504040204" pitchFamily="34" charset="0"/>
                          </a:rPr>
                        </m:ctrlPr>
                      </m:sSupPr>
                      <m:e>
                        <m:r>
                          <a:rPr lang="en-US" sz="1000" b="0" i="1" smtClean="0">
                            <a:latin typeface="Cambria Math" panose="02040503050406030204" pitchFamily="18" charset="0"/>
                            <a:ea typeface="Tahoma" panose="020B0604030504040204" pitchFamily="34" charset="0"/>
                            <a:cs typeface="Tahoma" panose="020B0604030504040204" pitchFamily="34" charset="0"/>
                          </a:rPr>
                          <m:t>𝑦</m:t>
                        </m:r>
                      </m:e>
                      <m:sup>
                        <m:r>
                          <a:rPr lang="en-US" sz="1000" b="0" i="1" smtClean="0">
                            <a:latin typeface="Cambria Math" panose="02040503050406030204" pitchFamily="18" charset="0"/>
                            <a:ea typeface="Tahoma" panose="020B0604030504040204" pitchFamily="34" charset="0"/>
                            <a:cs typeface="Tahoma" panose="020B0604030504040204" pitchFamily="34" charset="0"/>
                          </a:rPr>
                          <m:t>2</m:t>
                        </m:r>
                      </m:sup>
                    </m:sSup>
                    <m:r>
                      <a:rPr lang="en-US" sz="1000" b="0" i="1" smtClean="0">
                        <a:latin typeface="Cambria Math" panose="02040503050406030204" pitchFamily="18" charset="0"/>
                        <a:ea typeface="Tahoma" panose="020B0604030504040204" pitchFamily="34" charset="0"/>
                        <a:cs typeface="Tahoma" panose="020B0604030504040204" pitchFamily="34" charset="0"/>
                      </a:rPr>
                      <m:t>→3</m:t>
                    </m:r>
                    <m:r>
                      <a:rPr lang="en-US" sz="1000" b="0" i="1" smtClean="0">
                        <a:latin typeface="Cambria Math" panose="02040503050406030204" pitchFamily="18" charset="0"/>
                        <a:ea typeface="Tahoma" panose="020B0604030504040204" pitchFamily="34" charset="0"/>
                        <a:cs typeface="Tahoma" panose="020B0604030504040204" pitchFamily="34" charset="0"/>
                      </a:rPr>
                      <m:t>𝐷</m:t>
                    </m:r>
                  </m:oMath>
                </a14:m>
                <a:endParaRPr lang="en-US" sz="1000" b="0" i="1" dirty="0">
                  <a:latin typeface="Cambria Math" panose="02040503050406030204" pitchFamily="18"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𝑓</m:t>
                    </m:r>
                    <m:d>
                      <m:dPr>
                        <m:ctrlPr>
                          <a:rPr lang="en-US" sz="1000" b="0" i="1" smtClean="0">
                            <a:latin typeface="Cambria Math" panose="02040503050406030204" pitchFamily="18" charset="0"/>
                            <a:ea typeface="Tahoma" panose="020B0604030504040204" pitchFamily="34" charset="0"/>
                            <a:cs typeface="Tahoma" panose="020B0604030504040204" pitchFamily="34" charset="0"/>
                          </a:rPr>
                        </m:ctrlPr>
                      </m:dPr>
                      <m:e>
                        <m:r>
                          <a:rPr lang="en-US" sz="1000" b="0" i="1" smtClean="0">
                            <a:latin typeface="Cambria Math" panose="02040503050406030204" pitchFamily="18" charset="0"/>
                            <a:ea typeface="Tahoma" panose="020B0604030504040204" pitchFamily="34" charset="0"/>
                            <a:cs typeface="Tahoma" panose="020B0604030504040204" pitchFamily="34" charset="0"/>
                          </a:rPr>
                          <m:t>𝑥</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𝑦</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𝑧</m:t>
                        </m:r>
                      </m:e>
                    </m:d>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𝑤</m:t>
                    </m:r>
                    <m:r>
                      <a:rPr lang="en-US" sz="1000" b="0" i="1" smtClean="0">
                        <a:latin typeface="Cambria Math" panose="02040503050406030204" pitchFamily="18" charset="0"/>
                        <a:ea typeface="Tahoma" panose="020B0604030504040204" pitchFamily="34" charset="0"/>
                        <a:cs typeface="Tahoma" panose="020B0604030504040204" pitchFamily="34" charset="0"/>
                      </a:rPr>
                      <m:t>=</m:t>
                    </m:r>
                    <m:f>
                      <m:fPr>
                        <m:ctrlPr>
                          <a:rPr lang="en-US" sz="1000" b="0" i="1" smtClean="0">
                            <a:latin typeface="Cambria Math" panose="02040503050406030204" pitchFamily="18" charset="0"/>
                            <a:ea typeface="Tahoma" panose="020B0604030504040204" pitchFamily="34" charset="0"/>
                            <a:cs typeface="Tahoma" panose="020B0604030504040204" pitchFamily="34" charset="0"/>
                          </a:rPr>
                        </m:ctrlPr>
                      </m:fPr>
                      <m:num>
                        <m:sSup>
                          <m:sSupPr>
                            <m:ctrlPr>
                              <a:rPr lang="en-US" sz="1000" b="0" i="1" smtClean="0">
                                <a:latin typeface="Cambria Math" panose="02040503050406030204" pitchFamily="18" charset="0"/>
                                <a:ea typeface="Tahoma" panose="020B0604030504040204" pitchFamily="34" charset="0"/>
                                <a:cs typeface="Tahoma" panose="020B0604030504040204" pitchFamily="34" charset="0"/>
                              </a:rPr>
                            </m:ctrlPr>
                          </m:sSupPr>
                          <m:e>
                            <m:r>
                              <a:rPr lang="en-US" sz="1000" b="0" i="1" smtClean="0">
                                <a:latin typeface="Cambria Math" panose="02040503050406030204" pitchFamily="18" charset="0"/>
                                <a:ea typeface="Tahoma" panose="020B0604030504040204" pitchFamily="34" charset="0"/>
                                <a:cs typeface="Tahoma" panose="020B0604030504040204" pitchFamily="34" charset="0"/>
                              </a:rPr>
                              <m:t>𝑥</m:t>
                            </m:r>
                          </m:e>
                          <m:sup>
                            <m:r>
                              <a:rPr lang="en-US" sz="1000" b="0" i="1" smtClean="0">
                                <a:latin typeface="Cambria Math" panose="02040503050406030204" pitchFamily="18" charset="0"/>
                                <a:ea typeface="Tahoma" panose="020B0604030504040204" pitchFamily="34" charset="0"/>
                                <a:cs typeface="Tahoma" panose="020B0604030504040204" pitchFamily="34" charset="0"/>
                              </a:rPr>
                              <m:t>2</m:t>
                            </m:r>
                          </m:sup>
                        </m:sSup>
                        <m:r>
                          <a:rPr lang="en-US" sz="1000" b="0" i="1" smtClean="0">
                            <a:latin typeface="Cambria Math" panose="02040503050406030204" pitchFamily="18" charset="0"/>
                            <a:ea typeface="Tahoma" panose="020B0604030504040204" pitchFamily="34" charset="0"/>
                            <a:cs typeface="Tahoma" panose="020B0604030504040204" pitchFamily="34" charset="0"/>
                          </a:rPr>
                          <m:t>+</m:t>
                        </m:r>
                        <m:sSup>
                          <m:sSupPr>
                            <m:ctrlPr>
                              <a:rPr lang="en-US" sz="1000" b="0" i="1" smtClean="0">
                                <a:latin typeface="Cambria Math" panose="02040503050406030204" pitchFamily="18" charset="0"/>
                                <a:ea typeface="Tahoma" panose="020B0604030504040204" pitchFamily="34" charset="0"/>
                                <a:cs typeface="Tahoma" panose="020B0604030504040204" pitchFamily="34" charset="0"/>
                              </a:rPr>
                            </m:ctrlPr>
                          </m:sSupPr>
                          <m:e>
                            <m:r>
                              <a:rPr lang="en-US" sz="1000" b="0" i="1" smtClean="0">
                                <a:latin typeface="Cambria Math" panose="02040503050406030204" pitchFamily="18" charset="0"/>
                                <a:ea typeface="Tahoma" panose="020B0604030504040204" pitchFamily="34" charset="0"/>
                                <a:cs typeface="Tahoma" panose="020B0604030504040204" pitchFamily="34" charset="0"/>
                              </a:rPr>
                              <m:t>𝑦</m:t>
                            </m:r>
                          </m:e>
                          <m:sup>
                            <m:r>
                              <a:rPr lang="en-US" sz="1000" b="0" i="1" smtClean="0">
                                <a:latin typeface="Cambria Math" panose="02040503050406030204" pitchFamily="18" charset="0"/>
                                <a:ea typeface="Tahoma" panose="020B0604030504040204" pitchFamily="34" charset="0"/>
                                <a:cs typeface="Tahoma" panose="020B0604030504040204" pitchFamily="34" charset="0"/>
                              </a:rPr>
                              <m:t>2</m:t>
                            </m:r>
                          </m:sup>
                        </m:sSup>
                      </m:num>
                      <m:den>
                        <m:r>
                          <a:rPr lang="en-US" sz="1000" b="0" i="1" smtClean="0">
                            <a:latin typeface="Cambria Math" panose="02040503050406030204" pitchFamily="18" charset="0"/>
                            <a:ea typeface="Tahoma" panose="020B0604030504040204" pitchFamily="34" charset="0"/>
                            <a:cs typeface="Tahoma" panose="020B0604030504040204" pitchFamily="34" charset="0"/>
                          </a:rPr>
                          <m:t>𝑧</m:t>
                        </m:r>
                        <m:r>
                          <a:rPr lang="en-US" sz="1000" b="0" i="1" smtClean="0">
                            <a:latin typeface="Cambria Math" panose="02040503050406030204" pitchFamily="18" charset="0"/>
                            <a:ea typeface="Tahoma" panose="020B0604030504040204" pitchFamily="34" charset="0"/>
                            <a:cs typeface="Tahoma" panose="020B0604030504040204" pitchFamily="34" charset="0"/>
                          </a:rPr>
                          <m:t>−3</m:t>
                        </m:r>
                      </m:den>
                    </m:f>
                    <m:r>
                      <a:rPr lang="en-US" sz="1000" b="0" i="1" smtClean="0">
                        <a:latin typeface="Cambria Math" panose="02040503050406030204" pitchFamily="18" charset="0"/>
                        <a:ea typeface="Tahoma" panose="020B0604030504040204" pitchFamily="34" charset="0"/>
                        <a:cs typeface="Tahoma" panose="020B0604030504040204" pitchFamily="34" charset="0"/>
                      </a:rPr>
                      <m:t>→4</m:t>
                    </m:r>
                    <m:r>
                      <a:rPr lang="en-US" sz="1000" b="0" i="1" smtClean="0">
                        <a:latin typeface="Cambria Math" panose="02040503050406030204" pitchFamily="18" charset="0"/>
                        <a:ea typeface="Tahoma" panose="020B0604030504040204" pitchFamily="34" charset="0"/>
                        <a:cs typeface="Tahoma" panose="020B0604030504040204" pitchFamily="34" charset="0"/>
                      </a:rPr>
                      <m:t>𝐷</m:t>
                    </m:r>
                    <m:r>
                      <a:rPr lang="en-US" sz="1000" b="0" i="1" smtClean="0">
                        <a:latin typeface="Cambria Math" panose="02040503050406030204" pitchFamily="18" charset="0"/>
                        <a:ea typeface="Tahoma" panose="020B0604030504040204" pitchFamily="34" charset="0"/>
                        <a:cs typeface="Tahoma" panose="020B0604030504040204" pitchFamily="34" charset="0"/>
                      </a:rPr>
                      <m:t> </m:t>
                    </m:r>
                  </m:oMath>
                </a14:m>
                <a:endParaRPr lang="en-US" sz="10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To graph a domain of a function, you must have the same # of dimensions as the </a:t>
                </a:r>
                <a:r>
                  <a:rPr lang="en-US" sz="1000" dirty="0" err="1">
                    <a:latin typeface="Tahoma" panose="020B0604030504040204" pitchFamily="34" charset="0"/>
                    <a:ea typeface="Tahoma" panose="020B0604030504040204" pitchFamily="34" charset="0"/>
                    <a:cs typeface="Tahoma" panose="020B0604030504040204" pitchFamily="34" charset="0"/>
                  </a:rPr>
                  <a:t>indep</a:t>
                </a:r>
                <a:r>
                  <a:rPr lang="en-US" sz="1000" dirty="0">
                    <a:latin typeface="Tahoma" panose="020B0604030504040204" pitchFamily="34" charset="0"/>
                    <a:ea typeface="Tahoma" panose="020B0604030504040204" pitchFamily="34" charset="0"/>
                    <a:cs typeface="Tahoma" panose="020B0604030504040204" pitchFamily="34" charset="0"/>
                  </a:rPr>
                  <a:t>. variable (need an axis for each </a:t>
                </a:r>
                <a:r>
                  <a:rPr lang="en-US" sz="1000" dirty="0" err="1">
                    <a:latin typeface="Tahoma" panose="020B0604030504040204" pitchFamily="34" charset="0"/>
                    <a:ea typeface="Tahoma" panose="020B0604030504040204" pitchFamily="34" charset="0"/>
                    <a:cs typeface="Tahoma" panose="020B0604030504040204" pitchFamily="34" charset="0"/>
                  </a:rPr>
                  <a:t>indep</a:t>
                </a:r>
                <a:r>
                  <a:rPr lang="en-US" sz="1000" dirty="0">
                    <a:latin typeface="Tahoma" panose="020B0604030504040204" pitchFamily="34" charset="0"/>
                    <a:ea typeface="Tahoma" panose="020B0604030504040204" pitchFamily="34" charset="0"/>
                    <a:cs typeface="Tahoma" panose="020B0604030504040204" pitchFamily="34" charset="0"/>
                  </a:rPr>
                  <a:t>. variable)</a:t>
                </a:r>
              </a:p>
              <a:p>
                <a:pPr marL="628650" lvl="1" indent="-171450">
                  <a:buFont typeface="Arial" panose="020B0604020202020204" pitchFamily="34" charset="0"/>
                  <a:buChar char="•"/>
                </a:pP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𝑓</m:t>
                    </m:r>
                    <m:d>
                      <m:dPr>
                        <m:ctrlPr>
                          <a:rPr lang="en-US" sz="1000" b="0" i="1" smtClean="0">
                            <a:latin typeface="Cambria Math" panose="02040503050406030204" pitchFamily="18" charset="0"/>
                            <a:ea typeface="Tahoma" panose="020B0604030504040204" pitchFamily="34" charset="0"/>
                            <a:cs typeface="Tahoma" panose="020B0604030504040204" pitchFamily="34" charset="0"/>
                          </a:rPr>
                        </m:ctrlPr>
                      </m:dPr>
                      <m:e>
                        <m:r>
                          <a:rPr lang="en-US" sz="1000" b="0" i="1" smtClean="0">
                            <a:latin typeface="Cambria Math" panose="02040503050406030204" pitchFamily="18" charset="0"/>
                            <a:ea typeface="Tahoma" panose="020B0604030504040204" pitchFamily="34" charset="0"/>
                            <a:cs typeface="Tahoma" panose="020B0604030504040204" pitchFamily="34" charset="0"/>
                          </a:rPr>
                          <m:t>𝑥</m:t>
                        </m:r>
                      </m:e>
                    </m:d>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1" i="1" smtClean="0">
                        <a:latin typeface="Cambria Math" panose="02040503050406030204" pitchFamily="18" charset="0"/>
                        <a:ea typeface="Tahoma" panose="020B0604030504040204" pitchFamily="34" charset="0"/>
                        <a:cs typeface="Tahoma" panose="020B0604030504040204" pitchFamily="34" charset="0"/>
                      </a:rPr>
                      <m:t>𝑫</m:t>
                    </m:r>
                    <m:r>
                      <a:rPr lang="en-US" sz="1000" b="1"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1−</m:t>
                    </m:r>
                    <m:r>
                      <a:rPr lang="en-US" sz="1000" b="0" i="1" smtClean="0">
                        <a:latin typeface="Cambria Math" panose="02040503050406030204" pitchFamily="18" charset="0"/>
                        <a:ea typeface="Tahoma" panose="020B0604030504040204" pitchFamily="34" charset="0"/>
                        <a:cs typeface="Tahoma" panose="020B0604030504040204" pitchFamily="34" charset="0"/>
                      </a:rPr>
                      <m:t>𝐷</m:t>
                    </m:r>
                  </m:oMath>
                </a14:m>
                <a:endParaRPr lang="en-US" sz="1000" b="0" i="1" dirty="0">
                  <a:latin typeface="Cambria Math" panose="02040503050406030204" pitchFamily="18"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𝑓</m:t>
                    </m:r>
                    <m:d>
                      <m:dPr>
                        <m:ctrlPr>
                          <a:rPr lang="en-US" sz="1000" b="0" i="1" smtClean="0">
                            <a:latin typeface="Cambria Math" panose="02040503050406030204" pitchFamily="18" charset="0"/>
                            <a:ea typeface="Tahoma" panose="020B0604030504040204" pitchFamily="34" charset="0"/>
                            <a:cs typeface="Tahoma" panose="020B0604030504040204" pitchFamily="34" charset="0"/>
                          </a:rPr>
                        </m:ctrlPr>
                      </m:dPr>
                      <m:e>
                        <m:r>
                          <a:rPr lang="en-US" sz="1000" b="0" i="1" smtClean="0">
                            <a:latin typeface="Cambria Math" panose="02040503050406030204" pitchFamily="18" charset="0"/>
                            <a:ea typeface="Tahoma" panose="020B0604030504040204" pitchFamily="34" charset="0"/>
                            <a:cs typeface="Tahoma" panose="020B0604030504040204" pitchFamily="34" charset="0"/>
                          </a:rPr>
                          <m:t>𝑥</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𝑦</m:t>
                        </m:r>
                      </m:e>
                    </m:d>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1" i="1" smtClean="0">
                        <a:latin typeface="Cambria Math" panose="02040503050406030204" pitchFamily="18" charset="0"/>
                        <a:ea typeface="Tahoma" panose="020B0604030504040204" pitchFamily="34" charset="0"/>
                        <a:cs typeface="Tahoma" panose="020B0604030504040204" pitchFamily="34" charset="0"/>
                      </a:rPr>
                      <m:t>𝑫</m:t>
                    </m:r>
                    <m:r>
                      <a:rPr lang="en-US" sz="1000" b="1"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2−</m:t>
                    </m:r>
                    <m:r>
                      <a:rPr lang="en-US" sz="1000" b="0" i="1" smtClean="0">
                        <a:latin typeface="Cambria Math" panose="02040503050406030204" pitchFamily="18" charset="0"/>
                        <a:ea typeface="Tahoma" panose="020B0604030504040204" pitchFamily="34" charset="0"/>
                        <a:cs typeface="Tahoma" panose="020B0604030504040204" pitchFamily="34" charset="0"/>
                      </a:rPr>
                      <m:t>𝐷</m:t>
                    </m:r>
                  </m:oMath>
                </a14:m>
                <a:endParaRPr lang="en-US" sz="100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𝑓</m:t>
                    </m:r>
                    <m:d>
                      <m:dPr>
                        <m:ctrlPr>
                          <a:rPr lang="en-US" sz="1000" b="0" i="1" smtClean="0">
                            <a:latin typeface="Cambria Math" panose="02040503050406030204" pitchFamily="18" charset="0"/>
                            <a:ea typeface="Tahoma" panose="020B0604030504040204" pitchFamily="34" charset="0"/>
                            <a:cs typeface="Tahoma" panose="020B0604030504040204" pitchFamily="34" charset="0"/>
                          </a:rPr>
                        </m:ctrlPr>
                      </m:dPr>
                      <m:e>
                        <m:r>
                          <a:rPr lang="en-US" sz="1000" b="0" i="1" smtClean="0">
                            <a:latin typeface="Cambria Math" panose="02040503050406030204" pitchFamily="18" charset="0"/>
                            <a:ea typeface="Tahoma" panose="020B0604030504040204" pitchFamily="34" charset="0"/>
                            <a:cs typeface="Tahoma" panose="020B0604030504040204" pitchFamily="34" charset="0"/>
                          </a:rPr>
                          <m:t>𝑥</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𝑦</m:t>
                        </m:r>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𝑧</m:t>
                        </m:r>
                      </m:e>
                    </m:d>
                    <m:r>
                      <a:rPr lang="en-US" sz="1000" b="0" i="1" smtClean="0">
                        <a:latin typeface="Cambria Math" panose="02040503050406030204" pitchFamily="18" charset="0"/>
                        <a:ea typeface="Tahoma" panose="020B0604030504040204" pitchFamily="34" charset="0"/>
                        <a:cs typeface="Tahoma" panose="020B0604030504040204" pitchFamily="34" charset="0"/>
                      </a:rPr>
                      <m:t>→</m:t>
                    </m:r>
                    <m:r>
                      <a:rPr lang="en-US" sz="1000" b="1" i="1" smtClean="0">
                        <a:latin typeface="Cambria Math" panose="02040503050406030204" pitchFamily="18" charset="0"/>
                        <a:ea typeface="Tahoma" panose="020B0604030504040204" pitchFamily="34" charset="0"/>
                        <a:cs typeface="Tahoma" panose="020B0604030504040204" pitchFamily="34" charset="0"/>
                      </a:rPr>
                      <m:t>𝑫</m:t>
                    </m:r>
                    <m:r>
                      <a:rPr lang="en-US" sz="1000" b="1" i="1" smtClean="0">
                        <a:latin typeface="Cambria Math" panose="02040503050406030204" pitchFamily="18" charset="0"/>
                        <a:ea typeface="Tahoma" panose="020B0604030504040204" pitchFamily="34" charset="0"/>
                        <a:cs typeface="Tahoma" panose="020B0604030504040204" pitchFamily="34" charset="0"/>
                      </a:rPr>
                      <m:t>:</m:t>
                    </m:r>
                    <m:r>
                      <a:rPr lang="en-US" sz="1000" b="0" i="1" smtClean="0">
                        <a:latin typeface="Cambria Math" panose="02040503050406030204" pitchFamily="18" charset="0"/>
                        <a:ea typeface="Tahoma" panose="020B0604030504040204" pitchFamily="34" charset="0"/>
                        <a:cs typeface="Tahoma" panose="020B0604030504040204" pitchFamily="34" charset="0"/>
                      </a:rPr>
                      <m:t>3−</m:t>
                    </m:r>
                    <m:r>
                      <a:rPr lang="en-US" sz="1000" b="0" i="1" smtClean="0">
                        <a:latin typeface="Cambria Math" panose="02040503050406030204" pitchFamily="18" charset="0"/>
                        <a:ea typeface="Tahoma" panose="020B0604030504040204" pitchFamily="34" charset="0"/>
                        <a:cs typeface="Tahoma" panose="020B0604030504040204" pitchFamily="34" charset="0"/>
                      </a:rPr>
                      <m:t>𝐷</m:t>
                    </m:r>
                  </m:oMath>
                </a14:m>
                <a:endParaRPr lang="en-US" sz="1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5" name="TextBox 14">
                <a:extLst>
                  <a:ext uri="{FF2B5EF4-FFF2-40B4-BE49-F238E27FC236}">
                    <a16:creationId xmlns:a16="http://schemas.microsoft.com/office/drawing/2014/main" id="{DA2D44AE-56A9-407C-A05C-4077125B9316}"/>
                  </a:ext>
                </a:extLst>
              </p:cNvPr>
              <p:cNvSpPr txBox="1">
                <a:spLocks noRot="1" noChangeAspect="1" noMove="1" noResize="1" noEditPoints="1" noAdjustHandles="1" noChangeArrowheads="1" noChangeShapeType="1" noTextEdit="1"/>
              </p:cNvSpPr>
              <p:nvPr/>
            </p:nvSpPr>
            <p:spPr>
              <a:xfrm>
                <a:off x="2190177" y="360913"/>
                <a:ext cx="2512763" cy="2948436"/>
              </a:xfrm>
              <a:prstGeom prst="rect">
                <a:avLst/>
              </a:prstGeom>
              <a:blipFill>
                <a:blip r:embed="rId3"/>
                <a:stretch>
                  <a:fillRect/>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73E78250-A05E-4D92-8E32-C8F01BEF35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825" y="391269"/>
            <a:ext cx="1282393" cy="10272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244CCA1-CC38-4B05-B918-6C5C6B40D42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271869"/>
            <a:ext cx="1056022" cy="10915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77D2F2D-76C3-40B6-BC5D-59C6CAFAC0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616" y="2251700"/>
            <a:ext cx="1260559" cy="10915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DD8D76C-8F18-40D5-AFD2-9B7346F2F12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06" y="1273175"/>
            <a:ext cx="1111456" cy="94819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C1A0A48-DB1D-4B15-9DB8-ED032EE55CE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02975" y="1336296"/>
            <a:ext cx="1066971" cy="89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096955"/>
      </p:ext>
    </p:extLst>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45</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4" cstate="print">
              <a:duotone>
                <a:prstClr val="black"/>
                <a:schemeClr val="accent6">
                  <a:tint val="45000"/>
                  <a:satMod val="400000"/>
                </a:schemeClr>
              </a:duotone>
              <a:extLst>
                <a:ext uri="{BEBA8EAE-BF5A-486C-A8C5-ECC9F3942E4B}">
                  <a14:imgProps xmlns:a14="http://schemas.microsoft.com/office/drawing/2010/main">
                    <a14:imgLayer r:embed="rId5">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documentclass{article}&#10;\usepackage{amsmath}&#10;\pagestyle{empty}&#10;\begin{document}&#10;&#10;&#10;$$&#10;\text{A) } f(x, y)=-\pi x^{4}+2 \pi x^{2}-\pi y^{4}+2 \pi y^{2}&#10;$$&#10;&#10;\end{document}" title="IguanaTex Bitmap Display">
            <a:extLst>
              <a:ext uri="{FF2B5EF4-FFF2-40B4-BE49-F238E27FC236}">
                <a16:creationId xmlns:a16="http://schemas.microsoft.com/office/drawing/2014/main" id="{D542A134-9762-CA5E-C598-7F76A3D59EC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47650" y="905478"/>
            <a:ext cx="2208000" cy="144000"/>
          </a:xfrm>
          <a:prstGeom prst="rect">
            <a:avLst/>
          </a:prstGeom>
        </p:spPr>
      </p:pic>
      <p:pic>
        <p:nvPicPr>
          <p:cNvPr id="17" name="Picture 16" descr="\documentclass{article}&#10;\usepackage{amsmath}&#10;\pagestyle{empty}&#10;\begin{document}&#10;&#10;&#10;$$&#10;\text{B) } f(x, y)=\frac{1}{\pi} \mathrm{e}^{-x^{2}-y^{2}}&#10;$$&#10;&#10;\end{document}" title="IguanaTex Bitmap Display">
            <a:extLst>
              <a:ext uri="{FF2B5EF4-FFF2-40B4-BE49-F238E27FC236}">
                <a16:creationId xmlns:a16="http://schemas.microsoft.com/office/drawing/2014/main" id="{AEDDC831-D76E-2504-D961-4E7C2F278E5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38450" y="826083"/>
            <a:ext cx="1234286" cy="258286"/>
          </a:xfrm>
          <a:prstGeom prst="rect">
            <a:avLst/>
          </a:prstGeom>
        </p:spPr>
      </p:pic>
      <p:sp>
        <p:nvSpPr>
          <p:cNvPr id="18" name="TextBox 17">
            <a:extLst>
              <a:ext uri="{FF2B5EF4-FFF2-40B4-BE49-F238E27FC236}">
                <a16:creationId xmlns:a16="http://schemas.microsoft.com/office/drawing/2014/main" id="{D460E390-3CFE-33BC-A663-80835AD11789}"/>
              </a:ext>
            </a:extLst>
          </p:cNvPr>
          <p:cNvSpPr txBox="1"/>
          <p:nvPr/>
        </p:nvSpPr>
        <p:spPr>
          <a:xfrm>
            <a:off x="107475" y="409103"/>
            <a:ext cx="4254973"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For each function label its graph from the options below (you may only use each function once, two of the graphs should remain </a:t>
            </a:r>
            <a:r>
              <a:rPr lang="en-US" sz="1100" dirty="0" err="1">
                <a:latin typeface="Times New Roman" panose="02020603050405020304" pitchFamily="18" charset="0"/>
                <a:cs typeface="Times New Roman" panose="02020603050405020304" pitchFamily="18" charset="0"/>
              </a:rPr>
              <a:t>unlabelled</a:t>
            </a:r>
            <a:r>
              <a:rPr lang="en-US" sz="1100" dirty="0">
                <a:latin typeface="Times New Roman" panose="02020603050405020304" pitchFamily="18" charset="0"/>
                <a:cs typeface="Times New Roman" panose="02020603050405020304" pitchFamily="18" charset="0"/>
              </a:rPr>
              <a:t>):</a:t>
            </a:r>
          </a:p>
        </p:txBody>
      </p:sp>
      <p:pic>
        <p:nvPicPr>
          <p:cNvPr id="23" name="Picture 22" descr="Chart, surface chart&#10;&#10;Description automatically generated">
            <a:extLst>
              <a:ext uri="{FF2B5EF4-FFF2-40B4-BE49-F238E27FC236}">
                <a16:creationId xmlns:a16="http://schemas.microsoft.com/office/drawing/2014/main" id="{67D6BFAB-6DE9-50C7-8B63-714B063C58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0422" t="12566" r="-1" b="1333"/>
          <a:stretch/>
        </p:blipFill>
        <p:spPr>
          <a:xfrm>
            <a:off x="2416990" y="2178975"/>
            <a:ext cx="1309924" cy="1056920"/>
          </a:xfrm>
          <a:prstGeom prst="rect">
            <a:avLst/>
          </a:prstGeom>
        </p:spPr>
      </p:pic>
      <p:pic>
        <p:nvPicPr>
          <p:cNvPr id="25" name="Picture 24" descr="Chart, surface chart&#10;&#10;Description automatically generated">
            <a:extLst>
              <a:ext uri="{FF2B5EF4-FFF2-40B4-BE49-F238E27FC236}">
                <a16:creationId xmlns:a16="http://schemas.microsoft.com/office/drawing/2014/main" id="{552B9532-6DB4-51BD-220D-31BE635C56E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177" r="3536" b="4130"/>
          <a:stretch/>
        </p:blipFill>
        <p:spPr>
          <a:xfrm>
            <a:off x="2515597" y="1084369"/>
            <a:ext cx="1054084" cy="1083579"/>
          </a:xfrm>
          <a:prstGeom prst="rect">
            <a:avLst/>
          </a:prstGeom>
        </p:spPr>
      </p:pic>
      <p:pic>
        <p:nvPicPr>
          <p:cNvPr id="27" name="Picture 26" descr="Chart, surface chart&#10;&#10;Description automatically generated">
            <a:extLst>
              <a:ext uri="{FF2B5EF4-FFF2-40B4-BE49-F238E27FC236}">
                <a16:creationId xmlns:a16="http://schemas.microsoft.com/office/drawing/2014/main" id="{E7005A46-6F59-79EB-BA69-D5929B379F6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555" b="8312"/>
          <a:stretch/>
        </p:blipFill>
        <p:spPr>
          <a:xfrm>
            <a:off x="418285" y="1100713"/>
            <a:ext cx="1257209" cy="965631"/>
          </a:xfrm>
          <a:prstGeom prst="rect">
            <a:avLst/>
          </a:prstGeom>
        </p:spPr>
      </p:pic>
      <p:pic>
        <p:nvPicPr>
          <p:cNvPr id="29" name="Picture 28" descr="Chart, surface chart&#10;&#10;Description automatically generated">
            <a:extLst>
              <a:ext uri="{FF2B5EF4-FFF2-40B4-BE49-F238E27FC236}">
                <a16:creationId xmlns:a16="http://schemas.microsoft.com/office/drawing/2014/main" id="{F60AEC0D-6280-3384-24E6-FDBE6F511B5E}"/>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3714" t="3761" r="4881" b="14771"/>
          <a:stretch/>
        </p:blipFill>
        <p:spPr>
          <a:xfrm>
            <a:off x="473005" y="2204084"/>
            <a:ext cx="1147767" cy="898743"/>
          </a:xfrm>
          <a:prstGeom prst="rect">
            <a:avLst/>
          </a:prstGeom>
        </p:spPr>
      </p:pic>
      <p:sp>
        <p:nvSpPr>
          <p:cNvPr id="33" name="Rectangle 32">
            <a:extLst>
              <a:ext uri="{FF2B5EF4-FFF2-40B4-BE49-F238E27FC236}">
                <a16:creationId xmlns:a16="http://schemas.microsoft.com/office/drawing/2014/main" id="{E8EDAA42-D9DF-A7BC-4DB5-E1E267E49E09}"/>
              </a:ext>
            </a:extLst>
          </p:cNvPr>
          <p:cNvSpPr/>
          <p:nvPr/>
        </p:nvSpPr>
        <p:spPr>
          <a:xfrm>
            <a:off x="1675494" y="1425575"/>
            <a:ext cx="248556" cy="2511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1" name="Rectangle 60">
            <a:extLst>
              <a:ext uri="{FF2B5EF4-FFF2-40B4-BE49-F238E27FC236}">
                <a16:creationId xmlns:a16="http://schemas.microsoft.com/office/drawing/2014/main" id="{7BF9020F-412F-DCBF-CA22-325527E41056}"/>
              </a:ext>
            </a:extLst>
          </p:cNvPr>
          <p:cNvSpPr/>
          <p:nvPr/>
        </p:nvSpPr>
        <p:spPr>
          <a:xfrm>
            <a:off x="1675494" y="2402292"/>
            <a:ext cx="248556" cy="2511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2" name="Rectangle 61">
            <a:extLst>
              <a:ext uri="{FF2B5EF4-FFF2-40B4-BE49-F238E27FC236}">
                <a16:creationId xmlns:a16="http://schemas.microsoft.com/office/drawing/2014/main" id="{14F9C003-A964-1EDF-E791-8A6491A7885A}"/>
              </a:ext>
            </a:extLst>
          </p:cNvPr>
          <p:cNvSpPr/>
          <p:nvPr/>
        </p:nvSpPr>
        <p:spPr>
          <a:xfrm>
            <a:off x="3726914" y="1425575"/>
            <a:ext cx="248556" cy="2511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3" name="Rectangle 62">
            <a:extLst>
              <a:ext uri="{FF2B5EF4-FFF2-40B4-BE49-F238E27FC236}">
                <a16:creationId xmlns:a16="http://schemas.microsoft.com/office/drawing/2014/main" id="{62CECDF4-FF12-BE24-5903-3329E4423F28}"/>
              </a:ext>
            </a:extLst>
          </p:cNvPr>
          <p:cNvSpPr/>
          <p:nvPr/>
        </p:nvSpPr>
        <p:spPr>
          <a:xfrm>
            <a:off x="3726914" y="2402829"/>
            <a:ext cx="248556" cy="2511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50460443"/>
      </p:ext>
    </p:extLst>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46</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4" cstate="print">
              <a:duotone>
                <a:prstClr val="black"/>
                <a:schemeClr val="accent6">
                  <a:tint val="45000"/>
                  <a:satMod val="400000"/>
                </a:schemeClr>
              </a:duotone>
              <a:extLst>
                <a:ext uri="{BEBA8EAE-BF5A-486C-A8C5-ECC9F3942E4B}">
                  <a14:imgProps xmlns:a14="http://schemas.microsoft.com/office/drawing/2010/main">
                    <a14:imgLayer r:embed="rId5">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documentclass{article}&#10;\usepackage{amsmath}&#10;\pagestyle{empty}&#10;\begin{document}&#10;&#10;&#10;$$&#10;\text{A) } f(x, y)=-\pi x^{4}+2 \pi x^{2}-\pi y^{4}+2 \pi y^{2}&#10;$$&#10;&#10;\end{document}" title="IguanaTex Bitmap Display">
            <a:extLst>
              <a:ext uri="{FF2B5EF4-FFF2-40B4-BE49-F238E27FC236}">
                <a16:creationId xmlns:a16="http://schemas.microsoft.com/office/drawing/2014/main" id="{D542A134-9762-CA5E-C598-7F76A3D59EC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47650" y="905478"/>
            <a:ext cx="2208000" cy="144000"/>
          </a:xfrm>
          <a:prstGeom prst="rect">
            <a:avLst/>
          </a:prstGeom>
        </p:spPr>
      </p:pic>
      <p:pic>
        <p:nvPicPr>
          <p:cNvPr id="17" name="Picture 16" descr="\documentclass{article}&#10;\usepackage{amsmath}&#10;\pagestyle{empty}&#10;\begin{document}&#10;&#10;&#10;$$&#10;\text{B) } f(x, y)=\frac{1}{\pi} \mathrm{e}^{-x^{2}-y^{2}}&#10;$$&#10;&#10;\end{document}" title="IguanaTex Bitmap Display">
            <a:extLst>
              <a:ext uri="{FF2B5EF4-FFF2-40B4-BE49-F238E27FC236}">
                <a16:creationId xmlns:a16="http://schemas.microsoft.com/office/drawing/2014/main" id="{AEDDC831-D76E-2504-D961-4E7C2F278E5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38450" y="826083"/>
            <a:ext cx="1234286" cy="258286"/>
          </a:xfrm>
          <a:prstGeom prst="rect">
            <a:avLst/>
          </a:prstGeom>
        </p:spPr>
      </p:pic>
      <p:sp>
        <p:nvSpPr>
          <p:cNvPr id="18" name="TextBox 17">
            <a:extLst>
              <a:ext uri="{FF2B5EF4-FFF2-40B4-BE49-F238E27FC236}">
                <a16:creationId xmlns:a16="http://schemas.microsoft.com/office/drawing/2014/main" id="{D460E390-3CFE-33BC-A663-80835AD11789}"/>
              </a:ext>
            </a:extLst>
          </p:cNvPr>
          <p:cNvSpPr txBox="1"/>
          <p:nvPr/>
        </p:nvSpPr>
        <p:spPr>
          <a:xfrm>
            <a:off x="107475" y="409103"/>
            <a:ext cx="4254973"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For each function label its graph from the options below (you may only use each function once, two of the graphs should remain </a:t>
            </a:r>
            <a:r>
              <a:rPr lang="en-US" sz="1100" dirty="0" err="1">
                <a:latin typeface="Times New Roman" panose="02020603050405020304" pitchFamily="18" charset="0"/>
                <a:cs typeface="Times New Roman" panose="02020603050405020304" pitchFamily="18" charset="0"/>
              </a:rPr>
              <a:t>unlabelled</a:t>
            </a:r>
            <a:r>
              <a:rPr lang="en-US" sz="1100" dirty="0">
                <a:latin typeface="Times New Roman" panose="02020603050405020304" pitchFamily="18" charset="0"/>
                <a:cs typeface="Times New Roman" panose="02020603050405020304" pitchFamily="18" charset="0"/>
              </a:rPr>
              <a:t>):</a:t>
            </a:r>
          </a:p>
        </p:txBody>
      </p:sp>
      <p:pic>
        <p:nvPicPr>
          <p:cNvPr id="23" name="Picture 22" descr="Chart, surface chart&#10;&#10;Description automatically generated">
            <a:extLst>
              <a:ext uri="{FF2B5EF4-FFF2-40B4-BE49-F238E27FC236}">
                <a16:creationId xmlns:a16="http://schemas.microsoft.com/office/drawing/2014/main" id="{67D6BFAB-6DE9-50C7-8B63-714B063C58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0422" t="12566" r="-1" b="1333"/>
          <a:stretch/>
        </p:blipFill>
        <p:spPr>
          <a:xfrm>
            <a:off x="2416990" y="2178975"/>
            <a:ext cx="1309924" cy="1056920"/>
          </a:xfrm>
          <a:prstGeom prst="rect">
            <a:avLst/>
          </a:prstGeom>
        </p:spPr>
      </p:pic>
      <p:pic>
        <p:nvPicPr>
          <p:cNvPr id="25" name="Picture 24" descr="Chart, surface chart&#10;&#10;Description automatically generated">
            <a:extLst>
              <a:ext uri="{FF2B5EF4-FFF2-40B4-BE49-F238E27FC236}">
                <a16:creationId xmlns:a16="http://schemas.microsoft.com/office/drawing/2014/main" id="{552B9532-6DB4-51BD-220D-31BE635C56E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177" r="3536" b="4130"/>
          <a:stretch/>
        </p:blipFill>
        <p:spPr>
          <a:xfrm>
            <a:off x="2515597" y="1084369"/>
            <a:ext cx="1054084" cy="1083579"/>
          </a:xfrm>
          <a:prstGeom prst="rect">
            <a:avLst/>
          </a:prstGeom>
        </p:spPr>
      </p:pic>
      <p:pic>
        <p:nvPicPr>
          <p:cNvPr id="27" name="Picture 26" descr="Chart, surface chart&#10;&#10;Description automatically generated">
            <a:extLst>
              <a:ext uri="{FF2B5EF4-FFF2-40B4-BE49-F238E27FC236}">
                <a16:creationId xmlns:a16="http://schemas.microsoft.com/office/drawing/2014/main" id="{E7005A46-6F59-79EB-BA69-D5929B379F6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555" b="8312"/>
          <a:stretch/>
        </p:blipFill>
        <p:spPr>
          <a:xfrm>
            <a:off x="418285" y="1100713"/>
            <a:ext cx="1257209" cy="965631"/>
          </a:xfrm>
          <a:prstGeom prst="rect">
            <a:avLst/>
          </a:prstGeom>
        </p:spPr>
      </p:pic>
      <p:pic>
        <p:nvPicPr>
          <p:cNvPr id="29" name="Picture 28" descr="Chart, surface chart&#10;&#10;Description automatically generated">
            <a:extLst>
              <a:ext uri="{FF2B5EF4-FFF2-40B4-BE49-F238E27FC236}">
                <a16:creationId xmlns:a16="http://schemas.microsoft.com/office/drawing/2014/main" id="{F60AEC0D-6280-3384-24E6-FDBE6F511B5E}"/>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3714" t="3761" r="4881" b="14771"/>
          <a:stretch/>
        </p:blipFill>
        <p:spPr>
          <a:xfrm>
            <a:off x="473005" y="2204084"/>
            <a:ext cx="1147767" cy="898743"/>
          </a:xfrm>
          <a:prstGeom prst="rect">
            <a:avLst/>
          </a:prstGeom>
        </p:spPr>
      </p:pic>
      <p:sp>
        <p:nvSpPr>
          <p:cNvPr id="33" name="Rectangle 32">
            <a:extLst>
              <a:ext uri="{FF2B5EF4-FFF2-40B4-BE49-F238E27FC236}">
                <a16:creationId xmlns:a16="http://schemas.microsoft.com/office/drawing/2014/main" id="{E8EDAA42-D9DF-A7BC-4DB5-E1E267E49E09}"/>
              </a:ext>
            </a:extLst>
          </p:cNvPr>
          <p:cNvSpPr/>
          <p:nvPr/>
        </p:nvSpPr>
        <p:spPr>
          <a:xfrm>
            <a:off x="1675494" y="1425575"/>
            <a:ext cx="248556" cy="2511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1" name="Rectangle 60">
            <a:extLst>
              <a:ext uri="{FF2B5EF4-FFF2-40B4-BE49-F238E27FC236}">
                <a16:creationId xmlns:a16="http://schemas.microsoft.com/office/drawing/2014/main" id="{7BF9020F-412F-DCBF-CA22-325527E41056}"/>
              </a:ext>
            </a:extLst>
          </p:cNvPr>
          <p:cNvSpPr/>
          <p:nvPr/>
        </p:nvSpPr>
        <p:spPr>
          <a:xfrm>
            <a:off x="1675494" y="2402292"/>
            <a:ext cx="248556" cy="2511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2" name="Rectangle 61">
            <a:extLst>
              <a:ext uri="{FF2B5EF4-FFF2-40B4-BE49-F238E27FC236}">
                <a16:creationId xmlns:a16="http://schemas.microsoft.com/office/drawing/2014/main" id="{14F9C003-A964-1EDF-E791-8A6491A7885A}"/>
              </a:ext>
            </a:extLst>
          </p:cNvPr>
          <p:cNvSpPr/>
          <p:nvPr/>
        </p:nvSpPr>
        <p:spPr>
          <a:xfrm>
            <a:off x="3726914" y="1425575"/>
            <a:ext cx="248556" cy="2511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3" name="Rectangle 62">
            <a:extLst>
              <a:ext uri="{FF2B5EF4-FFF2-40B4-BE49-F238E27FC236}">
                <a16:creationId xmlns:a16="http://schemas.microsoft.com/office/drawing/2014/main" id="{62CECDF4-FF12-BE24-5903-3329E4423F28}"/>
              </a:ext>
            </a:extLst>
          </p:cNvPr>
          <p:cNvSpPr/>
          <p:nvPr/>
        </p:nvSpPr>
        <p:spPr>
          <a:xfrm>
            <a:off x="3726914" y="2402829"/>
            <a:ext cx="248556" cy="2511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 name="TextBox 3">
            <a:extLst>
              <a:ext uri="{FF2B5EF4-FFF2-40B4-BE49-F238E27FC236}">
                <a16:creationId xmlns:a16="http://schemas.microsoft.com/office/drawing/2014/main" id="{9240768E-C10E-05FD-FD6A-6EAB4CAC3A1E}"/>
              </a:ext>
            </a:extLst>
          </p:cNvPr>
          <p:cNvSpPr txBox="1"/>
          <p:nvPr/>
        </p:nvSpPr>
        <p:spPr>
          <a:xfrm>
            <a:off x="1645552" y="1385426"/>
            <a:ext cx="292912" cy="323165"/>
          </a:xfrm>
          <a:prstGeom prst="rect">
            <a:avLst/>
          </a:prstGeom>
          <a:noFill/>
        </p:spPr>
        <p:txBody>
          <a:bodyPr wrap="square" rtlCol="0">
            <a:spAutoFit/>
          </a:bodyPr>
          <a:lstStyle/>
          <a:p>
            <a:r>
              <a:rPr lang="en-US" sz="1500" b="1" dirty="0">
                <a:latin typeface="Tahoma" panose="020B0604030504040204" pitchFamily="34" charset="0"/>
                <a:ea typeface="Tahoma" panose="020B0604030504040204" pitchFamily="34" charset="0"/>
                <a:cs typeface="Tahoma" panose="020B0604030504040204" pitchFamily="34" charset="0"/>
              </a:rPr>
              <a:t>A</a:t>
            </a:r>
          </a:p>
        </p:txBody>
      </p:sp>
      <p:sp>
        <p:nvSpPr>
          <p:cNvPr id="28" name="TextBox 27">
            <a:extLst>
              <a:ext uri="{FF2B5EF4-FFF2-40B4-BE49-F238E27FC236}">
                <a16:creationId xmlns:a16="http://schemas.microsoft.com/office/drawing/2014/main" id="{5E9A0EF7-F597-D98F-3BE6-932A493696B3}"/>
              </a:ext>
            </a:extLst>
          </p:cNvPr>
          <p:cNvSpPr txBox="1"/>
          <p:nvPr/>
        </p:nvSpPr>
        <p:spPr>
          <a:xfrm>
            <a:off x="3693528" y="2366291"/>
            <a:ext cx="292912" cy="323165"/>
          </a:xfrm>
          <a:prstGeom prst="rect">
            <a:avLst/>
          </a:prstGeom>
          <a:noFill/>
        </p:spPr>
        <p:txBody>
          <a:bodyPr wrap="square" rtlCol="0">
            <a:spAutoFit/>
          </a:bodyPr>
          <a:lstStyle/>
          <a:p>
            <a:r>
              <a:rPr lang="en-US" sz="1500" b="1" dirty="0">
                <a:latin typeface="Tahoma" panose="020B0604030504040204" pitchFamily="34" charset="0"/>
                <a:ea typeface="Tahoma" panose="020B0604030504040204" pitchFamily="34" charset="0"/>
                <a:cs typeface="Tahoma" panose="020B0604030504040204" pitchFamily="34" charset="0"/>
              </a:rPr>
              <a:t>B</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DB58664-B091-04F5-93D5-0CBAFFD1CD3D}"/>
                  </a:ext>
                </a:extLst>
              </p:cNvPr>
              <p:cNvSpPr txBox="1"/>
              <p:nvPr/>
            </p:nvSpPr>
            <p:spPr>
              <a:xfrm>
                <a:off x="3688894" y="2707435"/>
                <a:ext cx="837928" cy="469616"/>
              </a:xfrm>
              <a:prstGeom prst="rect">
                <a:avLst/>
              </a:prstGeom>
              <a:noFill/>
            </p:spPr>
            <p:txBody>
              <a:bodyPr wrap="square" rtlCol="0">
                <a:spAutoFit/>
              </a:bodyPr>
              <a:lstStyle/>
              <a:p>
                <a:r>
                  <a:rPr lang="en-US" sz="700" dirty="0">
                    <a:solidFill>
                      <a:srgbClr val="0070C0"/>
                    </a:solidFill>
                    <a:latin typeface="Times New Roman" panose="02020603050405020304" pitchFamily="18" charset="0"/>
                    <a:cs typeface="Times New Roman" panose="02020603050405020304" pitchFamily="18" charset="0"/>
                  </a:rPr>
                  <a:t>Polar symmetry provided by </a:t>
                </a:r>
                <a14:m>
                  <m:oMath xmlns:m="http://schemas.openxmlformats.org/officeDocument/2006/math">
                    <m:sSup>
                      <m:sSupPr>
                        <m:ctrlPr>
                          <a:rPr lang="en-US" sz="700" b="0" i="1" smtClean="0">
                            <a:solidFill>
                              <a:srgbClr val="0070C0"/>
                            </a:solidFill>
                            <a:latin typeface="Cambria Math" panose="02040503050406030204" pitchFamily="18" charset="0"/>
                            <a:cs typeface="Times New Roman" panose="02020603050405020304" pitchFamily="18" charset="0"/>
                          </a:rPr>
                        </m:ctrlPr>
                      </m:sSupPr>
                      <m:e>
                        <m:r>
                          <a:rPr lang="en-US" sz="700" b="0" i="1" smtClean="0">
                            <a:solidFill>
                              <a:srgbClr val="0070C0"/>
                            </a:solidFill>
                            <a:latin typeface="Cambria Math" panose="02040503050406030204" pitchFamily="18" charset="0"/>
                            <a:cs typeface="Times New Roman" panose="02020603050405020304" pitchFamily="18" charset="0"/>
                          </a:rPr>
                          <m:t>𝑓</m:t>
                        </m:r>
                        <m:d>
                          <m:dPr>
                            <m:ctrlPr>
                              <a:rPr lang="en-US" sz="700" b="0" i="1" smtClean="0">
                                <a:solidFill>
                                  <a:srgbClr val="0070C0"/>
                                </a:solidFill>
                                <a:latin typeface="Cambria Math" panose="02040503050406030204" pitchFamily="18" charset="0"/>
                                <a:cs typeface="Times New Roman" panose="02020603050405020304" pitchFamily="18" charset="0"/>
                              </a:rPr>
                            </m:ctrlPr>
                          </m:dPr>
                          <m:e>
                            <m:r>
                              <a:rPr lang="en-US" sz="700" b="0" i="1" smtClean="0">
                                <a:solidFill>
                                  <a:srgbClr val="0070C0"/>
                                </a:solidFill>
                                <a:latin typeface="Cambria Math" panose="02040503050406030204" pitchFamily="18" charset="0"/>
                                <a:cs typeface="Times New Roman" panose="02020603050405020304" pitchFamily="18" charset="0"/>
                              </a:rPr>
                              <m:t>𝑟</m:t>
                            </m:r>
                            <m:r>
                              <a:rPr lang="en-US" sz="700" b="0" i="1" smtClean="0">
                                <a:solidFill>
                                  <a:srgbClr val="0070C0"/>
                                </a:solidFill>
                                <a:latin typeface="Cambria Math" panose="02040503050406030204" pitchFamily="18" charset="0"/>
                                <a:cs typeface="Times New Roman" panose="02020603050405020304" pitchFamily="18" charset="0"/>
                              </a:rPr>
                              <m:t>,</m:t>
                            </m:r>
                            <m:r>
                              <a:rPr lang="en-US" sz="700" b="0" i="1" smtClean="0">
                                <a:solidFill>
                                  <a:srgbClr val="0070C0"/>
                                </a:solidFill>
                                <a:latin typeface="Cambria Math" panose="02040503050406030204" pitchFamily="18" charset="0"/>
                                <a:cs typeface="Times New Roman" panose="02020603050405020304" pitchFamily="18" charset="0"/>
                              </a:rPr>
                              <m:t>𝜃</m:t>
                            </m:r>
                          </m:e>
                        </m:d>
                        <m:r>
                          <a:rPr lang="en-US" sz="700" b="0" i="1" smtClean="0">
                            <a:solidFill>
                              <a:srgbClr val="0070C0"/>
                            </a:solidFill>
                            <a:latin typeface="Cambria Math" panose="02040503050406030204" pitchFamily="18" charset="0"/>
                            <a:cs typeface="Times New Roman" panose="02020603050405020304" pitchFamily="18" charset="0"/>
                          </a:rPr>
                          <m:t>=</m:t>
                        </m:r>
                        <m:f>
                          <m:fPr>
                            <m:ctrlPr>
                              <a:rPr lang="en-US" sz="700" b="0" i="1" smtClean="0">
                                <a:solidFill>
                                  <a:srgbClr val="0070C0"/>
                                </a:solidFill>
                                <a:latin typeface="Cambria Math" panose="02040503050406030204" pitchFamily="18" charset="0"/>
                                <a:cs typeface="Times New Roman" panose="02020603050405020304" pitchFamily="18" charset="0"/>
                              </a:rPr>
                            </m:ctrlPr>
                          </m:fPr>
                          <m:num>
                            <m:r>
                              <a:rPr lang="en-US" sz="700" b="0" i="1" smtClean="0">
                                <a:solidFill>
                                  <a:srgbClr val="0070C0"/>
                                </a:solidFill>
                                <a:latin typeface="Cambria Math" panose="02040503050406030204" pitchFamily="18" charset="0"/>
                                <a:cs typeface="Times New Roman" panose="02020603050405020304" pitchFamily="18" charset="0"/>
                              </a:rPr>
                              <m:t>1</m:t>
                            </m:r>
                          </m:num>
                          <m:den>
                            <m:r>
                              <a:rPr lang="el-GR" sz="700" b="0" i="1" smtClean="0">
                                <a:solidFill>
                                  <a:srgbClr val="0070C0"/>
                                </a:solidFill>
                                <a:latin typeface="Cambria Math" panose="02040503050406030204" pitchFamily="18" charset="0"/>
                                <a:cs typeface="Times New Roman" panose="02020603050405020304" pitchFamily="18" charset="0"/>
                              </a:rPr>
                              <m:t>𝜋</m:t>
                            </m:r>
                          </m:den>
                        </m:f>
                        <m:r>
                          <a:rPr lang="en-US" sz="700" b="0" i="1" smtClean="0">
                            <a:solidFill>
                              <a:srgbClr val="0070C0"/>
                            </a:solidFill>
                            <a:latin typeface="Cambria Math" panose="02040503050406030204" pitchFamily="18" charset="0"/>
                            <a:cs typeface="Times New Roman" panose="02020603050405020304" pitchFamily="18" charset="0"/>
                          </a:rPr>
                          <m:t>𝑒</m:t>
                        </m:r>
                      </m:e>
                      <m:sup>
                        <m:r>
                          <a:rPr lang="en-US" sz="700" b="0" i="1" smtClean="0">
                            <a:solidFill>
                              <a:srgbClr val="0070C0"/>
                            </a:solidFill>
                            <a:latin typeface="Cambria Math" panose="02040503050406030204" pitchFamily="18" charset="0"/>
                            <a:cs typeface="Times New Roman" panose="02020603050405020304" pitchFamily="18" charset="0"/>
                          </a:rPr>
                          <m:t>−</m:t>
                        </m:r>
                        <m:sSup>
                          <m:sSupPr>
                            <m:ctrlPr>
                              <a:rPr lang="en-US" sz="700" b="0" i="1" smtClean="0">
                                <a:solidFill>
                                  <a:srgbClr val="0070C0"/>
                                </a:solidFill>
                                <a:latin typeface="Cambria Math" panose="02040503050406030204" pitchFamily="18" charset="0"/>
                                <a:cs typeface="Times New Roman" panose="02020603050405020304" pitchFamily="18" charset="0"/>
                              </a:rPr>
                            </m:ctrlPr>
                          </m:sSupPr>
                          <m:e>
                            <m:r>
                              <a:rPr lang="en-US" sz="700" b="0" i="1" smtClean="0">
                                <a:solidFill>
                                  <a:srgbClr val="0070C0"/>
                                </a:solidFill>
                                <a:latin typeface="Cambria Math" panose="02040503050406030204" pitchFamily="18" charset="0"/>
                                <a:cs typeface="Times New Roman" panose="02020603050405020304" pitchFamily="18" charset="0"/>
                              </a:rPr>
                              <m:t>𝑟</m:t>
                            </m:r>
                          </m:e>
                          <m:sup>
                            <m:r>
                              <a:rPr lang="en-US" sz="700" b="0" i="1" smtClean="0">
                                <a:solidFill>
                                  <a:srgbClr val="0070C0"/>
                                </a:solidFill>
                                <a:latin typeface="Cambria Math" panose="02040503050406030204" pitchFamily="18" charset="0"/>
                                <a:cs typeface="Times New Roman" panose="02020603050405020304" pitchFamily="18" charset="0"/>
                              </a:rPr>
                              <m:t>2</m:t>
                            </m:r>
                          </m:sup>
                        </m:sSup>
                      </m:sup>
                    </m:sSup>
                  </m:oMath>
                </a14:m>
                <a:endParaRPr lang="en-US" sz="7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3DB58664-B091-04F5-93D5-0CBAFFD1CD3D}"/>
                  </a:ext>
                </a:extLst>
              </p:cNvPr>
              <p:cNvSpPr txBox="1">
                <a:spLocks noRot="1" noChangeAspect="1" noMove="1" noResize="1" noEditPoints="1" noAdjustHandles="1" noChangeArrowheads="1" noChangeShapeType="1" noTextEdit="1"/>
              </p:cNvSpPr>
              <p:nvPr/>
            </p:nvSpPr>
            <p:spPr>
              <a:xfrm>
                <a:off x="3688894" y="2707435"/>
                <a:ext cx="837928" cy="4696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82AA5BB-4B1E-9C27-466A-FF61C96C33C8}"/>
                  </a:ext>
                </a:extLst>
              </p:cNvPr>
              <p:cNvSpPr txBox="1"/>
              <p:nvPr/>
            </p:nvSpPr>
            <p:spPr>
              <a:xfrm>
                <a:off x="1444998" y="1708591"/>
                <a:ext cx="1147766" cy="531684"/>
              </a:xfrm>
              <a:prstGeom prst="rect">
                <a:avLst/>
              </a:prstGeom>
              <a:noFill/>
            </p:spPr>
            <p:txBody>
              <a:bodyPr wrap="square">
                <a:spAutoFit/>
              </a:bodyPr>
              <a:lstStyle/>
              <a:p>
                <a:r>
                  <a:rPr lang="en-US" sz="7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Critical points using second derivative test. The sign of both </a:t>
                </a:r>
                <a14:m>
                  <m:oMath xmlns:m="http://schemas.openxmlformats.org/officeDocument/2006/math">
                    <m:sSub>
                      <m:sSubPr>
                        <m:ctrlPr>
                          <a:rPr lang="en-US" sz="700" b="0" i="1" smtClean="0">
                            <a:solidFill>
                              <a:srgbClr val="0070C0"/>
                            </a:solidFill>
                            <a:latin typeface="Cambria Math" panose="02040503050406030204" pitchFamily="18" charset="0"/>
                            <a:ea typeface="Tahoma" panose="020B0604030504040204" pitchFamily="34" charset="0"/>
                            <a:cs typeface="Times New Roman" panose="02020603050405020304" pitchFamily="18" charset="0"/>
                          </a:rPr>
                        </m:ctrlPr>
                      </m:sSubPr>
                      <m:e>
                        <m:r>
                          <a:rPr lang="en-US" sz="700" b="0" i="1" smtClean="0">
                            <a:solidFill>
                              <a:srgbClr val="0070C0"/>
                            </a:solidFill>
                            <a:latin typeface="Cambria Math" panose="02040503050406030204" pitchFamily="18" charset="0"/>
                            <a:ea typeface="Tahoma" panose="020B0604030504040204" pitchFamily="34" charset="0"/>
                            <a:cs typeface="Times New Roman" panose="02020603050405020304" pitchFamily="18" charset="0"/>
                          </a:rPr>
                          <m:t>𝑓</m:t>
                        </m:r>
                      </m:e>
                      <m:sub>
                        <m:r>
                          <a:rPr lang="en-US" sz="700" b="0" i="1" smtClean="0">
                            <a:solidFill>
                              <a:srgbClr val="0070C0"/>
                            </a:solidFill>
                            <a:latin typeface="Cambria Math" panose="02040503050406030204" pitchFamily="18" charset="0"/>
                            <a:ea typeface="Tahoma" panose="020B0604030504040204" pitchFamily="34" charset="0"/>
                            <a:cs typeface="Times New Roman" panose="02020603050405020304" pitchFamily="18" charset="0"/>
                          </a:rPr>
                          <m:t>𝑥𝑥</m:t>
                        </m:r>
                      </m:sub>
                    </m:sSub>
                  </m:oMath>
                </a14:m>
                <a:r>
                  <a:rPr lang="en-US" sz="7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US" sz="700" b="0" i="1" smtClean="0">
                            <a:solidFill>
                              <a:srgbClr val="0070C0"/>
                            </a:solidFill>
                            <a:latin typeface="Cambria Math" panose="02040503050406030204" pitchFamily="18" charset="0"/>
                            <a:ea typeface="Tahoma" panose="020B0604030504040204" pitchFamily="34" charset="0"/>
                            <a:cs typeface="Times New Roman" panose="02020603050405020304" pitchFamily="18" charset="0"/>
                          </a:rPr>
                        </m:ctrlPr>
                      </m:sSubPr>
                      <m:e>
                        <m:r>
                          <a:rPr lang="en-US" sz="700" b="0" i="1" smtClean="0">
                            <a:solidFill>
                              <a:srgbClr val="0070C0"/>
                            </a:solidFill>
                            <a:latin typeface="Cambria Math" panose="02040503050406030204" pitchFamily="18" charset="0"/>
                            <a:ea typeface="Tahoma" panose="020B0604030504040204" pitchFamily="34" charset="0"/>
                            <a:cs typeface="Times New Roman" panose="02020603050405020304" pitchFamily="18" charset="0"/>
                          </a:rPr>
                          <m:t>𝑓</m:t>
                        </m:r>
                      </m:e>
                      <m:sub>
                        <m:r>
                          <a:rPr lang="en-US" sz="700" b="0" i="1" smtClean="0">
                            <a:solidFill>
                              <a:srgbClr val="0070C0"/>
                            </a:solidFill>
                            <a:latin typeface="Cambria Math" panose="02040503050406030204" pitchFamily="18" charset="0"/>
                            <a:ea typeface="Tahoma" panose="020B0604030504040204" pitchFamily="34" charset="0"/>
                            <a:cs typeface="Times New Roman" panose="02020603050405020304" pitchFamily="18" charset="0"/>
                          </a:rPr>
                          <m:t>𝑦𝑦</m:t>
                        </m:r>
                      </m:sub>
                    </m:sSub>
                  </m:oMath>
                </a14:m>
                <a:r>
                  <a:rPr lang="en-US" sz="7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 Traces at </a:t>
                </a:r>
                <a14:m>
                  <m:oMath xmlns:m="http://schemas.openxmlformats.org/officeDocument/2006/math">
                    <m:r>
                      <a:rPr lang="en-US" sz="700" b="0" i="1" smtClean="0">
                        <a:solidFill>
                          <a:srgbClr val="0070C0"/>
                        </a:solidFill>
                        <a:latin typeface="Cambria Math" panose="02040503050406030204" pitchFamily="18" charset="0"/>
                        <a:ea typeface="Tahoma" panose="020B0604030504040204" pitchFamily="34" charset="0"/>
                        <a:cs typeface="Times New Roman" panose="02020603050405020304" pitchFamily="18" charset="0"/>
                      </a:rPr>
                      <m:t>𝑥</m:t>
                    </m:r>
                    <m:r>
                      <a:rPr lang="en-US" sz="700" b="0" i="1" smtClean="0">
                        <a:solidFill>
                          <a:srgbClr val="0070C0"/>
                        </a:solidFill>
                        <a:latin typeface="Cambria Math" panose="02040503050406030204" pitchFamily="18" charset="0"/>
                        <a:ea typeface="Tahoma" panose="020B0604030504040204" pitchFamily="34" charset="0"/>
                        <a:cs typeface="Times New Roman" panose="02020603050405020304" pitchFamily="18" charset="0"/>
                      </a:rPr>
                      <m:t>=0, </m:t>
                    </m:r>
                  </m:oMath>
                </a14:m>
                <a:r>
                  <a:rPr lang="en-US" sz="7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or </a:t>
                </a:r>
                <a14:m>
                  <m:oMath xmlns:m="http://schemas.openxmlformats.org/officeDocument/2006/math">
                    <m:r>
                      <a:rPr lang="en-US" sz="700" b="0" i="1" smtClean="0">
                        <a:solidFill>
                          <a:srgbClr val="0070C0"/>
                        </a:solidFill>
                        <a:latin typeface="Cambria Math" panose="02040503050406030204" pitchFamily="18" charset="0"/>
                        <a:ea typeface="Tahoma" panose="020B0604030504040204" pitchFamily="34" charset="0"/>
                        <a:cs typeface="Times New Roman" panose="02020603050405020304" pitchFamily="18" charset="0"/>
                      </a:rPr>
                      <m:t>𝑦</m:t>
                    </m:r>
                    <m:r>
                      <a:rPr lang="en-US" sz="700" b="0" i="1" smtClean="0">
                        <a:solidFill>
                          <a:srgbClr val="0070C0"/>
                        </a:solidFill>
                        <a:latin typeface="Cambria Math" panose="02040503050406030204" pitchFamily="18" charset="0"/>
                        <a:ea typeface="Tahoma" panose="020B0604030504040204" pitchFamily="34" charset="0"/>
                        <a:cs typeface="Times New Roman" panose="02020603050405020304" pitchFamily="18" charset="0"/>
                      </a:rPr>
                      <m:t>=0</m:t>
                    </m:r>
                  </m:oMath>
                </a14:m>
                <a:endParaRPr lang="en-US" sz="7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082AA5BB-4B1E-9C27-466A-FF61C96C33C8}"/>
                  </a:ext>
                </a:extLst>
              </p:cNvPr>
              <p:cNvSpPr txBox="1">
                <a:spLocks noRot="1" noChangeAspect="1" noMove="1" noResize="1" noEditPoints="1" noAdjustHandles="1" noChangeArrowheads="1" noChangeShapeType="1" noTextEdit="1"/>
              </p:cNvSpPr>
              <p:nvPr/>
            </p:nvSpPr>
            <p:spPr>
              <a:xfrm>
                <a:off x="1444998" y="1708591"/>
                <a:ext cx="1147766" cy="531684"/>
              </a:xfrm>
              <a:prstGeom prst="rect">
                <a:avLst/>
              </a:prstGeom>
              <a:blipFill>
                <a:blip r:embed="rId13"/>
                <a:stretch>
                  <a:fillRect b="-1149"/>
                </a:stretch>
              </a:blipFill>
            </p:spPr>
            <p:txBody>
              <a:bodyPr/>
              <a:lstStyle/>
              <a:p>
                <a:r>
                  <a:rPr lang="en-US">
                    <a:noFill/>
                  </a:rPr>
                  <a:t> </a:t>
                </a:r>
              </a:p>
            </p:txBody>
          </p:sp>
        </mc:Fallback>
      </mc:AlternateContent>
    </p:spTree>
    <p:extLst>
      <p:ext uri="{BB962C8B-B14F-4D97-AF65-F5344CB8AC3E}">
        <p14:creationId xmlns:p14="http://schemas.microsoft.com/office/powerpoint/2010/main" val="984820717"/>
      </p:ext>
    </p:extLst>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2057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Traces &amp; Level Curves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47</a:t>
            </a:fld>
            <a:r>
              <a:rPr spc="-55" dirty="0"/>
              <a:t> </a:t>
            </a:r>
            <a:r>
              <a:rPr spc="35" dirty="0"/>
              <a:t>/</a:t>
            </a:r>
            <a:endParaRPr spc="-55"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A2D44AE-56A9-407C-A05C-4077125B9316}"/>
                  </a:ext>
                </a:extLst>
              </p:cNvPr>
              <p:cNvSpPr txBox="1"/>
              <p:nvPr/>
            </p:nvSpPr>
            <p:spPr>
              <a:xfrm>
                <a:off x="2052079" y="378408"/>
                <a:ext cx="2512763" cy="2862322"/>
              </a:xfrm>
              <a:prstGeom prst="rect">
                <a:avLst/>
              </a:prstGeom>
              <a:noFill/>
            </p:spPr>
            <p:txBody>
              <a:bodyPr wrap="square" rtlCol="0">
                <a:spAutoFit/>
              </a:bodyPr>
              <a:lstStyle/>
              <a:p>
                <a:pPr marL="171450" indent="-171450">
                  <a:buFont typeface="Arial" panose="020B0604020202020204" pitchFamily="34" charset="0"/>
                  <a:buChar char="•"/>
                </a:pPr>
                <a:r>
                  <a:rPr lang="en-US" sz="900" b="1" u="sng" dirty="0">
                    <a:latin typeface="Tahoma" panose="020B0604030504040204" pitchFamily="34" charset="0"/>
                    <a:ea typeface="Tahoma" panose="020B0604030504040204" pitchFamily="34" charset="0"/>
                    <a:cs typeface="Tahoma" panose="020B0604030504040204" pitchFamily="34" charset="0"/>
                  </a:rPr>
                  <a:t>Level Curves:</a:t>
                </a:r>
              </a:p>
              <a:p>
                <a:pPr marL="628650" lvl="1"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The shape we get when a plane intersects our surface at different levels along the axis of the dependent variable</a:t>
                </a:r>
              </a:p>
              <a:p>
                <a:pPr marL="628650" lvl="1"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A map of level curves is a contour plot</a:t>
                </a:r>
              </a:p>
              <a:p>
                <a:pPr marL="628650" lvl="1"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To find level curves set </a:t>
                </a:r>
                <a14:m>
                  <m:oMath xmlns:m="http://schemas.openxmlformats.org/officeDocument/2006/math">
                    <m:r>
                      <a:rPr lang="en-US" sz="900" b="0" i="1" smtClean="0">
                        <a:latin typeface="Cambria Math" panose="02040503050406030204" pitchFamily="18" charset="0"/>
                        <a:ea typeface="Tahoma" panose="020B0604030504040204" pitchFamily="34" charset="0"/>
                        <a:cs typeface="Tahoma" panose="020B0604030504040204" pitchFamily="34" charset="0"/>
                      </a:rPr>
                      <m:t>"</m:t>
                    </m:r>
                    <m:r>
                      <a:rPr lang="en-US" sz="900" b="0" i="1" smtClean="0">
                        <a:latin typeface="Cambria Math" panose="02040503050406030204" pitchFamily="18" charset="0"/>
                        <a:ea typeface="Tahoma" panose="020B0604030504040204" pitchFamily="34" charset="0"/>
                        <a:cs typeface="Tahoma" panose="020B0604030504040204" pitchFamily="34" charset="0"/>
                      </a:rPr>
                      <m:t>𝑓</m:t>
                    </m:r>
                    <m:r>
                      <a:rPr lang="en-US" sz="900" b="0" i="1" smtClean="0">
                        <a:latin typeface="Cambria Math" panose="02040503050406030204" pitchFamily="18" charset="0"/>
                        <a:ea typeface="Tahoma" panose="020B0604030504040204" pitchFamily="34" charset="0"/>
                        <a:cs typeface="Tahoma" panose="020B0604030504040204" pitchFamily="34" charset="0"/>
                      </a:rPr>
                      <m:t>“</m:t>
                    </m:r>
                  </m:oMath>
                </a14:m>
                <a:r>
                  <a:rPr lang="en-US" sz="900" dirty="0">
                    <a:latin typeface="Tahoma" panose="020B0604030504040204" pitchFamily="34" charset="0"/>
                    <a:ea typeface="Tahoma" panose="020B0604030504040204" pitchFamily="34" charset="0"/>
                    <a:cs typeface="Tahoma" panose="020B0604030504040204" pitchFamily="34" charset="0"/>
                  </a:rPr>
                  <a:t> equal to </a:t>
                </a:r>
                <a14:m>
                  <m:oMath xmlns:m="http://schemas.openxmlformats.org/officeDocument/2006/math">
                    <m:r>
                      <a:rPr lang="en-US" sz="900" b="0" i="1" smtClean="0">
                        <a:latin typeface="Cambria Math" panose="02040503050406030204" pitchFamily="18" charset="0"/>
                        <a:ea typeface="Tahoma" panose="020B0604030504040204" pitchFamily="34" charset="0"/>
                        <a:cs typeface="Tahoma" panose="020B0604030504040204" pitchFamily="34" charset="0"/>
                      </a:rPr>
                      <m:t>"</m:t>
                    </m:r>
                    <m:r>
                      <a:rPr lang="en-US" sz="900" b="0" i="1" smtClean="0">
                        <a:latin typeface="Cambria Math" panose="02040503050406030204" pitchFamily="18" charset="0"/>
                        <a:ea typeface="Tahoma" panose="020B0604030504040204" pitchFamily="34" charset="0"/>
                        <a:cs typeface="Tahoma" panose="020B0604030504040204" pitchFamily="34" charset="0"/>
                      </a:rPr>
                      <m:t>𝑘</m:t>
                    </m:r>
                    <m:r>
                      <a:rPr lang="en-US" sz="900" b="0" i="1" smtClean="0">
                        <a:latin typeface="Cambria Math" panose="02040503050406030204" pitchFamily="18" charset="0"/>
                        <a:ea typeface="Tahoma" panose="020B0604030504040204" pitchFamily="34" charset="0"/>
                        <a:cs typeface="Tahoma" panose="020B0604030504040204" pitchFamily="34" charset="0"/>
                      </a:rPr>
                      <m:t>"</m:t>
                    </m:r>
                  </m:oMath>
                </a14:m>
                <a:endParaRPr lang="en-US" sz="90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Traces allow for “slices” of a surface so that we can see how a function behaves</a:t>
                </a:r>
              </a:p>
              <a:p>
                <a:pPr marL="171450" indent="-171450">
                  <a:buFont typeface="Arial" panose="020B0604020202020204" pitchFamily="34" charset="0"/>
                  <a:buChar char="•"/>
                </a:pPr>
                <a:r>
                  <a:rPr lang="en-US" sz="900" b="1" u="sng" dirty="0">
                    <a:latin typeface="Tahoma" panose="020B0604030504040204" pitchFamily="34" charset="0"/>
                    <a:ea typeface="Tahoma" panose="020B0604030504040204" pitchFamily="34" charset="0"/>
                    <a:cs typeface="Tahoma" panose="020B0604030504040204" pitchFamily="34" charset="0"/>
                  </a:rPr>
                  <a:t>Contour Plot:</a:t>
                </a:r>
              </a:p>
              <a:p>
                <a:pPr marL="628650" lvl="1"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Altitude does not change when moving across a level curve</a:t>
                </a:r>
              </a:p>
              <a:p>
                <a:pPr marL="628650" lvl="1"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Altitude does change when moving from one level curve to another</a:t>
                </a:r>
              </a:p>
              <a:p>
                <a:pPr marL="628650" lvl="1"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Closer level curves indicates steeper ascent </a:t>
                </a:r>
              </a:p>
            </p:txBody>
          </p:sp>
        </mc:Choice>
        <mc:Fallback xmlns="">
          <p:sp>
            <p:nvSpPr>
              <p:cNvPr id="15" name="TextBox 14">
                <a:extLst>
                  <a:ext uri="{FF2B5EF4-FFF2-40B4-BE49-F238E27FC236}">
                    <a16:creationId xmlns:a16="http://schemas.microsoft.com/office/drawing/2014/main" id="{DA2D44AE-56A9-407C-A05C-4077125B9316}"/>
                  </a:ext>
                </a:extLst>
              </p:cNvPr>
              <p:cNvSpPr txBox="1">
                <a:spLocks noRot="1" noChangeAspect="1" noMove="1" noResize="1" noEditPoints="1" noAdjustHandles="1" noChangeArrowheads="1" noChangeShapeType="1" noTextEdit="1"/>
              </p:cNvSpPr>
              <p:nvPr/>
            </p:nvSpPr>
            <p:spPr>
              <a:xfrm>
                <a:off x="2052079" y="378408"/>
                <a:ext cx="2512763" cy="2862322"/>
              </a:xfrm>
              <a:prstGeom prst="rect">
                <a:avLst/>
              </a:prstGeom>
              <a:blipFill>
                <a:blip r:embed="rId4"/>
                <a:stretch>
                  <a:fillRect r="-48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33F56AAA-637D-41F2-BFBF-68DA604B0CB2}"/>
              </a:ext>
            </a:extLst>
          </p:cNvPr>
          <p:cNvPicPr>
            <a:picLocks noChangeAspect="1"/>
          </p:cNvPicPr>
          <p:nvPr/>
        </p:nvPicPr>
        <p:blipFill>
          <a:blip r:embed="rId5"/>
          <a:stretch>
            <a:fillRect/>
          </a:stretch>
        </p:blipFill>
        <p:spPr>
          <a:xfrm>
            <a:off x="239511" y="465805"/>
            <a:ext cx="1771650" cy="1323975"/>
          </a:xfrm>
          <a:prstGeom prst="rect">
            <a:avLst/>
          </a:prstGeom>
        </p:spPr>
      </p:pic>
      <p:pic>
        <p:nvPicPr>
          <p:cNvPr id="2050" name="Picture 2" descr="Level Curves">
            <a:extLst>
              <a:ext uri="{FF2B5EF4-FFF2-40B4-BE49-F238E27FC236}">
                <a16:creationId xmlns:a16="http://schemas.microsoft.com/office/drawing/2014/main" id="{1C77F31F-F0A2-4287-BD8A-F36C6E480F4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1186" y="1874809"/>
            <a:ext cx="1963429" cy="13833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8A8C3FC5-DE15-4D8C-8DAE-95C76696A0CD}"/>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451225" y="1425575"/>
            <a:ext cx="613029" cy="79086"/>
          </a:xfrm>
          <a:prstGeom prst="rect">
            <a:avLst/>
          </a:prstGeom>
        </p:spPr>
      </p:pic>
    </p:spTree>
    <p:extLst>
      <p:ext uri="{BB962C8B-B14F-4D97-AF65-F5344CB8AC3E}">
        <p14:creationId xmlns:p14="http://schemas.microsoft.com/office/powerpoint/2010/main" val="2717790683"/>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39215"/>
            <a:ext cx="2057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Limits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48</a:t>
            </a:fld>
            <a:r>
              <a:rPr spc="-55" dirty="0"/>
              <a:t> </a:t>
            </a:r>
            <a:r>
              <a:rPr spc="35" dirty="0"/>
              <a:t>/</a:t>
            </a:r>
            <a:endParaRPr spc="-55"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A2D44AE-56A9-407C-A05C-4077125B9316}"/>
                  </a:ext>
                </a:extLst>
              </p:cNvPr>
              <p:cNvSpPr txBox="1"/>
              <p:nvPr/>
            </p:nvSpPr>
            <p:spPr>
              <a:xfrm>
                <a:off x="2052079" y="378408"/>
                <a:ext cx="2512763" cy="2977738"/>
              </a:xfrm>
              <a:prstGeom prst="rect">
                <a:avLst/>
              </a:prstGeom>
              <a:noFill/>
            </p:spPr>
            <p:txBody>
              <a:bodyPr wrap="square" rtlCol="0">
                <a:spAutoFit/>
              </a:bodyPr>
              <a:lstStyle/>
              <a:p>
                <a:pPr marL="171450" indent="-171450">
                  <a:buFont typeface="Arial" panose="020B0604020202020204" pitchFamily="34" charset="0"/>
                  <a:buChar char="•"/>
                </a:pPr>
                <a:r>
                  <a:rPr lang="en-US" sz="850" b="1" u="sng" dirty="0">
                    <a:latin typeface="Tahoma" panose="020B0604030504040204" pitchFamily="34" charset="0"/>
                    <a:ea typeface="Tahoma" panose="020B0604030504040204" pitchFamily="34" charset="0"/>
                    <a:cs typeface="Tahoma" panose="020B0604030504040204" pitchFamily="34" charset="0"/>
                  </a:rPr>
                  <a:t>1-Var:</a:t>
                </a:r>
              </a:p>
              <a:p>
                <a:pPr marL="628650" lvl="1"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This is a curve (a certain path). Limit is in two directions (left and right) to approach a point/value</a:t>
                </a:r>
              </a:p>
              <a:p>
                <a:pPr marL="171450" indent="-171450">
                  <a:buFont typeface="Arial" panose="020B0604020202020204" pitchFamily="34" charset="0"/>
                  <a:buChar char="•"/>
                </a:pPr>
                <a:r>
                  <a:rPr lang="en-US" sz="850" b="1" u="sng" dirty="0">
                    <a:latin typeface="Tahoma" panose="020B0604030504040204" pitchFamily="34" charset="0"/>
                    <a:ea typeface="Tahoma" panose="020B0604030504040204" pitchFamily="34" charset="0"/>
                    <a:cs typeface="Tahoma" panose="020B0604030504040204" pitchFamily="34" charset="0"/>
                  </a:rPr>
                  <a:t>2-Var:</a:t>
                </a:r>
              </a:p>
              <a:p>
                <a:pPr marL="628650" lvl="1"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This is a surface (many paths). Limit has </a:t>
                </a:r>
                <a14:m>
                  <m:oMath xmlns:m="http://schemas.openxmlformats.org/officeDocument/2006/math">
                    <m:r>
                      <a:rPr lang="en-US" sz="850" i="1" smtClean="0">
                        <a:latin typeface="Cambria Math" panose="02040503050406030204" pitchFamily="18" charset="0"/>
                      </a:rPr>
                      <m:t>∞</m:t>
                    </m:r>
                  </m:oMath>
                </a14:m>
                <a:r>
                  <a:rPr lang="en-US" sz="850" dirty="0">
                    <a:latin typeface="Tahoma" panose="020B0604030504040204" pitchFamily="34" charset="0"/>
                    <a:ea typeface="Tahoma" panose="020B0604030504040204" pitchFamily="34" charset="0"/>
                    <a:cs typeface="Tahoma" panose="020B0604030504040204" pitchFamily="34" charset="0"/>
                  </a:rPr>
                  <a:t> number of paths along a surface that approach our point in 3D space.</a:t>
                </a:r>
              </a:p>
              <a:p>
                <a:pPr marL="628650" lvl="1"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To prove that a limit exist, we must prove along all paths we approach the same point.</a:t>
                </a:r>
              </a:p>
              <a:p>
                <a:pPr marL="628650" lvl="1"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Therefore, we must focus on proving that a limit does not exist!</a:t>
                </a:r>
              </a:p>
              <a:p>
                <a:pPr marL="1085850" lvl="2"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Can show that along 2 paths, we get a different value as we approach the same point </a:t>
                </a:r>
                <a14:m>
                  <m:oMath xmlns:m="http://schemas.openxmlformats.org/officeDocument/2006/math">
                    <m:r>
                      <a:rPr lang="en-US" sz="850" b="0" i="0" smtClean="0">
                        <a:latin typeface="Cambria Math" panose="02040503050406030204" pitchFamily="18" charset="0"/>
                        <a:ea typeface="Tahoma" panose="020B0604030504040204" pitchFamily="34" charset="0"/>
                        <a:cs typeface="Tahoma" panose="020B0604030504040204" pitchFamily="34" charset="0"/>
                      </a:rPr>
                      <m:t>(</m:t>
                    </m:r>
                    <m:r>
                      <a:rPr lang="en-US" sz="850" b="0" i="1" smtClean="0">
                        <a:latin typeface="Cambria Math" panose="02040503050406030204" pitchFamily="18" charset="0"/>
                        <a:ea typeface="Tahoma" panose="020B0604030504040204" pitchFamily="34" charset="0"/>
                        <a:cs typeface="Tahoma" panose="020B0604030504040204" pitchFamily="34" charset="0"/>
                      </a:rPr>
                      <m:t>𝑥</m:t>
                    </m:r>
                    <m:r>
                      <a:rPr lang="en-US" sz="850" b="0" i="1" smtClean="0">
                        <a:latin typeface="Cambria Math" panose="02040503050406030204" pitchFamily="18" charset="0"/>
                        <a:ea typeface="Tahoma" panose="020B0604030504040204" pitchFamily="34" charset="0"/>
                        <a:cs typeface="Tahoma" panose="020B0604030504040204" pitchFamily="34" charset="0"/>
                      </a:rPr>
                      <m:t>,</m:t>
                    </m:r>
                    <m:r>
                      <a:rPr lang="en-US" sz="850" b="0" i="1" smtClean="0">
                        <a:latin typeface="Cambria Math" panose="02040503050406030204" pitchFamily="18" charset="0"/>
                        <a:ea typeface="Tahoma" panose="020B0604030504040204" pitchFamily="34" charset="0"/>
                        <a:cs typeface="Tahoma" panose="020B0604030504040204" pitchFamily="34" charset="0"/>
                      </a:rPr>
                      <m:t>𝑦</m:t>
                    </m:r>
                    <m:r>
                      <a:rPr lang="en-US" sz="850" b="0" i="1" smtClean="0">
                        <a:latin typeface="Cambria Math" panose="02040503050406030204" pitchFamily="18" charset="0"/>
                        <a:ea typeface="Tahoma" panose="020B0604030504040204" pitchFamily="34" charset="0"/>
                        <a:cs typeface="Tahoma" panose="020B0604030504040204" pitchFamily="34" charset="0"/>
                      </a:rPr>
                      <m:t>)</m:t>
                    </m:r>
                    <m:r>
                      <a:rPr lang="en-US" sz="850" b="0" i="0" smtClean="0">
                        <a:latin typeface="Cambria Math" panose="02040503050406030204" pitchFamily="18" charset="0"/>
                        <a:ea typeface="Tahoma" panose="020B0604030504040204" pitchFamily="34" charset="0"/>
                        <a:cs typeface="Tahoma" panose="020B0604030504040204" pitchFamily="34" charset="0"/>
                      </a:rPr>
                      <m:t>=</m:t>
                    </m:r>
                    <m:r>
                      <a:rPr lang="en-US" sz="850" b="0" i="1" smtClean="0">
                        <a:latin typeface="Cambria Math" panose="02040503050406030204" pitchFamily="18" charset="0"/>
                        <a:ea typeface="Tahoma" panose="020B0604030504040204" pitchFamily="34" charset="0"/>
                        <a:cs typeface="Tahoma" panose="020B0604030504040204" pitchFamily="34" charset="0"/>
                      </a:rPr>
                      <m:t>(</m:t>
                    </m:r>
                    <m:r>
                      <a:rPr lang="en-US" sz="850" b="0" i="1" smtClean="0">
                        <a:latin typeface="Cambria Math" panose="02040503050406030204" pitchFamily="18" charset="0"/>
                        <a:ea typeface="Tahoma" panose="020B0604030504040204" pitchFamily="34" charset="0"/>
                        <a:cs typeface="Tahoma" panose="020B0604030504040204" pitchFamily="34" charset="0"/>
                      </a:rPr>
                      <m:t>𝑎</m:t>
                    </m:r>
                    <m:r>
                      <a:rPr lang="en-US" sz="850" b="0" i="1" smtClean="0">
                        <a:latin typeface="Cambria Math" panose="02040503050406030204" pitchFamily="18" charset="0"/>
                        <a:ea typeface="Tahoma" panose="020B0604030504040204" pitchFamily="34" charset="0"/>
                        <a:cs typeface="Tahoma" panose="020B0604030504040204" pitchFamily="34" charset="0"/>
                      </a:rPr>
                      <m:t>,</m:t>
                    </m:r>
                    <m:r>
                      <a:rPr lang="en-US" sz="850" b="0" i="1" smtClean="0">
                        <a:latin typeface="Cambria Math" panose="02040503050406030204" pitchFamily="18" charset="0"/>
                        <a:ea typeface="Tahoma" panose="020B0604030504040204" pitchFamily="34" charset="0"/>
                        <a:cs typeface="Tahoma" panose="020B0604030504040204" pitchFamily="34" charset="0"/>
                      </a:rPr>
                      <m:t>𝑏</m:t>
                    </m:r>
                    <m:r>
                      <a:rPr lang="en-US" sz="850" b="0" i="1" smtClean="0">
                        <a:latin typeface="Cambria Math" panose="02040503050406030204" pitchFamily="18" charset="0"/>
                        <a:ea typeface="Tahoma" panose="020B0604030504040204" pitchFamily="34" charset="0"/>
                        <a:cs typeface="Tahoma" panose="020B0604030504040204" pitchFamily="34" charset="0"/>
                      </a:rPr>
                      <m:t>)</m:t>
                    </m:r>
                  </m:oMath>
                </a14:m>
                <a:endParaRPr lang="en-US" sz="850" dirty="0">
                  <a:latin typeface="Tahoma" panose="020B0604030504040204" pitchFamily="34" charset="0"/>
                  <a:ea typeface="Tahoma" panose="020B0604030504040204" pitchFamily="34" charset="0"/>
                  <a:cs typeface="Tahoma" panose="020B0604030504040204" pitchFamily="34" charset="0"/>
                </a:endParaRPr>
              </a:p>
              <a:p>
                <a:pPr marL="1085850" lvl="2"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May use squeeze theorem to prove a limit exist</a:t>
                </a:r>
              </a:p>
              <a:p>
                <a:pPr marL="628650" lvl="1" indent="-171450">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5" name="TextBox 14">
                <a:extLst>
                  <a:ext uri="{FF2B5EF4-FFF2-40B4-BE49-F238E27FC236}">
                    <a16:creationId xmlns:a16="http://schemas.microsoft.com/office/drawing/2014/main" id="{DA2D44AE-56A9-407C-A05C-4077125B9316}"/>
                  </a:ext>
                </a:extLst>
              </p:cNvPr>
              <p:cNvSpPr txBox="1">
                <a:spLocks noRot="1" noChangeAspect="1" noMove="1" noResize="1" noEditPoints="1" noAdjustHandles="1" noChangeArrowheads="1" noChangeShapeType="1" noTextEdit="1"/>
              </p:cNvSpPr>
              <p:nvPr/>
            </p:nvSpPr>
            <p:spPr>
              <a:xfrm>
                <a:off x="2052079" y="378408"/>
                <a:ext cx="2512763" cy="2977738"/>
              </a:xfrm>
              <a:prstGeom prst="rect">
                <a:avLst/>
              </a:prstGeom>
              <a:blipFill>
                <a:blip r:embed="rId7"/>
                <a:stretch>
                  <a:fillRect/>
                </a:stretch>
              </a:blipFill>
            </p:spPr>
            <p:txBody>
              <a:bodyPr/>
              <a:lstStyle/>
              <a:p>
                <a:r>
                  <a:rPr lang="en-US">
                    <a:noFill/>
                  </a:rPr>
                  <a:t> </a:t>
                </a:r>
              </a:p>
            </p:txBody>
          </p:sp>
        </mc:Fallback>
      </mc:AlternateContent>
      <p:pic>
        <p:nvPicPr>
          <p:cNvPr id="3074" name="Picture 2" descr="Calculus I - One-Sided Limits">
            <a:extLst>
              <a:ext uri="{FF2B5EF4-FFF2-40B4-BE49-F238E27FC236}">
                <a16:creationId xmlns:a16="http://schemas.microsoft.com/office/drawing/2014/main" id="{E7794EDF-6704-4B78-A267-6B32E3FB2C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604" y="470141"/>
            <a:ext cx="1944741" cy="13127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nding Limits in several variables - Mathematica Stack Exchange">
            <a:extLst>
              <a:ext uri="{FF2B5EF4-FFF2-40B4-BE49-F238E27FC236}">
                <a16:creationId xmlns:a16="http://schemas.microsoft.com/office/drawing/2014/main" id="{5A491F0A-9DCD-42CA-883E-45CC5DBE8E0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9637" y="1783352"/>
            <a:ext cx="1536065" cy="153606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84FBAB4-3911-45F3-9A8F-06D961271A9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85039" y="2111375"/>
            <a:ext cx="214400" cy="80457"/>
          </a:xfrm>
          <a:prstGeom prst="rect">
            <a:avLst/>
          </a:prstGeom>
        </p:spPr>
      </p:pic>
      <p:pic>
        <p:nvPicPr>
          <p:cNvPr id="19" name="Picture 18">
            <a:extLst>
              <a:ext uri="{FF2B5EF4-FFF2-40B4-BE49-F238E27FC236}">
                <a16:creationId xmlns:a16="http://schemas.microsoft.com/office/drawing/2014/main" id="{A1172E30-4CAC-4223-AF04-6F41FDE7BADF}"/>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386859" y="2190479"/>
            <a:ext cx="710857" cy="133486"/>
          </a:xfrm>
          <a:prstGeom prst="rect">
            <a:avLst/>
          </a:prstGeom>
        </p:spPr>
      </p:pic>
      <p:pic>
        <p:nvPicPr>
          <p:cNvPr id="22" name="Picture 21">
            <a:extLst>
              <a:ext uri="{FF2B5EF4-FFF2-40B4-BE49-F238E27FC236}">
                <a16:creationId xmlns:a16="http://schemas.microsoft.com/office/drawing/2014/main" id="{982FC124-2078-4DEB-8BEB-FE95A33A7C0B}"/>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385488" y="2785985"/>
            <a:ext cx="713600" cy="133486"/>
          </a:xfrm>
          <a:prstGeom prst="rect">
            <a:avLst/>
          </a:prstGeom>
        </p:spPr>
      </p:pic>
      <p:pic>
        <p:nvPicPr>
          <p:cNvPr id="26" name="Picture 25">
            <a:extLst>
              <a:ext uri="{FF2B5EF4-FFF2-40B4-BE49-F238E27FC236}">
                <a16:creationId xmlns:a16="http://schemas.microsoft.com/office/drawing/2014/main" id="{DB69CBD7-C33A-4320-9023-6BC1AF1FAA34}"/>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rot="21024077">
            <a:off x="262419" y="2978033"/>
            <a:ext cx="713600" cy="133486"/>
          </a:xfrm>
          <a:prstGeom prst="rect">
            <a:avLst/>
          </a:prstGeom>
        </p:spPr>
      </p:pic>
    </p:spTree>
    <p:extLst>
      <p:ext uri="{BB962C8B-B14F-4D97-AF65-F5344CB8AC3E}">
        <p14:creationId xmlns:p14="http://schemas.microsoft.com/office/powerpoint/2010/main" val="3271557224"/>
      </p:ext>
    </p:extLst>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962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General Strategy (Multivariable Limits)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49</a:t>
            </a:fld>
            <a:r>
              <a:rPr spc="-55" dirty="0"/>
              <a:t> </a:t>
            </a:r>
            <a:r>
              <a:rPr spc="35" dirty="0"/>
              <a:t>/</a:t>
            </a:r>
            <a:endParaRPr spc="-55" dirty="0"/>
          </a:p>
        </p:txBody>
      </p:sp>
      <p:pic>
        <p:nvPicPr>
          <p:cNvPr id="4098" name="Picture 2" descr="Polar Coordinates, Equations and Graphs – She Loves Math">
            <a:extLst>
              <a:ext uri="{FF2B5EF4-FFF2-40B4-BE49-F238E27FC236}">
                <a16:creationId xmlns:a16="http://schemas.microsoft.com/office/drawing/2014/main" id="{78776DA8-6FF1-40DD-BEF0-24892C4B2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046" y="2384670"/>
            <a:ext cx="1145299" cy="87042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B8CA246-5C0A-498B-8B9E-38E657A5CA10}"/>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rot="19279417">
            <a:off x="716666" y="2894396"/>
            <a:ext cx="271619" cy="94476"/>
          </a:xfrm>
          <a:prstGeom prst="rect">
            <a:avLst/>
          </a:prstGeom>
        </p:spPr>
      </p:pic>
      <p:pic>
        <p:nvPicPr>
          <p:cNvPr id="20" name="Picture 19">
            <a:extLst>
              <a:ext uri="{FF2B5EF4-FFF2-40B4-BE49-F238E27FC236}">
                <a16:creationId xmlns:a16="http://schemas.microsoft.com/office/drawing/2014/main" id="{4AAC1454-C1BF-4047-87E3-C3EFEF567C88}"/>
              </a:ext>
            </a:extLst>
          </p:cNvPr>
          <p:cNvPicPr>
            <a:picLocks noChangeAspect="1"/>
          </p:cNvPicPr>
          <p:nvPr/>
        </p:nvPicPr>
        <p:blipFill>
          <a:blip r:embed="rId6"/>
          <a:stretch>
            <a:fillRect/>
          </a:stretch>
        </p:blipFill>
        <p:spPr>
          <a:xfrm>
            <a:off x="1818937" y="2309793"/>
            <a:ext cx="1145299" cy="1020183"/>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3DF9AD-F498-4251-9F01-F15DCC836A63}"/>
                  </a:ext>
                </a:extLst>
              </p:cNvPr>
              <p:cNvSpPr txBox="1"/>
              <p:nvPr/>
            </p:nvSpPr>
            <p:spPr>
              <a:xfrm>
                <a:off x="-70029" y="332073"/>
                <a:ext cx="4698192" cy="2010615"/>
              </a:xfrm>
              <a:prstGeom prst="rect">
                <a:avLst/>
              </a:prstGeom>
              <a:noFill/>
            </p:spPr>
            <p:txBody>
              <a:bodyPr wrap="square" rtlCol="0">
                <a:spAutoFit/>
              </a:bodyPr>
              <a:lstStyle/>
              <a:p>
                <a:r>
                  <a:rPr lang="en-US" sz="850" b="1" u="sng" dirty="0">
                    <a:latin typeface="Tahoma" panose="020B0604030504040204" pitchFamily="34" charset="0"/>
                    <a:ea typeface="Tahoma" panose="020B0604030504040204" pitchFamily="34" charset="0"/>
                    <a:cs typeface="Tahoma" panose="020B0604030504040204" pitchFamily="34" charset="0"/>
                  </a:rPr>
                  <a:t>General </a:t>
                </a:r>
                <a:r>
                  <a:rPr lang="en-US" sz="900" b="1" u="sng" dirty="0">
                    <a:latin typeface="Tahoma" panose="020B0604030504040204" pitchFamily="34" charset="0"/>
                    <a:ea typeface="Tahoma" panose="020B0604030504040204" pitchFamily="34" charset="0"/>
                    <a:cs typeface="Tahoma" panose="020B0604030504040204" pitchFamily="34" charset="0"/>
                  </a:rPr>
                  <a:t>Strategy</a:t>
                </a:r>
              </a:p>
              <a:p>
                <a:pPr marL="628650" lvl="1" indent="-1714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Check along paths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𝑥</m:t>
                    </m:r>
                    <m:r>
                      <a:rPr lang="en-US" sz="750" b="0" i="1" smtClean="0">
                        <a:latin typeface="Cambria Math" panose="02040503050406030204" pitchFamily="18" charset="0"/>
                        <a:ea typeface="Tahoma" panose="020B0604030504040204" pitchFamily="34" charset="0"/>
                        <a:cs typeface="Tahoma" panose="020B0604030504040204" pitchFamily="34" charset="0"/>
                      </a:rPr>
                      <m:t>=0</m:t>
                    </m:r>
                    <m:r>
                      <a:rPr lang="en-US" sz="750" b="0" i="0" smtClean="0">
                        <a:latin typeface="Cambria Math" panose="02040503050406030204" pitchFamily="18" charset="0"/>
                        <a:ea typeface="Tahoma" panose="020B0604030504040204" pitchFamily="34" charset="0"/>
                        <a:cs typeface="Tahoma" panose="020B0604030504040204" pitchFamily="34" charset="0"/>
                      </a:rPr>
                      <m:t>, </m:t>
                    </m:r>
                    <m:r>
                      <a:rPr lang="en-US" sz="750" b="0" i="1" smtClean="0">
                        <a:latin typeface="Cambria Math" panose="02040503050406030204" pitchFamily="18" charset="0"/>
                        <a:ea typeface="Tahoma" panose="020B0604030504040204" pitchFamily="34" charset="0"/>
                        <a:cs typeface="Tahoma" panose="020B0604030504040204" pitchFamily="34" charset="0"/>
                      </a:rPr>
                      <m:t>𝑦</m:t>
                    </m:r>
                    <m:r>
                      <a:rPr lang="en-US" sz="750" b="0" i="1" smtClean="0">
                        <a:latin typeface="Cambria Math" panose="02040503050406030204" pitchFamily="18" charset="0"/>
                        <a:ea typeface="Tahoma" panose="020B0604030504040204" pitchFamily="34" charset="0"/>
                        <a:cs typeface="Tahoma" panose="020B0604030504040204" pitchFamily="34" charset="0"/>
                      </a:rPr>
                      <m:t>=0, </m:t>
                    </m:r>
                    <m:r>
                      <a:rPr lang="en-US" sz="750" b="0" i="1" smtClean="0">
                        <a:latin typeface="Cambria Math" panose="02040503050406030204" pitchFamily="18" charset="0"/>
                        <a:ea typeface="Tahoma" panose="020B0604030504040204" pitchFamily="34" charset="0"/>
                        <a:cs typeface="Tahoma" panose="020B0604030504040204" pitchFamily="34" charset="0"/>
                      </a:rPr>
                      <m:t>𝑦</m:t>
                    </m:r>
                    <m:r>
                      <a:rPr lang="en-US" sz="750" b="0" i="1" smtClean="0">
                        <a:latin typeface="Cambria Math" panose="02040503050406030204" pitchFamily="18" charset="0"/>
                        <a:ea typeface="Tahoma" panose="020B0604030504040204" pitchFamily="34" charset="0"/>
                        <a:cs typeface="Tahoma" panose="020B0604030504040204" pitchFamily="34" charset="0"/>
                      </a:rPr>
                      <m:t>=</m:t>
                    </m:r>
                    <m:r>
                      <a:rPr lang="en-US" sz="750" b="0" i="1" smtClean="0">
                        <a:latin typeface="Cambria Math" panose="02040503050406030204" pitchFamily="18" charset="0"/>
                        <a:ea typeface="Tahoma" panose="020B0604030504040204" pitchFamily="34" charset="0"/>
                        <a:cs typeface="Tahoma" panose="020B0604030504040204" pitchFamily="34" charset="0"/>
                      </a:rPr>
                      <m:t>𝑥</m:t>
                    </m:r>
                  </m:oMath>
                </a14:m>
                <a:r>
                  <a:rPr lang="en-US" sz="750" dirty="0">
                    <a:latin typeface="Tahoma" panose="020B0604030504040204" pitchFamily="34" charset="0"/>
                    <a:ea typeface="Tahoma" panose="020B0604030504040204" pitchFamily="34" charset="0"/>
                    <a:cs typeface="Tahoma" panose="020B0604030504040204" pitchFamily="34" charset="0"/>
                  </a:rPr>
                  <a:t>, or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𝑦</m:t>
                    </m:r>
                    <m:r>
                      <a:rPr lang="en-US" sz="750" b="0" i="1" smtClean="0">
                        <a:latin typeface="Cambria Math" panose="02040503050406030204" pitchFamily="18" charset="0"/>
                        <a:ea typeface="Tahoma" panose="020B0604030504040204" pitchFamily="34" charset="0"/>
                        <a:cs typeface="Tahoma" panose="020B0604030504040204" pitchFamily="34" charset="0"/>
                      </a:rPr>
                      <m:t>=</m:t>
                    </m:r>
                    <m:r>
                      <a:rPr lang="en-US" sz="750" b="0" i="1" smtClean="0">
                        <a:latin typeface="Cambria Math" panose="02040503050406030204" pitchFamily="18" charset="0"/>
                        <a:ea typeface="Tahoma" panose="020B0604030504040204" pitchFamily="34" charset="0"/>
                        <a:cs typeface="Tahoma" panose="020B0604030504040204" pitchFamily="34" charset="0"/>
                      </a:rPr>
                      <m:t>𝑚𝑥</m:t>
                    </m:r>
                  </m:oMath>
                </a14:m>
                <a:r>
                  <a:rPr lang="en-US" sz="750" dirty="0">
                    <a:latin typeface="Tahoma" panose="020B0604030504040204" pitchFamily="34" charset="0"/>
                    <a:ea typeface="Tahoma" panose="020B0604030504040204" pitchFamily="34" charset="0"/>
                    <a:cs typeface="Tahoma" panose="020B0604030504040204" pitchFamily="34" charset="0"/>
                  </a:rPr>
                  <a:t> (change with slope) </a:t>
                </a:r>
              </a:p>
              <a:p>
                <a:pPr marL="628650" lvl="1" indent="-1714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If the paths above do not work, choose another path</a:t>
                </a:r>
              </a:p>
              <a:p>
                <a:pPr marL="1143000" lvl="2" indent="-228600">
                  <a:buFont typeface="+mj-lt"/>
                  <a:buAutoNum type="alphaLcParenR"/>
                </a:pPr>
                <a:r>
                  <a:rPr lang="en-US" sz="750" dirty="0">
                    <a:latin typeface="Tahoma" panose="020B0604030504040204" pitchFamily="34" charset="0"/>
                    <a:ea typeface="Tahoma" panose="020B0604030504040204" pitchFamily="34" charset="0"/>
                    <a:cs typeface="Tahoma" panose="020B0604030504040204" pitchFamily="34" charset="0"/>
                  </a:rPr>
                  <a:t>Be certain that the point (</a:t>
                </a:r>
                <a:r>
                  <a:rPr lang="en-US" sz="750" dirty="0" err="1">
                    <a:latin typeface="Tahoma" panose="020B0604030504040204" pitchFamily="34" charset="0"/>
                    <a:ea typeface="Tahoma" panose="020B0604030504040204" pitchFamily="34" charset="0"/>
                    <a:cs typeface="Tahoma" panose="020B0604030504040204" pitchFamily="34" charset="0"/>
                  </a:rPr>
                  <a:t>a,b</a:t>
                </a:r>
                <a:r>
                  <a:rPr lang="en-US" sz="750" dirty="0">
                    <a:latin typeface="Tahoma" panose="020B0604030504040204" pitchFamily="34" charset="0"/>
                    <a:ea typeface="Tahoma" panose="020B0604030504040204" pitchFamily="34" charset="0"/>
                    <a:cs typeface="Tahoma" panose="020B0604030504040204" pitchFamily="34" charset="0"/>
                  </a:rPr>
                  <a:t>) is on your path (always plug in your point first)</a:t>
                </a:r>
              </a:p>
              <a:p>
                <a:pPr marL="1143000" lvl="2" indent="-228600">
                  <a:buFont typeface="+mj-lt"/>
                  <a:buAutoNum type="alphaLcParenR"/>
                </a:pPr>
                <a:r>
                  <a:rPr lang="en-US" sz="750" dirty="0">
                    <a:latin typeface="Tahoma" panose="020B0604030504040204" pitchFamily="34" charset="0"/>
                    <a:ea typeface="Tahoma" panose="020B0604030504040204" pitchFamily="34" charset="0"/>
                    <a:cs typeface="Tahoma" panose="020B0604030504040204" pitchFamily="34" charset="0"/>
                  </a:rPr>
                  <a:t>Try substituting so that the number of degrees of the numerator &amp; denominator are equal (e.g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𝑦</m:t>
                    </m:r>
                    <m:r>
                      <a:rPr lang="en-US" sz="750" b="0" i="1" smtClean="0">
                        <a:latin typeface="Cambria Math" panose="02040503050406030204" pitchFamily="18" charset="0"/>
                        <a:ea typeface="Tahoma" panose="020B0604030504040204" pitchFamily="34" charset="0"/>
                        <a:cs typeface="Tahoma" panose="020B0604030504040204" pitchFamily="34" charset="0"/>
                      </a:rPr>
                      <m:t>=</m:t>
                    </m:r>
                    <m:r>
                      <a:rPr lang="en-US" sz="750" b="0" i="1" smtClean="0">
                        <a:latin typeface="Cambria Math" panose="02040503050406030204" pitchFamily="18" charset="0"/>
                        <a:ea typeface="Tahoma" panose="020B0604030504040204" pitchFamily="34" charset="0"/>
                        <a:cs typeface="Tahoma" panose="020B0604030504040204" pitchFamily="34" charset="0"/>
                      </a:rPr>
                      <m:t>𝑥</m:t>
                    </m:r>
                  </m:oMath>
                </a14:m>
                <a:r>
                  <a:rPr lang="en-US" sz="75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𝑦</m:t>
                    </m:r>
                    <m:r>
                      <a:rPr lang="en-US" sz="750" b="0" i="1" smtClean="0">
                        <a:latin typeface="Cambria Math" panose="02040503050406030204" pitchFamily="18" charset="0"/>
                        <a:ea typeface="Tahoma" panose="020B0604030504040204" pitchFamily="34" charset="0"/>
                        <a:cs typeface="Tahoma" panose="020B0604030504040204" pitchFamily="34" charset="0"/>
                      </a:rPr>
                      <m:t>=(</m:t>
                    </m:r>
                    <m:r>
                      <a:rPr lang="en-US" sz="750" b="0" i="1" smtClean="0">
                        <a:latin typeface="Cambria Math" panose="02040503050406030204" pitchFamily="18" charset="0"/>
                        <a:ea typeface="Tahoma" panose="020B0604030504040204" pitchFamily="34" charset="0"/>
                        <a:cs typeface="Tahoma" panose="020B0604030504040204" pitchFamily="34" charset="0"/>
                      </a:rPr>
                      <m:t>𝑥</m:t>
                    </m:r>
                    <m:r>
                      <a:rPr lang="en-US" sz="750" b="0" i="1" smtClean="0">
                        <a:latin typeface="Cambria Math" panose="02040503050406030204" pitchFamily="18" charset="0"/>
                        <a:ea typeface="Tahoma" panose="020B0604030504040204" pitchFamily="34" charset="0"/>
                        <a:cs typeface="Tahoma" panose="020B0604030504040204" pitchFamily="34" charset="0"/>
                      </a:rPr>
                      <m:t>−1)</m:t>
                    </m:r>
                  </m:oMath>
                </a14:m>
                <a:r>
                  <a:rPr lang="en-US" sz="75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750" b="0" i="1" dirty="0" smtClean="0">
                        <a:latin typeface="Cambria Math" panose="02040503050406030204" pitchFamily="18" charset="0"/>
                        <a:ea typeface="Tahoma" panose="020B0604030504040204" pitchFamily="34" charset="0"/>
                        <a:cs typeface="Tahoma" panose="020B0604030504040204" pitchFamily="34" charset="0"/>
                      </a:rPr>
                      <m:t>𝑥</m:t>
                    </m:r>
                    <m:r>
                      <a:rPr lang="en-US" sz="750" b="0" i="1" dirty="0" smtClean="0">
                        <a:latin typeface="Cambria Math" panose="02040503050406030204" pitchFamily="18" charset="0"/>
                        <a:ea typeface="Tahoma" panose="020B0604030504040204" pitchFamily="34" charset="0"/>
                        <a:cs typeface="Tahoma" panose="020B0604030504040204" pitchFamily="34" charset="0"/>
                      </a:rPr>
                      <m:t>=</m:t>
                    </m:r>
                    <m:r>
                      <a:rPr lang="en-US" sz="750" b="0" i="1" dirty="0" smtClean="0">
                        <a:latin typeface="Cambria Math" panose="02040503050406030204" pitchFamily="18" charset="0"/>
                        <a:ea typeface="Tahoma" panose="020B0604030504040204" pitchFamily="34" charset="0"/>
                        <a:cs typeface="Tahoma" panose="020B0604030504040204" pitchFamily="34" charset="0"/>
                      </a:rPr>
                      <m:t>𝑦</m:t>
                    </m:r>
                    <m:r>
                      <a:rPr lang="en-US" sz="750" b="0" i="1" dirty="0" smtClean="0">
                        <a:latin typeface="Cambria Math" panose="02040503050406030204" pitchFamily="18" charset="0"/>
                        <a:ea typeface="Tahoma" panose="020B0604030504040204" pitchFamily="34" charset="0"/>
                        <a:cs typeface="Tahoma" panose="020B0604030504040204" pitchFamily="34" charset="0"/>
                      </a:rPr>
                      <m:t>+2</m:t>
                    </m:r>
                  </m:oMath>
                </a14:m>
                <a:r>
                  <a:rPr lang="en-US" sz="750" dirty="0">
                    <a:latin typeface="Tahoma" panose="020B0604030504040204" pitchFamily="34" charset="0"/>
                    <a:ea typeface="Tahoma" panose="020B0604030504040204" pitchFamily="34" charset="0"/>
                    <a:cs typeface="Tahoma" panose="020B0604030504040204" pitchFamily="34" charset="0"/>
                  </a:rPr>
                  <a:t> )</a:t>
                </a:r>
              </a:p>
              <a:p>
                <a:pPr marL="1143000" lvl="2" indent="-228600">
                  <a:buFont typeface="+mj-lt"/>
                  <a:buAutoNum type="alphaLcParenR"/>
                </a:pPr>
                <a:r>
                  <a:rPr lang="en-US" sz="750" dirty="0">
                    <a:latin typeface="Tahoma" panose="020B0604030504040204" pitchFamily="34" charset="0"/>
                    <a:ea typeface="Tahoma" panose="020B0604030504040204" pitchFamily="34" charset="0"/>
                    <a:cs typeface="Tahoma" panose="020B0604030504040204" pitchFamily="34" charset="0"/>
                  </a:rPr>
                  <a:t>Always use either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𝑥</m:t>
                    </m:r>
                    <m:r>
                      <a:rPr lang="en-US" sz="750" b="0" i="1" smtClean="0">
                        <a:latin typeface="Cambria Math" panose="02040503050406030204" pitchFamily="18" charset="0"/>
                        <a:ea typeface="Tahoma" panose="020B0604030504040204" pitchFamily="34" charset="0"/>
                        <a:cs typeface="Tahoma" panose="020B0604030504040204" pitchFamily="34" charset="0"/>
                      </a:rPr>
                      <m:t>=0</m:t>
                    </m:r>
                  </m:oMath>
                </a14:m>
                <a:r>
                  <a:rPr lang="en-US" sz="750" dirty="0">
                    <a:latin typeface="Tahoma" panose="020B0604030504040204" pitchFamily="34" charset="0"/>
                    <a:ea typeface="Tahoma" panose="020B0604030504040204" pitchFamily="34" charset="0"/>
                    <a:cs typeface="Tahoma" panose="020B0604030504040204" pitchFamily="34" charset="0"/>
                  </a:rPr>
                  <a:t> or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𝑦</m:t>
                    </m:r>
                    <m:r>
                      <a:rPr lang="en-US" sz="750" b="0" i="1" smtClean="0">
                        <a:latin typeface="Cambria Math" panose="02040503050406030204" pitchFamily="18" charset="0"/>
                        <a:ea typeface="Tahoma" panose="020B0604030504040204" pitchFamily="34" charset="0"/>
                        <a:cs typeface="Tahoma" panose="020B0604030504040204" pitchFamily="34" charset="0"/>
                      </a:rPr>
                      <m:t>=0</m:t>
                    </m:r>
                  </m:oMath>
                </a14:m>
                <a:r>
                  <a:rPr lang="en-US" sz="750" dirty="0">
                    <a:latin typeface="Tahoma" panose="020B0604030504040204" pitchFamily="34" charset="0"/>
                    <a:ea typeface="Tahoma" panose="020B0604030504040204" pitchFamily="34" charset="0"/>
                    <a:cs typeface="Tahoma" panose="020B0604030504040204" pitchFamily="34" charset="0"/>
                  </a:rPr>
                  <a:t> as one path (check if </a:t>
                </a:r>
                <a14:m>
                  <m:oMath xmlns:m="http://schemas.openxmlformats.org/officeDocument/2006/math">
                    <m:r>
                      <a:rPr lang="en-US" sz="750" i="1" dirty="0" smtClean="0">
                        <a:latin typeface="Cambria Math" panose="02040503050406030204" pitchFamily="18" charset="0"/>
                        <a:ea typeface="Tahoma" panose="020B0604030504040204" pitchFamily="34" charset="0"/>
                        <a:cs typeface="Tahoma" panose="020B0604030504040204" pitchFamily="34" charset="0"/>
                      </a:rPr>
                      <m:t>𝑃</m:t>
                    </m:r>
                    <m:r>
                      <a:rPr lang="en-US" sz="750" i="1" dirty="0" smtClean="0">
                        <a:latin typeface="Cambria Math" panose="02040503050406030204" pitchFamily="18" charset="0"/>
                        <a:ea typeface="Tahoma" panose="020B0604030504040204" pitchFamily="34" charset="0"/>
                        <a:cs typeface="Tahoma" panose="020B0604030504040204" pitchFamily="34" charset="0"/>
                      </a:rPr>
                      <m:t> = (0,0) </m:t>
                    </m:r>
                  </m:oMath>
                </a14:m>
                <a:r>
                  <a:rPr lang="en-US" sz="750" dirty="0">
                    <a:latin typeface="Tahoma" panose="020B0604030504040204" pitchFamily="34" charset="0"/>
                    <a:ea typeface="Tahoma" panose="020B0604030504040204" pitchFamily="34" charset="0"/>
                    <a:cs typeface="Tahoma" panose="020B0604030504040204" pitchFamily="34" charset="0"/>
                  </a:rPr>
                  <a:t>)</a:t>
                </a:r>
              </a:p>
              <a:p>
                <a:pPr marL="1143000" lvl="2" indent="-228600">
                  <a:buFont typeface="+mj-lt"/>
                  <a:buAutoNum type="alphaLcParenR"/>
                </a:pPr>
                <a:r>
                  <a:rPr lang="en-US" sz="750" dirty="0">
                    <a:latin typeface="Tahoma" panose="020B0604030504040204" pitchFamily="34" charset="0"/>
                    <a:ea typeface="Tahoma" panose="020B0604030504040204" pitchFamily="34" charset="0"/>
                    <a:cs typeface="Tahoma" panose="020B0604030504040204" pitchFamily="34" charset="0"/>
                  </a:rPr>
                  <a:t>Plug in limiting values (where the numerator is zero)</a:t>
                </a:r>
              </a:p>
              <a:p>
                <a:pPr marL="1143000" lvl="2" indent="-228600">
                  <a:buFont typeface="+mj-lt"/>
                  <a:buAutoNum type="alphaLcParenR"/>
                </a:pPr>
                <a:r>
                  <a:rPr lang="en-US" sz="750" dirty="0">
                    <a:latin typeface="Tahoma" panose="020B0604030504040204" pitchFamily="34" charset="0"/>
                    <a:ea typeface="Tahoma" panose="020B0604030504040204" pitchFamily="34" charset="0"/>
                    <a:cs typeface="Tahoma" panose="020B0604030504040204" pitchFamily="34" charset="0"/>
                  </a:rPr>
                  <a:t>May be forced to apply </a:t>
                </a:r>
                <a:r>
                  <a:rPr lang="en-US" sz="750" dirty="0" err="1">
                    <a:latin typeface="Tahoma" panose="020B0604030504040204" pitchFamily="34" charset="0"/>
                    <a:ea typeface="Tahoma" panose="020B0604030504040204" pitchFamily="34" charset="0"/>
                    <a:cs typeface="Tahoma" panose="020B0604030504040204" pitchFamily="34" charset="0"/>
                  </a:rPr>
                  <a:t>L'Hôpital's</a:t>
                </a:r>
                <a:r>
                  <a:rPr lang="en-US" sz="750" dirty="0">
                    <a:latin typeface="Tahoma" panose="020B0604030504040204" pitchFamily="34" charset="0"/>
                    <a:ea typeface="Tahoma" panose="020B0604030504040204" pitchFamily="34" charset="0"/>
                    <a:cs typeface="Tahoma" panose="020B0604030504040204" pitchFamily="34" charset="0"/>
                  </a:rPr>
                  <a:t> rule (L’H = </a:t>
                </a:r>
                <a14:m>
                  <m:oMath xmlns:m="http://schemas.openxmlformats.org/officeDocument/2006/math">
                    <m:f>
                      <m:fPr>
                        <m:ctrlPr>
                          <a:rPr lang="en-US" sz="750" i="1" smtClean="0">
                            <a:latin typeface="Cambria Math" panose="02040503050406030204" pitchFamily="18" charset="0"/>
                            <a:ea typeface="Tahoma" panose="020B0604030504040204" pitchFamily="34" charset="0"/>
                            <a:cs typeface="Tahoma" panose="020B0604030504040204" pitchFamily="34" charset="0"/>
                          </a:rPr>
                        </m:ctrlPr>
                      </m:fPr>
                      <m:num>
                        <m:r>
                          <a:rPr lang="en-US" sz="750" b="0" i="1" smtClean="0">
                            <a:latin typeface="Cambria Math" panose="02040503050406030204" pitchFamily="18" charset="0"/>
                            <a:ea typeface="Tahoma" panose="020B0604030504040204" pitchFamily="34" charset="0"/>
                            <a:cs typeface="Tahoma" panose="020B0604030504040204" pitchFamily="34" charset="0"/>
                          </a:rPr>
                          <m:t>0</m:t>
                        </m:r>
                      </m:num>
                      <m:den>
                        <m:r>
                          <a:rPr lang="en-US" sz="750" b="0" i="1" smtClean="0">
                            <a:latin typeface="Cambria Math" panose="02040503050406030204" pitchFamily="18" charset="0"/>
                            <a:ea typeface="Tahoma" panose="020B0604030504040204" pitchFamily="34" charset="0"/>
                            <a:cs typeface="Tahoma" panose="020B0604030504040204" pitchFamily="34" charset="0"/>
                          </a:rPr>
                          <m:t>0</m:t>
                        </m:r>
                      </m:den>
                    </m:f>
                    <m:r>
                      <a:rPr lang="en-US" sz="750" b="0" i="1" smtClean="0">
                        <a:latin typeface="Cambria Math" panose="02040503050406030204" pitchFamily="18" charset="0"/>
                        <a:ea typeface="Tahoma" panose="020B0604030504040204" pitchFamily="34" charset="0"/>
                        <a:cs typeface="Tahoma" panose="020B0604030504040204" pitchFamily="34" charset="0"/>
                      </a:rPr>
                      <m:t> </m:t>
                    </m:r>
                  </m:oMath>
                </a14:m>
                <a:r>
                  <a:rPr lang="en-US" sz="750" dirty="0">
                    <a:latin typeface="Tahoma" panose="020B0604030504040204" pitchFamily="34" charset="0"/>
                    <a:ea typeface="Tahoma" panose="020B0604030504040204" pitchFamily="34" charset="0"/>
                    <a:cs typeface="Tahoma" panose="020B0604030504040204" pitchFamily="34" charset="0"/>
                  </a:rPr>
                  <a:t> or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 </m:t>
                    </m:r>
                    <m:f>
                      <m:fPr>
                        <m:ctrlPr>
                          <a:rPr lang="en-US" sz="750" b="0" i="1" smtClean="0">
                            <a:latin typeface="Cambria Math" panose="02040503050406030204" pitchFamily="18" charset="0"/>
                            <a:ea typeface="Tahoma" panose="020B0604030504040204" pitchFamily="34" charset="0"/>
                            <a:cs typeface="Tahoma" panose="020B0604030504040204" pitchFamily="34" charset="0"/>
                          </a:rPr>
                        </m:ctrlPr>
                      </m:fPr>
                      <m:num>
                        <m:r>
                          <a:rPr lang="en-US" sz="750" i="1">
                            <a:latin typeface="Cambria Math" panose="02040503050406030204" pitchFamily="18" charset="0"/>
                            <a:ea typeface="Tahoma" panose="020B0604030504040204" pitchFamily="34" charset="0"/>
                            <a:cs typeface="Tahoma" panose="020B0604030504040204" pitchFamily="34" charset="0"/>
                          </a:rPr>
                          <m:t>∞</m:t>
                        </m:r>
                      </m:num>
                      <m:den>
                        <m:r>
                          <a:rPr lang="en-US" sz="750" b="0" i="1" smtClean="0">
                            <a:latin typeface="Cambria Math" panose="02040503050406030204" pitchFamily="18" charset="0"/>
                            <a:ea typeface="Cambria Math" panose="02040503050406030204" pitchFamily="18" charset="0"/>
                            <a:cs typeface="Tahoma" panose="020B0604030504040204" pitchFamily="34" charset="0"/>
                          </a:rPr>
                          <m:t>∞</m:t>
                        </m:r>
                      </m:den>
                    </m:f>
                  </m:oMath>
                </a14:m>
                <a:r>
                  <a:rPr lang="en-US" sz="750" dirty="0">
                    <a:latin typeface="Tahoma" panose="020B0604030504040204" pitchFamily="34" charset="0"/>
                    <a:ea typeface="Tahoma" panose="020B0604030504040204" pitchFamily="34" charset="0"/>
                    <a:cs typeface="Tahoma" panose="020B0604030504040204" pitchFamily="34" charset="0"/>
                  </a:rPr>
                  <a:t> )</a:t>
                </a:r>
              </a:p>
              <a:p>
                <a:pPr marL="628650" lvl="1" indent="-1714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Convert to polar coordinates and evaluate the limit (usually @ (0,0))</a:t>
                </a:r>
              </a:p>
              <a:p>
                <a:pPr marL="1085850" lvl="2" indent="-1714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Easiest when function contains some part of </a:t>
                </a:r>
                <a14:m>
                  <m:oMath xmlns:m="http://schemas.openxmlformats.org/officeDocument/2006/math">
                    <m:sSup>
                      <m:sSupPr>
                        <m:ctrlPr>
                          <a:rPr lang="en-US" sz="750" b="0" i="1" smtClean="0">
                            <a:latin typeface="Cambria Math" panose="02040503050406030204" pitchFamily="18" charset="0"/>
                            <a:ea typeface="Tahoma" panose="020B0604030504040204" pitchFamily="34" charset="0"/>
                            <a:cs typeface="Tahoma" panose="020B0604030504040204" pitchFamily="34" charset="0"/>
                          </a:rPr>
                        </m:ctrlPr>
                      </m:sSupPr>
                      <m:e>
                        <m:r>
                          <a:rPr lang="en-US" sz="750" b="0" i="1" smtClean="0">
                            <a:latin typeface="Cambria Math" panose="02040503050406030204" pitchFamily="18" charset="0"/>
                            <a:ea typeface="Tahoma" panose="020B0604030504040204" pitchFamily="34" charset="0"/>
                            <a:cs typeface="Tahoma" panose="020B0604030504040204" pitchFamily="34" charset="0"/>
                          </a:rPr>
                          <m:t>𝑥</m:t>
                        </m:r>
                      </m:e>
                      <m:sup>
                        <m:r>
                          <a:rPr lang="en-US" sz="750" b="0" i="1" smtClean="0">
                            <a:latin typeface="Cambria Math" panose="02040503050406030204" pitchFamily="18" charset="0"/>
                            <a:ea typeface="Tahoma" panose="020B0604030504040204" pitchFamily="34" charset="0"/>
                            <a:cs typeface="Tahoma" panose="020B0604030504040204" pitchFamily="34" charset="0"/>
                          </a:rPr>
                          <m:t>2</m:t>
                        </m:r>
                      </m:sup>
                    </m:sSup>
                    <m:r>
                      <a:rPr lang="en-US" sz="750" b="0" i="1" smtClean="0">
                        <a:latin typeface="Cambria Math" panose="02040503050406030204" pitchFamily="18" charset="0"/>
                        <a:ea typeface="Tahoma" panose="020B0604030504040204" pitchFamily="34" charset="0"/>
                        <a:cs typeface="Tahoma" panose="020B0604030504040204" pitchFamily="34" charset="0"/>
                      </a:rPr>
                      <m:t>+</m:t>
                    </m:r>
                    <m:sSup>
                      <m:sSupPr>
                        <m:ctrlPr>
                          <a:rPr lang="en-US" sz="750" b="0" i="1" smtClean="0">
                            <a:latin typeface="Cambria Math" panose="02040503050406030204" pitchFamily="18" charset="0"/>
                            <a:ea typeface="Tahoma" panose="020B0604030504040204" pitchFamily="34" charset="0"/>
                            <a:cs typeface="Tahoma" panose="020B0604030504040204" pitchFamily="34" charset="0"/>
                          </a:rPr>
                        </m:ctrlPr>
                      </m:sSupPr>
                      <m:e>
                        <m:r>
                          <a:rPr lang="en-US" sz="750" b="0" i="1" smtClean="0">
                            <a:latin typeface="Cambria Math" panose="02040503050406030204" pitchFamily="18" charset="0"/>
                            <a:ea typeface="Tahoma" panose="020B0604030504040204" pitchFamily="34" charset="0"/>
                            <a:cs typeface="Tahoma" panose="020B0604030504040204" pitchFamily="34" charset="0"/>
                          </a:rPr>
                          <m:t>𝑦</m:t>
                        </m:r>
                      </m:e>
                      <m:sup>
                        <m:r>
                          <a:rPr lang="en-US" sz="750" b="0" i="1" smtClean="0">
                            <a:latin typeface="Cambria Math" panose="02040503050406030204" pitchFamily="18" charset="0"/>
                            <a:ea typeface="Tahoma" panose="020B0604030504040204" pitchFamily="34" charset="0"/>
                            <a:cs typeface="Tahoma" panose="020B0604030504040204" pitchFamily="34" charset="0"/>
                          </a:rPr>
                          <m:t>2</m:t>
                        </m:r>
                      </m:sup>
                    </m:sSup>
                  </m:oMath>
                </a14:m>
                <a:r>
                  <a:rPr lang="en-US" sz="750" dirty="0">
                    <a:latin typeface="Tahoma" panose="020B0604030504040204" pitchFamily="34" charset="0"/>
                    <a:ea typeface="Tahoma" panose="020B0604030504040204" pitchFamily="34" charset="0"/>
                    <a:cs typeface="Tahoma" panose="020B0604030504040204" pitchFamily="34" charset="0"/>
                  </a:rPr>
                  <a:t> (or similar)</a:t>
                </a:r>
              </a:p>
              <a:p>
                <a:pPr marL="1085850" lvl="2" indent="-1714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Evaluate the limit as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𝑟</m:t>
                    </m:r>
                    <m:r>
                      <a:rPr lang="en-US" sz="750" b="0" i="1" smtClean="0">
                        <a:latin typeface="Cambria Math" panose="02040503050406030204" pitchFamily="18" charset="0"/>
                        <a:ea typeface="Tahoma" panose="020B0604030504040204" pitchFamily="34" charset="0"/>
                        <a:cs typeface="Tahoma" panose="020B0604030504040204" pitchFamily="34" charset="0"/>
                      </a:rPr>
                      <m:t> →0</m:t>
                    </m:r>
                  </m:oMath>
                </a14:m>
                <a:r>
                  <a:rPr lang="en-US" sz="750" dirty="0">
                    <a:latin typeface="Tahoma" panose="020B0604030504040204" pitchFamily="34" charset="0"/>
                    <a:ea typeface="Tahoma" panose="020B0604030504040204" pitchFamily="34" charset="0"/>
                    <a:cs typeface="Tahoma" panose="020B0604030504040204" pitchFamily="34" charset="0"/>
                  </a:rPr>
                  <a:t> and simplify </a:t>
                </a:r>
                <a14:m>
                  <m:oMath xmlns:m="http://schemas.openxmlformats.org/officeDocument/2006/math">
                    <m:func>
                      <m:funcPr>
                        <m:ctrlPr>
                          <a:rPr lang="en-US" sz="750" i="1" smtClean="0">
                            <a:latin typeface="Cambria Math" panose="02040503050406030204" pitchFamily="18" charset="0"/>
                            <a:ea typeface="Tahoma" panose="020B0604030504040204" pitchFamily="34" charset="0"/>
                            <a:cs typeface="Tahoma" panose="020B0604030504040204" pitchFamily="34" charset="0"/>
                          </a:rPr>
                        </m:ctrlPr>
                      </m:funcPr>
                      <m:fName>
                        <m:r>
                          <m:rPr>
                            <m:sty m:val="p"/>
                          </m:rPr>
                          <a:rPr lang="en-US" sz="750" i="0" smtClean="0">
                            <a:latin typeface="Cambria Math" panose="02040503050406030204" pitchFamily="18" charset="0"/>
                            <a:ea typeface="Tahoma" panose="020B0604030504040204" pitchFamily="34" charset="0"/>
                            <a:cs typeface="Tahoma" panose="020B0604030504040204" pitchFamily="34" charset="0"/>
                          </a:rPr>
                          <m:t>sin</m:t>
                        </m:r>
                      </m:fName>
                      <m:e>
                        <m:r>
                          <a:rPr lang="en-US" sz="750" b="0" i="1" smtClean="0">
                            <a:latin typeface="Cambria Math" panose="02040503050406030204" pitchFamily="18" charset="0"/>
                            <a:ea typeface="Tahoma" panose="020B0604030504040204" pitchFamily="34" charset="0"/>
                            <a:cs typeface="Tahoma" panose="020B0604030504040204" pitchFamily="34" charset="0"/>
                          </a:rPr>
                          <m:t>𝜃</m:t>
                        </m:r>
                      </m:e>
                    </m:func>
                  </m:oMath>
                </a14:m>
                <a:r>
                  <a:rPr lang="en-US" sz="750" dirty="0">
                    <a:latin typeface="Tahoma" panose="020B0604030504040204" pitchFamily="34" charset="0"/>
                    <a:ea typeface="Tahoma" panose="020B0604030504040204" pitchFamily="34" charset="0"/>
                    <a:cs typeface="Tahoma" panose="020B0604030504040204" pitchFamily="34" charset="0"/>
                  </a:rPr>
                  <a:t> or </a:t>
                </a:r>
                <a14:m>
                  <m:oMath xmlns:m="http://schemas.openxmlformats.org/officeDocument/2006/math">
                    <m:func>
                      <m:funcPr>
                        <m:ctrlPr>
                          <a:rPr lang="en-US" sz="750" b="0" i="1" smtClean="0">
                            <a:latin typeface="Cambria Math" panose="02040503050406030204" pitchFamily="18" charset="0"/>
                            <a:ea typeface="Tahoma" panose="020B0604030504040204" pitchFamily="34" charset="0"/>
                            <a:cs typeface="Tahoma" panose="020B0604030504040204" pitchFamily="34" charset="0"/>
                          </a:rPr>
                        </m:ctrlPr>
                      </m:funcPr>
                      <m:fName>
                        <m:r>
                          <m:rPr>
                            <m:sty m:val="p"/>
                          </m:rPr>
                          <a:rPr lang="en-US" sz="750" b="0" i="0" smtClean="0">
                            <a:latin typeface="Cambria Math" panose="02040503050406030204" pitchFamily="18" charset="0"/>
                            <a:ea typeface="Tahoma" panose="020B0604030504040204" pitchFamily="34" charset="0"/>
                            <a:cs typeface="Tahoma" panose="020B0604030504040204" pitchFamily="34" charset="0"/>
                          </a:rPr>
                          <m:t>cos</m:t>
                        </m:r>
                      </m:fName>
                      <m:e>
                        <m:r>
                          <a:rPr lang="en-US" sz="750" b="0" i="1" smtClean="0">
                            <a:latin typeface="Cambria Math" panose="02040503050406030204" pitchFamily="18" charset="0"/>
                            <a:ea typeface="Tahoma" panose="020B0604030504040204" pitchFamily="34" charset="0"/>
                            <a:cs typeface="Tahoma" panose="020B0604030504040204" pitchFamily="34" charset="0"/>
                          </a:rPr>
                          <m:t>𝜃</m:t>
                        </m:r>
                      </m:e>
                    </m:func>
                    <m:r>
                      <a:rPr lang="en-US" sz="750" b="0" i="1" smtClean="0">
                        <a:latin typeface="Cambria Math" panose="02040503050406030204" pitchFamily="18" charset="0"/>
                        <a:ea typeface="Tahoma" panose="020B0604030504040204" pitchFamily="34" charset="0"/>
                        <a:cs typeface="Tahoma" panose="020B0604030504040204" pitchFamily="34" charset="0"/>
                      </a:rPr>
                      <m:t>  </m:t>
                    </m:r>
                  </m:oMath>
                </a14:m>
                <a:endParaRPr lang="en-US" sz="750" dirty="0">
                  <a:latin typeface="Tahoma" panose="020B0604030504040204" pitchFamily="34" charset="0"/>
                  <a:ea typeface="Tahoma" panose="020B0604030504040204" pitchFamily="34" charset="0"/>
                  <a:cs typeface="Tahoma" panose="020B0604030504040204" pitchFamily="34" charset="0"/>
                </a:endParaRPr>
              </a:p>
              <a:p>
                <a:pPr marL="1085850" lvl="2" indent="-1714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Can use squeeze theorem </a:t>
                </a:r>
              </a:p>
              <a:p>
                <a:pPr marL="1085850" lvl="2" indent="-1714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Personal favorite! (deal with a lot of potential errors/mistakes, handles creative problems well, organized and neat format, etc.)</a:t>
                </a:r>
              </a:p>
              <a:p>
                <a:pPr marL="1085850" lvl="2" indent="-171450">
                  <a:buFont typeface="Arial" panose="020B0604020202020204" pitchFamily="34" charset="0"/>
                  <a:buChar char="•"/>
                </a:pPr>
                <a:r>
                  <a:rPr lang="en-US" sz="750" dirty="0">
                    <a:latin typeface="Tahoma" panose="020B0604030504040204" pitchFamily="34" charset="0"/>
                    <a:ea typeface="Tahoma" panose="020B0604030504040204" pitchFamily="34" charset="0"/>
                    <a:cs typeface="Tahoma" panose="020B0604030504040204" pitchFamily="34" charset="0"/>
                  </a:rPr>
                  <a:t>If not at (0,0) but instead (</a:t>
                </a:r>
                <a:r>
                  <a:rPr lang="en-US" sz="750" dirty="0" err="1">
                    <a:latin typeface="Tahoma" panose="020B0604030504040204" pitchFamily="34" charset="0"/>
                    <a:ea typeface="Tahoma" panose="020B0604030504040204" pitchFamily="34" charset="0"/>
                    <a:cs typeface="Tahoma" panose="020B0604030504040204" pitchFamily="34" charset="0"/>
                  </a:rPr>
                  <a:t>a,b</a:t>
                </a:r>
                <a:r>
                  <a:rPr lang="en-US" sz="750" dirty="0">
                    <a:latin typeface="Tahoma" panose="020B0604030504040204" pitchFamily="34" charset="0"/>
                    <a:ea typeface="Tahoma" panose="020B0604030504040204" pitchFamily="34" charset="0"/>
                    <a:cs typeface="Tahoma" panose="020B0604030504040204" pitchFamily="34" charset="0"/>
                  </a:rPr>
                  <a:t>) can substitute </a:t>
                </a:r>
                <a14:m>
                  <m:oMath xmlns:m="http://schemas.openxmlformats.org/officeDocument/2006/math">
                    <m:r>
                      <a:rPr lang="en-US" sz="750" b="0" i="1" smtClean="0">
                        <a:latin typeface="Cambria Math" panose="02040503050406030204" pitchFamily="18" charset="0"/>
                        <a:ea typeface="Tahoma" panose="020B0604030504040204" pitchFamily="34" charset="0"/>
                        <a:cs typeface="Tahoma" panose="020B0604030504040204" pitchFamily="34" charset="0"/>
                      </a:rPr>
                      <m:t>𝑥</m:t>
                    </m:r>
                    <m:r>
                      <a:rPr lang="en-US" sz="750" b="0" i="1" smtClean="0">
                        <a:latin typeface="Cambria Math" panose="02040503050406030204" pitchFamily="18" charset="0"/>
                        <a:ea typeface="Tahoma" panose="020B0604030504040204" pitchFamily="34" charset="0"/>
                        <a:cs typeface="Tahoma" panose="020B0604030504040204" pitchFamily="34" charset="0"/>
                      </a:rPr>
                      <m:t>=</m:t>
                    </m:r>
                    <m:r>
                      <a:rPr lang="en-US" sz="750" b="0" i="1" smtClean="0">
                        <a:latin typeface="Cambria Math" panose="02040503050406030204" pitchFamily="18" charset="0"/>
                        <a:ea typeface="Tahoma" panose="020B0604030504040204" pitchFamily="34" charset="0"/>
                        <a:cs typeface="Tahoma" panose="020B0604030504040204" pitchFamily="34" charset="0"/>
                      </a:rPr>
                      <m:t>𝑎</m:t>
                    </m:r>
                    <m:r>
                      <a:rPr lang="en-US" sz="750" b="0" i="1" smtClean="0">
                        <a:latin typeface="Cambria Math" panose="02040503050406030204" pitchFamily="18" charset="0"/>
                        <a:ea typeface="Tahoma" panose="020B0604030504040204" pitchFamily="34" charset="0"/>
                        <a:cs typeface="Tahoma" panose="020B0604030504040204" pitchFamily="34" charset="0"/>
                      </a:rPr>
                      <m:t>+</m:t>
                    </m:r>
                    <m:r>
                      <a:rPr lang="en-US" sz="750" b="0" i="1" smtClean="0">
                        <a:latin typeface="Cambria Math" panose="02040503050406030204" pitchFamily="18" charset="0"/>
                        <a:ea typeface="Tahoma" panose="020B0604030504040204" pitchFamily="34" charset="0"/>
                        <a:cs typeface="Tahoma" panose="020B0604030504040204" pitchFamily="34" charset="0"/>
                      </a:rPr>
                      <m:t>𝑟</m:t>
                    </m:r>
                    <m:func>
                      <m:funcPr>
                        <m:ctrlPr>
                          <a:rPr lang="en-US" sz="750" b="0" i="1" smtClean="0">
                            <a:latin typeface="Cambria Math" panose="02040503050406030204" pitchFamily="18" charset="0"/>
                            <a:ea typeface="Tahoma" panose="020B0604030504040204" pitchFamily="34" charset="0"/>
                            <a:cs typeface="Tahoma" panose="020B0604030504040204" pitchFamily="34" charset="0"/>
                          </a:rPr>
                        </m:ctrlPr>
                      </m:funcPr>
                      <m:fName>
                        <m:r>
                          <m:rPr>
                            <m:sty m:val="p"/>
                          </m:rPr>
                          <a:rPr lang="en-US" sz="750" b="0" i="0" smtClean="0">
                            <a:latin typeface="Cambria Math" panose="02040503050406030204" pitchFamily="18" charset="0"/>
                            <a:ea typeface="Tahoma" panose="020B0604030504040204" pitchFamily="34" charset="0"/>
                            <a:cs typeface="Tahoma" panose="020B0604030504040204" pitchFamily="34" charset="0"/>
                          </a:rPr>
                          <m:t>cos</m:t>
                        </m:r>
                      </m:fName>
                      <m:e>
                        <m:r>
                          <a:rPr lang="en-US" sz="750" b="0" i="1" smtClean="0">
                            <a:latin typeface="Cambria Math" panose="02040503050406030204" pitchFamily="18" charset="0"/>
                            <a:ea typeface="Tahoma" panose="020B0604030504040204" pitchFamily="34" charset="0"/>
                            <a:cs typeface="Tahoma" panose="020B0604030504040204" pitchFamily="34" charset="0"/>
                          </a:rPr>
                          <m:t>𝜃</m:t>
                        </m:r>
                      </m:e>
                    </m:func>
                  </m:oMath>
                </a14:m>
                <a:r>
                  <a:rPr lang="en-US" sz="750" dirty="0">
                    <a:latin typeface="Tahoma" panose="020B0604030504040204" pitchFamily="34" charset="0"/>
                    <a:ea typeface="Tahoma" panose="020B0604030504040204" pitchFamily="34" charset="0"/>
                    <a:cs typeface="Tahoma" panose="020B0604030504040204" pitchFamily="34" charset="0"/>
                  </a:rPr>
                  <a:t>, and </a:t>
                </a:r>
                <a14:m>
                  <m:oMath xmlns:m="http://schemas.openxmlformats.org/officeDocument/2006/math">
                    <m:r>
                      <m:rPr>
                        <m:sty m:val="p"/>
                      </m:rPr>
                      <a:rPr lang="en-US" sz="750" b="0" i="0" smtClean="0">
                        <a:latin typeface="Cambria Math" panose="02040503050406030204" pitchFamily="18" charset="0"/>
                        <a:ea typeface="Tahoma" panose="020B0604030504040204" pitchFamily="34" charset="0"/>
                        <a:cs typeface="Tahoma" panose="020B0604030504040204" pitchFamily="34" charset="0"/>
                      </a:rPr>
                      <m:t>y</m:t>
                    </m:r>
                    <m:r>
                      <a:rPr lang="en-US" sz="750" b="0" i="0" smtClean="0">
                        <a:latin typeface="Cambria Math" panose="02040503050406030204" pitchFamily="18" charset="0"/>
                        <a:ea typeface="Tahoma" panose="020B0604030504040204" pitchFamily="34" charset="0"/>
                        <a:cs typeface="Tahoma" panose="020B0604030504040204" pitchFamily="34" charset="0"/>
                      </a:rPr>
                      <m:t>=</m:t>
                    </m:r>
                    <m:r>
                      <a:rPr lang="en-US" sz="750" b="0" i="1" smtClean="0">
                        <a:latin typeface="Cambria Math" panose="02040503050406030204" pitchFamily="18" charset="0"/>
                        <a:ea typeface="Tahoma" panose="020B0604030504040204" pitchFamily="34" charset="0"/>
                        <a:cs typeface="Tahoma" panose="020B0604030504040204" pitchFamily="34" charset="0"/>
                      </a:rPr>
                      <m:t>𝑏</m:t>
                    </m:r>
                    <m:r>
                      <a:rPr lang="en-US" sz="750" b="0" i="1" smtClean="0">
                        <a:latin typeface="Cambria Math" panose="02040503050406030204" pitchFamily="18" charset="0"/>
                        <a:ea typeface="Tahoma" panose="020B0604030504040204" pitchFamily="34" charset="0"/>
                        <a:cs typeface="Tahoma" panose="020B0604030504040204" pitchFamily="34" charset="0"/>
                      </a:rPr>
                      <m:t>+</m:t>
                    </m:r>
                    <m:func>
                      <m:funcPr>
                        <m:ctrlPr>
                          <a:rPr lang="en-US" sz="750" b="0" i="1" smtClean="0">
                            <a:latin typeface="Cambria Math" panose="02040503050406030204" pitchFamily="18" charset="0"/>
                            <a:ea typeface="Tahoma" panose="020B0604030504040204" pitchFamily="34" charset="0"/>
                            <a:cs typeface="Tahoma" panose="020B0604030504040204" pitchFamily="34" charset="0"/>
                          </a:rPr>
                        </m:ctrlPr>
                      </m:funcPr>
                      <m:fName>
                        <m:r>
                          <m:rPr>
                            <m:sty m:val="p"/>
                          </m:rPr>
                          <a:rPr lang="en-US" sz="750" b="0" i="0" smtClean="0">
                            <a:latin typeface="Cambria Math" panose="02040503050406030204" pitchFamily="18" charset="0"/>
                            <a:ea typeface="Tahoma" panose="020B0604030504040204" pitchFamily="34" charset="0"/>
                            <a:cs typeface="Tahoma" panose="020B0604030504040204" pitchFamily="34" charset="0"/>
                          </a:rPr>
                          <m:t>sin</m:t>
                        </m:r>
                      </m:fName>
                      <m:e>
                        <m:r>
                          <a:rPr lang="en-US" sz="750" b="0" i="1" smtClean="0">
                            <a:latin typeface="Cambria Math" panose="02040503050406030204" pitchFamily="18" charset="0"/>
                            <a:ea typeface="Tahoma" panose="020B0604030504040204" pitchFamily="34" charset="0"/>
                            <a:cs typeface="Tahoma" panose="020B0604030504040204" pitchFamily="34" charset="0"/>
                          </a:rPr>
                          <m:t>𝜃</m:t>
                        </m:r>
                      </m:e>
                    </m:func>
                  </m:oMath>
                </a14:m>
                <a:endParaRPr lang="en-US" sz="75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4" name="TextBox 23">
                <a:extLst>
                  <a:ext uri="{FF2B5EF4-FFF2-40B4-BE49-F238E27FC236}">
                    <a16:creationId xmlns:a16="http://schemas.microsoft.com/office/drawing/2014/main" id="{693DF9AD-F498-4251-9F01-F15DCC836A63}"/>
                  </a:ext>
                </a:extLst>
              </p:cNvPr>
              <p:cNvSpPr txBox="1">
                <a:spLocks noRot="1" noChangeAspect="1" noMove="1" noResize="1" noEditPoints="1" noAdjustHandles="1" noChangeArrowheads="1" noChangeShapeType="1" noTextEdit="1"/>
              </p:cNvSpPr>
              <p:nvPr/>
            </p:nvSpPr>
            <p:spPr>
              <a:xfrm>
                <a:off x="-70029" y="332073"/>
                <a:ext cx="4698192" cy="2010615"/>
              </a:xfrm>
              <a:prstGeom prst="rect">
                <a:avLst/>
              </a:prstGeom>
              <a:blipFill>
                <a:blip r:embed="rId7"/>
                <a:stretch>
                  <a:fillRect/>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87DAC0B-3F8B-4E5A-8266-B23376CF125C}"/>
              </a:ext>
            </a:extLst>
          </p:cNvPr>
          <p:cNvPicPr>
            <a:picLocks noChangeAspect="1"/>
          </p:cNvPicPr>
          <p:nvPr/>
        </p:nvPicPr>
        <p:blipFill>
          <a:blip r:embed="rId8"/>
          <a:stretch>
            <a:fillRect/>
          </a:stretch>
        </p:blipFill>
        <p:spPr>
          <a:xfrm>
            <a:off x="3166828" y="2309793"/>
            <a:ext cx="926865" cy="896140"/>
          </a:xfrm>
          <a:prstGeom prst="rect">
            <a:avLst/>
          </a:prstGeom>
        </p:spPr>
      </p:pic>
    </p:spTree>
    <p:extLst>
      <p:ext uri="{BB962C8B-B14F-4D97-AF65-F5344CB8AC3E}">
        <p14:creationId xmlns:p14="http://schemas.microsoft.com/office/powerpoint/2010/main" val="555085415"/>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22097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The Course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5</a:t>
            </a:fld>
            <a:r>
              <a:rPr spc="-55" dirty="0"/>
              <a:t> </a:t>
            </a:r>
            <a:r>
              <a:rPr spc="35" dirty="0"/>
              <a:t>/</a:t>
            </a:r>
            <a:endParaRPr spc="-55" dirty="0"/>
          </a:p>
        </p:txBody>
      </p:sp>
      <p:sp>
        <p:nvSpPr>
          <p:cNvPr id="19" name="TextBox 18">
            <a:extLst>
              <a:ext uri="{FF2B5EF4-FFF2-40B4-BE49-F238E27FC236}">
                <a16:creationId xmlns:a16="http://schemas.microsoft.com/office/drawing/2014/main" id="{2EFDE7C7-A1F4-49CF-B591-608ADA73278E}"/>
              </a:ext>
            </a:extLst>
          </p:cNvPr>
          <p:cNvSpPr txBox="1"/>
          <p:nvPr/>
        </p:nvSpPr>
        <p:spPr>
          <a:xfrm>
            <a:off x="193693" y="511175"/>
            <a:ext cx="4220629" cy="2285241"/>
          </a:xfrm>
          <a:prstGeom prst="rect">
            <a:avLst/>
          </a:prstGeom>
          <a:noFill/>
        </p:spPr>
        <p:txBody>
          <a:bodyPr wrap="square" rtlCol="0">
            <a:spAutoFit/>
          </a:bodyPr>
          <a:lstStyle/>
          <a:p>
            <a:endParaRPr lang="en-US" sz="9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Textbook:</a:t>
            </a:r>
            <a:r>
              <a:rPr lang="en-US" sz="950" dirty="0">
                <a:latin typeface="Tahoma" panose="020B0604030504040204" pitchFamily="34" charset="0"/>
                <a:ea typeface="Tahoma" panose="020B0604030504040204" pitchFamily="34" charset="0"/>
                <a:cs typeface="Tahoma" panose="020B0604030504040204" pitchFamily="34" charset="0"/>
              </a:rPr>
              <a:t> Calculus: Early Transcendentals Multivariable Fourth Edition by Jon </a:t>
            </a:r>
            <a:r>
              <a:rPr lang="en-US" sz="950" dirty="0" err="1">
                <a:latin typeface="Tahoma" panose="020B0604030504040204" pitchFamily="34" charset="0"/>
                <a:ea typeface="Tahoma" panose="020B0604030504040204" pitchFamily="34" charset="0"/>
                <a:cs typeface="Tahoma" panose="020B0604030504040204" pitchFamily="34" charset="0"/>
              </a:rPr>
              <a:t>Rogawski</a:t>
            </a:r>
            <a:r>
              <a:rPr lang="en-US" sz="950" dirty="0">
                <a:latin typeface="Tahoma" panose="020B0604030504040204" pitchFamily="34" charset="0"/>
                <a:ea typeface="Tahoma" panose="020B0604030504040204" pitchFamily="34" charset="0"/>
                <a:cs typeface="Tahoma" panose="020B0604030504040204" pitchFamily="34" charset="0"/>
              </a:rPr>
              <a:t> (Author), Colin Adams (Author), Robert </a:t>
            </a:r>
            <a:r>
              <a:rPr lang="en-US" sz="950" dirty="0" err="1">
                <a:latin typeface="Tahoma" panose="020B0604030504040204" pitchFamily="34" charset="0"/>
                <a:ea typeface="Tahoma" panose="020B0604030504040204" pitchFamily="34" charset="0"/>
                <a:cs typeface="Tahoma" panose="020B0604030504040204" pitchFamily="34" charset="0"/>
              </a:rPr>
              <a:t>Franzosa</a:t>
            </a:r>
            <a:r>
              <a:rPr lang="en-US" sz="950" dirty="0">
                <a:latin typeface="Tahoma" panose="020B0604030504040204" pitchFamily="34" charset="0"/>
                <a:ea typeface="Tahoma" panose="020B0604030504040204" pitchFamily="34" charset="0"/>
                <a:cs typeface="Tahoma" panose="020B0604030504040204" pitchFamily="34" charset="0"/>
              </a:rPr>
              <a:t> (Author)</a:t>
            </a:r>
          </a:p>
          <a:p>
            <a:pPr marL="171450" indent="-1714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Chapters Covered: </a:t>
            </a:r>
            <a:r>
              <a:rPr lang="en-US" sz="950" dirty="0">
                <a:latin typeface="Tahoma" panose="020B0604030504040204" pitchFamily="34" charset="0"/>
                <a:ea typeface="Tahoma" panose="020B0604030504040204" pitchFamily="34" charset="0"/>
                <a:cs typeface="Tahoma" panose="020B0604030504040204" pitchFamily="34" charset="0"/>
              </a:rPr>
              <a:t>13 – 18</a:t>
            </a:r>
          </a:p>
          <a:p>
            <a:pPr marL="171450" indent="-1714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Plotting Software: </a:t>
            </a:r>
            <a:r>
              <a:rPr lang="en-US" sz="950" dirty="0">
                <a:latin typeface="Tahoma" panose="020B0604030504040204" pitchFamily="34" charset="0"/>
                <a:ea typeface="Tahoma" panose="020B0604030504040204" pitchFamily="34" charset="0"/>
                <a:cs typeface="Tahoma" panose="020B0604030504040204" pitchFamily="34" charset="0"/>
              </a:rPr>
              <a:t>CalcPlot3D, </a:t>
            </a:r>
            <a:r>
              <a:rPr lang="en-US" sz="950" dirty="0" err="1">
                <a:latin typeface="Tahoma" panose="020B0604030504040204" pitchFamily="34" charset="0"/>
                <a:ea typeface="Tahoma" panose="020B0604030504040204" pitchFamily="34" charset="0"/>
                <a:cs typeface="Tahoma" panose="020B0604030504040204" pitchFamily="34" charset="0"/>
              </a:rPr>
              <a:t>GeoAlgebra</a:t>
            </a:r>
            <a:r>
              <a:rPr lang="en-US" sz="950" dirty="0">
                <a:latin typeface="Tahoma" panose="020B0604030504040204" pitchFamily="34" charset="0"/>
                <a:ea typeface="Tahoma" panose="020B0604030504040204" pitchFamily="34" charset="0"/>
                <a:cs typeface="Tahoma" panose="020B0604030504040204" pitchFamily="34" charset="0"/>
              </a:rPr>
              <a:t>, Math3d, MATLAB, Maple</a:t>
            </a:r>
          </a:p>
          <a:p>
            <a:pPr marL="171450" indent="-1714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Topics Covered:</a:t>
            </a:r>
            <a:r>
              <a:rPr lang="en-US" sz="950" dirty="0">
                <a:latin typeface="Tahoma" panose="020B0604030504040204" pitchFamily="34" charset="0"/>
                <a:ea typeface="Tahoma" panose="020B0604030504040204" pitchFamily="34" charset="0"/>
                <a:cs typeface="Tahoma" panose="020B0604030504040204" pitchFamily="34" charset="0"/>
              </a:rPr>
              <a:t> 3D Space, Vectors, Functions of Several Variables, Limits/Derivatives/Integrals, Volumes, Center of Mass, Curves/Trajectories, Surfaces, Vector Fields, Flow/Flux</a:t>
            </a:r>
          </a:p>
        </p:txBody>
      </p:sp>
    </p:spTree>
    <p:extLst>
      <p:ext uri="{BB962C8B-B14F-4D97-AF65-F5344CB8AC3E}">
        <p14:creationId xmlns:p14="http://schemas.microsoft.com/office/powerpoint/2010/main" val="2449879385"/>
      </p:ext>
    </p:extLst>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962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Limits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50</a:t>
            </a:fld>
            <a:r>
              <a:rPr spc="-55" dirty="0"/>
              <a:t> </a:t>
            </a:r>
            <a:r>
              <a:rPr spc="35" dirty="0"/>
              <a:t>/</a:t>
            </a:r>
            <a:endParaRPr spc="-55" dirty="0"/>
          </a:p>
        </p:txBody>
      </p:sp>
      <p:pic>
        <p:nvPicPr>
          <p:cNvPr id="16" name="Picture 15">
            <a:extLst>
              <a:ext uri="{FF2B5EF4-FFF2-40B4-BE49-F238E27FC236}">
                <a16:creationId xmlns:a16="http://schemas.microsoft.com/office/drawing/2014/main" id="{F5ABE69F-03A6-4BC0-BB80-9C02FBFA72C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40284" y="437274"/>
            <a:ext cx="1672381" cy="337524"/>
          </a:xfrm>
          <a:prstGeom prst="rect">
            <a:avLst/>
          </a:prstGeom>
        </p:spPr>
      </p:pic>
    </p:spTree>
    <p:extLst>
      <p:ext uri="{BB962C8B-B14F-4D97-AF65-F5344CB8AC3E}">
        <p14:creationId xmlns:p14="http://schemas.microsoft.com/office/powerpoint/2010/main" val="691883414"/>
      </p:ext>
    </p:extLst>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39215"/>
            <a:ext cx="3962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Limits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51</a:t>
            </a:fld>
            <a:r>
              <a:rPr spc="-55" dirty="0"/>
              <a:t> </a:t>
            </a:r>
            <a:r>
              <a:rPr spc="35" dirty="0"/>
              <a:t>/</a:t>
            </a:r>
            <a:endParaRPr spc="-55" dirty="0"/>
          </a:p>
        </p:txBody>
      </p:sp>
      <p:pic>
        <p:nvPicPr>
          <p:cNvPr id="16" name="Picture 15">
            <a:extLst>
              <a:ext uri="{FF2B5EF4-FFF2-40B4-BE49-F238E27FC236}">
                <a16:creationId xmlns:a16="http://schemas.microsoft.com/office/drawing/2014/main" id="{F5ABE69F-03A6-4BC0-BB80-9C02FBFA72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40284" y="437274"/>
            <a:ext cx="1672381" cy="337524"/>
          </a:xfrm>
          <a:prstGeom prst="rect">
            <a:avLst/>
          </a:prstGeom>
        </p:spPr>
      </p:pic>
      <p:pic>
        <p:nvPicPr>
          <p:cNvPr id="15" name="Picture 14">
            <a:extLst>
              <a:ext uri="{FF2B5EF4-FFF2-40B4-BE49-F238E27FC236}">
                <a16:creationId xmlns:a16="http://schemas.microsoft.com/office/drawing/2014/main" id="{8430B4E6-FE22-48B9-B49B-78A4A63D11E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5300" y="892175"/>
            <a:ext cx="3004190" cy="130286"/>
          </a:xfrm>
          <a:prstGeom prst="rect">
            <a:avLst/>
          </a:prstGeom>
        </p:spPr>
      </p:pic>
      <p:pic>
        <p:nvPicPr>
          <p:cNvPr id="18" name="Picture 17">
            <a:extLst>
              <a:ext uri="{FF2B5EF4-FFF2-40B4-BE49-F238E27FC236}">
                <a16:creationId xmlns:a16="http://schemas.microsoft.com/office/drawing/2014/main" id="{C348C86E-9D2D-4D25-A172-1DD619F52425}"/>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12247" y="1111884"/>
            <a:ext cx="3216762" cy="119466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6CD593F-3305-4D5C-BA88-633CF16D43B3}"/>
                  </a:ext>
                </a:extLst>
              </p:cNvPr>
              <p:cNvSpPr txBox="1"/>
              <p:nvPr/>
            </p:nvSpPr>
            <p:spPr>
              <a:xfrm>
                <a:off x="3705395" y="1177648"/>
                <a:ext cx="979666" cy="169277"/>
              </a:xfrm>
              <a:prstGeom prst="rect">
                <a:avLst/>
              </a:prstGeom>
              <a:noFill/>
            </p:spPr>
            <p:txBody>
              <a:bodyPr wrap="square" rtlCol="0">
                <a:spAutoFit/>
              </a:bodyPr>
              <a:lstStyle/>
              <a:p>
                <a14:m>
                  <m:oMath xmlns:m="http://schemas.openxmlformats.org/officeDocument/2006/math">
                    <m:r>
                      <a:rPr lang="en-US" sz="500" b="1" i="1" smtClean="0">
                        <a:latin typeface="Cambria Math" panose="02040503050406030204" pitchFamily="18" charset="0"/>
                      </a:rPr>
                      <m:t>→ </m:t>
                    </m:r>
                  </m:oMath>
                </a14:m>
                <a:r>
                  <a:rPr lang="en-US" sz="500" b="1" dirty="0">
                    <a:latin typeface="Tahoma" panose="020B0604030504040204" pitchFamily="34" charset="0"/>
                    <a:ea typeface="Tahoma" panose="020B0604030504040204" pitchFamily="34" charset="0"/>
                    <a:cs typeface="Tahoma" panose="020B0604030504040204" pitchFamily="34" charset="0"/>
                  </a:rPr>
                  <a:t>multiply by conjugate</a:t>
                </a:r>
              </a:p>
            </p:txBody>
          </p:sp>
        </mc:Choice>
        <mc:Fallback xmlns="">
          <p:sp>
            <p:nvSpPr>
              <p:cNvPr id="21" name="TextBox 20">
                <a:extLst>
                  <a:ext uri="{FF2B5EF4-FFF2-40B4-BE49-F238E27FC236}">
                    <a16:creationId xmlns:a16="http://schemas.microsoft.com/office/drawing/2014/main" id="{D6CD593F-3305-4D5C-BA88-633CF16D43B3}"/>
                  </a:ext>
                </a:extLst>
              </p:cNvPr>
              <p:cNvSpPr txBox="1">
                <a:spLocks noRot="1" noChangeAspect="1" noMove="1" noResize="1" noEditPoints="1" noAdjustHandles="1" noChangeArrowheads="1" noChangeShapeType="1" noTextEdit="1"/>
              </p:cNvSpPr>
              <p:nvPr/>
            </p:nvSpPr>
            <p:spPr>
              <a:xfrm>
                <a:off x="3705395" y="1177648"/>
                <a:ext cx="979666" cy="1692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3B4C-DDFD-48F2-83B2-4275453CD7BC}"/>
                  </a:ext>
                </a:extLst>
              </p:cNvPr>
              <p:cNvSpPr txBox="1"/>
              <p:nvPr/>
            </p:nvSpPr>
            <p:spPr>
              <a:xfrm>
                <a:off x="3567817" y="1572822"/>
                <a:ext cx="979666" cy="169277"/>
              </a:xfrm>
              <a:prstGeom prst="rect">
                <a:avLst/>
              </a:prstGeom>
              <a:noFill/>
            </p:spPr>
            <p:txBody>
              <a:bodyPr wrap="square" rtlCol="0">
                <a:spAutoFit/>
              </a:bodyPr>
              <a:lstStyle/>
              <a:p>
                <a14:m>
                  <m:oMath xmlns:m="http://schemas.openxmlformats.org/officeDocument/2006/math">
                    <m:r>
                      <a:rPr lang="en-US" sz="500" b="1" i="1" smtClean="0">
                        <a:latin typeface="Cambria Math" panose="02040503050406030204" pitchFamily="18" charset="0"/>
                      </a:rPr>
                      <m:t>→ </m:t>
                    </m:r>
                  </m:oMath>
                </a14:m>
                <a:r>
                  <a:rPr lang="en-US" sz="500" b="1" dirty="0">
                    <a:latin typeface="Tahoma" panose="020B0604030504040204" pitchFamily="34" charset="0"/>
                    <a:ea typeface="Tahoma" panose="020B0604030504040204" pitchFamily="34" charset="0"/>
                    <a:cs typeface="Tahoma" panose="020B0604030504040204" pitchFamily="34" charset="0"/>
                  </a:rPr>
                  <a:t>simplify</a:t>
                </a:r>
              </a:p>
            </p:txBody>
          </p:sp>
        </mc:Choice>
        <mc:Fallback xmlns="">
          <p:sp>
            <p:nvSpPr>
              <p:cNvPr id="22" name="TextBox 21">
                <a:extLst>
                  <a:ext uri="{FF2B5EF4-FFF2-40B4-BE49-F238E27FC236}">
                    <a16:creationId xmlns:a16="http://schemas.microsoft.com/office/drawing/2014/main" id="{EE9F3B4C-DDFD-48F2-83B2-4275453CD7BC}"/>
                  </a:ext>
                </a:extLst>
              </p:cNvPr>
              <p:cNvSpPr txBox="1">
                <a:spLocks noRot="1" noChangeAspect="1" noMove="1" noResize="1" noEditPoints="1" noAdjustHandles="1" noChangeArrowheads="1" noChangeShapeType="1" noTextEdit="1"/>
              </p:cNvSpPr>
              <p:nvPr/>
            </p:nvSpPr>
            <p:spPr>
              <a:xfrm>
                <a:off x="3567817" y="1572822"/>
                <a:ext cx="979666" cy="1692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546B0D7-FA81-4482-A43E-28C7DE8F7575}"/>
                  </a:ext>
                </a:extLst>
              </p:cNvPr>
              <p:cNvSpPr txBox="1"/>
              <p:nvPr/>
            </p:nvSpPr>
            <p:spPr>
              <a:xfrm>
                <a:off x="3073750" y="1894495"/>
                <a:ext cx="979666" cy="169277"/>
              </a:xfrm>
              <a:prstGeom prst="rect">
                <a:avLst/>
              </a:prstGeom>
              <a:noFill/>
            </p:spPr>
            <p:txBody>
              <a:bodyPr wrap="square" rtlCol="0">
                <a:spAutoFit/>
              </a:bodyPr>
              <a:lstStyle/>
              <a:p>
                <a14:m>
                  <m:oMath xmlns:m="http://schemas.openxmlformats.org/officeDocument/2006/math">
                    <m:r>
                      <a:rPr lang="en-US" sz="500" b="1" i="1" smtClean="0">
                        <a:latin typeface="Cambria Math" panose="02040503050406030204" pitchFamily="18" charset="0"/>
                      </a:rPr>
                      <m:t>→ </m:t>
                    </m:r>
                  </m:oMath>
                </a14:m>
                <a:r>
                  <a:rPr lang="en-US" sz="500" b="1" dirty="0">
                    <a:latin typeface="Tahoma" panose="020B0604030504040204" pitchFamily="34" charset="0"/>
                    <a:ea typeface="Tahoma" panose="020B0604030504040204" pitchFamily="34" charset="0"/>
                    <a:cs typeface="Tahoma" panose="020B0604030504040204" pitchFamily="34" charset="0"/>
                  </a:rPr>
                  <a:t>evaluate</a:t>
                </a:r>
              </a:p>
            </p:txBody>
          </p:sp>
        </mc:Choice>
        <mc:Fallback xmlns="">
          <p:sp>
            <p:nvSpPr>
              <p:cNvPr id="23" name="TextBox 22">
                <a:extLst>
                  <a:ext uri="{FF2B5EF4-FFF2-40B4-BE49-F238E27FC236}">
                    <a16:creationId xmlns:a16="http://schemas.microsoft.com/office/drawing/2014/main" id="{8546B0D7-FA81-4482-A43E-28C7DE8F7575}"/>
                  </a:ext>
                </a:extLst>
              </p:cNvPr>
              <p:cNvSpPr txBox="1">
                <a:spLocks noRot="1" noChangeAspect="1" noMove="1" noResize="1" noEditPoints="1" noAdjustHandles="1" noChangeArrowheads="1" noChangeShapeType="1" noTextEdit="1"/>
              </p:cNvSpPr>
              <p:nvPr/>
            </p:nvSpPr>
            <p:spPr>
              <a:xfrm>
                <a:off x="3073750" y="1894495"/>
                <a:ext cx="979666" cy="169277"/>
              </a:xfrm>
              <a:prstGeom prst="rect">
                <a:avLst/>
              </a:prstGeom>
              <a:blipFill>
                <a:blip r:embed="rId12"/>
                <a:stretch>
                  <a:fillRect/>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2BC89453-9633-45AE-90B1-2761CA5058B0}"/>
              </a:ext>
            </a:extLst>
          </p:cNvPr>
          <p:cNvPicPr>
            <a:picLocks noChangeAspect="1"/>
          </p:cNvPicPr>
          <p:nvPr/>
        </p:nvPicPr>
        <p:blipFill>
          <a:blip r:embed="rId13"/>
          <a:stretch>
            <a:fillRect/>
          </a:stretch>
        </p:blipFill>
        <p:spPr>
          <a:xfrm>
            <a:off x="252209" y="1549140"/>
            <a:ext cx="1051352" cy="797901"/>
          </a:xfrm>
          <a:prstGeom prst="rect">
            <a:avLst/>
          </a:prstGeom>
        </p:spPr>
      </p:pic>
      <p:pic>
        <p:nvPicPr>
          <p:cNvPr id="27" name="Picture 26">
            <a:extLst>
              <a:ext uri="{FF2B5EF4-FFF2-40B4-BE49-F238E27FC236}">
                <a16:creationId xmlns:a16="http://schemas.microsoft.com/office/drawing/2014/main" id="{619494FE-17C9-4105-8DAD-EF7473E023A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95300" y="2391518"/>
            <a:ext cx="3417905" cy="134857"/>
          </a:xfrm>
          <a:prstGeom prst="rect">
            <a:avLst/>
          </a:prstGeom>
        </p:spPr>
      </p:pic>
    </p:spTree>
    <p:extLst>
      <p:ext uri="{BB962C8B-B14F-4D97-AF65-F5344CB8AC3E}">
        <p14:creationId xmlns:p14="http://schemas.microsoft.com/office/powerpoint/2010/main" val="3822302432"/>
      </p:ext>
    </p:extLst>
  </p:cSld>
  <p:clrMapOvr>
    <a:masterClrMapping/>
  </p:clrMapOvr>
  <p:transition>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962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Limits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52</a:t>
            </a:fld>
            <a:r>
              <a:rPr spc="-55" dirty="0"/>
              <a:t> </a:t>
            </a:r>
            <a:r>
              <a:rPr spc="35" dirty="0"/>
              <a:t>/</a:t>
            </a:r>
            <a:endParaRPr spc="-55" dirty="0"/>
          </a:p>
        </p:txBody>
      </p:sp>
      <p:pic>
        <p:nvPicPr>
          <p:cNvPr id="20" name="Picture 19">
            <a:extLst>
              <a:ext uri="{FF2B5EF4-FFF2-40B4-BE49-F238E27FC236}">
                <a16:creationId xmlns:a16="http://schemas.microsoft.com/office/drawing/2014/main" id="{2D974AB3-F2C1-4771-BC91-17349DA73FD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40284" y="437274"/>
            <a:ext cx="1872000" cy="321524"/>
          </a:xfrm>
          <a:prstGeom prst="rect">
            <a:avLst/>
          </a:prstGeom>
        </p:spPr>
      </p:pic>
    </p:spTree>
    <p:extLst>
      <p:ext uri="{BB962C8B-B14F-4D97-AF65-F5344CB8AC3E}">
        <p14:creationId xmlns:p14="http://schemas.microsoft.com/office/powerpoint/2010/main" val="1592182346"/>
      </p:ext>
    </p:extLst>
  </p:cSld>
  <p:clrMapOvr>
    <a:masterClrMapping/>
  </p:clrMapOvr>
  <p:transition>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39215"/>
            <a:ext cx="3962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Limits (example 2)</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53</a:t>
            </a:fld>
            <a:r>
              <a:rPr spc="-55" dirty="0"/>
              <a:t> </a:t>
            </a:r>
            <a:r>
              <a:rPr spc="35" dirty="0"/>
              <a:t>/</a:t>
            </a:r>
            <a:endParaRPr spc="-55" dirty="0"/>
          </a:p>
        </p:txBody>
      </p:sp>
      <p:pic>
        <p:nvPicPr>
          <p:cNvPr id="20" name="Picture 19">
            <a:extLst>
              <a:ext uri="{FF2B5EF4-FFF2-40B4-BE49-F238E27FC236}">
                <a16:creationId xmlns:a16="http://schemas.microsoft.com/office/drawing/2014/main" id="{2D974AB3-F2C1-4771-BC91-17349DA73FD2}"/>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40284" y="437274"/>
            <a:ext cx="1872000" cy="321524"/>
          </a:xfrm>
          <a:prstGeom prst="rect">
            <a:avLst/>
          </a:prstGeom>
        </p:spPr>
      </p:pic>
      <p:pic>
        <p:nvPicPr>
          <p:cNvPr id="15" name="Picture 14">
            <a:extLst>
              <a:ext uri="{FF2B5EF4-FFF2-40B4-BE49-F238E27FC236}">
                <a16:creationId xmlns:a16="http://schemas.microsoft.com/office/drawing/2014/main" id="{247D2258-BB96-4DDD-8F37-6A8E7EEBD76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18484" y="1023132"/>
            <a:ext cx="3171048" cy="379429"/>
          </a:xfrm>
          <a:prstGeom prst="rect">
            <a:avLst/>
          </a:prstGeom>
        </p:spPr>
      </p:pic>
      <p:pic>
        <p:nvPicPr>
          <p:cNvPr id="17" name="Picture 16">
            <a:extLst>
              <a:ext uri="{FF2B5EF4-FFF2-40B4-BE49-F238E27FC236}">
                <a16:creationId xmlns:a16="http://schemas.microsoft.com/office/drawing/2014/main" id="{24C9F009-47F4-4E20-9A45-689589B1FBB4}"/>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094484" y="1459398"/>
            <a:ext cx="2419048" cy="379429"/>
          </a:xfrm>
          <a:prstGeom prst="rect">
            <a:avLst/>
          </a:prstGeom>
        </p:spPr>
      </p:pic>
      <p:pic>
        <p:nvPicPr>
          <p:cNvPr id="19" name="Picture 18">
            <a:extLst>
              <a:ext uri="{FF2B5EF4-FFF2-40B4-BE49-F238E27FC236}">
                <a16:creationId xmlns:a16="http://schemas.microsoft.com/office/drawing/2014/main" id="{0E22589D-EF08-45FC-8DD3-8F888377868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09722" y="869762"/>
            <a:ext cx="1188571" cy="124952"/>
          </a:xfrm>
          <a:prstGeom prst="rect">
            <a:avLst/>
          </a:prstGeom>
        </p:spPr>
      </p:pic>
      <p:pic>
        <p:nvPicPr>
          <p:cNvPr id="22" name="Picture 21">
            <a:extLst>
              <a:ext uri="{FF2B5EF4-FFF2-40B4-BE49-F238E27FC236}">
                <a16:creationId xmlns:a16="http://schemas.microsoft.com/office/drawing/2014/main" id="{DF69E032-DC10-4C65-A4EE-EE9B2EB079DE}"/>
              </a:ext>
            </a:extLst>
          </p:cNvPr>
          <p:cNvPicPr>
            <a:picLocks noChangeAspect="1"/>
          </p:cNvPicPr>
          <p:nvPr/>
        </p:nvPicPr>
        <p:blipFill>
          <a:blip r:embed="rId11"/>
          <a:stretch>
            <a:fillRect/>
          </a:stretch>
        </p:blipFill>
        <p:spPr>
          <a:xfrm>
            <a:off x="136559" y="1964885"/>
            <a:ext cx="1536066" cy="1279595"/>
          </a:xfrm>
          <a:prstGeom prst="rect">
            <a:avLst/>
          </a:prstGeom>
        </p:spPr>
      </p:pic>
      <p:pic>
        <p:nvPicPr>
          <p:cNvPr id="24" name="Picture 23">
            <a:extLst>
              <a:ext uri="{FF2B5EF4-FFF2-40B4-BE49-F238E27FC236}">
                <a16:creationId xmlns:a16="http://schemas.microsoft.com/office/drawing/2014/main" id="{A8A93C2B-7CE8-4BD1-826C-61C735915139}"/>
              </a:ext>
            </a:extLst>
          </p:cNvPr>
          <p:cNvPicPr>
            <a:picLocks noChangeAspect="1"/>
          </p:cNvPicPr>
          <p:nvPr/>
        </p:nvPicPr>
        <p:blipFill>
          <a:blip r:embed="rId12"/>
          <a:stretch>
            <a:fillRect/>
          </a:stretch>
        </p:blipFill>
        <p:spPr>
          <a:xfrm>
            <a:off x="1651297" y="1967832"/>
            <a:ext cx="1305420" cy="1267786"/>
          </a:xfrm>
          <a:prstGeom prst="rect">
            <a:avLst/>
          </a:prstGeom>
        </p:spPr>
      </p:pic>
      <p:pic>
        <p:nvPicPr>
          <p:cNvPr id="26" name="Picture 25">
            <a:extLst>
              <a:ext uri="{FF2B5EF4-FFF2-40B4-BE49-F238E27FC236}">
                <a16:creationId xmlns:a16="http://schemas.microsoft.com/office/drawing/2014/main" id="{74254AE3-E1EA-4A2B-8092-BC6BBA634A54}"/>
              </a:ext>
            </a:extLst>
          </p:cNvPr>
          <p:cNvPicPr>
            <a:picLocks noChangeAspect="1"/>
          </p:cNvPicPr>
          <p:nvPr/>
        </p:nvPicPr>
        <p:blipFill>
          <a:blip r:embed="rId13"/>
          <a:stretch>
            <a:fillRect/>
          </a:stretch>
        </p:blipFill>
        <p:spPr>
          <a:xfrm>
            <a:off x="3110446" y="1967832"/>
            <a:ext cx="1366627" cy="1258924"/>
          </a:xfrm>
          <a:prstGeom prst="rect">
            <a:avLst/>
          </a:prstGeom>
        </p:spPr>
      </p:pic>
    </p:spTree>
    <p:extLst>
      <p:ext uri="{BB962C8B-B14F-4D97-AF65-F5344CB8AC3E}">
        <p14:creationId xmlns:p14="http://schemas.microsoft.com/office/powerpoint/2010/main" val="479945968"/>
      </p:ext>
    </p:extLst>
  </p:cSld>
  <p:clrMapOvr>
    <a:masterClrMapping/>
  </p:clrMapOvr>
  <p:transition>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95300" y="39215"/>
            <a:ext cx="3962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Limits (example 3)</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54</a:t>
            </a:fld>
            <a:r>
              <a:rPr spc="-55" dirty="0"/>
              <a:t> </a:t>
            </a:r>
            <a:r>
              <a:rPr spc="35" dirty="0"/>
              <a:t>/</a:t>
            </a:r>
            <a:endParaRPr spc="-55" dirty="0"/>
          </a:p>
        </p:txBody>
      </p:sp>
      <p:pic>
        <p:nvPicPr>
          <p:cNvPr id="16" name="Picture 15">
            <a:extLst>
              <a:ext uri="{FF2B5EF4-FFF2-40B4-BE49-F238E27FC236}">
                <a16:creationId xmlns:a16="http://schemas.microsoft.com/office/drawing/2014/main" id="{B680B557-658B-4A67-ABA1-F41FABFD50C1}"/>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71057" y="410039"/>
            <a:ext cx="1491809" cy="321524"/>
          </a:xfrm>
          <a:prstGeom prst="rect">
            <a:avLst/>
          </a:prstGeom>
        </p:spPr>
      </p:pic>
    </p:spTree>
    <p:extLst>
      <p:ext uri="{BB962C8B-B14F-4D97-AF65-F5344CB8AC3E}">
        <p14:creationId xmlns:p14="http://schemas.microsoft.com/office/powerpoint/2010/main" val="2478101460"/>
      </p:ext>
    </p:extLst>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3962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Limits (example 3)</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55</a:t>
            </a:fld>
            <a:r>
              <a:rPr spc="-55" dirty="0"/>
              <a:t> </a:t>
            </a:r>
            <a:r>
              <a:rPr spc="35" dirty="0"/>
              <a:t>/</a:t>
            </a:r>
            <a:endParaRPr spc="-55" dirty="0"/>
          </a:p>
        </p:txBody>
      </p:sp>
      <p:pic>
        <p:nvPicPr>
          <p:cNvPr id="16" name="Picture 15">
            <a:extLst>
              <a:ext uri="{FF2B5EF4-FFF2-40B4-BE49-F238E27FC236}">
                <a16:creationId xmlns:a16="http://schemas.microsoft.com/office/drawing/2014/main" id="{B680B557-658B-4A67-ABA1-F41FABFD50C1}"/>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471057" y="410039"/>
            <a:ext cx="1491809" cy="321524"/>
          </a:xfrm>
          <a:prstGeom prst="rect">
            <a:avLst/>
          </a:prstGeom>
        </p:spPr>
      </p:pic>
      <p:pic>
        <p:nvPicPr>
          <p:cNvPr id="15" name="Picture 14">
            <a:extLst>
              <a:ext uri="{FF2B5EF4-FFF2-40B4-BE49-F238E27FC236}">
                <a16:creationId xmlns:a16="http://schemas.microsoft.com/office/drawing/2014/main" id="{28F03CCD-F3C6-48C8-8EEE-8EE3B09377C7}"/>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322485" y="816989"/>
            <a:ext cx="1788952" cy="324571"/>
          </a:xfrm>
          <a:prstGeom prst="rect">
            <a:avLst/>
          </a:prstGeom>
        </p:spPr>
      </p:pic>
      <p:pic>
        <p:nvPicPr>
          <p:cNvPr id="18" name="Picture 17">
            <a:extLst>
              <a:ext uri="{FF2B5EF4-FFF2-40B4-BE49-F238E27FC236}">
                <a16:creationId xmlns:a16="http://schemas.microsoft.com/office/drawing/2014/main" id="{016B7A89-CD99-44C1-9D3F-1E154A10274F}"/>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663369" y="1218104"/>
            <a:ext cx="1276190" cy="235429"/>
          </a:xfrm>
          <a:prstGeom prst="rect">
            <a:avLst/>
          </a:prstGeom>
        </p:spPr>
      </p:pic>
      <p:pic>
        <p:nvPicPr>
          <p:cNvPr id="22" name="Picture 21">
            <a:extLst>
              <a:ext uri="{FF2B5EF4-FFF2-40B4-BE49-F238E27FC236}">
                <a16:creationId xmlns:a16="http://schemas.microsoft.com/office/drawing/2014/main" id="{2C8C2FBB-B8C3-47AD-BC99-3329455FBBA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5300" y="1530077"/>
            <a:ext cx="3939809" cy="151619"/>
          </a:xfrm>
          <a:prstGeom prst="rect">
            <a:avLst/>
          </a:prstGeom>
        </p:spPr>
      </p:pic>
      <p:pic>
        <p:nvPicPr>
          <p:cNvPr id="24" name="Picture 23">
            <a:extLst>
              <a:ext uri="{FF2B5EF4-FFF2-40B4-BE49-F238E27FC236}">
                <a16:creationId xmlns:a16="http://schemas.microsoft.com/office/drawing/2014/main" id="{0549C1F3-2F3E-4C8A-B486-7580ABCEAD10}"/>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5300" y="1720546"/>
            <a:ext cx="3016381" cy="156952"/>
          </a:xfrm>
          <a:prstGeom prst="rect">
            <a:avLst/>
          </a:prstGeom>
        </p:spPr>
      </p:pic>
      <p:pic>
        <p:nvPicPr>
          <p:cNvPr id="26" name="Picture 25">
            <a:extLst>
              <a:ext uri="{FF2B5EF4-FFF2-40B4-BE49-F238E27FC236}">
                <a16:creationId xmlns:a16="http://schemas.microsoft.com/office/drawing/2014/main" id="{7C4CF645-8EF8-4D4D-AA71-4443F0E23893}"/>
              </a:ext>
            </a:extLst>
          </p:cNvPr>
          <p:cNvPicPr>
            <a:picLocks noChangeAspect="1"/>
          </p:cNvPicPr>
          <p:nvPr/>
        </p:nvPicPr>
        <p:blipFill>
          <a:blip r:embed="rId13"/>
          <a:stretch>
            <a:fillRect/>
          </a:stretch>
        </p:blipFill>
        <p:spPr>
          <a:xfrm>
            <a:off x="104722" y="1945525"/>
            <a:ext cx="1524576" cy="1351070"/>
          </a:xfrm>
          <a:prstGeom prst="rect">
            <a:avLst/>
          </a:prstGeom>
        </p:spPr>
      </p:pic>
      <p:pic>
        <p:nvPicPr>
          <p:cNvPr id="28" name="Picture 27">
            <a:extLst>
              <a:ext uri="{FF2B5EF4-FFF2-40B4-BE49-F238E27FC236}">
                <a16:creationId xmlns:a16="http://schemas.microsoft.com/office/drawing/2014/main" id="{BDC648FD-CC5D-405C-AF8D-C98C0E7C519C}"/>
              </a:ext>
            </a:extLst>
          </p:cNvPr>
          <p:cNvPicPr>
            <a:picLocks noChangeAspect="1"/>
          </p:cNvPicPr>
          <p:nvPr/>
        </p:nvPicPr>
        <p:blipFill>
          <a:blip r:embed="rId14"/>
          <a:stretch>
            <a:fillRect/>
          </a:stretch>
        </p:blipFill>
        <p:spPr>
          <a:xfrm>
            <a:off x="1629298" y="1888411"/>
            <a:ext cx="1524577" cy="1433477"/>
          </a:xfrm>
          <a:prstGeom prst="rect">
            <a:avLst/>
          </a:prstGeom>
        </p:spPr>
      </p:pic>
      <p:pic>
        <p:nvPicPr>
          <p:cNvPr id="30" name="Picture 29">
            <a:extLst>
              <a:ext uri="{FF2B5EF4-FFF2-40B4-BE49-F238E27FC236}">
                <a16:creationId xmlns:a16="http://schemas.microsoft.com/office/drawing/2014/main" id="{C6EE9F73-CF79-4C42-8D80-86896E831740}"/>
              </a:ext>
            </a:extLst>
          </p:cNvPr>
          <p:cNvPicPr>
            <a:picLocks noChangeAspect="1"/>
          </p:cNvPicPr>
          <p:nvPr/>
        </p:nvPicPr>
        <p:blipFill>
          <a:blip r:embed="rId15"/>
          <a:stretch>
            <a:fillRect/>
          </a:stretch>
        </p:blipFill>
        <p:spPr>
          <a:xfrm>
            <a:off x="3157840" y="1984959"/>
            <a:ext cx="1364287" cy="1273175"/>
          </a:xfrm>
          <a:prstGeom prst="rect">
            <a:avLst/>
          </a:prstGeom>
        </p:spPr>
      </p:pic>
    </p:spTree>
    <p:extLst>
      <p:ext uri="{BB962C8B-B14F-4D97-AF65-F5344CB8AC3E}">
        <p14:creationId xmlns:p14="http://schemas.microsoft.com/office/powerpoint/2010/main" val="1500514757"/>
      </p:ext>
    </p:extLst>
  </p:cSld>
  <p:clrMapOvr>
    <a:masterClrMapping/>
  </p:clrMapOvr>
  <p:transition>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3" cstate="print"/>
              <a:stretch>
                <a:fillRect/>
              </a:stretch>
            </a:blipFill>
          </p:spPr>
          <p:txBody>
            <a:bodyPr wrap="square" lIns="0" tIns="0" rIns="0" bIns="0" rtlCol="0"/>
            <a:lstStyle/>
            <a:p>
              <a:endParaRPr/>
            </a:p>
          </p:txBody>
        </p:sp>
      </p:grpSp>
      <p:sp>
        <p:nvSpPr>
          <p:cNvPr id="5" name="object 5"/>
          <p:cNvSpPr txBox="1"/>
          <p:nvPr/>
        </p:nvSpPr>
        <p:spPr>
          <a:xfrm>
            <a:off x="95300" y="39215"/>
            <a:ext cx="3962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Limits (example 4, extra)</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56</a:t>
            </a:fld>
            <a:r>
              <a:rPr spc="-55" dirty="0"/>
              <a:t> </a:t>
            </a:r>
            <a:r>
              <a:rPr spc="35" dirty="0"/>
              <a:t>/</a:t>
            </a:r>
            <a:endParaRPr spc="-55" dirty="0"/>
          </a:p>
        </p:txBody>
      </p:sp>
      <p:pic>
        <p:nvPicPr>
          <p:cNvPr id="18" name="Picture 17">
            <a:extLst>
              <a:ext uri="{FF2B5EF4-FFF2-40B4-BE49-F238E27FC236}">
                <a16:creationId xmlns:a16="http://schemas.microsoft.com/office/drawing/2014/main" id="{68696FB8-0E5B-4917-B16A-A547C0B22034}"/>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15053" y="487433"/>
            <a:ext cx="1874285" cy="268952"/>
          </a:xfrm>
          <a:prstGeom prst="rect">
            <a:avLst/>
          </a:prstGeom>
        </p:spPr>
      </p:pic>
      <p:pic>
        <p:nvPicPr>
          <p:cNvPr id="20" name="Picture 19">
            <a:extLst>
              <a:ext uri="{FF2B5EF4-FFF2-40B4-BE49-F238E27FC236}">
                <a16:creationId xmlns:a16="http://schemas.microsoft.com/office/drawing/2014/main" id="{E9FC7BA1-C1C1-4A36-A232-987AED53C59D}"/>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32888" y="1023027"/>
            <a:ext cx="3824762" cy="268952"/>
          </a:xfrm>
          <a:prstGeom prst="rect">
            <a:avLst/>
          </a:prstGeom>
        </p:spPr>
      </p:pic>
      <p:pic>
        <p:nvPicPr>
          <p:cNvPr id="23" name="Picture 22">
            <a:extLst>
              <a:ext uri="{FF2B5EF4-FFF2-40B4-BE49-F238E27FC236}">
                <a16:creationId xmlns:a16="http://schemas.microsoft.com/office/drawing/2014/main" id="{12852D8C-0C20-4AE2-B36D-1D9378B1876D}"/>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1479678" y="1484401"/>
            <a:ext cx="1620570" cy="128000"/>
          </a:xfrm>
          <a:prstGeom prst="rect">
            <a:avLst/>
          </a:prstGeom>
        </p:spPr>
      </p:pic>
      <p:pic>
        <p:nvPicPr>
          <p:cNvPr id="26" name="Picture 25">
            <a:extLst>
              <a:ext uri="{FF2B5EF4-FFF2-40B4-BE49-F238E27FC236}">
                <a16:creationId xmlns:a16="http://schemas.microsoft.com/office/drawing/2014/main" id="{47C58A9A-9291-4EBD-BF60-29290B364A08}"/>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157915" y="1693589"/>
            <a:ext cx="2118093" cy="124952"/>
          </a:xfrm>
          <a:prstGeom prst="rect">
            <a:avLst/>
          </a:prstGeom>
        </p:spPr>
      </p:pic>
      <p:pic>
        <p:nvPicPr>
          <p:cNvPr id="30" name="Picture 29">
            <a:extLst>
              <a:ext uri="{FF2B5EF4-FFF2-40B4-BE49-F238E27FC236}">
                <a16:creationId xmlns:a16="http://schemas.microsoft.com/office/drawing/2014/main" id="{92A2B7C5-7306-4717-8A18-D7C306D1476C}"/>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158257" y="1886867"/>
            <a:ext cx="4210285" cy="235429"/>
          </a:xfrm>
          <a:prstGeom prst="rect">
            <a:avLst/>
          </a:prstGeom>
        </p:spPr>
      </p:pic>
      <p:pic>
        <p:nvPicPr>
          <p:cNvPr id="32" name="Picture 31">
            <a:extLst>
              <a:ext uri="{FF2B5EF4-FFF2-40B4-BE49-F238E27FC236}">
                <a16:creationId xmlns:a16="http://schemas.microsoft.com/office/drawing/2014/main" id="{7AF01B01-F14F-4814-8061-95D3C762B883}"/>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153530" y="2235523"/>
            <a:ext cx="4300952" cy="160762"/>
          </a:xfrm>
          <a:prstGeom prst="rect">
            <a:avLst/>
          </a:prstGeom>
        </p:spPr>
      </p:pic>
      <p:pic>
        <p:nvPicPr>
          <p:cNvPr id="45" name="Picture 44">
            <a:extLst>
              <a:ext uri="{FF2B5EF4-FFF2-40B4-BE49-F238E27FC236}">
                <a16:creationId xmlns:a16="http://schemas.microsoft.com/office/drawing/2014/main" id="{6904D933-BF85-43C6-A7A3-E2F09C30EE3C}"/>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153530" y="2745596"/>
            <a:ext cx="360381" cy="89905"/>
          </a:xfrm>
          <a:prstGeom prst="rect">
            <a:avLst/>
          </a:prstGeom>
        </p:spPr>
      </p:pic>
      <p:pic>
        <p:nvPicPr>
          <p:cNvPr id="38" name="Picture 37">
            <a:extLst>
              <a:ext uri="{FF2B5EF4-FFF2-40B4-BE49-F238E27FC236}">
                <a16:creationId xmlns:a16="http://schemas.microsoft.com/office/drawing/2014/main" id="{C5F2A3BB-300F-4ACF-93A6-0616244A8531}"/>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161173" y="1360056"/>
            <a:ext cx="323047" cy="94476"/>
          </a:xfrm>
          <a:prstGeom prst="rect">
            <a:avLst/>
          </a:prstGeom>
        </p:spPr>
      </p:pic>
      <p:pic>
        <p:nvPicPr>
          <p:cNvPr id="49" name="Picture 48">
            <a:extLst>
              <a:ext uri="{FF2B5EF4-FFF2-40B4-BE49-F238E27FC236}">
                <a16:creationId xmlns:a16="http://schemas.microsoft.com/office/drawing/2014/main" id="{D48BDA0A-37CE-4F23-9944-39EE816B8C2B}"/>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161174" y="842762"/>
            <a:ext cx="568379" cy="92190"/>
          </a:xfrm>
          <a:prstGeom prst="rect">
            <a:avLst/>
          </a:prstGeom>
        </p:spPr>
      </p:pic>
      <p:pic>
        <p:nvPicPr>
          <p:cNvPr id="47" name="Picture 46">
            <a:extLst>
              <a:ext uri="{FF2B5EF4-FFF2-40B4-BE49-F238E27FC236}">
                <a16:creationId xmlns:a16="http://schemas.microsoft.com/office/drawing/2014/main" id="{8635C25C-608E-48A5-8FCA-39DC5FA1185E}"/>
              </a:ext>
            </a:extLst>
          </p:cNvPr>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161173" y="2459880"/>
            <a:ext cx="1764571" cy="227810"/>
          </a:xfrm>
          <a:prstGeom prst="rect">
            <a:avLst/>
          </a:prstGeom>
        </p:spPr>
      </p:pic>
      <p:pic>
        <p:nvPicPr>
          <p:cNvPr id="51" name="Picture 50">
            <a:extLst>
              <a:ext uri="{FF2B5EF4-FFF2-40B4-BE49-F238E27FC236}">
                <a16:creationId xmlns:a16="http://schemas.microsoft.com/office/drawing/2014/main" id="{96D8D005-B04C-4840-A455-502D9C763180}"/>
              </a:ext>
            </a:extLst>
          </p:cNvPr>
          <p:cNvPicPr>
            <a:picLocks noChangeAspect="1"/>
          </p:cNvPicPr>
          <p:nvPr/>
        </p:nvPicPr>
        <p:blipFill>
          <a:blip r:embed="rId24"/>
          <a:stretch>
            <a:fillRect/>
          </a:stretch>
        </p:blipFill>
        <p:spPr>
          <a:xfrm>
            <a:off x="2178776" y="2419318"/>
            <a:ext cx="893176" cy="882480"/>
          </a:xfrm>
          <a:prstGeom prst="rect">
            <a:avLst/>
          </a:prstGeom>
        </p:spPr>
      </p:pic>
      <p:pic>
        <p:nvPicPr>
          <p:cNvPr id="53" name="Picture 52">
            <a:extLst>
              <a:ext uri="{FF2B5EF4-FFF2-40B4-BE49-F238E27FC236}">
                <a16:creationId xmlns:a16="http://schemas.microsoft.com/office/drawing/2014/main" id="{4B55ECE6-EF3C-470E-865C-B15A56D86CD7}"/>
              </a:ext>
            </a:extLst>
          </p:cNvPr>
          <p:cNvPicPr>
            <a:picLocks noChangeAspect="1"/>
          </p:cNvPicPr>
          <p:nvPr/>
        </p:nvPicPr>
        <p:blipFill>
          <a:blip r:embed="rId25"/>
          <a:stretch>
            <a:fillRect/>
          </a:stretch>
        </p:blipFill>
        <p:spPr>
          <a:xfrm>
            <a:off x="2251657" y="3214794"/>
            <a:ext cx="274759" cy="74066"/>
          </a:xfrm>
          <a:prstGeom prst="rect">
            <a:avLst/>
          </a:prstGeom>
        </p:spPr>
      </p:pic>
      <p:pic>
        <p:nvPicPr>
          <p:cNvPr id="55" name="Picture 54">
            <a:extLst>
              <a:ext uri="{FF2B5EF4-FFF2-40B4-BE49-F238E27FC236}">
                <a16:creationId xmlns:a16="http://schemas.microsoft.com/office/drawing/2014/main" id="{5109BBB9-98F0-4B78-81C4-ED4AF6D18C1A}"/>
              </a:ext>
            </a:extLst>
          </p:cNvPr>
          <p:cNvPicPr>
            <a:picLocks noChangeAspect="1"/>
          </p:cNvPicPr>
          <p:nvPr/>
        </p:nvPicPr>
        <p:blipFill>
          <a:blip r:embed="rId26"/>
          <a:stretch>
            <a:fillRect/>
          </a:stretch>
        </p:blipFill>
        <p:spPr>
          <a:xfrm>
            <a:off x="3448956" y="2459110"/>
            <a:ext cx="596868" cy="773060"/>
          </a:xfrm>
          <a:prstGeom prst="rect">
            <a:avLst/>
          </a:prstGeom>
        </p:spPr>
      </p:pic>
      <p:pic>
        <p:nvPicPr>
          <p:cNvPr id="57" name="Picture 56">
            <a:extLst>
              <a:ext uri="{FF2B5EF4-FFF2-40B4-BE49-F238E27FC236}">
                <a16:creationId xmlns:a16="http://schemas.microsoft.com/office/drawing/2014/main" id="{094E8268-0155-4F1C-B419-C0ED5F6CF9D5}"/>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289963" y="533583"/>
            <a:ext cx="1913905" cy="128000"/>
          </a:xfrm>
          <a:prstGeom prst="rect">
            <a:avLst/>
          </a:prstGeom>
        </p:spPr>
      </p:pic>
    </p:spTree>
    <p:extLst>
      <p:ext uri="{BB962C8B-B14F-4D97-AF65-F5344CB8AC3E}">
        <p14:creationId xmlns:p14="http://schemas.microsoft.com/office/powerpoint/2010/main" val="4211561608"/>
      </p:ext>
    </p:extLst>
  </p:cSld>
  <p:clrMapOvr>
    <a:masterClrMapping/>
  </p:clrMapOvr>
  <p:transition>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2976652"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Limits (continuity) </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57</a:t>
            </a:fld>
            <a:r>
              <a:rPr spc="-55" dirty="0"/>
              <a:t> </a:t>
            </a:r>
            <a:r>
              <a:rPr spc="35" dirty="0"/>
              <a:t>/</a:t>
            </a:r>
            <a:endParaRPr spc="-55"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A2D44AE-56A9-407C-A05C-4077125B9316}"/>
                  </a:ext>
                </a:extLst>
              </p:cNvPr>
              <p:cNvSpPr txBox="1"/>
              <p:nvPr/>
            </p:nvSpPr>
            <p:spPr>
              <a:xfrm>
                <a:off x="2052079" y="378408"/>
                <a:ext cx="2512763" cy="2763064"/>
              </a:xfrm>
              <a:prstGeom prst="rect">
                <a:avLst/>
              </a:prstGeom>
              <a:noFill/>
            </p:spPr>
            <p:txBody>
              <a:bodyPr wrap="square" rtlCol="0">
                <a:spAutoFit/>
              </a:bodyPr>
              <a:lstStyle/>
              <a:p>
                <a:pPr marL="171450" indent="-171450">
                  <a:buFont typeface="Arial" panose="020B0604020202020204" pitchFamily="34" charset="0"/>
                  <a:buChar char="•"/>
                </a:pPr>
                <a:r>
                  <a:rPr lang="en-US" sz="850" dirty="0">
                    <a:solidFill>
                      <a:schemeClr val="tx1"/>
                    </a:solidFill>
                    <a:latin typeface="Tahoma" panose="020B0604030504040204" pitchFamily="34" charset="0"/>
                    <a:ea typeface="Tahoma" panose="020B0604030504040204" pitchFamily="34" charset="0"/>
                    <a:cs typeface="Tahoma" panose="020B0604030504040204" pitchFamily="34" charset="0"/>
                  </a:rPr>
                  <a:t>A function is continuous at any point on the region for which it is defined (domain)</a:t>
                </a:r>
              </a:p>
              <a:p>
                <a:pPr marL="628650" lvl="1" indent="-171450">
                  <a:buFont typeface="Arial" panose="020B0604020202020204" pitchFamily="34" charset="0"/>
                  <a:buChar char="•"/>
                </a:pPr>
                <a:r>
                  <a:rPr lang="en-US" sz="850" dirty="0">
                    <a:solidFill>
                      <a:schemeClr val="tx1"/>
                    </a:solidFill>
                    <a:latin typeface="Tahoma" panose="020B0604030504040204" pitchFamily="34" charset="0"/>
                    <a:ea typeface="Tahoma" panose="020B0604030504040204" pitchFamily="34" charset="0"/>
                    <a:cs typeface="Tahoma" panose="020B0604030504040204" pitchFamily="34" charset="0"/>
                  </a:rPr>
                  <a:t>Polynomials are continuous everywhere</a:t>
                </a:r>
              </a:p>
              <a:p>
                <a:pPr marL="628650" lvl="1" indent="-171450">
                  <a:buFont typeface="Arial" panose="020B0604020202020204" pitchFamily="34" charset="0"/>
                  <a:buChar char="•"/>
                </a:pPr>
                <a:r>
                  <a:rPr lang="en-US" sz="850" dirty="0">
                    <a:solidFill>
                      <a:schemeClr val="tx1"/>
                    </a:solidFill>
                    <a:latin typeface="Tahoma" panose="020B0604030504040204" pitchFamily="34" charset="0"/>
                    <a:ea typeface="Tahoma" panose="020B0604030504040204" pitchFamily="34" charset="0"/>
                    <a:cs typeface="Tahoma" panose="020B0604030504040204" pitchFamily="34" charset="0"/>
                  </a:rPr>
                  <a:t>Rational functions are continuous everywhere where their denominators are not equal to zero</a:t>
                </a:r>
              </a:p>
              <a:p>
                <a:pPr marL="628650" lvl="1" indent="-171450">
                  <a:buFont typeface="Arial" panose="020B0604020202020204" pitchFamily="34" charset="0"/>
                  <a:buChar char="•"/>
                </a:pPr>
                <a:r>
                  <a:rPr lang="en-US" sz="850" dirty="0">
                    <a:solidFill>
                      <a:schemeClr val="tx1"/>
                    </a:solidFill>
                    <a:latin typeface="Tahoma" panose="020B0604030504040204" pitchFamily="34" charset="0"/>
                    <a:ea typeface="Tahoma" panose="020B0604030504040204" pitchFamily="34" charset="0"/>
                    <a:cs typeface="Tahoma" panose="020B0604030504040204" pitchFamily="34" charset="0"/>
                  </a:rPr>
                  <a:t>The composition of continuous functions are continuous </a:t>
                </a:r>
              </a:p>
              <a:p>
                <a:pPr marL="628650" lvl="1" indent="-171450">
                  <a:buFont typeface="Arial" panose="020B0604020202020204" pitchFamily="34" charset="0"/>
                  <a:buChar char="•"/>
                </a:pPr>
                <a:r>
                  <a:rPr lang="en-US" sz="85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A function </a:t>
                </a:r>
                <a14:m>
                  <m:oMath xmlns:m="http://schemas.openxmlformats.org/officeDocument/2006/math">
                    <m:r>
                      <a:rPr lang="en-US" sz="8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𝑓</m:t>
                    </m:r>
                  </m:oMath>
                </a14:m>
                <a:r>
                  <a:rPr lang="en-US" sz="85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 of two variables is </a:t>
                </a:r>
                <a:r>
                  <a:rPr lang="en-US" sz="850" b="0" i="1"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continuous </a:t>
                </a:r>
                <a:r>
                  <a:rPr lang="en-US" sz="850" b="0" i="0" u="none" strike="noStrike" baseline="0" dirty="0">
                    <a:solidFill>
                      <a:schemeClr val="tx1"/>
                    </a:solidFill>
                    <a:latin typeface="Tahoma" panose="020B0604030504040204" pitchFamily="34" charset="0"/>
                    <a:ea typeface="Tahoma" panose="020B0604030504040204" pitchFamily="34" charset="0"/>
                    <a:cs typeface="Tahoma" panose="020B0604030504040204" pitchFamily="34" charset="0"/>
                  </a:rPr>
                  <a:t>at </a:t>
                </a:r>
                <a14:m>
                  <m:oMath xmlns:m="http://schemas.openxmlformats.org/officeDocument/2006/math">
                    <m:r>
                      <a:rPr lang="en-US" sz="8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𝑃</m:t>
                    </m:r>
                    <m:r>
                      <a:rPr lang="en-US" sz="8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 = (</m:t>
                    </m:r>
                    <m:r>
                      <a:rPr lang="en-US" sz="8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𝑎</m:t>
                    </m:r>
                    <m:r>
                      <a:rPr lang="en-US" sz="8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r>
                      <a:rPr lang="en-US" sz="8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𝑏</m:t>
                    </m:r>
                    <m:r>
                      <a:rPr lang="en-US" sz="850" b="0" i="1" u="none" strike="noStrike" baseline="0"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oMath>
                </a14:m>
                <a:r>
                  <a:rPr lang="en-US" sz="850" dirty="0">
                    <a:solidFill>
                      <a:schemeClr val="tx1"/>
                    </a:solidFill>
                    <a:latin typeface="Tahoma" panose="020B0604030504040204" pitchFamily="34" charset="0"/>
                    <a:ea typeface="Tahoma" panose="020B0604030504040204" pitchFamily="34" charset="0"/>
                    <a:cs typeface="Tahoma" panose="020B0604030504040204" pitchFamily="34" charset="0"/>
                  </a:rPr>
                  <a:t>if </a:t>
                </a:r>
                <a14:m>
                  <m:oMath xmlns:m="http://schemas.openxmlformats.org/officeDocument/2006/math">
                    <m:limLow>
                      <m:limLowPr>
                        <m:ctrlPr>
                          <a:rPr lang="en-US" sz="850" b="0" i="1" dirty="0" smtClean="0">
                            <a:solidFill>
                              <a:schemeClr val="tx1"/>
                            </a:solidFill>
                            <a:latin typeface="Cambria Math" panose="02040503050406030204" pitchFamily="18" charset="0"/>
                          </a:rPr>
                        </m:ctrlPr>
                      </m:limLowPr>
                      <m:e>
                        <m:r>
                          <m:rPr>
                            <m:sty m:val="p"/>
                          </m:rPr>
                          <a:rPr lang="en-US" sz="850" b="0" i="1" dirty="0" smtClean="0">
                            <a:solidFill>
                              <a:schemeClr val="tx1"/>
                            </a:solidFill>
                            <a:latin typeface="Cambria Math" panose="02040503050406030204" pitchFamily="18" charset="0"/>
                          </a:rPr>
                          <m:t>lim</m:t>
                        </m:r>
                      </m:e>
                      <m:lim>
                        <m:d>
                          <m:dPr>
                            <m:ctrlPr>
                              <a:rPr lang="en-US" sz="850" b="0" i="1" dirty="0" smtClean="0">
                                <a:solidFill>
                                  <a:schemeClr val="tx1"/>
                                </a:solidFill>
                                <a:latin typeface="Cambria Math" panose="02040503050406030204" pitchFamily="18" charset="0"/>
                              </a:rPr>
                            </m:ctrlPr>
                          </m:dPr>
                          <m:e>
                            <m:r>
                              <a:rPr lang="en-US" sz="850" b="0" i="1" dirty="0" smtClean="0">
                                <a:solidFill>
                                  <a:schemeClr val="tx1"/>
                                </a:solidFill>
                                <a:latin typeface="Cambria Math" panose="02040503050406030204" pitchFamily="18" charset="0"/>
                              </a:rPr>
                              <m:t>𝑥</m:t>
                            </m:r>
                            <m:r>
                              <a:rPr lang="en-US" sz="850" b="0" i="1" dirty="0" smtClean="0">
                                <a:solidFill>
                                  <a:schemeClr val="tx1"/>
                                </a:solidFill>
                                <a:latin typeface="Cambria Math" panose="02040503050406030204" pitchFamily="18" charset="0"/>
                              </a:rPr>
                              <m:t>,</m:t>
                            </m:r>
                            <m:r>
                              <a:rPr lang="en-US" sz="850" b="0" i="1" dirty="0" smtClean="0">
                                <a:solidFill>
                                  <a:schemeClr val="tx1"/>
                                </a:solidFill>
                                <a:latin typeface="Cambria Math" panose="02040503050406030204" pitchFamily="18" charset="0"/>
                              </a:rPr>
                              <m:t>𝑦</m:t>
                            </m:r>
                          </m:e>
                        </m:d>
                        <m:r>
                          <a:rPr lang="en-US" sz="850" b="0" i="1" dirty="0" smtClean="0">
                            <a:solidFill>
                              <a:schemeClr val="tx1"/>
                            </a:solidFill>
                            <a:latin typeface="Cambria Math" panose="02040503050406030204" pitchFamily="18" charset="0"/>
                          </a:rPr>
                          <m:t>→</m:t>
                        </m:r>
                        <m:d>
                          <m:dPr>
                            <m:ctrlPr>
                              <a:rPr lang="en-US" sz="850" b="0" i="1" dirty="0" smtClean="0">
                                <a:solidFill>
                                  <a:schemeClr val="tx1"/>
                                </a:solidFill>
                                <a:latin typeface="Cambria Math" panose="02040503050406030204" pitchFamily="18" charset="0"/>
                              </a:rPr>
                            </m:ctrlPr>
                          </m:dPr>
                          <m:e>
                            <m:r>
                              <a:rPr lang="en-US" sz="850" b="0" i="1" dirty="0" smtClean="0">
                                <a:solidFill>
                                  <a:schemeClr val="tx1"/>
                                </a:solidFill>
                                <a:latin typeface="Cambria Math" panose="02040503050406030204" pitchFamily="18" charset="0"/>
                              </a:rPr>
                              <m:t>𝑎</m:t>
                            </m:r>
                            <m:r>
                              <a:rPr lang="en-US" sz="850" b="0" i="1" dirty="0" smtClean="0">
                                <a:solidFill>
                                  <a:schemeClr val="tx1"/>
                                </a:solidFill>
                                <a:latin typeface="Cambria Math" panose="02040503050406030204" pitchFamily="18" charset="0"/>
                              </a:rPr>
                              <m:t>,</m:t>
                            </m:r>
                            <m:r>
                              <a:rPr lang="en-US" sz="850" b="0" i="1" dirty="0" smtClean="0">
                                <a:solidFill>
                                  <a:schemeClr val="tx1"/>
                                </a:solidFill>
                                <a:latin typeface="Cambria Math" panose="02040503050406030204" pitchFamily="18" charset="0"/>
                              </a:rPr>
                              <m:t>𝑏</m:t>
                            </m:r>
                          </m:e>
                        </m:d>
                      </m:lim>
                    </m:limLow>
                    <m:r>
                      <a:rPr lang="en-US" sz="850" b="0" i="1" dirty="0"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𝑓</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𝑥</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 </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𝑦</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𝑓</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𝑎</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 </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𝑏</m:t>
                    </m:r>
                    <m:r>
                      <a:rPr lang="en-US" sz="850" i="1" dirty="0">
                        <a:solidFill>
                          <a:schemeClr val="tx1"/>
                        </a:solidFill>
                        <a:latin typeface="Cambria Math" panose="02040503050406030204" pitchFamily="18" charset="0"/>
                        <a:ea typeface="Tahoma" panose="020B0604030504040204" pitchFamily="34" charset="0"/>
                        <a:cs typeface="Tahoma" panose="020B0604030504040204" pitchFamily="34" charset="0"/>
                      </a:rPr>
                      <m:t>)</m:t>
                    </m:r>
                  </m:oMath>
                </a14:m>
                <a:endParaRPr lang="en-US" sz="85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the definition of continuity applies at boundary points as well as interior points of the domain of ƒ</a:t>
                </a:r>
              </a:p>
              <a:p>
                <a:pPr marL="628650" lvl="1"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S</a:t>
                </a:r>
                <a:r>
                  <a:rPr lang="en-US" sz="850" b="0" i="0" u="none" strike="noStrike" baseline="0" dirty="0">
                    <a:latin typeface="Tahoma" panose="020B0604030504040204" pitchFamily="34" charset="0"/>
                    <a:ea typeface="Tahoma" panose="020B0604030504040204" pitchFamily="34" charset="0"/>
                    <a:cs typeface="Tahoma" panose="020B0604030504040204" pitchFamily="34" charset="0"/>
                  </a:rPr>
                  <a:t>ums, differences, constant multiples, products, quotients, and powers of continuous functions are continuous where defined.</a:t>
                </a:r>
              </a:p>
              <a:p>
                <a:pPr algn="l"/>
                <a:endParaRPr lang="en-US" sz="8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5" name="TextBox 14">
                <a:extLst>
                  <a:ext uri="{FF2B5EF4-FFF2-40B4-BE49-F238E27FC236}">
                    <a16:creationId xmlns:a16="http://schemas.microsoft.com/office/drawing/2014/main" id="{DA2D44AE-56A9-407C-A05C-4077125B9316}"/>
                  </a:ext>
                </a:extLst>
              </p:cNvPr>
              <p:cNvSpPr txBox="1">
                <a:spLocks noRot="1" noChangeAspect="1" noMove="1" noResize="1" noEditPoints="1" noAdjustHandles="1" noChangeArrowheads="1" noChangeShapeType="1" noTextEdit="1"/>
              </p:cNvSpPr>
              <p:nvPr/>
            </p:nvSpPr>
            <p:spPr>
              <a:xfrm>
                <a:off x="2052079" y="378408"/>
                <a:ext cx="2512763" cy="2763064"/>
              </a:xfrm>
              <a:prstGeom prst="rect">
                <a:avLst/>
              </a:prstGeom>
              <a:blipFill>
                <a:blip r:embed="rId3"/>
                <a:stretch>
                  <a:fillRect/>
                </a:stretch>
              </a:blipFill>
            </p:spPr>
            <p:txBody>
              <a:bodyPr/>
              <a:lstStyle/>
              <a:p>
                <a:r>
                  <a:rPr lang="en-US">
                    <a:noFill/>
                  </a:rPr>
                  <a:t> </a:t>
                </a:r>
              </a:p>
            </p:txBody>
          </p:sp>
        </mc:Fallback>
      </mc:AlternateContent>
      <p:pic>
        <p:nvPicPr>
          <p:cNvPr id="6146" name="Picture 2" descr="14.2 Limits and Continuity">
            <a:extLst>
              <a:ext uri="{FF2B5EF4-FFF2-40B4-BE49-F238E27FC236}">
                <a16:creationId xmlns:a16="http://schemas.microsoft.com/office/drawing/2014/main" id="{B73325E5-B753-4A41-98D4-85A385AE3E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154" y="422260"/>
            <a:ext cx="1477404" cy="147740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lot the graph of a discontinuous function of two variables using Maple -  Mathematics Stack Exchange">
            <a:extLst>
              <a:ext uri="{FF2B5EF4-FFF2-40B4-BE49-F238E27FC236}">
                <a16:creationId xmlns:a16="http://schemas.microsoft.com/office/drawing/2014/main" id="{868B1259-135E-4633-B4F1-BB371D54811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9358" y="1899664"/>
            <a:ext cx="1380996" cy="1380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295884"/>
      </p:ext>
    </p:extLst>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962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Limits (continuous,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58</a:t>
            </a:fld>
            <a:r>
              <a:rPr spc="-55" dirty="0"/>
              <a:t> </a:t>
            </a:r>
            <a:r>
              <a:rPr spc="35" dirty="0"/>
              <a:t>/</a:t>
            </a:r>
            <a:endParaRPr spc="-55" dirty="0"/>
          </a:p>
        </p:txBody>
      </p:sp>
      <p:pic>
        <p:nvPicPr>
          <p:cNvPr id="15" name="Picture 14">
            <a:extLst>
              <a:ext uri="{FF2B5EF4-FFF2-40B4-BE49-F238E27FC236}">
                <a16:creationId xmlns:a16="http://schemas.microsoft.com/office/drawing/2014/main" id="{C34446B9-71CE-4165-8F58-C35ADBC9BA3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4746" y="434975"/>
            <a:ext cx="3775238" cy="128000"/>
          </a:xfrm>
          <a:prstGeom prst="rect">
            <a:avLst/>
          </a:prstGeom>
        </p:spPr>
      </p:pic>
      <p:pic>
        <p:nvPicPr>
          <p:cNvPr id="17" name="Picture 16">
            <a:extLst>
              <a:ext uri="{FF2B5EF4-FFF2-40B4-BE49-F238E27FC236}">
                <a16:creationId xmlns:a16="http://schemas.microsoft.com/office/drawing/2014/main" id="{B4B123C9-4435-401C-BB74-4911E43F114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285341" y="589180"/>
            <a:ext cx="2037333" cy="384000"/>
          </a:xfrm>
          <a:prstGeom prst="rect">
            <a:avLst/>
          </a:prstGeom>
        </p:spPr>
      </p:pic>
    </p:spTree>
    <p:extLst>
      <p:ext uri="{BB962C8B-B14F-4D97-AF65-F5344CB8AC3E}">
        <p14:creationId xmlns:p14="http://schemas.microsoft.com/office/powerpoint/2010/main" val="35011674"/>
      </p:ext>
    </p:extLst>
  </p:cSld>
  <p:clrMapOvr>
    <a:masterClrMapping/>
  </p:clrMapOvr>
  <p:transition>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5" cstate="print"/>
              <a:stretch>
                <a:fillRect/>
              </a:stretch>
            </a:blipFill>
          </p:spPr>
          <p:txBody>
            <a:bodyPr wrap="square" lIns="0" tIns="0" rIns="0" bIns="0" rtlCol="0"/>
            <a:lstStyle/>
            <a:p>
              <a:endParaRPr/>
            </a:p>
          </p:txBody>
        </p:sp>
      </p:grpSp>
      <p:sp>
        <p:nvSpPr>
          <p:cNvPr id="5" name="object 5"/>
          <p:cNvSpPr txBox="1"/>
          <p:nvPr/>
        </p:nvSpPr>
        <p:spPr>
          <a:xfrm>
            <a:off x="95300" y="39215"/>
            <a:ext cx="3962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Limits (continuous, example 1)</a:t>
            </a:r>
            <a:endParaRPr lang="en-US"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29</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59</a:t>
            </a:fld>
            <a:r>
              <a:rPr spc="-55" dirty="0"/>
              <a:t> </a:t>
            </a:r>
            <a:r>
              <a:rPr spc="35" dirty="0"/>
              <a:t>/</a:t>
            </a:r>
            <a:endParaRPr spc="-55" dirty="0"/>
          </a:p>
        </p:txBody>
      </p:sp>
      <p:pic>
        <p:nvPicPr>
          <p:cNvPr id="15" name="Picture 14">
            <a:extLst>
              <a:ext uri="{FF2B5EF4-FFF2-40B4-BE49-F238E27FC236}">
                <a16:creationId xmlns:a16="http://schemas.microsoft.com/office/drawing/2014/main" id="{C34446B9-71CE-4165-8F58-C35ADBC9BA36}"/>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64746" y="434975"/>
            <a:ext cx="3775238" cy="128000"/>
          </a:xfrm>
          <a:prstGeom prst="rect">
            <a:avLst/>
          </a:prstGeom>
        </p:spPr>
      </p:pic>
      <p:pic>
        <p:nvPicPr>
          <p:cNvPr id="17" name="Picture 16">
            <a:extLst>
              <a:ext uri="{FF2B5EF4-FFF2-40B4-BE49-F238E27FC236}">
                <a16:creationId xmlns:a16="http://schemas.microsoft.com/office/drawing/2014/main" id="{B4B123C9-4435-401C-BB74-4911E43F1142}"/>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285341" y="589180"/>
            <a:ext cx="2037333" cy="384000"/>
          </a:xfrm>
          <a:prstGeom prst="rect">
            <a:avLst/>
          </a:prstGeom>
        </p:spPr>
      </p:pic>
      <p:pic>
        <p:nvPicPr>
          <p:cNvPr id="21" name="Picture 20">
            <a:extLst>
              <a:ext uri="{FF2B5EF4-FFF2-40B4-BE49-F238E27FC236}">
                <a16:creationId xmlns:a16="http://schemas.microsoft.com/office/drawing/2014/main" id="{E58CC93B-FE4E-4152-8C87-780E7D94DE7F}"/>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489" y="1044575"/>
            <a:ext cx="3947429" cy="128000"/>
          </a:xfrm>
          <a:prstGeom prst="rect">
            <a:avLst/>
          </a:prstGeom>
        </p:spPr>
      </p:pic>
      <p:pic>
        <p:nvPicPr>
          <p:cNvPr id="39" name="Picture 38">
            <a:extLst>
              <a:ext uri="{FF2B5EF4-FFF2-40B4-BE49-F238E27FC236}">
                <a16:creationId xmlns:a16="http://schemas.microsoft.com/office/drawing/2014/main" id="{6048BE60-A345-4D7B-ADAC-E96C8D909353}"/>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89" y="1179971"/>
            <a:ext cx="4016001" cy="134857"/>
          </a:xfrm>
          <a:prstGeom prst="rect">
            <a:avLst/>
          </a:prstGeom>
        </p:spPr>
      </p:pic>
      <p:pic>
        <p:nvPicPr>
          <p:cNvPr id="25" name="Picture 24">
            <a:extLst>
              <a:ext uri="{FF2B5EF4-FFF2-40B4-BE49-F238E27FC236}">
                <a16:creationId xmlns:a16="http://schemas.microsoft.com/office/drawing/2014/main" id="{74B45A6C-E1DB-4CDA-AA1B-96AD8AB3DA87}"/>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4057650" y="1051432"/>
            <a:ext cx="356571" cy="114286"/>
          </a:xfrm>
          <a:prstGeom prst="rect">
            <a:avLst/>
          </a:prstGeom>
        </p:spPr>
      </p:pic>
      <p:pic>
        <p:nvPicPr>
          <p:cNvPr id="43" name="Picture 42">
            <a:extLst>
              <a:ext uri="{FF2B5EF4-FFF2-40B4-BE49-F238E27FC236}">
                <a16:creationId xmlns:a16="http://schemas.microsoft.com/office/drawing/2014/main" id="{1070E00E-F4CC-44B0-B175-873FC1CBF5A7}"/>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69107" y="1370531"/>
            <a:ext cx="627048" cy="94476"/>
          </a:xfrm>
          <a:prstGeom prst="rect">
            <a:avLst/>
          </a:prstGeom>
        </p:spPr>
      </p:pic>
      <p:pic>
        <p:nvPicPr>
          <p:cNvPr id="44" name="Picture 43">
            <a:extLst>
              <a:ext uri="{FF2B5EF4-FFF2-40B4-BE49-F238E27FC236}">
                <a16:creationId xmlns:a16="http://schemas.microsoft.com/office/drawing/2014/main" id="{ACFF17A6-EC0A-4D56-AE9E-0107CFA79D83}"/>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1833911" y="1364486"/>
            <a:ext cx="940190" cy="322286"/>
          </a:xfrm>
          <a:prstGeom prst="rect">
            <a:avLst/>
          </a:prstGeom>
        </p:spPr>
      </p:pic>
      <p:pic>
        <p:nvPicPr>
          <p:cNvPr id="46" name="Picture 45">
            <a:extLst>
              <a:ext uri="{FF2B5EF4-FFF2-40B4-BE49-F238E27FC236}">
                <a16:creationId xmlns:a16="http://schemas.microsoft.com/office/drawing/2014/main" id="{F0342327-1133-4CD9-A418-0613CA7ACA09}"/>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4110275" y="1179971"/>
            <a:ext cx="169905" cy="94476"/>
          </a:xfrm>
          <a:prstGeom prst="rect">
            <a:avLst/>
          </a:prstGeom>
        </p:spPr>
      </p:pic>
      <p:pic>
        <p:nvPicPr>
          <p:cNvPr id="48" name="Picture 47">
            <a:extLst>
              <a:ext uri="{FF2B5EF4-FFF2-40B4-BE49-F238E27FC236}">
                <a16:creationId xmlns:a16="http://schemas.microsoft.com/office/drawing/2014/main" id="{3383B8F3-EF75-4BEB-B1BE-D9AF53E6869C}"/>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63489" y="1742084"/>
            <a:ext cx="3086476" cy="147810"/>
          </a:xfrm>
          <a:prstGeom prst="rect">
            <a:avLst/>
          </a:prstGeom>
        </p:spPr>
      </p:pic>
      <p:pic>
        <p:nvPicPr>
          <p:cNvPr id="52" name="Picture 51">
            <a:extLst>
              <a:ext uri="{FF2B5EF4-FFF2-40B4-BE49-F238E27FC236}">
                <a16:creationId xmlns:a16="http://schemas.microsoft.com/office/drawing/2014/main" id="{15578A43-8814-44C8-A557-D2F2AB5D2945}"/>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1579701" y="1945206"/>
            <a:ext cx="1623771" cy="1123962"/>
          </a:xfrm>
          <a:prstGeom prst="rect">
            <a:avLst/>
          </a:prstGeom>
        </p:spPr>
      </p:pic>
      <p:pic>
        <p:nvPicPr>
          <p:cNvPr id="54" name="Picture 53">
            <a:extLst>
              <a:ext uri="{FF2B5EF4-FFF2-40B4-BE49-F238E27FC236}">
                <a16:creationId xmlns:a16="http://schemas.microsoft.com/office/drawing/2014/main" id="{C3C11642-94AC-490A-9CC2-77FC360BC412}"/>
              </a:ext>
            </a:extLst>
          </p:cNvPr>
          <p:cNvPicPr>
            <a:picLocks noChangeAspect="1"/>
          </p:cNvPicPr>
          <p:nvPr/>
        </p:nvPicPr>
        <p:blipFill>
          <a:blip r:embed="rId26"/>
          <a:stretch>
            <a:fillRect/>
          </a:stretch>
        </p:blipFill>
        <p:spPr>
          <a:xfrm>
            <a:off x="45952" y="1933791"/>
            <a:ext cx="1490024" cy="1133587"/>
          </a:xfrm>
          <a:prstGeom prst="rect">
            <a:avLst/>
          </a:prstGeom>
        </p:spPr>
      </p:pic>
      <p:pic>
        <p:nvPicPr>
          <p:cNvPr id="72" name="Picture 71">
            <a:extLst>
              <a:ext uri="{FF2B5EF4-FFF2-40B4-BE49-F238E27FC236}">
                <a16:creationId xmlns:a16="http://schemas.microsoft.com/office/drawing/2014/main" id="{7545133C-D577-4887-BD03-751A57261668}"/>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38207" y="3126903"/>
            <a:ext cx="3752228" cy="115200"/>
          </a:xfrm>
          <a:prstGeom prst="rect">
            <a:avLst/>
          </a:prstGeom>
        </p:spPr>
      </p:pic>
      <p:pic>
        <p:nvPicPr>
          <p:cNvPr id="74" name="Picture 73">
            <a:extLst>
              <a:ext uri="{FF2B5EF4-FFF2-40B4-BE49-F238E27FC236}">
                <a16:creationId xmlns:a16="http://schemas.microsoft.com/office/drawing/2014/main" id="{9FD819D9-0088-4982-91A5-F339EAFCC155}"/>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3867202" y="3125188"/>
            <a:ext cx="391543" cy="118629"/>
          </a:xfrm>
          <a:prstGeom prst="rect">
            <a:avLst/>
          </a:prstGeom>
        </p:spPr>
      </p:pic>
      <p:pic>
        <p:nvPicPr>
          <p:cNvPr id="79" name="Picture 78">
            <a:extLst>
              <a:ext uri="{FF2B5EF4-FFF2-40B4-BE49-F238E27FC236}">
                <a16:creationId xmlns:a16="http://schemas.microsoft.com/office/drawing/2014/main" id="{8CB9D5A1-B23A-440C-8718-EFCBAFC4F709}"/>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2943425" y="2980226"/>
            <a:ext cx="1357257" cy="76800"/>
          </a:xfrm>
          <a:prstGeom prst="rect">
            <a:avLst/>
          </a:prstGeom>
        </p:spPr>
      </p:pic>
    </p:spTree>
    <p:extLst>
      <p:ext uri="{BB962C8B-B14F-4D97-AF65-F5344CB8AC3E}">
        <p14:creationId xmlns:p14="http://schemas.microsoft.com/office/powerpoint/2010/main" val="2273873711"/>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22097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Class Norms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6</a:t>
            </a:fld>
            <a:r>
              <a:rPr spc="-55" dirty="0"/>
              <a:t> </a:t>
            </a:r>
            <a:r>
              <a:rPr spc="35" dirty="0"/>
              <a:t>/</a:t>
            </a:r>
            <a:endParaRPr spc="-55" dirty="0"/>
          </a:p>
        </p:txBody>
      </p:sp>
      <p:sp>
        <p:nvSpPr>
          <p:cNvPr id="19" name="TextBox 18">
            <a:extLst>
              <a:ext uri="{FF2B5EF4-FFF2-40B4-BE49-F238E27FC236}">
                <a16:creationId xmlns:a16="http://schemas.microsoft.com/office/drawing/2014/main" id="{2EFDE7C7-A1F4-49CF-B591-608ADA73278E}"/>
              </a:ext>
            </a:extLst>
          </p:cNvPr>
          <p:cNvSpPr txBox="1"/>
          <p:nvPr/>
        </p:nvSpPr>
        <p:spPr>
          <a:xfrm>
            <a:off x="193693" y="389301"/>
            <a:ext cx="4220629" cy="3016210"/>
          </a:xfrm>
          <a:prstGeom prst="rect">
            <a:avLst/>
          </a:prstGeom>
          <a:noFill/>
        </p:spPr>
        <p:txBody>
          <a:bodyPr wrap="square" rtlCol="0">
            <a:spAutoFit/>
          </a:bodyPr>
          <a:lstStyle/>
          <a:p>
            <a:endParaRPr lang="en-US" sz="9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Kind, Inclusive, Brave/Failure Tolerant</a:t>
            </a:r>
          </a:p>
          <a:p>
            <a:pPr marL="171450" indent="-171450">
              <a:buFont typeface="Arial" panose="020B0604020202020204" pitchFamily="34" charset="0"/>
              <a:buChar char="•"/>
            </a:pPr>
            <a:endParaRPr lang="en-US" sz="95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5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5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Ask any questions (e.g., safe space)</a:t>
            </a:r>
          </a:p>
          <a:p>
            <a:pPr marL="171450" indent="-171450">
              <a:buFont typeface="Arial" panose="020B0604020202020204" pitchFamily="34" charset="0"/>
              <a:buChar char="•"/>
            </a:pPr>
            <a:endParaRPr lang="en-US" sz="95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5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5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Adopt Growth-Mindset</a:t>
            </a:r>
          </a:p>
          <a:p>
            <a:endParaRPr lang="en-US" sz="950" b="1" dirty="0">
              <a:latin typeface="Tahoma" panose="020B0604030504040204" pitchFamily="34" charset="0"/>
              <a:ea typeface="Tahoma" panose="020B0604030504040204" pitchFamily="34" charset="0"/>
              <a:cs typeface="Tahoma" panose="020B0604030504040204" pitchFamily="34" charset="0"/>
            </a:endParaRPr>
          </a:p>
          <a:p>
            <a:endParaRPr lang="en-US" sz="950" b="1" dirty="0">
              <a:latin typeface="Tahoma" panose="020B0604030504040204" pitchFamily="34" charset="0"/>
              <a:ea typeface="Tahoma" panose="020B0604030504040204" pitchFamily="34" charset="0"/>
              <a:cs typeface="Tahoma" panose="020B0604030504040204" pitchFamily="34" charset="0"/>
            </a:endParaRPr>
          </a:p>
          <a:p>
            <a:endParaRPr lang="en-US" sz="95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Active Participation (Workshops should be fun lol)</a:t>
            </a:r>
          </a:p>
          <a:p>
            <a:pPr marL="171450" indent="-171450">
              <a:buFont typeface="Arial" panose="020B0604020202020204" pitchFamily="34" charset="0"/>
              <a:buChar char="•"/>
            </a:pPr>
            <a:endParaRPr lang="en-US" sz="95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5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5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950" b="1" dirty="0">
                <a:latin typeface="Tahoma" panose="020B0604030504040204" pitchFamily="34" charset="0"/>
                <a:ea typeface="Tahoma" panose="020B0604030504040204" pitchFamily="34" charset="0"/>
                <a:cs typeface="Tahoma" panose="020B0604030504040204" pitchFamily="34" charset="0"/>
              </a:rPr>
              <a:t>Maintain Attendance</a:t>
            </a:r>
          </a:p>
          <a:p>
            <a:pPr marL="171450" indent="-171450">
              <a:buFont typeface="Arial" panose="020B0604020202020204" pitchFamily="34" charset="0"/>
              <a:buChar char="•"/>
            </a:pPr>
            <a:endParaRPr lang="en-US" sz="95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95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30014770"/>
      </p:ext>
    </p:extLst>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60</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17" cstate="print">
              <a:duotone>
                <a:prstClr val="black"/>
                <a:schemeClr val="accent6">
                  <a:tint val="45000"/>
                  <a:satMod val="400000"/>
                </a:schemeClr>
              </a:duotone>
              <a:extLst>
                <a:ext uri="{BEBA8EAE-BF5A-486C-A8C5-ECC9F3942E4B}">
                  <a14:imgProps xmlns:a14="http://schemas.microsoft.com/office/drawing/2010/main">
                    <a14:imgLayer r:embed="rId18">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95D968E-391F-4476-9F15-0216818D0141}"/>
              </a:ext>
            </a:extLst>
          </p:cNvPr>
          <p:cNvPicPr>
            <a:picLocks noChangeAspect="1"/>
          </p:cNvPicPr>
          <p:nvPr>
            <p:custDataLst>
              <p:tags r:id="rId1"/>
            </p:custDataLst>
          </p:nvPr>
        </p:nvPicPr>
        <p:blipFill>
          <a:blip r:embed="rId19" cstate="print">
            <a:extLst>
              <a:ext uri="{28A0092B-C50C-407E-A947-70E740481C1C}">
                <a14:useLocalDpi xmlns:a14="http://schemas.microsoft.com/office/drawing/2010/main" val="0"/>
              </a:ext>
            </a:extLst>
          </a:blip>
          <a:stretch>
            <a:fillRect/>
          </a:stretch>
        </p:blipFill>
        <p:spPr>
          <a:xfrm>
            <a:off x="32227" y="454829"/>
            <a:ext cx="3291429" cy="128000"/>
          </a:xfrm>
          <a:prstGeom prst="rect">
            <a:avLst/>
          </a:prstGeom>
        </p:spPr>
      </p:pic>
      <p:pic>
        <p:nvPicPr>
          <p:cNvPr id="1062" name="Picture 1061">
            <a:extLst>
              <a:ext uri="{FF2B5EF4-FFF2-40B4-BE49-F238E27FC236}">
                <a16:creationId xmlns:a16="http://schemas.microsoft.com/office/drawing/2014/main" id="{9F13263E-38B5-4C97-AC4E-8BE3649A4DDE}"/>
              </a:ext>
            </a:extLst>
          </p:cNvPr>
          <p:cNvPicPr>
            <a:picLocks noChangeAspect="1"/>
          </p:cNvPicPr>
          <p:nvPr>
            <p:custDataLst>
              <p:tags r:id="rId2"/>
            </p:custDataLst>
          </p:nvPr>
        </p:nvPicPr>
        <p:blipFill>
          <a:blip r:embed="rId20" cstate="print">
            <a:extLst>
              <a:ext uri="{28A0092B-C50C-407E-A947-70E740481C1C}">
                <a14:useLocalDpi xmlns:a14="http://schemas.microsoft.com/office/drawing/2010/main" val="0"/>
              </a:ext>
            </a:extLst>
          </a:blip>
          <a:stretch>
            <a:fillRect/>
          </a:stretch>
        </p:blipFill>
        <p:spPr>
          <a:xfrm>
            <a:off x="32227" y="623850"/>
            <a:ext cx="3157334" cy="119619"/>
          </a:xfrm>
          <a:prstGeom prst="rect">
            <a:avLst/>
          </a:prstGeom>
        </p:spPr>
      </p:pic>
      <p:pic>
        <p:nvPicPr>
          <p:cNvPr id="42" name="Picture 41">
            <a:extLst>
              <a:ext uri="{FF2B5EF4-FFF2-40B4-BE49-F238E27FC236}">
                <a16:creationId xmlns:a16="http://schemas.microsoft.com/office/drawing/2014/main" id="{C56E2E33-7924-4C5E-B270-5DE66DEC51FD}"/>
              </a:ext>
            </a:extLst>
          </p:cNvPr>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3224278" y="588458"/>
            <a:ext cx="704000" cy="177981"/>
          </a:xfrm>
          <a:prstGeom prst="rect">
            <a:avLst/>
          </a:prstGeom>
        </p:spPr>
      </p:pic>
      <p:pic>
        <p:nvPicPr>
          <p:cNvPr id="36" name="Picture 35">
            <a:extLst>
              <a:ext uri="{FF2B5EF4-FFF2-40B4-BE49-F238E27FC236}">
                <a16:creationId xmlns:a16="http://schemas.microsoft.com/office/drawing/2014/main" id="{E15273D2-F12B-4D14-B845-289853D03777}"/>
              </a:ext>
            </a:extLst>
          </p:cNvPr>
          <p:cNvPicPr>
            <a:picLocks noChangeAspect="1"/>
          </p:cNvPicPr>
          <p:nvPr/>
        </p:nvPicPr>
        <p:blipFill>
          <a:blip r:embed="rId22"/>
          <a:stretch>
            <a:fillRect/>
          </a:stretch>
        </p:blipFill>
        <p:spPr>
          <a:xfrm>
            <a:off x="0" y="915199"/>
            <a:ext cx="1166252" cy="1003183"/>
          </a:xfrm>
          <a:prstGeom prst="rect">
            <a:avLst/>
          </a:prstGeom>
        </p:spPr>
      </p:pic>
      <p:pic>
        <p:nvPicPr>
          <p:cNvPr id="40" name="Picture 39">
            <a:extLst>
              <a:ext uri="{FF2B5EF4-FFF2-40B4-BE49-F238E27FC236}">
                <a16:creationId xmlns:a16="http://schemas.microsoft.com/office/drawing/2014/main" id="{A64C2FA8-751A-467F-973E-654E255FD42D}"/>
              </a:ext>
            </a:extLst>
          </p:cNvPr>
          <p:cNvPicPr>
            <a:picLocks noChangeAspect="1"/>
          </p:cNvPicPr>
          <p:nvPr/>
        </p:nvPicPr>
        <p:blipFill>
          <a:blip r:embed="rId23"/>
          <a:stretch>
            <a:fillRect/>
          </a:stretch>
        </p:blipFill>
        <p:spPr>
          <a:xfrm>
            <a:off x="1201311" y="909782"/>
            <a:ext cx="1125100" cy="1044425"/>
          </a:xfrm>
          <a:prstGeom prst="rect">
            <a:avLst/>
          </a:prstGeom>
        </p:spPr>
      </p:pic>
      <p:pic>
        <p:nvPicPr>
          <p:cNvPr id="1028" name="Picture 4" descr="Download This Free Icons Png Design Of Blue Sphere Disco Ball - Full Size  PNG Image - PNGkit">
            <a:extLst>
              <a:ext uri="{FF2B5EF4-FFF2-40B4-BE49-F238E27FC236}">
                <a16:creationId xmlns:a16="http://schemas.microsoft.com/office/drawing/2014/main" id="{77D05FD1-934B-487E-BB86-F55F37E6B139}"/>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435880" y="791745"/>
            <a:ext cx="112149" cy="109487"/>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1057">
            <a:extLst>
              <a:ext uri="{FF2B5EF4-FFF2-40B4-BE49-F238E27FC236}">
                <a16:creationId xmlns:a16="http://schemas.microsoft.com/office/drawing/2014/main" id="{163A3747-B22D-411A-B620-FB751DC933B7}"/>
              </a:ext>
            </a:extLst>
          </p:cNvPr>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32228" y="775392"/>
            <a:ext cx="2186667" cy="131809"/>
          </a:xfrm>
          <a:prstGeom prst="rect">
            <a:avLst/>
          </a:prstGeom>
        </p:spPr>
      </p:pic>
      <p:pic>
        <p:nvPicPr>
          <p:cNvPr id="1066" name="Picture 1065">
            <a:extLst>
              <a:ext uri="{FF2B5EF4-FFF2-40B4-BE49-F238E27FC236}">
                <a16:creationId xmlns:a16="http://schemas.microsoft.com/office/drawing/2014/main" id="{4B17694F-54D4-4ECE-9E51-958FA7B1F1FC}"/>
              </a:ext>
            </a:extLst>
          </p:cNvPr>
          <p:cNvPicPr>
            <a:picLocks noChangeAspect="1"/>
          </p:cNvPicPr>
          <p:nvPr>
            <p:custDataLst>
              <p:tags r:id="rId5"/>
            </p:custDataLst>
          </p:nvPr>
        </p:nvPicPr>
        <p:blipFill>
          <a:blip r:embed="rId26" cstate="print">
            <a:extLst>
              <a:ext uri="{28A0092B-C50C-407E-A947-70E740481C1C}">
                <a14:useLocalDpi xmlns:a14="http://schemas.microsoft.com/office/drawing/2010/main" val="0"/>
              </a:ext>
            </a:extLst>
          </a:blip>
          <a:stretch>
            <a:fillRect/>
          </a:stretch>
        </p:blipFill>
        <p:spPr>
          <a:xfrm>
            <a:off x="2278862" y="782302"/>
            <a:ext cx="2124190" cy="128000"/>
          </a:xfrm>
          <a:prstGeom prst="rect">
            <a:avLst/>
          </a:prstGeom>
        </p:spPr>
      </p:pic>
      <p:pic>
        <p:nvPicPr>
          <p:cNvPr id="1050" name="Picture 1049">
            <a:extLst>
              <a:ext uri="{FF2B5EF4-FFF2-40B4-BE49-F238E27FC236}">
                <a16:creationId xmlns:a16="http://schemas.microsoft.com/office/drawing/2014/main" id="{E9D998E3-DB94-432E-B64B-E8D3E3BFCFF2}"/>
              </a:ext>
            </a:extLst>
          </p:cNvPr>
          <p:cNvPicPr>
            <a:picLocks noChangeAspect="1"/>
          </p:cNvPicPr>
          <p:nvPr>
            <p:custDataLst>
              <p:tags r:id="rId6"/>
            </p:custDataLst>
          </p:nvPr>
        </p:nvPicPr>
        <p:blipFill>
          <a:blip r:embed="rId27" cstate="print">
            <a:extLst>
              <a:ext uri="{28A0092B-C50C-407E-A947-70E740481C1C}">
                <a14:useLocalDpi xmlns:a14="http://schemas.microsoft.com/office/drawing/2010/main" val="0"/>
              </a:ext>
            </a:extLst>
          </a:blip>
          <a:stretch>
            <a:fillRect/>
          </a:stretch>
        </p:blipFill>
        <p:spPr>
          <a:xfrm>
            <a:off x="105646" y="1664280"/>
            <a:ext cx="44953" cy="88381"/>
          </a:xfrm>
          <a:prstGeom prst="rect">
            <a:avLst/>
          </a:prstGeom>
        </p:spPr>
      </p:pic>
      <p:pic>
        <p:nvPicPr>
          <p:cNvPr id="93" name="Picture 92">
            <a:extLst>
              <a:ext uri="{FF2B5EF4-FFF2-40B4-BE49-F238E27FC236}">
                <a16:creationId xmlns:a16="http://schemas.microsoft.com/office/drawing/2014/main" id="{0BEA96B2-8165-4422-BDDA-773AF9BEE742}"/>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1271898" y="1668828"/>
            <a:ext cx="44953" cy="88381"/>
          </a:xfrm>
          <a:prstGeom prst="rect">
            <a:avLst/>
          </a:prstGeom>
        </p:spPr>
      </p:pic>
      <p:pic>
        <p:nvPicPr>
          <p:cNvPr id="94" name="Picture 93">
            <a:extLst>
              <a:ext uri="{FF2B5EF4-FFF2-40B4-BE49-F238E27FC236}">
                <a16:creationId xmlns:a16="http://schemas.microsoft.com/office/drawing/2014/main" id="{01FDBB5E-27FF-4F6E-BACC-C335DEE85573}"/>
              </a:ext>
            </a:extLst>
          </p:cNvPr>
          <p:cNvPicPr>
            <a:picLocks noChangeAspect="1"/>
          </p:cNvPicPr>
          <p:nvPr>
            <p:custDataLst>
              <p:tags r:id="rId8"/>
            </p:custDataLst>
          </p:nvPr>
        </p:nvPicPr>
        <p:blipFill>
          <a:blip r:embed="rId27" cstate="print">
            <a:extLst>
              <a:ext uri="{28A0092B-C50C-407E-A947-70E740481C1C}">
                <a14:useLocalDpi xmlns:a14="http://schemas.microsoft.com/office/drawing/2010/main" val="0"/>
              </a:ext>
            </a:extLst>
          </a:blip>
          <a:stretch>
            <a:fillRect/>
          </a:stretch>
        </p:blipFill>
        <p:spPr>
          <a:xfrm>
            <a:off x="2382738" y="1664280"/>
            <a:ext cx="44953" cy="88381"/>
          </a:xfrm>
          <a:prstGeom prst="rect">
            <a:avLst/>
          </a:prstGeom>
        </p:spPr>
      </p:pic>
      <p:pic>
        <p:nvPicPr>
          <p:cNvPr id="96" name="Picture 95">
            <a:extLst>
              <a:ext uri="{FF2B5EF4-FFF2-40B4-BE49-F238E27FC236}">
                <a16:creationId xmlns:a16="http://schemas.microsoft.com/office/drawing/2014/main" id="{9F82AE53-938A-49F7-9AC2-CF2D3A1BC72F}"/>
              </a:ext>
            </a:extLst>
          </p:cNvPr>
          <p:cNvPicPr>
            <a:picLocks noChangeAspect="1"/>
          </p:cNvPicPr>
          <p:nvPr>
            <p:custDataLst>
              <p:tags r:id="rId9"/>
            </p:custDataLst>
          </p:nvPr>
        </p:nvPicPr>
        <p:blipFill>
          <a:blip r:embed="rId27" cstate="print">
            <a:extLst>
              <a:ext uri="{28A0092B-C50C-407E-A947-70E740481C1C}">
                <a14:useLocalDpi xmlns:a14="http://schemas.microsoft.com/office/drawing/2010/main" val="0"/>
              </a:ext>
            </a:extLst>
          </a:blip>
          <a:stretch>
            <a:fillRect/>
          </a:stretch>
        </p:blipFill>
        <p:spPr>
          <a:xfrm>
            <a:off x="95300" y="2667463"/>
            <a:ext cx="44953" cy="88381"/>
          </a:xfrm>
          <a:prstGeom prst="rect">
            <a:avLst/>
          </a:prstGeom>
        </p:spPr>
      </p:pic>
      <p:pic>
        <p:nvPicPr>
          <p:cNvPr id="97" name="Picture 96">
            <a:extLst>
              <a:ext uri="{FF2B5EF4-FFF2-40B4-BE49-F238E27FC236}">
                <a16:creationId xmlns:a16="http://schemas.microsoft.com/office/drawing/2014/main" id="{D40DCA29-3DE5-4AC7-993F-EE9F0B619046}"/>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1271898" y="2668476"/>
            <a:ext cx="44953" cy="88381"/>
          </a:xfrm>
          <a:prstGeom prst="rect">
            <a:avLst/>
          </a:prstGeom>
        </p:spPr>
      </p:pic>
      <p:pic>
        <p:nvPicPr>
          <p:cNvPr id="98" name="Picture 97">
            <a:extLst>
              <a:ext uri="{FF2B5EF4-FFF2-40B4-BE49-F238E27FC236}">
                <a16:creationId xmlns:a16="http://schemas.microsoft.com/office/drawing/2014/main" id="{4F22B390-B604-43B4-B3F4-D93C6A69C670}"/>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82738" y="2662607"/>
            <a:ext cx="44953" cy="88381"/>
          </a:xfrm>
          <a:prstGeom prst="rect">
            <a:avLst/>
          </a:prstGeom>
        </p:spPr>
      </p:pic>
      <p:pic>
        <p:nvPicPr>
          <p:cNvPr id="99" name="Picture 98">
            <a:extLst>
              <a:ext uri="{FF2B5EF4-FFF2-40B4-BE49-F238E27FC236}">
                <a16:creationId xmlns:a16="http://schemas.microsoft.com/office/drawing/2014/main" id="{5940DDF7-AF22-4D98-9680-774C9AA57BFC}"/>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3505558" y="2662606"/>
            <a:ext cx="44953" cy="88381"/>
          </a:xfrm>
          <a:prstGeom prst="rect">
            <a:avLst/>
          </a:prstGeom>
        </p:spPr>
      </p:pic>
      <p:pic>
        <p:nvPicPr>
          <p:cNvPr id="108" name="Picture 107">
            <a:extLst>
              <a:ext uri="{FF2B5EF4-FFF2-40B4-BE49-F238E27FC236}">
                <a16:creationId xmlns:a16="http://schemas.microsoft.com/office/drawing/2014/main" id="{893A5031-7788-4D69-9E94-308B0AFD0AD7}"/>
              </a:ext>
            </a:extLst>
          </p:cNvPr>
          <p:cNvPicPr>
            <a:picLocks noChangeAspect="1"/>
          </p:cNvPicPr>
          <p:nvPr/>
        </p:nvPicPr>
        <p:blipFill rotWithShape="1">
          <a:blip r:embed="rId28"/>
          <a:srcRect b="4898"/>
          <a:stretch/>
        </p:blipFill>
        <p:spPr>
          <a:xfrm>
            <a:off x="136443" y="1942507"/>
            <a:ext cx="1020252" cy="967249"/>
          </a:xfrm>
          <a:prstGeom prst="rect">
            <a:avLst/>
          </a:prstGeom>
        </p:spPr>
      </p:pic>
      <p:pic>
        <p:nvPicPr>
          <p:cNvPr id="109" name="Picture 108">
            <a:extLst>
              <a:ext uri="{FF2B5EF4-FFF2-40B4-BE49-F238E27FC236}">
                <a16:creationId xmlns:a16="http://schemas.microsoft.com/office/drawing/2014/main" id="{B2B107F4-441C-4B04-AF50-6F1703660358}"/>
              </a:ext>
            </a:extLst>
          </p:cNvPr>
          <p:cNvPicPr>
            <a:picLocks noChangeAspect="1"/>
          </p:cNvPicPr>
          <p:nvPr/>
        </p:nvPicPr>
        <p:blipFill>
          <a:blip r:embed="rId29"/>
          <a:stretch>
            <a:fillRect/>
          </a:stretch>
        </p:blipFill>
        <p:spPr>
          <a:xfrm>
            <a:off x="1209743" y="2009124"/>
            <a:ext cx="1112220" cy="897359"/>
          </a:xfrm>
          <a:prstGeom prst="rect">
            <a:avLst/>
          </a:prstGeom>
        </p:spPr>
      </p:pic>
      <p:pic>
        <p:nvPicPr>
          <p:cNvPr id="110" name="Picture 109">
            <a:extLst>
              <a:ext uri="{FF2B5EF4-FFF2-40B4-BE49-F238E27FC236}">
                <a16:creationId xmlns:a16="http://schemas.microsoft.com/office/drawing/2014/main" id="{F8327C0A-E584-403A-8F56-53FF9C73B962}"/>
              </a:ext>
            </a:extLst>
          </p:cNvPr>
          <p:cNvPicPr>
            <a:picLocks noChangeAspect="1"/>
          </p:cNvPicPr>
          <p:nvPr/>
        </p:nvPicPr>
        <p:blipFill>
          <a:blip r:embed="rId30"/>
          <a:stretch>
            <a:fillRect/>
          </a:stretch>
        </p:blipFill>
        <p:spPr>
          <a:xfrm>
            <a:off x="2514880" y="2025120"/>
            <a:ext cx="895404" cy="897359"/>
          </a:xfrm>
          <a:prstGeom prst="rect">
            <a:avLst/>
          </a:prstGeom>
        </p:spPr>
      </p:pic>
      <p:pic>
        <p:nvPicPr>
          <p:cNvPr id="111" name="Picture 110">
            <a:extLst>
              <a:ext uri="{FF2B5EF4-FFF2-40B4-BE49-F238E27FC236}">
                <a16:creationId xmlns:a16="http://schemas.microsoft.com/office/drawing/2014/main" id="{B483914A-D5F7-4C6D-ACFB-D77FCA9CDFC1}"/>
              </a:ext>
            </a:extLst>
          </p:cNvPr>
          <p:cNvPicPr>
            <a:picLocks noChangeAspect="1"/>
          </p:cNvPicPr>
          <p:nvPr/>
        </p:nvPicPr>
        <p:blipFill rotWithShape="1">
          <a:blip r:embed="rId31"/>
          <a:srcRect r="809"/>
          <a:stretch/>
        </p:blipFill>
        <p:spPr>
          <a:xfrm>
            <a:off x="3601223" y="1907284"/>
            <a:ext cx="963619" cy="984054"/>
          </a:xfrm>
          <a:prstGeom prst="rect">
            <a:avLst/>
          </a:prstGeom>
        </p:spPr>
      </p:pic>
      <p:pic>
        <p:nvPicPr>
          <p:cNvPr id="112" name="Picture 111">
            <a:extLst>
              <a:ext uri="{FF2B5EF4-FFF2-40B4-BE49-F238E27FC236}">
                <a16:creationId xmlns:a16="http://schemas.microsoft.com/office/drawing/2014/main" id="{D8F7CADA-FEE6-4097-92E0-32278FB2D816}"/>
              </a:ext>
            </a:extLst>
          </p:cNvPr>
          <p:cNvPicPr>
            <a:picLocks noChangeAspect="1"/>
          </p:cNvPicPr>
          <p:nvPr/>
        </p:nvPicPr>
        <p:blipFill>
          <a:blip r:embed="rId32"/>
          <a:stretch>
            <a:fillRect/>
          </a:stretch>
        </p:blipFill>
        <p:spPr>
          <a:xfrm>
            <a:off x="2469943" y="908587"/>
            <a:ext cx="970148" cy="979446"/>
          </a:xfrm>
          <a:prstGeom prst="rect">
            <a:avLst/>
          </a:prstGeom>
        </p:spPr>
      </p:pic>
      <p:pic>
        <p:nvPicPr>
          <p:cNvPr id="114" name="Picture 113">
            <a:extLst>
              <a:ext uri="{FF2B5EF4-FFF2-40B4-BE49-F238E27FC236}">
                <a16:creationId xmlns:a16="http://schemas.microsoft.com/office/drawing/2014/main" id="{D26194A0-E500-4755-B060-560F4EC3EE1B}"/>
              </a:ext>
            </a:extLst>
          </p:cNvPr>
          <p:cNvPicPr>
            <a:picLocks noChangeAspect="1"/>
          </p:cNvPicPr>
          <p:nvPr/>
        </p:nvPicPr>
        <p:blipFill>
          <a:blip r:embed="rId33"/>
          <a:stretch>
            <a:fillRect/>
          </a:stretch>
        </p:blipFill>
        <p:spPr>
          <a:xfrm>
            <a:off x="3545366" y="917136"/>
            <a:ext cx="1070081" cy="987174"/>
          </a:xfrm>
          <a:prstGeom prst="rect">
            <a:avLst/>
          </a:prstGeom>
        </p:spPr>
      </p:pic>
      <p:pic>
        <p:nvPicPr>
          <p:cNvPr id="1060" name="Picture 1059">
            <a:extLst>
              <a:ext uri="{FF2B5EF4-FFF2-40B4-BE49-F238E27FC236}">
                <a16:creationId xmlns:a16="http://schemas.microsoft.com/office/drawing/2014/main" id="{82AB794D-CAD4-41DF-A1E0-A8A7DAC8B581}"/>
              </a:ext>
            </a:extLst>
          </p:cNvPr>
          <p:cNvPicPr>
            <a:picLocks noChangeAspect="1"/>
          </p:cNvPicPr>
          <p:nvPr>
            <p:custDataLst>
              <p:tags r:id="rId13"/>
            </p:custDataLst>
          </p:nvPr>
        </p:nvPicPr>
        <p:blipFill>
          <a:blip r:embed="rId27" cstate="print">
            <a:extLst>
              <a:ext uri="{28A0092B-C50C-407E-A947-70E740481C1C}">
                <a14:useLocalDpi xmlns:a14="http://schemas.microsoft.com/office/drawing/2010/main" val="0"/>
              </a:ext>
            </a:extLst>
          </a:blip>
          <a:stretch>
            <a:fillRect/>
          </a:stretch>
        </p:blipFill>
        <p:spPr>
          <a:xfrm>
            <a:off x="3550511" y="1658091"/>
            <a:ext cx="44953" cy="88381"/>
          </a:xfrm>
          <a:prstGeom prst="rect">
            <a:avLst/>
          </a:prstGeom>
        </p:spPr>
      </p:pic>
      <p:cxnSp>
        <p:nvCxnSpPr>
          <p:cNvPr id="118" name="Straight Arrow Connector 117">
            <a:extLst>
              <a:ext uri="{FF2B5EF4-FFF2-40B4-BE49-F238E27FC236}">
                <a16:creationId xmlns:a16="http://schemas.microsoft.com/office/drawing/2014/main" id="{408EF317-7913-4A59-8BEA-AA7011610F89}"/>
              </a:ext>
            </a:extLst>
          </p:cNvPr>
          <p:cNvCxnSpPr/>
          <p:nvPr/>
        </p:nvCxnSpPr>
        <p:spPr>
          <a:xfrm>
            <a:off x="458076" y="1917626"/>
            <a:ext cx="351777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19" name="TextBox 118">
            <a:extLst>
              <a:ext uri="{FF2B5EF4-FFF2-40B4-BE49-F238E27FC236}">
                <a16:creationId xmlns:a16="http://schemas.microsoft.com/office/drawing/2014/main" id="{F6F2C769-D6D8-47AA-ACAB-C9B0D5937C70}"/>
              </a:ext>
            </a:extLst>
          </p:cNvPr>
          <p:cNvSpPr txBox="1"/>
          <p:nvPr/>
        </p:nvSpPr>
        <p:spPr>
          <a:xfrm>
            <a:off x="1464989" y="1816103"/>
            <a:ext cx="2657786" cy="200055"/>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Matching is from left to right</a:t>
            </a:r>
          </a:p>
        </p:txBody>
      </p:sp>
      <p:pic>
        <p:nvPicPr>
          <p:cNvPr id="127" name="Picture 126">
            <a:extLst>
              <a:ext uri="{FF2B5EF4-FFF2-40B4-BE49-F238E27FC236}">
                <a16:creationId xmlns:a16="http://schemas.microsoft.com/office/drawing/2014/main" id="{8FD10409-646D-42C2-8C9B-56FFA70463A0}"/>
              </a:ext>
            </a:extLst>
          </p:cNvPr>
          <p:cNvPicPr>
            <a:picLocks noChangeAspect="1"/>
          </p:cNvPicPr>
          <p:nvPr>
            <p:custDataLst>
              <p:tags r:id="rId14"/>
            </p:custDataLst>
          </p:nvPr>
        </p:nvPicPr>
        <p:blipFill>
          <a:blip r:embed="rId34" cstate="print">
            <a:extLst>
              <a:ext uri="{28A0092B-C50C-407E-A947-70E740481C1C}">
                <a14:useLocalDpi xmlns:a14="http://schemas.microsoft.com/office/drawing/2010/main" val="0"/>
              </a:ext>
            </a:extLst>
          </a:blip>
          <a:stretch>
            <a:fillRect/>
          </a:stretch>
        </p:blipFill>
        <p:spPr>
          <a:xfrm>
            <a:off x="3377930" y="448907"/>
            <a:ext cx="702476" cy="94476"/>
          </a:xfrm>
          <a:prstGeom prst="rect">
            <a:avLst/>
          </a:prstGeom>
        </p:spPr>
      </p:pic>
      <p:sp>
        <p:nvSpPr>
          <p:cNvPr id="128" name="TextBox 127">
            <a:extLst>
              <a:ext uri="{FF2B5EF4-FFF2-40B4-BE49-F238E27FC236}">
                <a16:creationId xmlns:a16="http://schemas.microsoft.com/office/drawing/2014/main" id="{A9AF75D8-675F-4091-9D72-1B702561B086}"/>
              </a:ext>
            </a:extLst>
          </p:cNvPr>
          <p:cNvSpPr txBox="1"/>
          <p:nvPr/>
        </p:nvSpPr>
        <p:spPr>
          <a:xfrm>
            <a:off x="32227" y="2836900"/>
            <a:ext cx="2045512" cy="654025"/>
          </a:xfrm>
          <a:prstGeom prst="rect">
            <a:avLst/>
          </a:prstGeom>
          <a:noFill/>
        </p:spPr>
        <p:txBody>
          <a:bodyPr wrap="square" rtlCol="0">
            <a:spAutoFit/>
          </a:bodyPr>
          <a:lstStyle/>
          <a:p>
            <a:r>
              <a:rPr lang="en-US" sz="450" b="1" dirty="0">
                <a:latin typeface="Cambria" panose="02040503050406030204" pitchFamily="18" charset="0"/>
                <a:ea typeface="Cambria" panose="02040503050406030204" pitchFamily="18" charset="0"/>
                <a:cs typeface="Tahoma" panose="020B0604030504040204" pitchFamily="34" charset="0"/>
              </a:rPr>
              <a:t>Answer Choices: (L </a:t>
            </a:r>
            <a:r>
              <a:rPr lang="en-US" sz="450" i="0" dirty="0">
                <a:effectLst/>
                <a:latin typeface="Cambria" panose="02040503050406030204" pitchFamily="18" charset="0"/>
                <a:ea typeface="Cambria" panose="02040503050406030204" pitchFamily="18" charset="0"/>
              </a:rPr>
              <a:t>→</a:t>
            </a:r>
            <a:r>
              <a:rPr lang="en-US" sz="450" dirty="0">
                <a:latin typeface="Cambria" panose="02040503050406030204" pitchFamily="18" charset="0"/>
                <a:ea typeface="Cambria" panose="02040503050406030204" pitchFamily="18" charset="0"/>
                <a:cs typeface="Tahoma" panose="020B0604030504040204" pitchFamily="34" charset="0"/>
              </a:rPr>
              <a:t> </a:t>
            </a:r>
            <a:r>
              <a:rPr lang="en-US" sz="450" b="1" dirty="0">
                <a:latin typeface="Cambria" panose="02040503050406030204" pitchFamily="18" charset="0"/>
                <a:ea typeface="Cambria" panose="02040503050406030204" pitchFamily="18" charset="0"/>
                <a:cs typeface="Tahoma" panose="020B0604030504040204" pitchFamily="34" charset="0"/>
              </a:rPr>
              <a:t>R)</a:t>
            </a:r>
          </a:p>
          <a:p>
            <a:pPr marL="685800" lvl="1" indent="-228600">
              <a:buFont typeface="+mj-lt"/>
              <a:buAutoNum type="alphaUcPeriod"/>
            </a:pPr>
            <a:r>
              <a:rPr lang="en-US" sz="450" b="1" dirty="0">
                <a:latin typeface="Cambria" panose="02040503050406030204" pitchFamily="18" charset="0"/>
                <a:ea typeface="Cambria" panose="02040503050406030204" pitchFamily="18" charset="0"/>
                <a:cs typeface="Tahoma" panose="020B0604030504040204" pitchFamily="34" charset="0"/>
              </a:rPr>
              <a:t>Row 1:</a:t>
            </a:r>
            <a:r>
              <a:rPr lang="en-US" sz="450" dirty="0">
                <a:latin typeface="Cambria" panose="02040503050406030204" pitchFamily="18" charset="0"/>
                <a:ea typeface="Cambria" panose="02040503050406030204" pitchFamily="18" charset="0"/>
                <a:cs typeface="Tahoma" panose="020B0604030504040204" pitchFamily="34" charset="0"/>
              </a:rPr>
              <a:t> Y,Y,Y,C </a:t>
            </a:r>
            <a:r>
              <a:rPr lang="en-US" sz="450" b="1" dirty="0">
                <a:latin typeface="Cambria" panose="02040503050406030204" pitchFamily="18" charset="0"/>
                <a:ea typeface="Cambria" panose="02040503050406030204" pitchFamily="18" charset="0"/>
                <a:cs typeface="Tahoma" panose="020B0604030504040204" pitchFamily="34" charset="0"/>
              </a:rPr>
              <a:t>Row 2: </a:t>
            </a:r>
            <a:r>
              <a:rPr lang="en-US" sz="450" dirty="0">
                <a:latin typeface="Cambria" panose="02040503050406030204" pitchFamily="18" charset="0"/>
                <a:ea typeface="Cambria" panose="02040503050406030204" pitchFamily="18" charset="0"/>
                <a:cs typeface="Tahoma" panose="020B0604030504040204" pitchFamily="34" charset="0"/>
              </a:rPr>
              <a:t>C,C,N,Y</a:t>
            </a:r>
          </a:p>
          <a:p>
            <a:pPr marL="685800" lvl="1" indent="-228600">
              <a:buFont typeface="+mj-lt"/>
              <a:buAutoNum type="alphaUcPeriod"/>
            </a:pPr>
            <a:r>
              <a:rPr lang="en-US" sz="450" b="1" dirty="0">
                <a:latin typeface="Cambria" panose="02040503050406030204" pitchFamily="18" charset="0"/>
                <a:ea typeface="Cambria" panose="02040503050406030204" pitchFamily="18" charset="0"/>
                <a:cs typeface="Tahoma" panose="020B0604030504040204" pitchFamily="34" charset="0"/>
              </a:rPr>
              <a:t>Row 1:</a:t>
            </a:r>
            <a:r>
              <a:rPr lang="en-US" sz="450" dirty="0">
                <a:latin typeface="Cambria" panose="02040503050406030204" pitchFamily="18" charset="0"/>
                <a:ea typeface="Cambria" panose="02040503050406030204" pitchFamily="18" charset="0"/>
                <a:cs typeface="Tahoma" panose="020B0604030504040204" pitchFamily="34" charset="0"/>
              </a:rPr>
              <a:t> C,Y,C,N </a:t>
            </a:r>
            <a:r>
              <a:rPr lang="en-US" sz="450" b="1" dirty="0">
                <a:latin typeface="Cambria" panose="02040503050406030204" pitchFamily="18" charset="0"/>
                <a:ea typeface="Cambria" panose="02040503050406030204" pitchFamily="18" charset="0"/>
                <a:cs typeface="Tahoma" panose="020B0604030504040204" pitchFamily="34" charset="0"/>
              </a:rPr>
              <a:t>Row 2: </a:t>
            </a:r>
            <a:r>
              <a:rPr lang="en-US" sz="450" dirty="0">
                <a:latin typeface="Cambria" panose="02040503050406030204" pitchFamily="18" charset="0"/>
                <a:ea typeface="Cambria" panose="02040503050406030204" pitchFamily="18" charset="0"/>
                <a:cs typeface="Tahoma" panose="020B0604030504040204" pitchFamily="34" charset="0"/>
              </a:rPr>
              <a:t>Y,C,N,Y</a:t>
            </a:r>
          </a:p>
          <a:p>
            <a:pPr marL="685800" lvl="1" indent="-228600">
              <a:buFont typeface="+mj-lt"/>
              <a:buAutoNum type="alphaUcPeriod"/>
            </a:pPr>
            <a:r>
              <a:rPr lang="en-US" sz="450" b="1" dirty="0">
                <a:latin typeface="Cambria" panose="02040503050406030204" pitchFamily="18" charset="0"/>
                <a:ea typeface="Cambria" panose="02040503050406030204" pitchFamily="18" charset="0"/>
                <a:cs typeface="Tahoma" panose="020B0604030504040204" pitchFamily="34" charset="0"/>
              </a:rPr>
              <a:t>Row 1: </a:t>
            </a:r>
            <a:r>
              <a:rPr lang="en-US" sz="450" dirty="0">
                <a:latin typeface="Cambria" panose="02040503050406030204" pitchFamily="18" charset="0"/>
                <a:ea typeface="Cambria" panose="02040503050406030204" pitchFamily="18" charset="0"/>
                <a:cs typeface="Tahoma" panose="020B0604030504040204" pitchFamily="34" charset="0"/>
              </a:rPr>
              <a:t>Y,Y,N,N</a:t>
            </a:r>
            <a:r>
              <a:rPr lang="en-US" sz="450" b="1" dirty="0">
                <a:latin typeface="Cambria" panose="02040503050406030204" pitchFamily="18" charset="0"/>
                <a:ea typeface="Cambria" panose="02040503050406030204" pitchFamily="18" charset="0"/>
                <a:cs typeface="Tahoma" panose="020B0604030504040204" pitchFamily="34" charset="0"/>
              </a:rPr>
              <a:t> Row 2: </a:t>
            </a:r>
            <a:r>
              <a:rPr lang="en-US" sz="450" dirty="0">
                <a:latin typeface="Cambria" panose="02040503050406030204" pitchFamily="18" charset="0"/>
                <a:ea typeface="Cambria" panose="02040503050406030204" pitchFamily="18" charset="0"/>
                <a:cs typeface="Tahoma" panose="020B0604030504040204" pitchFamily="34" charset="0"/>
              </a:rPr>
              <a:t>Y,N,C,Y </a:t>
            </a:r>
          </a:p>
          <a:p>
            <a:pPr marL="685800" lvl="1" indent="-228600">
              <a:buFont typeface="+mj-lt"/>
              <a:buAutoNum type="alphaUcPeriod"/>
            </a:pPr>
            <a:r>
              <a:rPr lang="en-US" sz="450" b="1" dirty="0">
                <a:latin typeface="Cambria" panose="02040503050406030204" pitchFamily="18" charset="0"/>
                <a:ea typeface="Cambria" panose="02040503050406030204" pitchFamily="18" charset="0"/>
                <a:cs typeface="Tahoma" panose="020B0604030504040204" pitchFamily="34" charset="0"/>
              </a:rPr>
              <a:t>Row 1:</a:t>
            </a:r>
            <a:r>
              <a:rPr lang="en-US" sz="450" dirty="0">
                <a:latin typeface="Cambria" panose="02040503050406030204" pitchFamily="18" charset="0"/>
                <a:ea typeface="Cambria" panose="02040503050406030204" pitchFamily="18" charset="0"/>
                <a:cs typeface="Tahoma" panose="020B0604030504040204" pitchFamily="34" charset="0"/>
              </a:rPr>
              <a:t> C,Y,C,N </a:t>
            </a:r>
            <a:r>
              <a:rPr lang="en-US" sz="450" b="1" dirty="0">
                <a:latin typeface="Cambria" panose="02040503050406030204" pitchFamily="18" charset="0"/>
                <a:ea typeface="Cambria" panose="02040503050406030204" pitchFamily="18" charset="0"/>
                <a:cs typeface="Tahoma" panose="020B0604030504040204" pitchFamily="34" charset="0"/>
              </a:rPr>
              <a:t>Row 2: </a:t>
            </a:r>
            <a:r>
              <a:rPr lang="en-US" sz="450" dirty="0">
                <a:latin typeface="Cambria" panose="02040503050406030204" pitchFamily="18" charset="0"/>
                <a:ea typeface="Cambria" panose="02040503050406030204" pitchFamily="18" charset="0"/>
                <a:cs typeface="Tahoma" panose="020B0604030504040204" pitchFamily="34" charset="0"/>
              </a:rPr>
              <a:t>C,N,Y,Y</a:t>
            </a:r>
          </a:p>
          <a:p>
            <a:pPr marL="685800" lvl="1" indent="-228600">
              <a:buFont typeface="+mj-lt"/>
              <a:buAutoNum type="alphaUcPeriod"/>
            </a:pPr>
            <a:r>
              <a:rPr lang="en-US" sz="450" b="1" dirty="0">
                <a:latin typeface="Cambria" panose="02040503050406030204" pitchFamily="18" charset="0"/>
                <a:ea typeface="Cambria" panose="02040503050406030204" pitchFamily="18" charset="0"/>
                <a:cs typeface="Tahoma" panose="020B0604030504040204" pitchFamily="34" charset="0"/>
              </a:rPr>
              <a:t>Row 1:</a:t>
            </a:r>
            <a:r>
              <a:rPr lang="en-US" sz="450" dirty="0">
                <a:latin typeface="Cambria" panose="02040503050406030204" pitchFamily="18" charset="0"/>
                <a:ea typeface="Cambria" panose="02040503050406030204" pitchFamily="18" charset="0"/>
                <a:cs typeface="Tahoma" panose="020B0604030504040204" pitchFamily="34" charset="0"/>
              </a:rPr>
              <a:t> C,Y,C,C </a:t>
            </a:r>
            <a:r>
              <a:rPr lang="en-US" sz="450" b="1" dirty="0">
                <a:latin typeface="Cambria" panose="02040503050406030204" pitchFamily="18" charset="0"/>
                <a:ea typeface="Cambria" panose="02040503050406030204" pitchFamily="18" charset="0"/>
                <a:cs typeface="Tahoma" panose="020B0604030504040204" pitchFamily="34" charset="0"/>
              </a:rPr>
              <a:t>Row 2: </a:t>
            </a:r>
            <a:r>
              <a:rPr lang="en-US" sz="450" dirty="0">
                <a:latin typeface="Cambria" panose="02040503050406030204" pitchFamily="18" charset="0"/>
                <a:ea typeface="Cambria" panose="02040503050406030204" pitchFamily="18" charset="0"/>
                <a:cs typeface="Tahoma" panose="020B0604030504040204" pitchFamily="34" charset="0"/>
              </a:rPr>
              <a:t>C,C,C,Y</a:t>
            </a:r>
          </a:p>
          <a:p>
            <a:pPr marL="685800" lvl="1" indent="-228600">
              <a:buFont typeface="+mj-lt"/>
              <a:buAutoNum type="alphaUcPeriod"/>
            </a:pPr>
            <a:r>
              <a:rPr lang="en-US" sz="450" b="1" dirty="0">
                <a:latin typeface="Cambria" panose="02040503050406030204" pitchFamily="18" charset="0"/>
                <a:ea typeface="Cambria" panose="02040503050406030204" pitchFamily="18" charset="0"/>
                <a:cs typeface="Tahoma" panose="020B0604030504040204" pitchFamily="34" charset="0"/>
              </a:rPr>
              <a:t>Other.</a:t>
            </a: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p:pic>
        <p:nvPicPr>
          <p:cNvPr id="129" name="Picture 128">
            <a:extLst>
              <a:ext uri="{FF2B5EF4-FFF2-40B4-BE49-F238E27FC236}">
                <a16:creationId xmlns:a16="http://schemas.microsoft.com/office/drawing/2014/main" id="{24F7ACF6-C3E1-466D-B307-E184EE0A4278}"/>
              </a:ext>
            </a:extLst>
          </p:cNvPr>
          <p:cNvPicPr>
            <a:picLocks noChangeAspect="1"/>
          </p:cNvPicPr>
          <p:nvPr>
            <p:custDataLst>
              <p:tags r:id="rId15"/>
            </p:custDataLst>
          </p:nvPr>
        </p:nvPicPr>
        <p:blipFill>
          <a:blip r:embed="rId27" cstate="print">
            <a:extLst>
              <a:ext uri="{28A0092B-C50C-407E-A947-70E740481C1C}">
                <a14:useLocalDpi xmlns:a14="http://schemas.microsoft.com/office/drawing/2010/main" val="0"/>
              </a:ext>
            </a:extLst>
          </a:blip>
          <a:stretch>
            <a:fillRect/>
          </a:stretch>
        </p:blipFill>
        <p:spPr>
          <a:xfrm>
            <a:off x="1249421" y="2663431"/>
            <a:ext cx="44953" cy="88381"/>
          </a:xfrm>
          <a:prstGeom prst="rect">
            <a:avLst/>
          </a:prstGeom>
        </p:spPr>
      </p:pic>
    </p:spTree>
    <p:extLst>
      <p:ext uri="{BB962C8B-B14F-4D97-AF65-F5344CB8AC3E}">
        <p14:creationId xmlns:p14="http://schemas.microsoft.com/office/powerpoint/2010/main" val="1880838096"/>
      </p:ext>
    </p:extLst>
  </p:cSld>
  <p:clrMapOvr>
    <a:masterClrMapping/>
  </p:clrMapOvr>
  <p:transition>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61</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16" cstate="print">
              <a:duotone>
                <a:prstClr val="black"/>
                <a:schemeClr val="accent6">
                  <a:tint val="45000"/>
                  <a:satMod val="400000"/>
                </a:schemeClr>
              </a:duotone>
              <a:extLst>
                <a:ext uri="{BEBA8EAE-BF5A-486C-A8C5-ECC9F3942E4B}">
                  <a14:imgProps xmlns:a14="http://schemas.microsoft.com/office/drawing/2010/main">
                    <a14:imgLayer r:embed="rId17">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(Solution)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95D968E-391F-4476-9F15-0216818D0141}"/>
              </a:ext>
            </a:extLst>
          </p:cNvPr>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12227" y="454936"/>
            <a:ext cx="3291429" cy="128000"/>
          </a:xfrm>
          <a:prstGeom prst="rect">
            <a:avLst/>
          </a:prstGeom>
        </p:spPr>
      </p:pic>
      <p:pic>
        <p:nvPicPr>
          <p:cNvPr id="20" name="Picture 19">
            <a:extLst>
              <a:ext uri="{FF2B5EF4-FFF2-40B4-BE49-F238E27FC236}">
                <a16:creationId xmlns:a16="http://schemas.microsoft.com/office/drawing/2014/main" id="{AA1DFBA0-6A3B-4F78-918A-81203A7FD3AC}"/>
              </a:ext>
            </a:extLst>
          </p:cNvPr>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3377930" y="448907"/>
            <a:ext cx="702476" cy="94476"/>
          </a:xfrm>
          <a:prstGeom prst="rect">
            <a:avLst/>
          </a:prstGeom>
        </p:spPr>
      </p:pic>
      <p:pic>
        <p:nvPicPr>
          <p:cNvPr id="36" name="Picture 35">
            <a:extLst>
              <a:ext uri="{FF2B5EF4-FFF2-40B4-BE49-F238E27FC236}">
                <a16:creationId xmlns:a16="http://schemas.microsoft.com/office/drawing/2014/main" id="{E15273D2-F12B-4D14-B845-289853D03777}"/>
              </a:ext>
            </a:extLst>
          </p:cNvPr>
          <p:cNvPicPr>
            <a:picLocks noChangeAspect="1"/>
          </p:cNvPicPr>
          <p:nvPr/>
        </p:nvPicPr>
        <p:blipFill>
          <a:blip r:embed="rId20"/>
          <a:stretch>
            <a:fillRect/>
          </a:stretch>
        </p:blipFill>
        <p:spPr>
          <a:xfrm>
            <a:off x="0" y="915199"/>
            <a:ext cx="1166252" cy="1003183"/>
          </a:xfrm>
          <a:prstGeom prst="rect">
            <a:avLst/>
          </a:prstGeom>
        </p:spPr>
      </p:pic>
      <p:pic>
        <p:nvPicPr>
          <p:cNvPr id="40" name="Picture 39">
            <a:extLst>
              <a:ext uri="{FF2B5EF4-FFF2-40B4-BE49-F238E27FC236}">
                <a16:creationId xmlns:a16="http://schemas.microsoft.com/office/drawing/2014/main" id="{A64C2FA8-751A-467F-973E-654E255FD42D}"/>
              </a:ext>
            </a:extLst>
          </p:cNvPr>
          <p:cNvPicPr>
            <a:picLocks noChangeAspect="1"/>
          </p:cNvPicPr>
          <p:nvPr/>
        </p:nvPicPr>
        <p:blipFill>
          <a:blip r:embed="rId21"/>
          <a:stretch>
            <a:fillRect/>
          </a:stretch>
        </p:blipFill>
        <p:spPr>
          <a:xfrm>
            <a:off x="1201311" y="909782"/>
            <a:ext cx="1125100" cy="1044425"/>
          </a:xfrm>
          <a:prstGeom prst="rect">
            <a:avLst/>
          </a:prstGeom>
        </p:spPr>
      </p:pic>
      <p:pic>
        <p:nvPicPr>
          <p:cNvPr id="44" name="Picture 43">
            <a:extLst>
              <a:ext uri="{FF2B5EF4-FFF2-40B4-BE49-F238E27FC236}">
                <a16:creationId xmlns:a16="http://schemas.microsoft.com/office/drawing/2014/main" id="{D909EB1F-0001-470F-AFC1-4EDA062B3FF9}"/>
              </a:ext>
            </a:extLst>
          </p:cNvPr>
          <p:cNvPicPr>
            <a:picLocks noChangeAspect="1"/>
          </p:cNvPicPr>
          <p:nvPr/>
        </p:nvPicPr>
        <p:blipFill>
          <a:blip r:embed="rId22"/>
          <a:stretch>
            <a:fillRect/>
          </a:stretch>
        </p:blipFill>
        <p:spPr>
          <a:xfrm>
            <a:off x="2469943" y="908587"/>
            <a:ext cx="970148" cy="979446"/>
          </a:xfrm>
          <a:prstGeom prst="rect">
            <a:avLst/>
          </a:prstGeom>
        </p:spPr>
      </p:pic>
      <p:pic>
        <p:nvPicPr>
          <p:cNvPr id="50" name="Picture 49">
            <a:extLst>
              <a:ext uri="{FF2B5EF4-FFF2-40B4-BE49-F238E27FC236}">
                <a16:creationId xmlns:a16="http://schemas.microsoft.com/office/drawing/2014/main" id="{E6A14A29-4778-4EDB-A385-A1A0B698C010}"/>
              </a:ext>
            </a:extLst>
          </p:cNvPr>
          <p:cNvPicPr>
            <a:picLocks noChangeAspect="1"/>
          </p:cNvPicPr>
          <p:nvPr/>
        </p:nvPicPr>
        <p:blipFill rotWithShape="1">
          <a:blip r:embed="rId23"/>
          <a:srcRect b="4898"/>
          <a:stretch/>
        </p:blipFill>
        <p:spPr>
          <a:xfrm>
            <a:off x="136443" y="1942507"/>
            <a:ext cx="1020252" cy="967249"/>
          </a:xfrm>
          <a:prstGeom prst="rect">
            <a:avLst/>
          </a:prstGeom>
        </p:spPr>
      </p:pic>
      <p:pic>
        <p:nvPicPr>
          <p:cNvPr id="1046" name="Picture 1045">
            <a:extLst>
              <a:ext uri="{FF2B5EF4-FFF2-40B4-BE49-F238E27FC236}">
                <a16:creationId xmlns:a16="http://schemas.microsoft.com/office/drawing/2014/main" id="{CEF3E21D-F268-4104-A365-2C0181037E74}"/>
              </a:ext>
            </a:extLst>
          </p:cNvPr>
          <p:cNvPicPr>
            <a:picLocks noChangeAspect="1"/>
          </p:cNvPicPr>
          <p:nvPr/>
        </p:nvPicPr>
        <p:blipFill>
          <a:blip r:embed="rId24"/>
          <a:stretch>
            <a:fillRect/>
          </a:stretch>
        </p:blipFill>
        <p:spPr>
          <a:xfrm>
            <a:off x="1209743" y="2009124"/>
            <a:ext cx="1112220" cy="897359"/>
          </a:xfrm>
          <a:prstGeom prst="rect">
            <a:avLst/>
          </a:prstGeom>
        </p:spPr>
      </p:pic>
      <p:pic>
        <p:nvPicPr>
          <p:cNvPr id="89" name="Picture 88">
            <a:extLst>
              <a:ext uri="{FF2B5EF4-FFF2-40B4-BE49-F238E27FC236}">
                <a16:creationId xmlns:a16="http://schemas.microsoft.com/office/drawing/2014/main" id="{6989C9CF-771F-486A-A6E2-371A1DFDC8DD}"/>
              </a:ext>
            </a:extLst>
          </p:cNvPr>
          <p:cNvPicPr>
            <a:picLocks noChangeAspect="1"/>
          </p:cNvPicPr>
          <p:nvPr/>
        </p:nvPicPr>
        <p:blipFill>
          <a:blip r:embed="rId25"/>
          <a:stretch>
            <a:fillRect/>
          </a:stretch>
        </p:blipFill>
        <p:spPr>
          <a:xfrm>
            <a:off x="2514880" y="2025120"/>
            <a:ext cx="895404" cy="897359"/>
          </a:xfrm>
          <a:prstGeom prst="rect">
            <a:avLst/>
          </a:prstGeom>
        </p:spPr>
      </p:pic>
      <p:pic>
        <p:nvPicPr>
          <p:cNvPr id="31" name="Picture 30">
            <a:extLst>
              <a:ext uri="{FF2B5EF4-FFF2-40B4-BE49-F238E27FC236}">
                <a16:creationId xmlns:a16="http://schemas.microsoft.com/office/drawing/2014/main" id="{4F7E7150-1128-4E50-93D8-6DBDFF75D957}"/>
              </a:ext>
            </a:extLst>
          </p:cNvPr>
          <p:cNvPicPr>
            <a:picLocks noChangeAspect="1"/>
          </p:cNvPicPr>
          <p:nvPr/>
        </p:nvPicPr>
        <p:blipFill>
          <a:blip r:embed="rId26"/>
          <a:stretch>
            <a:fillRect/>
          </a:stretch>
        </p:blipFill>
        <p:spPr>
          <a:xfrm>
            <a:off x="3545366" y="917136"/>
            <a:ext cx="1070081" cy="987174"/>
          </a:xfrm>
          <a:prstGeom prst="rect">
            <a:avLst/>
          </a:prstGeom>
        </p:spPr>
      </p:pic>
      <p:pic>
        <p:nvPicPr>
          <p:cNvPr id="33" name="Picture 32">
            <a:extLst>
              <a:ext uri="{FF2B5EF4-FFF2-40B4-BE49-F238E27FC236}">
                <a16:creationId xmlns:a16="http://schemas.microsoft.com/office/drawing/2014/main" id="{22855F5D-C525-48EB-8648-F609297319EE}"/>
              </a:ext>
            </a:extLst>
          </p:cNvPr>
          <p:cNvPicPr>
            <a:picLocks noChangeAspect="1"/>
          </p:cNvPicPr>
          <p:nvPr/>
        </p:nvPicPr>
        <p:blipFill rotWithShape="1">
          <a:blip r:embed="rId27"/>
          <a:srcRect r="809"/>
          <a:stretch/>
        </p:blipFill>
        <p:spPr>
          <a:xfrm>
            <a:off x="3601223" y="1907284"/>
            <a:ext cx="963619" cy="984054"/>
          </a:xfrm>
          <a:prstGeom prst="rect">
            <a:avLst/>
          </a:prstGeom>
        </p:spPr>
      </p:pic>
      <p:pic>
        <p:nvPicPr>
          <p:cNvPr id="4" name="Picture 3">
            <a:extLst>
              <a:ext uri="{FF2B5EF4-FFF2-40B4-BE49-F238E27FC236}">
                <a16:creationId xmlns:a16="http://schemas.microsoft.com/office/drawing/2014/main" id="{4ACA4B6B-EECE-4CA3-88E9-5FC16B09693D}"/>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05646" y="1664280"/>
            <a:ext cx="82287" cy="90667"/>
          </a:xfrm>
          <a:prstGeom prst="rect">
            <a:avLst/>
          </a:prstGeom>
        </p:spPr>
      </p:pic>
      <p:pic>
        <p:nvPicPr>
          <p:cNvPr id="14" name="Picture 13">
            <a:extLst>
              <a:ext uri="{FF2B5EF4-FFF2-40B4-BE49-F238E27FC236}">
                <a16:creationId xmlns:a16="http://schemas.microsoft.com/office/drawing/2014/main" id="{E9C2E804-0F34-40E0-99C5-2861309502A9}"/>
              </a:ext>
            </a:extLst>
          </p:cNvPr>
          <p:cNvPicPr>
            <a:picLocks noChangeAspect="1"/>
          </p:cNvPicPr>
          <p:nvPr>
            <p:custDataLst>
              <p:tags r:id="rId4"/>
            </p:custDataLst>
          </p:nvPr>
        </p:nvPicPr>
        <p:blipFill>
          <a:blip r:embed="rId28" cstate="print">
            <a:extLst>
              <a:ext uri="{28A0092B-C50C-407E-A947-70E740481C1C}">
                <a14:useLocalDpi xmlns:a14="http://schemas.microsoft.com/office/drawing/2010/main" val="0"/>
              </a:ext>
            </a:extLst>
          </a:blip>
          <a:stretch>
            <a:fillRect/>
          </a:stretch>
        </p:blipFill>
        <p:spPr>
          <a:xfrm>
            <a:off x="1271898" y="1668828"/>
            <a:ext cx="82287" cy="90667"/>
          </a:xfrm>
          <a:prstGeom prst="rect">
            <a:avLst/>
          </a:prstGeom>
        </p:spPr>
      </p:pic>
      <p:pic>
        <p:nvPicPr>
          <p:cNvPr id="17" name="Picture 16">
            <a:extLst>
              <a:ext uri="{FF2B5EF4-FFF2-40B4-BE49-F238E27FC236}">
                <a16:creationId xmlns:a16="http://schemas.microsoft.com/office/drawing/2014/main" id="{654FDD33-1234-47D5-8440-66C734B41898}"/>
              </a:ext>
            </a:extLst>
          </p:cNvPr>
          <p:cNvPicPr>
            <a:picLocks noChangeAspect="1"/>
          </p:cNvPicPr>
          <p:nvPr>
            <p:custDataLst>
              <p:tags r:id="rId5"/>
            </p:custDataLst>
          </p:nvPr>
        </p:nvPicPr>
        <p:blipFill>
          <a:blip r:embed="rId29" cstate="print">
            <a:extLst>
              <a:ext uri="{28A0092B-C50C-407E-A947-70E740481C1C}">
                <a14:useLocalDpi xmlns:a14="http://schemas.microsoft.com/office/drawing/2010/main" val="0"/>
              </a:ext>
            </a:extLst>
          </a:blip>
          <a:stretch>
            <a:fillRect/>
          </a:stretch>
        </p:blipFill>
        <p:spPr>
          <a:xfrm>
            <a:off x="2381933" y="1670075"/>
            <a:ext cx="101335" cy="89905"/>
          </a:xfrm>
          <a:prstGeom prst="rect">
            <a:avLst/>
          </a:prstGeom>
        </p:spPr>
      </p:pic>
      <p:pic>
        <p:nvPicPr>
          <p:cNvPr id="19" name="Picture 18">
            <a:extLst>
              <a:ext uri="{FF2B5EF4-FFF2-40B4-BE49-F238E27FC236}">
                <a16:creationId xmlns:a16="http://schemas.microsoft.com/office/drawing/2014/main" id="{0DA3940F-6BE3-4E66-BED3-FD4C7BD26CD0}"/>
              </a:ext>
            </a:extLst>
          </p:cNvPr>
          <p:cNvPicPr>
            <a:picLocks noChangeAspect="1"/>
          </p:cNvPicPr>
          <p:nvPr>
            <p:custDataLst>
              <p:tags r:id="rId6"/>
            </p:custDataLst>
          </p:nvPr>
        </p:nvPicPr>
        <p:blipFill>
          <a:blip r:embed="rId29" cstate="print">
            <a:extLst>
              <a:ext uri="{28A0092B-C50C-407E-A947-70E740481C1C}">
                <a14:useLocalDpi xmlns:a14="http://schemas.microsoft.com/office/drawing/2010/main" val="0"/>
              </a:ext>
            </a:extLst>
          </a:blip>
          <a:stretch>
            <a:fillRect/>
          </a:stretch>
        </p:blipFill>
        <p:spPr>
          <a:xfrm>
            <a:off x="3550511" y="1658090"/>
            <a:ext cx="101335" cy="89905"/>
          </a:xfrm>
          <a:prstGeom prst="rect">
            <a:avLst/>
          </a:prstGeom>
        </p:spPr>
      </p:pic>
      <p:pic>
        <p:nvPicPr>
          <p:cNvPr id="49" name="Picture 48">
            <a:extLst>
              <a:ext uri="{FF2B5EF4-FFF2-40B4-BE49-F238E27FC236}">
                <a16:creationId xmlns:a16="http://schemas.microsoft.com/office/drawing/2014/main" id="{74654FF8-6C1D-43DE-96F4-C5699756F90F}"/>
              </a:ext>
            </a:extLst>
          </p:cNvPr>
          <p:cNvPicPr>
            <a:picLocks noChangeAspect="1"/>
          </p:cNvPicPr>
          <p:nvPr>
            <p:custDataLst>
              <p:tags r:id="rId7"/>
            </p:custDataLst>
          </p:nvPr>
        </p:nvPicPr>
        <p:blipFill>
          <a:blip r:embed="rId28" cstate="print">
            <a:extLst>
              <a:ext uri="{28A0092B-C50C-407E-A947-70E740481C1C}">
                <a14:useLocalDpi xmlns:a14="http://schemas.microsoft.com/office/drawing/2010/main" val="0"/>
              </a:ext>
            </a:extLst>
          </a:blip>
          <a:stretch>
            <a:fillRect/>
          </a:stretch>
        </p:blipFill>
        <p:spPr>
          <a:xfrm>
            <a:off x="95300" y="2660491"/>
            <a:ext cx="82287" cy="90667"/>
          </a:xfrm>
          <a:prstGeom prst="rect">
            <a:avLst/>
          </a:prstGeom>
        </p:spPr>
      </p:pic>
      <p:pic>
        <p:nvPicPr>
          <p:cNvPr id="29" name="Picture 28">
            <a:extLst>
              <a:ext uri="{FF2B5EF4-FFF2-40B4-BE49-F238E27FC236}">
                <a16:creationId xmlns:a16="http://schemas.microsoft.com/office/drawing/2014/main" id="{B4841D95-6CBB-4BB4-B342-2B4A243A1EA2}"/>
              </a:ext>
            </a:extLst>
          </p:cNvPr>
          <p:cNvPicPr>
            <a:picLocks noChangeAspect="1"/>
          </p:cNvPicPr>
          <p:nvPr>
            <p:custDataLst>
              <p:tags r:id="rId8"/>
            </p:custDataLst>
          </p:nvPr>
        </p:nvPicPr>
        <p:blipFill>
          <a:blip r:embed="rId29" cstate="print">
            <a:extLst>
              <a:ext uri="{28A0092B-C50C-407E-A947-70E740481C1C}">
                <a14:useLocalDpi xmlns:a14="http://schemas.microsoft.com/office/drawing/2010/main" val="0"/>
              </a:ext>
            </a:extLst>
          </a:blip>
          <a:stretch>
            <a:fillRect/>
          </a:stretch>
        </p:blipFill>
        <p:spPr>
          <a:xfrm>
            <a:off x="1271898" y="2668477"/>
            <a:ext cx="101335" cy="89905"/>
          </a:xfrm>
          <a:prstGeom prst="rect">
            <a:avLst/>
          </a:prstGeom>
        </p:spPr>
      </p:pic>
      <p:pic>
        <p:nvPicPr>
          <p:cNvPr id="25" name="Picture 24">
            <a:extLst>
              <a:ext uri="{FF2B5EF4-FFF2-40B4-BE49-F238E27FC236}">
                <a16:creationId xmlns:a16="http://schemas.microsoft.com/office/drawing/2014/main" id="{459F69C8-A931-4407-95AC-4B30339AB7FF}"/>
              </a:ext>
            </a:extLst>
          </p:cNvPr>
          <p:cNvPicPr>
            <a:picLocks noChangeAspect="1"/>
          </p:cNvPicPr>
          <p:nvPr>
            <p:custDataLst>
              <p:tags r:id="rId9"/>
            </p:custDataLst>
          </p:nvPr>
        </p:nvPicPr>
        <p:blipFill>
          <a:blip r:embed="rId30" cstate="print">
            <a:extLst>
              <a:ext uri="{28A0092B-C50C-407E-A947-70E740481C1C}">
                <a14:useLocalDpi xmlns:a14="http://schemas.microsoft.com/office/drawing/2010/main" val="0"/>
              </a:ext>
            </a:extLst>
          </a:blip>
          <a:stretch>
            <a:fillRect/>
          </a:stretch>
        </p:blipFill>
        <p:spPr>
          <a:xfrm>
            <a:off x="2405389" y="2668477"/>
            <a:ext cx="83049" cy="92191"/>
          </a:xfrm>
          <a:prstGeom prst="rect">
            <a:avLst/>
          </a:prstGeom>
        </p:spPr>
      </p:pic>
      <p:pic>
        <p:nvPicPr>
          <p:cNvPr id="27" name="Picture 26">
            <a:extLst>
              <a:ext uri="{FF2B5EF4-FFF2-40B4-BE49-F238E27FC236}">
                <a16:creationId xmlns:a16="http://schemas.microsoft.com/office/drawing/2014/main" id="{1DEFC64F-29E4-46CB-BC8A-A7758BEFF208}"/>
              </a:ext>
            </a:extLst>
          </p:cNvPr>
          <p:cNvPicPr>
            <a:picLocks noChangeAspect="1"/>
          </p:cNvPicPr>
          <p:nvPr>
            <p:custDataLst>
              <p:tags r:id="rId10"/>
            </p:custDataLst>
          </p:nvPr>
        </p:nvPicPr>
        <p:blipFill>
          <a:blip r:embed="rId28" cstate="print">
            <a:extLst>
              <a:ext uri="{28A0092B-C50C-407E-A947-70E740481C1C}">
                <a14:useLocalDpi xmlns:a14="http://schemas.microsoft.com/office/drawing/2010/main" val="0"/>
              </a:ext>
            </a:extLst>
          </a:blip>
          <a:stretch>
            <a:fillRect/>
          </a:stretch>
        </p:blipFill>
        <p:spPr>
          <a:xfrm>
            <a:off x="3505558" y="2662606"/>
            <a:ext cx="82287" cy="90667"/>
          </a:xfrm>
          <a:prstGeom prst="rect">
            <a:avLst/>
          </a:prstGeom>
        </p:spPr>
      </p:pic>
      <p:cxnSp>
        <p:nvCxnSpPr>
          <p:cNvPr id="61" name="Straight Arrow Connector 60">
            <a:extLst>
              <a:ext uri="{FF2B5EF4-FFF2-40B4-BE49-F238E27FC236}">
                <a16:creationId xmlns:a16="http://schemas.microsoft.com/office/drawing/2014/main" id="{386DBA0A-0409-4937-97A8-453393C652EF}"/>
              </a:ext>
            </a:extLst>
          </p:cNvPr>
          <p:cNvCxnSpPr/>
          <p:nvPr/>
        </p:nvCxnSpPr>
        <p:spPr>
          <a:xfrm>
            <a:off x="458076" y="1917626"/>
            <a:ext cx="351777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2" name="TextBox 61">
            <a:extLst>
              <a:ext uri="{FF2B5EF4-FFF2-40B4-BE49-F238E27FC236}">
                <a16:creationId xmlns:a16="http://schemas.microsoft.com/office/drawing/2014/main" id="{0E22F9A3-B02B-4276-9BC6-A2759557B7F8}"/>
              </a:ext>
            </a:extLst>
          </p:cNvPr>
          <p:cNvSpPr txBox="1"/>
          <p:nvPr/>
        </p:nvSpPr>
        <p:spPr>
          <a:xfrm>
            <a:off x="1464989" y="1816103"/>
            <a:ext cx="2657786" cy="200055"/>
          </a:xfrm>
          <a:prstGeom prst="rect">
            <a:avLst/>
          </a:prstGeom>
          <a:noFill/>
        </p:spPr>
        <p:txBody>
          <a:bodyPr wrap="square" rtlCol="0">
            <a:spAutoFit/>
          </a:bodyPr>
          <a:lstStyle/>
          <a:p>
            <a:r>
              <a:rPr lang="en-US" sz="700" b="1" dirty="0">
                <a:latin typeface="Cambria" panose="02040503050406030204" pitchFamily="18" charset="0"/>
                <a:ea typeface="Cambria" panose="02040503050406030204" pitchFamily="18" charset="0"/>
                <a:cs typeface="Tahoma" panose="020B0604030504040204" pitchFamily="34" charset="0"/>
              </a:rPr>
              <a:t>Matching is from left to right</a:t>
            </a:r>
          </a:p>
        </p:txBody>
      </p:sp>
      <p:sp>
        <p:nvSpPr>
          <p:cNvPr id="65" name="TextBox 64">
            <a:extLst>
              <a:ext uri="{FF2B5EF4-FFF2-40B4-BE49-F238E27FC236}">
                <a16:creationId xmlns:a16="http://schemas.microsoft.com/office/drawing/2014/main" id="{D4CCBECA-C396-4766-9C96-944C7B36E694}"/>
              </a:ext>
            </a:extLst>
          </p:cNvPr>
          <p:cNvSpPr txBox="1"/>
          <p:nvPr/>
        </p:nvSpPr>
        <p:spPr>
          <a:xfrm>
            <a:off x="32227" y="2836900"/>
            <a:ext cx="2045512" cy="654025"/>
          </a:xfrm>
          <a:prstGeom prst="rect">
            <a:avLst/>
          </a:prstGeom>
          <a:noFill/>
        </p:spPr>
        <p:txBody>
          <a:bodyPr wrap="square" rtlCol="0">
            <a:spAutoFit/>
          </a:bodyPr>
          <a:lstStyle/>
          <a:p>
            <a:r>
              <a:rPr lang="en-US" sz="450" b="1" dirty="0">
                <a:latin typeface="Cambria" panose="02040503050406030204" pitchFamily="18" charset="0"/>
                <a:ea typeface="Cambria" panose="02040503050406030204" pitchFamily="18" charset="0"/>
                <a:cs typeface="Tahoma" panose="020B0604030504040204" pitchFamily="34" charset="0"/>
              </a:rPr>
              <a:t>Answer Choices: (L </a:t>
            </a:r>
            <a:r>
              <a:rPr lang="en-US" sz="450" i="0" dirty="0">
                <a:effectLst/>
                <a:latin typeface="Cambria" panose="02040503050406030204" pitchFamily="18" charset="0"/>
                <a:ea typeface="Cambria" panose="02040503050406030204" pitchFamily="18" charset="0"/>
              </a:rPr>
              <a:t>→</a:t>
            </a:r>
            <a:r>
              <a:rPr lang="en-US" sz="450" dirty="0">
                <a:latin typeface="Cambria" panose="02040503050406030204" pitchFamily="18" charset="0"/>
                <a:ea typeface="Cambria" panose="02040503050406030204" pitchFamily="18" charset="0"/>
                <a:cs typeface="Tahoma" panose="020B0604030504040204" pitchFamily="34" charset="0"/>
              </a:rPr>
              <a:t> </a:t>
            </a:r>
            <a:r>
              <a:rPr lang="en-US" sz="450" b="1" dirty="0">
                <a:latin typeface="Cambria" panose="02040503050406030204" pitchFamily="18" charset="0"/>
                <a:ea typeface="Cambria" panose="02040503050406030204" pitchFamily="18" charset="0"/>
                <a:cs typeface="Tahoma" panose="020B0604030504040204" pitchFamily="34" charset="0"/>
              </a:rPr>
              <a:t>R)</a:t>
            </a:r>
          </a:p>
          <a:p>
            <a:pPr marL="685800" lvl="1" indent="-228600">
              <a:buFont typeface="+mj-lt"/>
              <a:buAutoNum type="alphaUcPeriod"/>
            </a:pPr>
            <a:r>
              <a:rPr lang="en-US" sz="450" b="1" dirty="0">
                <a:latin typeface="Cambria" panose="02040503050406030204" pitchFamily="18" charset="0"/>
                <a:ea typeface="Cambria" panose="02040503050406030204" pitchFamily="18" charset="0"/>
                <a:cs typeface="Tahoma" panose="020B0604030504040204" pitchFamily="34" charset="0"/>
              </a:rPr>
              <a:t>Row 1:</a:t>
            </a:r>
            <a:r>
              <a:rPr lang="en-US" sz="450" dirty="0">
                <a:latin typeface="Cambria" panose="02040503050406030204" pitchFamily="18" charset="0"/>
                <a:ea typeface="Cambria" panose="02040503050406030204" pitchFamily="18" charset="0"/>
                <a:cs typeface="Tahoma" panose="020B0604030504040204" pitchFamily="34" charset="0"/>
              </a:rPr>
              <a:t> Y,Y,Y,C </a:t>
            </a:r>
            <a:r>
              <a:rPr lang="en-US" sz="450" b="1" dirty="0">
                <a:latin typeface="Cambria" panose="02040503050406030204" pitchFamily="18" charset="0"/>
                <a:ea typeface="Cambria" panose="02040503050406030204" pitchFamily="18" charset="0"/>
                <a:cs typeface="Tahoma" panose="020B0604030504040204" pitchFamily="34" charset="0"/>
              </a:rPr>
              <a:t>Row 2: </a:t>
            </a:r>
            <a:r>
              <a:rPr lang="en-US" sz="450" dirty="0">
                <a:latin typeface="Cambria" panose="02040503050406030204" pitchFamily="18" charset="0"/>
                <a:ea typeface="Cambria" panose="02040503050406030204" pitchFamily="18" charset="0"/>
                <a:cs typeface="Tahoma" panose="020B0604030504040204" pitchFamily="34" charset="0"/>
              </a:rPr>
              <a:t>C,C,N,Y</a:t>
            </a:r>
          </a:p>
          <a:p>
            <a:pPr marL="685800" lvl="1" indent="-228600">
              <a:buFont typeface="+mj-lt"/>
              <a:buAutoNum type="alphaUcPeriod"/>
            </a:pPr>
            <a:r>
              <a:rPr lang="en-US" sz="450" b="1" dirty="0">
                <a:latin typeface="Cambria" panose="02040503050406030204" pitchFamily="18" charset="0"/>
                <a:ea typeface="Cambria" panose="02040503050406030204" pitchFamily="18" charset="0"/>
                <a:cs typeface="Tahoma" panose="020B0604030504040204" pitchFamily="34" charset="0"/>
              </a:rPr>
              <a:t>Row 1:</a:t>
            </a:r>
            <a:r>
              <a:rPr lang="en-US" sz="450" dirty="0">
                <a:latin typeface="Cambria" panose="02040503050406030204" pitchFamily="18" charset="0"/>
                <a:ea typeface="Cambria" panose="02040503050406030204" pitchFamily="18" charset="0"/>
                <a:cs typeface="Tahoma" panose="020B0604030504040204" pitchFamily="34" charset="0"/>
              </a:rPr>
              <a:t> C,Y,C,N </a:t>
            </a:r>
            <a:r>
              <a:rPr lang="en-US" sz="450" b="1" dirty="0">
                <a:latin typeface="Cambria" panose="02040503050406030204" pitchFamily="18" charset="0"/>
                <a:ea typeface="Cambria" panose="02040503050406030204" pitchFamily="18" charset="0"/>
                <a:cs typeface="Tahoma" panose="020B0604030504040204" pitchFamily="34" charset="0"/>
              </a:rPr>
              <a:t>Row 2: </a:t>
            </a:r>
            <a:r>
              <a:rPr lang="en-US" sz="450" dirty="0">
                <a:latin typeface="Cambria" panose="02040503050406030204" pitchFamily="18" charset="0"/>
                <a:ea typeface="Cambria" panose="02040503050406030204" pitchFamily="18" charset="0"/>
                <a:cs typeface="Tahoma" panose="020B0604030504040204" pitchFamily="34" charset="0"/>
              </a:rPr>
              <a:t>Y,C,N,Y</a:t>
            </a:r>
          </a:p>
          <a:p>
            <a:pPr marL="685800" lvl="1" indent="-228600">
              <a:buFont typeface="+mj-lt"/>
              <a:buAutoNum type="alphaUcPeriod"/>
            </a:pPr>
            <a:r>
              <a:rPr lang="en-US" sz="450" b="1" dirty="0">
                <a:solidFill>
                  <a:srgbClr val="FF0000"/>
                </a:solidFill>
                <a:latin typeface="Cambria" panose="02040503050406030204" pitchFamily="18" charset="0"/>
                <a:ea typeface="Cambria" panose="02040503050406030204" pitchFamily="18" charset="0"/>
                <a:cs typeface="Tahoma" panose="020B0604030504040204" pitchFamily="34" charset="0"/>
              </a:rPr>
              <a:t>Row 1: Y,Y,N,N Row 2: Y,N,C,Y </a:t>
            </a:r>
          </a:p>
          <a:p>
            <a:pPr marL="685800" lvl="1" indent="-228600">
              <a:buFont typeface="+mj-lt"/>
              <a:buAutoNum type="alphaUcPeriod"/>
            </a:pPr>
            <a:r>
              <a:rPr lang="en-US" sz="450" b="1" dirty="0">
                <a:latin typeface="Cambria" panose="02040503050406030204" pitchFamily="18" charset="0"/>
                <a:ea typeface="Cambria" panose="02040503050406030204" pitchFamily="18" charset="0"/>
                <a:cs typeface="Tahoma" panose="020B0604030504040204" pitchFamily="34" charset="0"/>
              </a:rPr>
              <a:t>Row 1:</a:t>
            </a:r>
            <a:r>
              <a:rPr lang="en-US" sz="450" dirty="0">
                <a:latin typeface="Cambria" panose="02040503050406030204" pitchFamily="18" charset="0"/>
                <a:ea typeface="Cambria" panose="02040503050406030204" pitchFamily="18" charset="0"/>
                <a:cs typeface="Tahoma" panose="020B0604030504040204" pitchFamily="34" charset="0"/>
              </a:rPr>
              <a:t> C,Y,C,N </a:t>
            </a:r>
            <a:r>
              <a:rPr lang="en-US" sz="450" b="1" dirty="0">
                <a:latin typeface="Cambria" panose="02040503050406030204" pitchFamily="18" charset="0"/>
                <a:ea typeface="Cambria" panose="02040503050406030204" pitchFamily="18" charset="0"/>
                <a:cs typeface="Tahoma" panose="020B0604030504040204" pitchFamily="34" charset="0"/>
              </a:rPr>
              <a:t>Row 2: </a:t>
            </a:r>
            <a:r>
              <a:rPr lang="en-US" sz="450" dirty="0">
                <a:latin typeface="Cambria" panose="02040503050406030204" pitchFamily="18" charset="0"/>
                <a:ea typeface="Cambria" panose="02040503050406030204" pitchFamily="18" charset="0"/>
                <a:cs typeface="Tahoma" panose="020B0604030504040204" pitchFamily="34" charset="0"/>
              </a:rPr>
              <a:t>C,N,Y,Y</a:t>
            </a:r>
          </a:p>
          <a:p>
            <a:pPr marL="685800" lvl="1" indent="-228600">
              <a:buFont typeface="+mj-lt"/>
              <a:buAutoNum type="alphaUcPeriod"/>
            </a:pPr>
            <a:r>
              <a:rPr lang="en-US" sz="450" b="1" dirty="0">
                <a:latin typeface="Cambria" panose="02040503050406030204" pitchFamily="18" charset="0"/>
                <a:ea typeface="Cambria" panose="02040503050406030204" pitchFamily="18" charset="0"/>
                <a:cs typeface="Tahoma" panose="020B0604030504040204" pitchFamily="34" charset="0"/>
              </a:rPr>
              <a:t>Row 1:</a:t>
            </a:r>
            <a:r>
              <a:rPr lang="en-US" sz="450" dirty="0">
                <a:latin typeface="Cambria" panose="02040503050406030204" pitchFamily="18" charset="0"/>
                <a:ea typeface="Cambria" panose="02040503050406030204" pitchFamily="18" charset="0"/>
                <a:cs typeface="Tahoma" panose="020B0604030504040204" pitchFamily="34" charset="0"/>
              </a:rPr>
              <a:t> C,Y,C,C </a:t>
            </a:r>
            <a:r>
              <a:rPr lang="en-US" sz="450" b="1" dirty="0">
                <a:latin typeface="Cambria" panose="02040503050406030204" pitchFamily="18" charset="0"/>
                <a:ea typeface="Cambria" panose="02040503050406030204" pitchFamily="18" charset="0"/>
                <a:cs typeface="Tahoma" panose="020B0604030504040204" pitchFamily="34" charset="0"/>
              </a:rPr>
              <a:t>Row 2: </a:t>
            </a:r>
            <a:r>
              <a:rPr lang="en-US" sz="450" dirty="0">
                <a:latin typeface="Cambria" panose="02040503050406030204" pitchFamily="18" charset="0"/>
                <a:ea typeface="Cambria" panose="02040503050406030204" pitchFamily="18" charset="0"/>
                <a:cs typeface="Tahoma" panose="020B0604030504040204" pitchFamily="34" charset="0"/>
              </a:rPr>
              <a:t>C,C,C,Y</a:t>
            </a:r>
          </a:p>
          <a:p>
            <a:pPr marL="685800" lvl="1" indent="-228600">
              <a:buFont typeface="+mj-lt"/>
              <a:buAutoNum type="alphaUcPeriod"/>
            </a:pPr>
            <a:r>
              <a:rPr lang="en-US" sz="450" b="1" dirty="0">
                <a:solidFill>
                  <a:srgbClr val="FF0000"/>
                </a:solidFill>
                <a:latin typeface="Cambria" panose="02040503050406030204" pitchFamily="18" charset="0"/>
                <a:ea typeface="Cambria" panose="02040503050406030204" pitchFamily="18" charset="0"/>
                <a:cs typeface="Tahoma" panose="020B0604030504040204" pitchFamily="34" charset="0"/>
              </a:rPr>
              <a:t>Other.</a:t>
            </a: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p:pic>
        <p:nvPicPr>
          <p:cNvPr id="66" name="Picture 65">
            <a:extLst>
              <a:ext uri="{FF2B5EF4-FFF2-40B4-BE49-F238E27FC236}">
                <a16:creationId xmlns:a16="http://schemas.microsoft.com/office/drawing/2014/main" id="{90EFAE85-EBF5-4260-991C-1BB55AFE43F3}"/>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32228" y="775392"/>
            <a:ext cx="2186667" cy="131809"/>
          </a:xfrm>
          <a:prstGeom prst="rect">
            <a:avLst/>
          </a:prstGeom>
        </p:spPr>
      </p:pic>
      <p:pic>
        <p:nvPicPr>
          <p:cNvPr id="70" name="Picture 69">
            <a:extLst>
              <a:ext uri="{FF2B5EF4-FFF2-40B4-BE49-F238E27FC236}">
                <a16:creationId xmlns:a16="http://schemas.microsoft.com/office/drawing/2014/main" id="{BE8C2CFF-68D2-4798-AE6B-B3E0E8AEBA31}"/>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32227" y="623850"/>
            <a:ext cx="3157334" cy="119619"/>
          </a:xfrm>
          <a:prstGeom prst="rect">
            <a:avLst/>
          </a:prstGeom>
        </p:spPr>
      </p:pic>
      <p:pic>
        <p:nvPicPr>
          <p:cNvPr id="72" name="Picture 71">
            <a:extLst>
              <a:ext uri="{FF2B5EF4-FFF2-40B4-BE49-F238E27FC236}">
                <a16:creationId xmlns:a16="http://schemas.microsoft.com/office/drawing/2014/main" id="{26354B89-6065-43AF-811A-9E9AFD62968F}"/>
              </a:ext>
            </a:extLst>
          </p:cNvPr>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2278862" y="782302"/>
            <a:ext cx="2124190" cy="128000"/>
          </a:xfrm>
          <a:prstGeom prst="rect">
            <a:avLst/>
          </a:prstGeom>
        </p:spPr>
      </p:pic>
      <p:pic>
        <p:nvPicPr>
          <p:cNvPr id="73" name="Picture 72">
            <a:extLst>
              <a:ext uri="{FF2B5EF4-FFF2-40B4-BE49-F238E27FC236}">
                <a16:creationId xmlns:a16="http://schemas.microsoft.com/office/drawing/2014/main" id="{E66A212B-4757-45E4-BC85-D07A3AD8B38C}"/>
              </a:ext>
            </a:extLst>
          </p:cNvPr>
          <p:cNvPicPr>
            <a:picLocks noChangeAspect="1"/>
          </p:cNvPicPr>
          <p:nvPr>
            <p:custDataLst>
              <p:tags r:id="rId14"/>
            </p:custDataLst>
          </p:nvPr>
        </p:nvPicPr>
        <p:blipFill>
          <a:blip r:embed="rId34" cstate="print">
            <a:extLst>
              <a:ext uri="{28A0092B-C50C-407E-A947-70E740481C1C}">
                <a14:useLocalDpi xmlns:a14="http://schemas.microsoft.com/office/drawing/2010/main" val="0"/>
              </a:ext>
            </a:extLst>
          </a:blip>
          <a:stretch>
            <a:fillRect/>
          </a:stretch>
        </p:blipFill>
        <p:spPr>
          <a:xfrm>
            <a:off x="3224278" y="588458"/>
            <a:ext cx="704000" cy="177981"/>
          </a:xfrm>
          <a:prstGeom prst="rect">
            <a:avLst/>
          </a:prstGeom>
        </p:spPr>
      </p:pic>
      <p:pic>
        <p:nvPicPr>
          <p:cNvPr id="74" name="Picture 4" descr="Download This Free Icons Png Design Of Blue Sphere Disco Ball - Full Size  PNG Image - PNGkit">
            <a:extLst>
              <a:ext uri="{FF2B5EF4-FFF2-40B4-BE49-F238E27FC236}">
                <a16:creationId xmlns:a16="http://schemas.microsoft.com/office/drawing/2014/main" id="{907E0ED5-3661-4F09-B5EF-FBBE7C14607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4435880" y="791745"/>
            <a:ext cx="112149" cy="10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076835"/>
      </p:ext>
    </p:extLst>
  </p:cSld>
  <p:clrMapOvr>
    <a:masterClrMapping/>
  </p:clrMapOvr>
  <p:transition>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62</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8" cstate="print">
              <a:duotone>
                <a:prstClr val="black"/>
                <a:schemeClr val="accent6">
                  <a:tint val="45000"/>
                  <a:satMod val="400000"/>
                </a:schemeClr>
              </a:duotone>
              <a:extLst>
                <a:ext uri="{BEBA8EAE-BF5A-486C-A8C5-ECC9F3942E4B}">
                  <a14:imgProps xmlns:a14="http://schemas.microsoft.com/office/drawing/2010/main">
                    <a14:imgLayer r:embed="rId9">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(Detailed Solution)</a:t>
            </a:r>
          </a:p>
        </p:txBody>
      </p:sp>
      <p:pic>
        <p:nvPicPr>
          <p:cNvPr id="16" name="Picture 15">
            <a:extLst>
              <a:ext uri="{FF2B5EF4-FFF2-40B4-BE49-F238E27FC236}">
                <a16:creationId xmlns:a16="http://schemas.microsoft.com/office/drawing/2014/main" id="{5C9969E5-95C3-4762-AF3B-753BCBDDCE12}"/>
              </a:ext>
            </a:extLst>
          </p:cNvPr>
          <p:cNvPicPr>
            <a:picLocks noChangeAspect="1"/>
          </p:cNvPicPr>
          <p:nvPr/>
        </p:nvPicPr>
        <p:blipFill>
          <a:blip r:embed="rId10"/>
          <a:stretch>
            <a:fillRect/>
          </a:stretch>
        </p:blipFill>
        <p:spPr>
          <a:xfrm>
            <a:off x="613255" y="415917"/>
            <a:ext cx="406707" cy="403086"/>
          </a:xfrm>
          <a:prstGeom prst="rect">
            <a:avLst/>
          </a:prstGeom>
        </p:spPr>
      </p:pic>
      <p:pic>
        <p:nvPicPr>
          <p:cNvPr id="21" name="Picture 20">
            <a:extLst>
              <a:ext uri="{FF2B5EF4-FFF2-40B4-BE49-F238E27FC236}">
                <a16:creationId xmlns:a16="http://schemas.microsoft.com/office/drawing/2014/main" id="{789831CE-337D-4440-83AE-40F7F6B67EF4}"/>
              </a:ext>
            </a:extLst>
          </p:cNvPr>
          <p:cNvPicPr>
            <a:picLocks noChangeAspect="1"/>
          </p:cNvPicPr>
          <p:nvPr/>
        </p:nvPicPr>
        <p:blipFill>
          <a:blip r:embed="rId11"/>
          <a:stretch>
            <a:fillRect/>
          </a:stretch>
        </p:blipFill>
        <p:spPr>
          <a:xfrm>
            <a:off x="19949" y="396239"/>
            <a:ext cx="511120" cy="431591"/>
          </a:xfrm>
          <a:prstGeom prst="rect">
            <a:avLst/>
          </a:prstGeom>
        </p:spPr>
      </p:pic>
      <p:pic>
        <p:nvPicPr>
          <p:cNvPr id="51" name="Picture 50">
            <a:extLst>
              <a:ext uri="{FF2B5EF4-FFF2-40B4-BE49-F238E27FC236}">
                <a16:creationId xmlns:a16="http://schemas.microsoft.com/office/drawing/2014/main" id="{BAD15AF0-2565-46ED-A4B5-94485561CA4B}"/>
              </a:ext>
            </a:extLst>
          </p:cNvPr>
          <p:cNvPicPr>
            <a:picLocks noChangeAspect="1"/>
          </p:cNvPicPr>
          <p:nvPr/>
        </p:nvPicPr>
        <p:blipFill>
          <a:blip r:embed="rId12"/>
          <a:stretch>
            <a:fillRect/>
          </a:stretch>
        </p:blipFill>
        <p:spPr>
          <a:xfrm>
            <a:off x="21793" y="888491"/>
            <a:ext cx="454457" cy="421870"/>
          </a:xfrm>
          <a:prstGeom prst="rect">
            <a:avLst/>
          </a:prstGeom>
        </p:spPr>
      </p:pic>
      <p:cxnSp>
        <p:nvCxnSpPr>
          <p:cNvPr id="53" name="Straight Connector 52">
            <a:extLst>
              <a:ext uri="{FF2B5EF4-FFF2-40B4-BE49-F238E27FC236}">
                <a16:creationId xmlns:a16="http://schemas.microsoft.com/office/drawing/2014/main" id="{16695097-7DBB-432C-BC94-6A67C7B38572}"/>
              </a:ext>
            </a:extLst>
          </p:cNvPr>
          <p:cNvCxnSpPr>
            <a:cxnSpLocks/>
          </p:cNvCxnSpPr>
          <p:nvPr/>
        </p:nvCxnSpPr>
        <p:spPr>
          <a:xfrm flipH="1">
            <a:off x="-2084" y="848757"/>
            <a:ext cx="4610101" cy="0"/>
          </a:xfrm>
          <a:prstGeom prst="line">
            <a:avLst/>
          </a:prstGeom>
        </p:spPr>
        <p:style>
          <a:lnRef idx="3">
            <a:schemeClr val="dk1"/>
          </a:lnRef>
          <a:fillRef idx="0">
            <a:schemeClr val="dk1"/>
          </a:fillRef>
          <a:effectRef idx="2">
            <a:schemeClr val="dk1"/>
          </a:effectRef>
          <a:fontRef idx="minor">
            <a:schemeClr val="tx1"/>
          </a:fontRef>
        </p:style>
      </p:cxnSp>
      <p:pic>
        <p:nvPicPr>
          <p:cNvPr id="54" name="Picture 53">
            <a:extLst>
              <a:ext uri="{FF2B5EF4-FFF2-40B4-BE49-F238E27FC236}">
                <a16:creationId xmlns:a16="http://schemas.microsoft.com/office/drawing/2014/main" id="{0455C190-D5D0-4E5C-A55E-B9C70438ADFD}"/>
              </a:ext>
            </a:extLst>
          </p:cNvPr>
          <p:cNvPicPr>
            <a:picLocks noChangeAspect="1"/>
          </p:cNvPicPr>
          <p:nvPr/>
        </p:nvPicPr>
        <p:blipFill>
          <a:blip r:embed="rId13"/>
          <a:stretch>
            <a:fillRect/>
          </a:stretch>
        </p:blipFill>
        <p:spPr>
          <a:xfrm>
            <a:off x="43648" y="1363230"/>
            <a:ext cx="463722" cy="468167"/>
          </a:xfrm>
          <a:prstGeom prst="rect">
            <a:avLst/>
          </a:prstGeom>
        </p:spPr>
      </p:pic>
      <p:pic>
        <p:nvPicPr>
          <p:cNvPr id="25" name="Picture 24">
            <a:extLst>
              <a:ext uri="{FF2B5EF4-FFF2-40B4-BE49-F238E27FC236}">
                <a16:creationId xmlns:a16="http://schemas.microsoft.com/office/drawing/2014/main" id="{3E09A320-4C55-405D-BD14-A1C174710821}"/>
              </a:ext>
            </a:extLst>
          </p:cNvPr>
          <p:cNvPicPr>
            <a:picLocks noChangeAspect="1"/>
          </p:cNvPicPr>
          <p:nvPr/>
        </p:nvPicPr>
        <p:blipFill>
          <a:blip r:embed="rId14"/>
          <a:stretch>
            <a:fillRect/>
          </a:stretch>
        </p:blipFill>
        <p:spPr>
          <a:xfrm>
            <a:off x="546327" y="1376419"/>
            <a:ext cx="503555" cy="455008"/>
          </a:xfrm>
          <a:prstGeom prst="rect">
            <a:avLst/>
          </a:prstGeom>
        </p:spPr>
      </p:pic>
      <p:pic>
        <p:nvPicPr>
          <p:cNvPr id="56" name="Picture 55">
            <a:extLst>
              <a:ext uri="{FF2B5EF4-FFF2-40B4-BE49-F238E27FC236}">
                <a16:creationId xmlns:a16="http://schemas.microsoft.com/office/drawing/2014/main" id="{2A0B0151-7F7C-4C68-9F4B-300A4249082F}"/>
              </a:ext>
            </a:extLst>
          </p:cNvPr>
          <p:cNvPicPr>
            <a:picLocks noChangeAspect="1"/>
          </p:cNvPicPr>
          <p:nvPr/>
        </p:nvPicPr>
        <p:blipFill rotWithShape="1">
          <a:blip r:embed="rId15"/>
          <a:srcRect b="4898"/>
          <a:stretch/>
        </p:blipFill>
        <p:spPr>
          <a:xfrm>
            <a:off x="29351" y="1921852"/>
            <a:ext cx="439340" cy="416516"/>
          </a:xfrm>
          <a:prstGeom prst="rect">
            <a:avLst/>
          </a:prstGeom>
        </p:spPr>
      </p:pic>
      <p:cxnSp>
        <p:nvCxnSpPr>
          <p:cNvPr id="59" name="Straight Connector 58">
            <a:extLst>
              <a:ext uri="{FF2B5EF4-FFF2-40B4-BE49-F238E27FC236}">
                <a16:creationId xmlns:a16="http://schemas.microsoft.com/office/drawing/2014/main" id="{308D9761-1DBB-436B-B15D-7DAC1EB134B3}"/>
              </a:ext>
            </a:extLst>
          </p:cNvPr>
          <p:cNvCxnSpPr>
            <a:cxnSpLocks/>
          </p:cNvCxnSpPr>
          <p:nvPr/>
        </p:nvCxnSpPr>
        <p:spPr>
          <a:xfrm flipH="1">
            <a:off x="-2085" y="1336463"/>
            <a:ext cx="4610101" cy="0"/>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669D4199-2F90-4F6B-B179-278499780216}"/>
              </a:ext>
            </a:extLst>
          </p:cNvPr>
          <p:cNvCxnSpPr>
            <a:cxnSpLocks/>
          </p:cNvCxnSpPr>
          <p:nvPr/>
        </p:nvCxnSpPr>
        <p:spPr>
          <a:xfrm flipH="1">
            <a:off x="0" y="1876683"/>
            <a:ext cx="4619767" cy="0"/>
          </a:xfrm>
          <a:prstGeom prst="line">
            <a:avLst/>
          </a:prstGeom>
        </p:spPr>
        <p:style>
          <a:lnRef idx="3">
            <a:schemeClr val="dk1"/>
          </a:lnRef>
          <a:fillRef idx="0">
            <a:schemeClr val="dk1"/>
          </a:fillRef>
          <a:effectRef idx="2">
            <a:schemeClr val="dk1"/>
          </a:effectRef>
          <a:fontRef idx="minor">
            <a:schemeClr val="tx1"/>
          </a:fontRef>
        </p:style>
      </p:cxnSp>
      <p:pic>
        <p:nvPicPr>
          <p:cNvPr id="62" name="Picture 61">
            <a:extLst>
              <a:ext uri="{FF2B5EF4-FFF2-40B4-BE49-F238E27FC236}">
                <a16:creationId xmlns:a16="http://schemas.microsoft.com/office/drawing/2014/main" id="{C542CD73-1294-41BB-A919-6F4563F3C058}"/>
              </a:ext>
            </a:extLst>
          </p:cNvPr>
          <p:cNvPicPr>
            <a:picLocks noChangeAspect="1"/>
          </p:cNvPicPr>
          <p:nvPr/>
        </p:nvPicPr>
        <p:blipFill rotWithShape="1">
          <a:blip r:embed="rId16"/>
          <a:srcRect r="809"/>
          <a:stretch/>
        </p:blipFill>
        <p:spPr>
          <a:xfrm>
            <a:off x="29351" y="2443820"/>
            <a:ext cx="400050" cy="408534"/>
          </a:xfrm>
          <a:prstGeom prst="rect">
            <a:avLst/>
          </a:prstGeom>
        </p:spPr>
      </p:pic>
      <p:pic>
        <p:nvPicPr>
          <p:cNvPr id="64" name="Picture 63">
            <a:extLst>
              <a:ext uri="{FF2B5EF4-FFF2-40B4-BE49-F238E27FC236}">
                <a16:creationId xmlns:a16="http://schemas.microsoft.com/office/drawing/2014/main" id="{8ECEAC46-530B-48DC-932F-01EB751C902C}"/>
              </a:ext>
            </a:extLst>
          </p:cNvPr>
          <p:cNvPicPr>
            <a:picLocks noChangeAspect="1"/>
          </p:cNvPicPr>
          <p:nvPr/>
        </p:nvPicPr>
        <p:blipFill>
          <a:blip r:embed="rId17"/>
          <a:stretch>
            <a:fillRect/>
          </a:stretch>
        </p:blipFill>
        <p:spPr>
          <a:xfrm>
            <a:off x="10793" y="2892591"/>
            <a:ext cx="511121" cy="471521"/>
          </a:xfrm>
          <a:prstGeom prst="rect">
            <a:avLst/>
          </a:prstGeom>
        </p:spPr>
      </p:pic>
      <p:cxnSp>
        <p:nvCxnSpPr>
          <p:cNvPr id="65" name="Straight Connector 64">
            <a:extLst>
              <a:ext uri="{FF2B5EF4-FFF2-40B4-BE49-F238E27FC236}">
                <a16:creationId xmlns:a16="http://schemas.microsoft.com/office/drawing/2014/main" id="{D39F31B9-64B4-4C0C-B94A-28B7F109D985}"/>
              </a:ext>
            </a:extLst>
          </p:cNvPr>
          <p:cNvCxnSpPr>
            <a:cxnSpLocks/>
          </p:cNvCxnSpPr>
          <p:nvPr/>
        </p:nvCxnSpPr>
        <p:spPr>
          <a:xfrm flipH="1">
            <a:off x="-4311" y="2869689"/>
            <a:ext cx="4610101" cy="0"/>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98C668BC-3CE3-4B6D-81CC-E938793436D0}"/>
              </a:ext>
            </a:extLst>
          </p:cNvPr>
          <p:cNvCxnSpPr>
            <a:cxnSpLocks/>
          </p:cNvCxnSpPr>
          <p:nvPr/>
        </p:nvCxnSpPr>
        <p:spPr>
          <a:xfrm flipH="1">
            <a:off x="0" y="2386314"/>
            <a:ext cx="4610101" cy="0"/>
          </a:xfrm>
          <a:prstGeom prst="line">
            <a:avLst/>
          </a:prstGeom>
        </p:spPr>
        <p:style>
          <a:lnRef idx="3">
            <a:schemeClr val="dk1"/>
          </a:lnRef>
          <a:fillRef idx="0">
            <a:schemeClr val="dk1"/>
          </a:fillRef>
          <a:effectRef idx="2">
            <a:schemeClr val="dk1"/>
          </a:effectRef>
          <a:fontRef idx="minor">
            <a:schemeClr val="tx1"/>
          </a:fontRef>
        </p:style>
      </p:cxnSp>
      <p:sp>
        <p:nvSpPr>
          <p:cNvPr id="67" name="TextBox 66">
            <a:extLst>
              <a:ext uri="{FF2B5EF4-FFF2-40B4-BE49-F238E27FC236}">
                <a16:creationId xmlns:a16="http://schemas.microsoft.com/office/drawing/2014/main" id="{CC1C47C2-686E-4FDF-A041-1421192CD2E9}"/>
              </a:ext>
            </a:extLst>
          </p:cNvPr>
          <p:cNvSpPr txBox="1"/>
          <p:nvPr/>
        </p:nvSpPr>
        <p:spPr>
          <a:xfrm>
            <a:off x="448451" y="882026"/>
            <a:ext cx="4103360" cy="369332"/>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The function appears to have a height which is above the blue sphere. More so, the function appears to contain some type of symmetry (i.e. polar symmetry) about the origin with no abrupt changes.</a:t>
            </a:r>
          </a:p>
          <a:p>
            <a:r>
              <a:rPr lang="en-US" sz="600" b="1" dirty="0">
                <a:solidFill>
                  <a:srgbClr val="FF0000"/>
                </a:solidFill>
                <a:latin typeface="Cambria" panose="02040503050406030204" pitchFamily="18" charset="0"/>
                <a:ea typeface="Cambria" panose="02040503050406030204" pitchFamily="18" charset="0"/>
              </a:rPr>
              <a:t>(Main Idea: Does the graph have polar symmetry? Does the function appear defined?)</a:t>
            </a:r>
            <a:endParaRPr lang="en-US" sz="600" b="1"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E77C57B-FB82-4AC5-B550-DC874038100A}"/>
                  </a:ext>
                </a:extLst>
              </p:cNvPr>
              <p:cNvSpPr txBox="1"/>
              <p:nvPr/>
            </p:nvSpPr>
            <p:spPr>
              <a:xfrm>
                <a:off x="1039435" y="1368413"/>
                <a:ext cx="3525407" cy="463781"/>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The function appears to have ‘jumps’ as indicated by the heights on the contour plot. More so, the function does not appear symmetrical about the </a:t>
                </a:r>
                <a:r>
                  <a:rPr lang="en-US" sz="600" b="1" dirty="0" err="1">
                    <a:latin typeface="Cambria" panose="02040503050406030204" pitchFamily="18" charset="0"/>
                    <a:ea typeface="Cambria" panose="02040503050406030204" pitchFamily="18" charset="0"/>
                  </a:rPr>
                  <a:t>xy</a:t>
                </a:r>
                <a:r>
                  <a:rPr lang="en-US" sz="600" b="1" dirty="0">
                    <a:latin typeface="Cambria" panose="02040503050406030204" pitchFamily="18" charset="0"/>
                    <a:ea typeface="Cambria" panose="02040503050406030204" pitchFamily="18" charset="0"/>
                  </a:rPr>
                  <a:t>-plane. Across the path </a:t>
                </a:r>
                <a14:m>
                  <m:oMath xmlns:m="http://schemas.openxmlformats.org/officeDocument/2006/math">
                    <m:r>
                      <a:rPr lang="en-US" sz="600" b="1" i="1" smtClean="0">
                        <a:latin typeface="Cambria Math" panose="02040503050406030204" pitchFamily="18" charset="0"/>
                        <a:ea typeface="Cambria" panose="02040503050406030204" pitchFamily="18" charset="0"/>
                      </a:rPr>
                      <m:t>𝒚</m:t>
                    </m:r>
                    <m:r>
                      <a:rPr lang="en-US" sz="600" b="1" i="1" smtClean="0">
                        <a:latin typeface="Cambria Math" panose="02040503050406030204" pitchFamily="18" charset="0"/>
                        <a:ea typeface="Cambria" panose="02040503050406030204" pitchFamily="18" charset="0"/>
                      </a:rPr>
                      <m:t>=</m:t>
                    </m:r>
                    <m:r>
                      <a:rPr lang="en-US" sz="600" b="1" i="1" smtClean="0">
                        <a:latin typeface="Cambria Math" panose="02040503050406030204" pitchFamily="18" charset="0"/>
                        <a:ea typeface="Cambria" panose="02040503050406030204" pitchFamily="18" charset="0"/>
                      </a:rPr>
                      <m:t>𝒙</m:t>
                    </m:r>
                  </m:oMath>
                </a14:m>
                <a:r>
                  <a:rPr lang="en-US" sz="600" b="1" dirty="0">
                    <a:latin typeface="Cambria" panose="02040503050406030204" pitchFamily="18" charset="0"/>
                    <a:ea typeface="Cambria" panose="02040503050406030204" pitchFamily="18" charset="0"/>
                  </a:rPr>
                  <a:t> the limit appears to exist, but does not exist across </a:t>
                </a:r>
                <a14:m>
                  <m:oMath xmlns:m="http://schemas.openxmlformats.org/officeDocument/2006/math">
                    <m:r>
                      <a:rPr lang="en-US" sz="600" b="1" i="1" smtClean="0">
                        <a:latin typeface="Cambria Math" panose="02040503050406030204" pitchFamily="18" charset="0"/>
                        <a:ea typeface="Cambria" panose="02040503050406030204" pitchFamily="18" charset="0"/>
                      </a:rPr>
                      <m:t>𝒚</m:t>
                    </m:r>
                    <m:r>
                      <a:rPr lang="en-US" sz="600" b="1" i="1" smtClean="0">
                        <a:latin typeface="Cambria Math" panose="02040503050406030204" pitchFamily="18" charset="0"/>
                        <a:ea typeface="Cambria" panose="02040503050406030204" pitchFamily="18" charset="0"/>
                      </a:rPr>
                      <m:t>= ±</m:t>
                    </m:r>
                    <m:sSup>
                      <m:sSupPr>
                        <m:ctrlPr>
                          <a:rPr lang="en-US" sz="600" b="1" i="1" smtClean="0">
                            <a:latin typeface="Cambria Math" panose="02040503050406030204" pitchFamily="18" charset="0"/>
                            <a:ea typeface="Cambria" panose="02040503050406030204" pitchFamily="18" charset="0"/>
                          </a:rPr>
                        </m:ctrlPr>
                      </m:sSupPr>
                      <m:e>
                        <m:r>
                          <a:rPr lang="en-US" sz="600" b="1" i="1" smtClean="0">
                            <a:latin typeface="Cambria Math" panose="02040503050406030204" pitchFamily="18" charset="0"/>
                            <a:ea typeface="Cambria" panose="02040503050406030204" pitchFamily="18" charset="0"/>
                          </a:rPr>
                          <m:t>𝒙</m:t>
                        </m:r>
                      </m:e>
                      <m:sup>
                        <m:r>
                          <a:rPr lang="en-US" sz="600" b="1" i="1" smtClean="0">
                            <a:latin typeface="Cambria Math" panose="02040503050406030204" pitchFamily="18" charset="0"/>
                            <a:ea typeface="Cambria" panose="02040503050406030204" pitchFamily="18" charset="0"/>
                          </a:rPr>
                          <m:t>𝟐</m:t>
                        </m:r>
                      </m:sup>
                    </m:sSup>
                  </m:oMath>
                </a14:m>
                <a:r>
                  <a:rPr lang="en-US" sz="600" b="1" dirty="0">
                    <a:latin typeface="Cambria" panose="02040503050406030204" pitchFamily="18" charset="0"/>
                    <a:ea typeface="Cambria" panose="02040503050406030204" pitchFamily="18" charset="0"/>
                  </a:rPr>
                  <a:t> or </a:t>
                </a:r>
                <a14:m>
                  <m:oMath xmlns:m="http://schemas.openxmlformats.org/officeDocument/2006/math">
                    <m:r>
                      <a:rPr lang="en-US" sz="600" b="1" i="1" smtClean="0">
                        <a:latin typeface="Cambria Math" panose="02040503050406030204" pitchFamily="18" charset="0"/>
                        <a:ea typeface="Cambria" panose="02040503050406030204" pitchFamily="18" charset="0"/>
                      </a:rPr>
                      <m:t>𝒙</m:t>
                    </m:r>
                    <m:r>
                      <a:rPr lang="en-US" sz="600" b="1" i="1" smtClean="0">
                        <a:latin typeface="Cambria Math" panose="02040503050406030204" pitchFamily="18" charset="0"/>
                        <a:ea typeface="Cambria" panose="02040503050406030204" pitchFamily="18" charset="0"/>
                      </a:rPr>
                      <m:t>= ±</m:t>
                    </m:r>
                    <m:sSup>
                      <m:sSupPr>
                        <m:ctrlPr>
                          <a:rPr lang="en-US" sz="600" b="1" i="1" smtClean="0">
                            <a:latin typeface="Cambria Math" panose="02040503050406030204" pitchFamily="18" charset="0"/>
                            <a:ea typeface="Cambria" panose="02040503050406030204" pitchFamily="18" charset="0"/>
                          </a:rPr>
                        </m:ctrlPr>
                      </m:sSupPr>
                      <m:e>
                        <m:r>
                          <a:rPr lang="en-US" sz="600" b="1" i="1" smtClean="0">
                            <a:latin typeface="Cambria Math" panose="02040503050406030204" pitchFamily="18" charset="0"/>
                            <a:ea typeface="Cambria" panose="02040503050406030204" pitchFamily="18" charset="0"/>
                          </a:rPr>
                          <m:t> </m:t>
                        </m:r>
                        <m:r>
                          <a:rPr lang="en-US" sz="600" b="1" i="1" smtClean="0">
                            <a:latin typeface="Cambria Math" panose="02040503050406030204" pitchFamily="18" charset="0"/>
                            <a:ea typeface="Cambria" panose="02040503050406030204" pitchFamily="18" charset="0"/>
                          </a:rPr>
                          <m:t>𝒚</m:t>
                        </m:r>
                      </m:e>
                      <m:sup>
                        <m:r>
                          <a:rPr lang="en-US" sz="600" b="1" i="1" smtClean="0">
                            <a:latin typeface="Cambria Math" panose="02040503050406030204" pitchFamily="18" charset="0"/>
                            <a:ea typeface="Cambria" panose="02040503050406030204" pitchFamily="18" charset="0"/>
                          </a:rPr>
                          <m:t>𝟐</m:t>
                        </m:r>
                      </m:sup>
                    </m:sSup>
                  </m:oMath>
                </a14:m>
                <a:endParaRPr lang="en-US" sz="600" b="1" dirty="0">
                  <a:latin typeface="Cambria" panose="02040503050406030204" pitchFamily="18" charset="0"/>
                  <a:ea typeface="Cambria" panose="02040503050406030204" pitchFamily="18" charset="0"/>
                </a:endParaRPr>
              </a:p>
              <a:p>
                <a:r>
                  <a:rPr lang="en-US" sz="600" b="1" dirty="0">
                    <a:solidFill>
                      <a:srgbClr val="FF0000"/>
                    </a:solidFill>
                    <a:latin typeface="Cambria" panose="02040503050406030204" pitchFamily="18" charset="0"/>
                    <a:ea typeface="Cambria" panose="02040503050406030204" pitchFamily="18" charset="0"/>
                  </a:rPr>
                  <a:t>(Main Idea: Check all paths. Read carefully the contour height and determine the limit.)</a:t>
                </a:r>
                <a:endParaRPr lang="en-US" sz="600" b="1" dirty="0">
                  <a:latin typeface="Cambria" panose="02040503050406030204" pitchFamily="18" charset="0"/>
                  <a:ea typeface="Cambria" panose="02040503050406030204" pitchFamily="18" charset="0"/>
                </a:endParaRPr>
              </a:p>
            </p:txBody>
          </p:sp>
        </mc:Choice>
        <mc:Fallback xmlns="">
          <p:sp>
            <p:nvSpPr>
              <p:cNvPr id="68" name="TextBox 67">
                <a:extLst>
                  <a:ext uri="{FF2B5EF4-FFF2-40B4-BE49-F238E27FC236}">
                    <a16:creationId xmlns:a16="http://schemas.microsoft.com/office/drawing/2014/main" id="{EE77C57B-FB82-4AC5-B550-DC874038100A}"/>
                  </a:ext>
                </a:extLst>
              </p:cNvPr>
              <p:cNvSpPr txBox="1">
                <a:spLocks noRot="1" noChangeAspect="1" noMove="1" noResize="1" noEditPoints="1" noAdjustHandles="1" noChangeArrowheads="1" noChangeShapeType="1" noTextEdit="1"/>
              </p:cNvSpPr>
              <p:nvPr/>
            </p:nvSpPr>
            <p:spPr>
              <a:xfrm>
                <a:off x="1039435" y="1368413"/>
                <a:ext cx="3525407" cy="463781"/>
              </a:xfrm>
              <a:prstGeom prst="rect">
                <a:avLst/>
              </a:prstGeom>
              <a:blipFill>
                <a:blip r:embed="rId18"/>
                <a:stretch>
                  <a:fillRect/>
                </a:stretch>
              </a:blipFill>
            </p:spPr>
            <p:txBody>
              <a:bodyPr/>
              <a:lstStyle/>
              <a:p>
                <a:r>
                  <a:rPr lang="en-US">
                    <a:noFill/>
                  </a:rPr>
                  <a:t> </a:t>
                </a:r>
              </a:p>
            </p:txBody>
          </p:sp>
        </mc:Fallback>
      </mc:AlternateContent>
      <p:pic>
        <p:nvPicPr>
          <p:cNvPr id="74" name="Picture 73">
            <a:extLst>
              <a:ext uri="{FF2B5EF4-FFF2-40B4-BE49-F238E27FC236}">
                <a16:creationId xmlns:a16="http://schemas.microsoft.com/office/drawing/2014/main" id="{4D071E61-121C-4F54-8ECD-893DEBD0AB33}"/>
              </a:ext>
            </a:extLst>
          </p:cNvPr>
          <p:cNvPicPr>
            <a:picLocks noChangeAspect="1"/>
          </p:cNvPicPr>
          <p:nvPr>
            <p:custDataLst>
              <p:tags r:id="rId1"/>
            </p:custDataLst>
          </p:nvPr>
        </p:nvPicPr>
        <p:blipFill>
          <a:blip r:embed="rId19" cstate="print">
            <a:extLst>
              <a:ext uri="{28A0092B-C50C-407E-A947-70E740481C1C}">
                <a14:useLocalDpi xmlns:a14="http://schemas.microsoft.com/office/drawing/2010/main" val="0"/>
              </a:ext>
            </a:extLst>
          </a:blip>
          <a:stretch>
            <a:fillRect/>
          </a:stretch>
        </p:blipFill>
        <p:spPr>
          <a:xfrm>
            <a:off x="29351" y="713398"/>
            <a:ext cx="82287" cy="90667"/>
          </a:xfrm>
          <a:prstGeom prst="rect">
            <a:avLst/>
          </a:prstGeom>
        </p:spPr>
      </p:pic>
      <p:pic>
        <p:nvPicPr>
          <p:cNvPr id="75" name="Picture 74">
            <a:extLst>
              <a:ext uri="{FF2B5EF4-FFF2-40B4-BE49-F238E27FC236}">
                <a16:creationId xmlns:a16="http://schemas.microsoft.com/office/drawing/2014/main" id="{33B4A15E-097E-4067-BAB4-ECA3184034DE}"/>
              </a:ext>
            </a:extLst>
          </p:cNvPr>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19949" y="1213847"/>
            <a:ext cx="82287" cy="90667"/>
          </a:xfrm>
          <a:prstGeom prst="rect">
            <a:avLst/>
          </a:prstGeom>
        </p:spPr>
      </p:pic>
      <p:pic>
        <p:nvPicPr>
          <p:cNvPr id="76" name="Picture 75">
            <a:extLst>
              <a:ext uri="{FF2B5EF4-FFF2-40B4-BE49-F238E27FC236}">
                <a16:creationId xmlns:a16="http://schemas.microsoft.com/office/drawing/2014/main" id="{CD76DF20-3C6D-4145-B818-805D3B4806C0}"/>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13013" y="2724303"/>
            <a:ext cx="82287" cy="90667"/>
          </a:xfrm>
          <a:prstGeom prst="rect">
            <a:avLst/>
          </a:prstGeom>
        </p:spPr>
      </p:pic>
      <p:pic>
        <p:nvPicPr>
          <p:cNvPr id="77" name="Picture 76">
            <a:extLst>
              <a:ext uri="{FF2B5EF4-FFF2-40B4-BE49-F238E27FC236}">
                <a16:creationId xmlns:a16="http://schemas.microsoft.com/office/drawing/2014/main" id="{DACCCED0-ED3D-47F0-8EBC-DDA67AC6E3BF}"/>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23280" y="1707906"/>
            <a:ext cx="101335" cy="89905"/>
          </a:xfrm>
          <a:prstGeom prst="rect">
            <a:avLst/>
          </a:prstGeom>
        </p:spPr>
      </p:pic>
      <p:pic>
        <p:nvPicPr>
          <p:cNvPr id="78" name="Picture 77">
            <a:extLst>
              <a:ext uri="{FF2B5EF4-FFF2-40B4-BE49-F238E27FC236}">
                <a16:creationId xmlns:a16="http://schemas.microsoft.com/office/drawing/2014/main" id="{A7F993F5-7EB5-4458-A39F-C7EC23134331}"/>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26065" y="3205389"/>
            <a:ext cx="101335" cy="89905"/>
          </a:xfrm>
          <a:prstGeom prst="rect">
            <a:avLst/>
          </a:prstGeom>
        </p:spPr>
      </p:pic>
      <p:pic>
        <p:nvPicPr>
          <p:cNvPr id="79" name="Picture 78">
            <a:extLst>
              <a:ext uri="{FF2B5EF4-FFF2-40B4-BE49-F238E27FC236}">
                <a16:creationId xmlns:a16="http://schemas.microsoft.com/office/drawing/2014/main" id="{AC2E7BF7-BB9F-444A-9FB2-5B928051F19A}"/>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10793" y="2236307"/>
            <a:ext cx="82287" cy="90667"/>
          </a:xfrm>
          <a:prstGeom prst="rect">
            <a:avLst/>
          </a:prstGeom>
        </p:spPr>
      </p:pic>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7F1484B-A189-4ECC-9674-E7CAE81C8212}"/>
                  </a:ext>
                </a:extLst>
              </p:cNvPr>
              <p:cNvSpPr txBox="1"/>
              <p:nvPr/>
            </p:nvSpPr>
            <p:spPr>
              <a:xfrm>
                <a:off x="460127" y="1909688"/>
                <a:ext cx="4103360" cy="461665"/>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The function appears to be well-defined near the origin. In addition, the contours appear to approach a certain value at the origin. The function appears to have an increase as </a:t>
                </a:r>
                <a14:m>
                  <m:oMath xmlns:m="http://schemas.openxmlformats.org/officeDocument/2006/math">
                    <m:d>
                      <m:dPr>
                        <m:ctrlPr>
                          <a:rPr lang="en-US" sz="600" b="1" i="1" smtClean="0">
                            <a:latin typeface="Cambria Math" panose="02040503050406030204" pitchFamily="18" charset="0"/>
                            <a:ea typeface="Cambria" panose="02040503050406030204" pitchFamily="18" charset="0"/>
                          </a:rPr>
                        </m:ctrlPr>
                      </m:dPr>
                      <m:e>
                        <m:r>
                          <a:rPr lang="en-US" sz="600" b="1" i="1" smtClean="0">
                            <a:latin typeface="Cambria Math" panose="02040503050406030204" pitchFamily="18" charset="0"/>
                            <a:ea typeface="Cambria" panose="02040503050406030204" pitchFamily="18" charset="0"/>
                          </a:rPr>
                          <m:t>𝒙</m:t>
                        </m:r>
                        <m:r>
                          <a:rPr lang="en-US" sz="600" b="1" i="1" smtClean="0">
                            <a:latin typeface="Cambria Math" panose="02040503050406030204" pitchFamily="18" charset="0"/>
                            <a:ea typeface="Cambria" panose="02040503050406030204" pitchFamily="18" charset="0"/>
                          </a:rPr>
                          <m:t>,</m:t>
                        </m:r>
                        <m:r>
                          <a:rPr lang="en-US" sz="600" b="1" i="1" smtClean="0">
                            <a:latin typeface="Cambria Math" panose="02040503050406030204" pitchFamily="18" charset="0"/>
                            <a:ea typeface="Cambria" panose="02040503050406030204" pitchFamily="18" charset="0"/>
                          </a:rPr>
                          <m:t>𝒚</m:t>
                        </m:r>
                      </m:e>
                    </m:d>
                    <m:r>
                      <a:rPr lang="en-US" sz="600" b="1" i="1" smtClean="0">
                        <a:latin typeface="Cambria Math" panose="02040503050406030204" pitchFamily="18" charset="0"/>
                        <a:ea typeface="Cambria" panose="02040503050406030204" pitchFamily="18" charset="0"/>
                      </a:rPr>
                      <m:t>=(</m:t>
                    </m:r>
                    <m:r>
                      <a:rPr lang="en-US" sz="600" b="1" i="1" smtClean="0">
                        <a:latin typeface="Cambria Math" panose="02040503050406030204" pitchFamily="18" charset="0"/>
                        <a:ea typeface="Cambria" panose="02040503050406030204" pitchFamily="18" charset="0"/>
                      </a:rPr>
                      <m:t>𝒂</m:t>
                    </m:r>
                    <m:r>
                      <a:rPr lang="en-US" sz="600" b="1" i="1" smtClean="0">
                        <a:latin typeface="Cambria Math" panose="02040503050406030204" pitchFamily="18" charset="0"/>
                        <a:ea typeface="Cambria" panose="02040503050406030204" pitchFamily="18" charset="0"/>
                      </a:rPr>
                      <m:t>,</m:t>
                    </m:r>
                    <m:r>
                      <a:rPr lang="en-US" sz="600" b="1" i="1" smtClean="0">
                        <a:latin typeface="Cambria Math" panose="02040503050406030204" pitchFamily="18" charset="0"/>
                        <a:ea typeface="Cambria" panose="02040503050406030204" pitchFamily="18" charset="0"/>
                      </a:rPr>
                      <m:t>𝒃</m:t>
                    </m:r>
                    <m:r>
                      <a:rPr lang="en-US" sz="600" b="1" i="1" smtClean="0">
                        <a:latin typeface="Cambria Math" panose="02040503050406030204" pitchFamily="18" charset="0"/>
                        <a:ea typeface="Cambria" panose="02040503050406030204" pitchFamily="18" charset="0"/>
                      </a:rPr>
                      <m:t>)</m:t>
                    </m:r>
                  </m:oMath>
                </a14:m>
                <a:r>
                  <a:rPr lang="en-US" sz="600" b="1" dirty="0">
                    <a:latin typeface="Cambria" panose="02040503050406030204" pitchFamily="18" charset="0"/>
                    <a:ea typeface="Cambria" panose="02040503050406030204" pitchFamily="18" charset="0"/>
                  </a:rPr>
                  <a:t> approaches the origin. Likewise, the vertical ‘slice’ near the origin appears to cross the origin if one looks very closely. </a:t>
                </a:r>
              </a:p>
              <a:p>
                <a:r>
                  <a:rPr lang="en-US" sz="600" b="1" dirty="0">
                    <a:solidFill>
                      <a:srgbClr val="FF0000"/>
                    </a:solidFill>
                    <a:latin typeface="Cambria" panose="02040503050406030204" pitchFamily="18" charset="0"/>
                    <a:ea typeface="Cambria" panose="02040503050406030204" pitchFamily="18" charset="0"/>
                  </a:rPr>
                  <a:t>(Main Idea: Identify patterns such as increases or decreases around certain region)</a:t>
                </a:r>
                <a:endParaRPr lang="en-US" sz="600" b="1" dirty="0">
                  <a:latin typeface="Cambria" panose="02040503050406030204" pitchFamily="18" charset="0"/>
                  <a:ea typeface="Cambria" panose="02040503050406030204" pitchFamily="18" charset="0"/>
                </a:endParaRPr>
              </a:p>
            </p:txBody>
          </p:sp>
        </mc:Choice>
        <mc:Fallback xmlns="">
          <p:sp>
            <p:nvSpPr>
              <p:cNvPr id="80" name="TextBox 79">
                <a:extLst>
                  <a:ext uri="{FF2B5EF4-FFF2-40B4-BE49-F238E27FC236}">
                    <a16:creationId xmlns:a16="http://schemas.microsoft.com/office/drawing/2014/main" id="{A7F1484B-A189-4ECC-9674-E7CAE81C8212}"/>
                  </a:ext>
                </a:extLst>
              </p:cNvPr>
              <p:cNvSpPr txBox="1">
                <a:spLocks noRot="1" noChangeAspect="1" noMove="1" noResize="1" noEditPoints="1" noAdjustHandles="1" noChangeArrowheads="1" noChangeShapeType="1" noTextEdit="1"/>
              </p:cNvSpPr>
              <p:nvPr/>
            </p:nvSpPr>
            <p:spPr>
              <a:xfrm>
                <a:off x="460127" y="1909688"/>
                <a:ext cx="4103360" cy="461665"/>
              </a:xfrm>
              <a:prstGeom prst="rect">
                <a:avLst/>
              </a:prstGeom>
              <a:blipFill>
                <a:blip r:embed="rId21"/>
                <a:stretch>
                  <a:fillRect/>
                </a:stretch>
              </a:blipFill>
            </p:spPr>
            <p:txBody>
              <a:bodyPr/>
              <a:lstStyle/>
              <a:p>
                <a:r>
                  <a:rPr lang="en-US">
                    <a:noFill/>
                  </a:rPr>
                  <a:t> </a:t>
                </a:r>
              </a:p>
            </p:txBody>
          </p:sp>
        </mc:Fallback>
      </mc:AlternateContent>
      <p:sp>
        <p:nvSpPr>
          <p:cNvPr id="81" name="TextBox 80">
            <a:extLst>
              <a:ext uri="{FF2B5EF4-FFF2-40B4-BE49-F238E27FC236}">
                <a16:creationId xmlns:a16="http://schemas.microsoft.com/office/drawing/2014/main" id="{9970D8AA-A739-4BCF-B8A6-87B3D05E679F}"/>
              </a:ext>
            </a:extLst>
          </p:cNvPr>
          <p:cNvSpPr txBox="1"/>
          <p:nvPr/>
        </p:nvSpPr>
        <p:spPr>
          <a:xfrm>
            <a:off x="439250" y="2409126"/>
            <a:ext cx="4103360" cy="461665"/>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This function appears to approach a certain value at the origin. This is a resounding “yes” if one views the various altitudes, regardless of the ascent (the function does not appear to have a drastic variation in steepness)</a:t>
            </a:r>
          </a:p>
          <a:p>
            <a:r>
              <a:rPr lang="en-US" sz="600" b="1" dirty="0">
                <a:solidFill>
                  <a:srgbClr val="FF0000"/>
                </a:solidFill>
                <a:latin typeface="Cambria" panose="02040503050406030204" pitchFamily="18" charset="0"/>
                <a:ea typeface="Cambria" panose="02040503050406030204" pitchFamily="18" charset="0"/>
              </a:rPr>
              <a:t>(Main Idea: View the other altitudes on the contour map and determine steepness relative to each ascent)</a:t>
            </a:r>
            <a:endParaRPr lang="en-US" sz="600" b="1"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00F69601-23ED-4FB2-A964-803E8F176128}"/>
                  </a:ext>
                </a:extLst>
              </p:cNvPr>
              <p:cNvSpPr txBox="1"/>
              <p:nvPr/>
            </p:nvSpPr>
            <p:spPr>
              <a:xfrm>
                <a:off x="429401" y="2937415"/>
                <a:ext cx="4103360" cy="369332"/>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If one thinks in terms of polar coordinates, the function appears to have variations in the slope (i.e. </a:t>
                </a:r>
                <a14:m>
                  <m:oMath xmlns:m="http://schemas.openxmlformats.org/officeDocument/2006/math">
                    <m:r>
                      <a:rPr lang="en-US" sz="600" b="1" i="1" smtClean="0">
                        <a:latin typeface="Cambria Math" panose="02040503050406030204" pitchFamily="18" charset="0"/>
                        <a:ea typeface="Cambria" panose="02040503050406030204" pitchFamily="18" charset="0"/>
                      </a:rPr>
                      <m:t>𝜽</m:t>
                    </m:r>
                  </m:oMath>
                </a14:m>
                <a:r>
                  <a:rPr lang="en-US" sz="600" b="1" dirty="0">
                    <a:latin typeface="Cambria" panose="02040503050406030204" pitchFamily="18" charset="0"/>
                    <a:ea typeface="Cambria" panose="02040503050406030204" pitchFamily="18" charset="0"/>
                  </a:rPr>
                  <a:t> ) near the origin. This graph is oddly similar to example 3 in the </a:t>
                </a:r>
                <a:r>
                  <a:rPr lang="en-US" sz="600" b="1" dirty="0" err="1">
                    <a:latin typeface="Cambria" panose="02040503050406030204" pitchFamily="18" charset="0"/>
                    <a:ea typeface="Cambria" panose="02040503050406030204" pitchFamily="18" charset="0"/>
                  </a:rPr>
                  <a:t>powerpoint</a:t>
                </a:r>
                <a:r>
                  <a:rPr lang="en-US" sz="600" b="1" dirty="0">
                    <a:latin typeface="Cambria" panose="02040503050406030204" pitchFamily="18" charset="0"/>
                    <a:ea typeface="Cambria" panose="02040503050406030204" pitchFamily="18" charset="0"/>
                  </a:rPr>
                  <a:t>. </a:t>
                </a:r>
              </a:p>
              <a:p>
                <a:r>
                  <a:rPr lang="en-US" sz="600" b="1" dirty="0">
                    <a:solidFill>
                      <a:srgbClr val="FF0000"/>
                    </a:solidFill>
                    <a:latin typeface="Cambria" panose="02040503050406030204" pitchFamily="18" charset="0"/>
                    <a:ea typeface="Cambria" panose="02040503050406030204" pitchFamily="18" charset="0"/>
                  </a:rPr>
                  <a:t>(Main Idea: Think in terms of polar coordinates)</a:t>
                </a:r>
                <a:endParaRPr lang="en-US" sz="600" b="1" dirty="0">
                  <a:latin typeface="Cambria" panose="02040503050406030204" pitchFamily="18" charset="0"/>
                  <a:ea typeface="Cambria" panose="02040503050406030204" pitchFamily="18" charset="0"/>
                </a:endParaRPr>
              </a:p>
            </p:txBody>
          </p:sp>
        </mc:Choice>
        <mc:Fallback xmlns="">
          <p:sp>
            <p:nvSpPr>
              <p:cNvPr id="82" name="TextBox 81">
                <a:extLst>
                  <a:ext uri="{FF2B5EF4-FFF2-40B4-BE49-F238E27FC236}">
                    <a16:creationId xmlns:a16="http://schemas.microsoft.com/office/drawing/2014/main" id="{00F69601-23ED-4FB2-A964-803E8F176128}"/>
                  </a:ext>
                </a:extLst>
              </p:cNvPr>
              <p:cNvSpPr txBox="1">
                <a:spLocks noRot="1" noChangeAspect="1" noMove="1" noResize="1" noEditPoints="1" noAdjustHandles="1" noChangeArrowheads="1" noChangeShapeType="1" noTextEdit="1"/>
              </p:cNvSpPr>
              <p:nvPr/>
            </p:nvSpPr>
            <p:spPr>
              <a:xfrm>
                <a:off x="429401" y="2937415"/>
                <a:ext cx="4103360" cy="369332"/>
              </a:xfrm>
              <a:prstGeom prst="rect">
                <a:avLst/>
              </a:prstGeom>
              <a:blipFill>
                <a:blip r:embed="rId22"/>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E6F80D0-0294-446B-9C56-78372C743329}"/>
                  </a:ext>
                </a:extLst>
              </p:cNvPr>
              <p:cNvSpPr txBox="1"/>
              <p:nvPr/>
            </p:nvSpPr>
            <p:spPr>
              <a:xfrm>
                <a:off x="1102148" y="384976"/>
                <a:ext cx="3525407" cy="461665"/>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The function appears to have some type of symmetry. Moreover, the function may be viewed in terms of a level curve on the </a:t>
                </a:r>
                <a:r>
                  <a:rPr lang="en-US" sz="600" b="1" dirty="0" err="1">
                    <a:latin typeface="Cambria" panose="02040503050406030204" pitchFamily="18" charset="0"/>
                    <a:ea typeface="Cambria" panose="02040503050406030204" pitchFamily="18" charset="0"/>
                  </a:rPr>
                  <a:t>xy</a:t>
                </a:r>
                <a:r>
                  <a:rPr lang="en-US" sz="600" b="1" dirty="0">
                    <a:latin typeface="Cambria" panose="02040503050406030204" pitchFamily="18" charset="0"/>
                    <a:ea typeface="Cambria" panose="02040503050406030204" pitchFamily="18" charset="0"/>
                  </a:rPr>
                  <a:t>-plane</a:t>
                </a:r>
                <a14:m>
                  <m:oMath xmlns:m="http://schemas.openxmlformats.org/officeDocument/2006/math">
                    <m:r>
                      <a:rPr lang="en-US" sz="600" b="1" i="1" smtClean="0">
                        <a:latin typeface="Cambria Math" panose="02040503050406030204" pitchFamily="18" charset="0"/>
                        <a:ea typeface="Cambria" panose="02040503050406030204" pitchFamily="18" charset="0"/>
                      </a:rPr>
                      <m:t> (</m:t>
                    </m:r>
                    <m:r>
                      <a:rPr lang="en-US" sz="600" b="1" i="1" smtClean="0">
                        <a:latin typeface="Cambria Math" panose="02040503050406030204" pitchFamily="18" charset="0"/>
                        <a:ea typeface="Cambria" panose="02040503050406030204" pitchFamily="18" charset="0"/>
                      </a:rPr>
                      <m:t>𝒌</m:t>
                    </m:r>
                    <m:r>
                      <a:rPr lang="en-US" sz="600" b="1" i="1" smtClean="0">
                        <a:latin typeface="Cambria Math" panose="02040503050406030204" pitchFamily="18" charset="0"/>
                        <a:ea typeface="Cambria" panose="02040503050406030204" pitchFamily="18" charset="0"/>
                      </a:rPr>
                      <m:t>=</m:t>
                    </m:r>
                    <m:r>
                      <a:rPr lang="en-US" sz="600" b="1" i="1" smtClean="0">
                        <a:latin typeface="Cambria Math" panose="02040503050406030204" pitchFamily="18" charset="0"/>
                        <a:ea typeface="Cambria" panose="02040503050406030204" pitchFamily="18" charset="0"/>
                      </a:rPr>
                      <m:t>𝟎</m:t>
                    </m:r>
                    <m:r>
                      <a:rPr lang="en-US" sz="600" b="1" i="1" smtClean="0">
                        <a:latin typeface="Cambria Math" panose="02040503050406030204" pitchFamily="18" charset="0"/>
                        <a:ea typeface="Cambria" panose="02040503050406030204" pitchFamily="18" charset="0"/>
                      </a:rPr>
                      <m:t>)</m:t>
                    </m:r>
                  </m:oMath>
                </a14:m>
                <a:r>
                  <a:rPr lang="en-US" sz="600" b="1" dirty="0">
                    <a:latin typeface="Cambria" panose="02040503050406030204" pitchFamily="18" charset="0"/>
                    <a:ea typeface="Cambria" panose="02040503050406030204" pitchFamily="18" charset="0"/>
                  </a:rPr>
                  <a:t>. It may also be viewed in terms of traces across various regions, all which indicate the function approaches a certain value at the origin.</a:t>
                </a:r>
              </a:p>
              <a:p>
                <a:r>
                  <a:rPr lang="en-US" sz="600" b="1" dirty="0">
                    <a:solidFill>
                      <a:srgbClr val="FF0000"/>
                    </a:solidFill>
                    <a:latin typeface="Cambria" panose="02040503050406030204" pitchFamily="18" charset="0"/>
                    <a:ea typeface="Cambria" panose="02040503050406030204" pitchFamily="18" charset="0"/>
                  </a:rPr>
                  <a:t>(Main Idea: View the limit in terms of contour plots and level curves)</a:t>
                </a:r>
                <a:endParaRPr lang="en-US" sz="600" b="1" dirty="0">
                  <a:latin typeface="Cambria" panose="02040503050406030204" pitchFamily="18" charset="0"/>
                  <a:ea typeface="Cambria" panose="02040503050406030204" pitchFamily="18" charset="0"/>
                </a:endParaRPr>
              </a:p>
            </p:txBody>
          </p:sp>
        </mc:Choice>
        <mc:Fallback xmlns="">
          <p:sp>
            <p:nvSpPr>
              <p:cNvPr id="83" name="TextBox 82">
                <a:extLst>
                  <a:ext uri="{FF2B5EF4-FFF2-40B4-BE49-F238E27FC236}">
                    <a16:creationId xmlns:a16="http://schemas.microsoft.com/office/drawing/2014/main" id="{6E6F80D0-0294-446B-9C56-78372C743329}"/>
                  </a:ext>
                </a:extLst>
              </p:cNvPr>
              <p:cNvSpPr txBox="1">
                <a:spLocks noRot="1" noChangeAspect="1" noMove="1" noResize="1" noEditPoints="1" noAdjustHandles="1" noChangeArrowheads="1" noChangeShapeType="1" noTextEdit="1"/>
              </p:cNvSpPr>
              <p:nvPr/>
            </p:nvSpPr>
            <p:spPr>
              <a:xfrm>
                <a:off x="1102148" y="384976"/>
                <a:ext cx="3525407" cy="461665"/>
              </a:xfrm>
              <a:prstGeom prst="rect">
                <a:avLst/>
              </a:prstGeom>
              <a:blipFill>
                <a:blip r:embed="rId2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7926743"/>
      </p:ext>
    </p:extLst>
  </p:cSld>
  <p:clrMapOvr>
    <a:masterClrMapping/>
  </p:clrMapOvr>
  <p:transition>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Dec. 8,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63</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 (Detailed Solution)</a:t>
            </a:r>
          </a:p>
        </p:txBody>
      </p:sp>
      <p:cxnSp>
        <p:nvCxnSpPr>
          <p:cNvPr id="60" name="Straight Connector 59">
            <a:extLst>
              <a:ext uri="{FF2B5EF4-FFF2-40B4-BE49-F238E27FC236}">
                <a16:creationId xmlns:a16="http://schemas.microsoft.com/office/drawing/2014/main" id="{669D4199-2F90-4F6B-B179-278499780216}"/>
              </a:ext>
            </a:extLst>
          </p:cNvPr>
          <p:cNvCxnSpPr>
            <a:cxnSpLocks/>
          </p:cNvCxnSpPr>
          <p:nvPr/>
        </p:nvCxnSpPr>
        <p:spPr>
          <a:xfrm flipH="1">
            <a:off x="0" y="1876683"/>
            <a:ext cx="4619767" cy="0"/>
          </a:xfrm>
          <a:prstGeom prst="line">
            <a:avLst/>
          </a:prstGeom>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11369ADB-5B17-4D1B-8266-28188D2E437A}"/>
              </a:ext>
            </a:extLst>
          </p:cNvPr>
          <p:cNvPicPr>
            <a:picLocks noChangeAspect="1"/>
          </p:cNvPicPr>
          <p:nvPr/>
        </p:nvPicPr>
        <p:blipFill rotWithShape="1">
          <a:blip r:embed="rId11"/>
          <a:srcRect r="2743"/>
          <a:stretch/>
        </p:blipFill>
        <p:spPr>
          <a:xfrm>
            <a:off x="3379709" y="449950"/>
            <a:ext cx="1016451" cy="1065087"/>
          </a:xfrm>
          <a:prstGeom prst="rect">
            <a:avLst/>
          </a:prstGeom>
        </p:spPr>
      </p:pic>
      <p:pic>
        <p:nvPicPr>
          <p:cNvPr id="14" name="Picture 13">
            <a:extLst>
              <a:ext uri="{FF2B5EF4-FFF2-40B4-BE49-F238E27FC236}">
                <a16:creationId xmlns:a16="http://schemas.microsoft.com/office/drawing/2014/main" id="{964603FE-7C62-4D2C-8D2D-84907DC270AE}"/>
              </a:ext>
            </a:extLst>
          </p:cNvPr>
          <p:cNvPicPr>
            <a:picLocks noChangeAspect="1"/>
          </p:cNvPicPr>
          <p:nvPr/>
        </p:nvPicPr>
        <p:blipFill>
          <a:blip r:embed="rId12"/>
          <a:stretch>
            <a:fillRect/>
          </a:stretch>
        </p:blipFill>
        <p:spPr>
          <a:xfrm>
            <a:off x="1785175" y="483442"/>
            <a:ext cx="1323797" cy="1059514"/>
          </a:xfrm>
          <a:prstGeom prst="rect">
            <a:avLst/>
          </a:prstGeom>
        </p:spPr>
      </p:pic>
      <p:pic>
        <p:nvPicPr>
          <p:cNvPr id="19" name="Picture 18">
            <a:extLst>
              <a:ext uri="{FF2B5EF4-FFF2-40B4-BE49-F238E27FC236}">
                <a16:creationId xmlns:a16="http://schemas.microsoft.com/office/drawing/2014/main" id="{2D7DE5ED-93E3-4D21-B8F8-BA661EA71DFC}"/>
              </a:ext>
            </a:extLst>
          </p:cNvPr>
          <p:cNvPicPr>
            <a:picLocks noChangeAspect="1"/>
          </p:cNvPicPr>
          <p:nvPr/>
        </p:nvPicPr>
        <p:blipFill>
          <a:blip r:embed="rId13"/>
          <a:stretch>
            <a:fillRect/>
          </a:stretch>
        </p:blipFill>
        <p:spPr>
          <a:xfrm>
            <a:off x="93229" y="1983460"/>
            <a:ext cx="1266949" cy="1269715"/>
          </a:xfrm>
          <a:prstGeom prst="rect">
            <a:avLst/>
          </a:prstGeom>
        </p:spPr>
      </p:pic>
      <p:pic>
        <p:nvPicPr>
          <p:cNvPr id="37" name="Picture 36">
            <a:extLst>
              <a:ext uri="{FF2B5EF4-FFF2-40B4-BE49-F238E27FC236}">
                <a16:creationId xmlns:a16="http://schemas.microsoft.com/office/drawing/2014/main" id="{68FCEA32-0D4D-40A3-A73E-D970CB866040}"/>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448846" y="2590073"/>
            <a:ext cx="1710324" cy="228571"/>
          </a:xfrm>
          <a:prstGeom prst="rect">
            <a:avLst/>
          </a:prstGeom>
        </p:spPr>
      </p:pic>
      <p:pic>
        <p:nvPicPr>
          <p:cNvPr id="43" name="Picture 42">
            <a:extLst>
              <a:ext uri="{FF2B5EF4-FFF2-40B4-BE49-F238E27FC236}">
                <a16:creationId xmlns:a16="http://schemas.microsoft.com/office/drawing/2014/main" id="{3B9EF462-35F5-41DC-B072-10A03F85AD1F}"/>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455095" y="2796163"/>
            <a:ext cx="2734323" cy="495543"/>
          </a:xfrm>
          <a:prstGeom prst="rect">
            <a:avLst/>
          </a:prstGeom>
        </p:spPr>
      </p:pic>
      <p:pic>
        <p:nvPicPr>
          <p:cNvPr id="49" name="Picture 48">
            <a:extLst>
              <a:ext uri="{FF2B5EF4-FFF2-40B4-BE49-F238E27FC236}">
                <a16:creationId xmlns:a16="http://schemas.microsoft.com/office/drawing/2014/main" id="{C9A2ACF1-7270-41D5-9815-FECC15A39A5E}"/>
              </a:ext>
            </a:extLst>
          </p:cNvPr>
          <p:cNvPicPr>
            <a:picLocks noChangeAspect="1"/>
          </p:cNvPicPr>
          <p:nvPr/>
        </p:nvPicPr>
        <p:blipFill>
          <a:blip r:embed="rId16"/>
          <a:stretch>
            <a:fillRect/>
          </a:stretch>
        </p:blipFill>
        <p:spPr>
          <a:xfrm>
            <a:off x="0" y="400361"/>
            <a:ext cx="1519150" cy="1225677"/>
          </a:xfrm>
          <a:prstGeom prst="rect">
            <a:avLst/>
          </a:prstGeom>
        </p:spPr>
      </p:pic>
      <p:pic>
        <p:nvPicPr>
          <p:cNvPr id="39" name="Picture 38">
            <a:extLst>
              <a:ext uri="{FF2B5EF4-FFF2-40B4-BE49-F238E27FC236}">
                <a16:creationId xmlns:a16="http://schemas.microsoft.com/office/drawing/2014/main" id="{32B48F7C-A9E2-46EA-B909-FB9378ED25E3}"/>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1551560" y="1042886"/>
            <a:ext cx="198857" cy="73143"/>
          </a:xfrm>
          <a:prstGeom prst="rect">
            <a:avLst/>
          </a:prstGeom>
        </p:spPr>
      </p:pic>
      <p:pic>
        <p:nvPicPr>
          <p:cNvPr id="52" name="Picture 51">
            <a:extLst>
              <a:ext uri="{FF2B5EF4-FFF2-40B4-BE49-F238E27FC236}">
                <a16:creationId xmlns:a16="http://schemas.microsoft.com/office/drawing/2014/main" id="{AE56AABE-ED72-4631-922B-D88F06C8B345}"/>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60847" y="3067881"/>
            <a:ext cx="83049" cy="92191"/>
          </a:xfrm>
          <a:prstGeom prst="rect">
            <a:avLst/>
          </a:prstGeom>
        </p:spPr>
      </p:pic>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D4CD355-CBBA-4C27-8DF5-51C0315FC7CA}"/>
                  </a:ext>
                </a:extLst>
              </p:cNvPr>
              <p:cNvSpPr txBox="1"/>
              <p:nvPr/>
            </p:nvSpPr>
            <p:spPr>
              <a:xfrm>
                <a:off x="1312695" y="1510398"/>
                <a:ext cx="3073521" cy="369332"/>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This is a difficult one! If an individual looks closely, the function is not continuous at the origin (there is a ‘white patch’ which is not defined). This function would only have a limit, if one defines it piecewise such </a:t>
                </a:r>
                <a14:m>
                  <m:oMath xmlns:m="http://schemas.openxmlformats.org/officeDocument/2006/math">
                    <m:d>
                      <m:dPr>
                        <m:ctrlPr>
                          <a:rPr lang="en-US" sz="600" b="1" i="1" smtClean="0">
                            <a:latin typeface="Cambria Math" panose="02040503050406030204" pitchFamily="18" charset="0"/>
                            <a:ea typeface="Cambria" panose="02040503050406030204" pitchFamily="18" charset="0"/>
                          </a:rPr>
                        </m:ctrlPr>
                      </m:dPr>
                      <m:e>
                        <m:r>
                          <a:rPr lang="en-US" sz="600" b="1" i="1" smtClean="0">
                            <a:latin typeface="Cambria Math" panose="02040503050406030204" pitchFamily="18" charset="0"/>
                            <a:ea typeface="Cambria" panose="02040503050406030204" pitchFamily="18" charset="0"/>
                          </a:rPr>
                          <m:t>𝒙</m:t>
                        </m:r>
                        <m:r>
                          <a:rPr lang="en-US" sz="600" b="1" i="1" smtClean="0">
                            <a:latin typeface="Cambria Math" panose="02040503050406030204" pitchFamily="18" charset="0"/>
                            <a:ea typeface="Cambria" panose="02040503050406030204" pitchFamily="18" charset="0"/>
                          </a:rPr>
                          <m:t>,</m:t>
                        </m:r>
                        <m:r>
                          <a:rPr lang="en-US" sz="600" b="1" i="1" smtClean="0">
                            <a:latin typeface="Cambria Math" panose="02040503050406030204" pitchFamily="18" charset="0"/>
                            <a:ea typeface="Cambria" panose="02040503050406030204" pitchFamily="18" charset="0"/>
                          </a:rPr>
                          <m:t>𝒚</m:t>
                        </m:r>
                      </m:e>
                    </m:d>
                    <m:r>
                      <a:rPr lang="en-US" sz="600" b="1" i="1" smtClean="0">
                        <a:latin typeface="Cambria Math" panose="02040503050406030204" pitchFamily="18" charset="0"/>
                        <a:ea typeface="Cambria" panose="02040503050406030204" pitchFamily="18" charset="0"/>
                      </a:rPr>
                      <m:t>=(</m:t>
                    </m:r>
                    <m:r>
                      <a:rPr lang="en-US" sz="600" b="1" i="1" smtClean="0">
                        <a:latin typeface="Cambria Math" panose="02040503050406030204" pitchFamily="18" charset="0"/>
                        <a:ea typeface="Cambria" panose="02040503050406030204" pitchFamily="18" charset="0"/>
                      </a:rPr>
                      <m:t>𝟎</m:t>
                    </m:r>
                    <m:r>
                      <a:rPr lang="en-US" sz="600" b="1" i="1" smtClean="0">
                        <a:latin typeface="Cambria Math" panose="02040503050406030204" pitchFamily="18" charset="0"/>
                        <a:ea typeface="Cambria" panose="02040503050406030204" pitchFamily="18" charset="0"/>
                      </a:rPr>
                      <m:t>,</m:t>
                    </m:r>
                    <m:r>
                      <a:rPr lang="en-US" sz="600" b="1" i="1" smtClean="0">
                        <a:latin typeface="Cambria Math" panose="02040503050406030204" pitchFamily="18" charset="0"/>
                        <a:ea typeface="Cambria" panose="02040503050406030204" pitchFamily="18" charset="0"/>
                      </a:rPr>
                      <m:t>𝟎</m:t>
                    </m:r>
                    <m:r>
                      <a:rPr lang="en-US" sz="600" b="1" i="1" smtClean="0">
                        <a:latin typeface="Cambria Math" panose="02040503050406030204" pitchFamily="18" charset="0"/>
                        <a:ea typeface="Cambria" panose="02040503050406030204" pitchFamily="18" charset="0"/>
                      </a:rPr>
                      <m:t>)</m:t>
                    </m:r>
                  </m:oMath>
                </a14:m>
                <a:r>
                  <a:rPr lang="en-US" sz="600" b="1" dirty="0">
                    <a:latin typeface="Cambria" panose="02040503050406030204" pitchFamily="18" charset="0"/>
                    <a:ea typeface="Cambria" panose="02040503050406030204" pitchFamily="18" charset="0"/>
                  </a:rPr>
                  <a:t> at the origin.  </a:t>
                </a:r>
              </a:p>
            </p:txBody>
          </p:sp>
        </mc:Choice>
        <mc:Fallback xmlns="">
          <p:sp>
            <p:nvSpPr>
              <p:cNvPr id="55" name="TextBox 54">
                <a:extLst>
                  <a:ext uri="{FF2B5EF4-FFF2-40B4-BE49-F238E27FC236}">
                    <a16:creationId xmlns:a16="http://schemas.microsoft.com/office/drawing/2014/main" id="{CD4CD355-CBBA-4C27-8DF5-51C0315FC7CA}"/>
                  </a:ext>
                </a:extLst>
              </p:cNvPr>
              <p:cNvSpPr txBox="1">
                <a:spLocks noRot="1" noChangeAspect="1" noMove="1" noResize="1" noEditPoints="1" noAdjustHandles="1" noChangeArrowheads="1" noChangeShapeType="1" noTextEdit="1"/>
              </p:cNvSpPr>
              <p:nvPr/>
            </p:nvSpPr>
            <p:spPr>
              <a:xfrm>
                <a:off x="1312695" y="1510398"/>
                <a:ext cx="3073521" cy="369332"/>
              </a:xfrm>
              <a:prstGeom prst="rect">
                <a:avLst/>
              </a:prstGeom>
              <a:blipFill>
                <a:blip r:embed="rId19"/>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140ED8-E0B8-4C39-832A-4B924E08F13C}"/>
                  </a:ext>
                </a:extLst>
              </p:cNvPr>
              <p:cNvSpPr txBox="1"/>
              <p:nvPr/>
            </p:nvSpPr>
            <p:spPr>
              <a:xfrm>
                <a:off x="1312695" y="1889172"/>
                <a:ext cx="3307072" cy="738664"/>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rPr>
                  <a:t>This one is </a:t>
                </a:r>
                <a:r>
                  <a:rPr lang="en-US" sz="600" b="1" i="1" dirty="0">
                    <a:latin typeface="Cambria" panose="02040503050406030204" pitchFamily="18" charset="0"/>
                    <a:ea typeface="Cambria" panose="02040503050406030204" pitchFamily="18" charset="0"/>
                  </a:rPr>
                  <a:t>extremely</a:t>
                </a:r>
                <a:r>
                  <a:rPr lang="en-US" sz="600" b="1" dirty="0">
                    <a:latin typeface="Cambria" panose="02040503050406030204" pitchFamily="18" charset="0"/>
                    <a:ea typeface="Cambria" panose="02040503050406030204" pitchFamily="18" charset="0"/>
                  </a:rPr>
                  <a:t> tricky! Based solely on the graph of the multivariable function, we cannot tell whether the limit does or does not exist, since it leads to ambiguity.  Further analysis is required to make a correct judgement.  Although ambiguous, the answer choice “yes” will also be considered accepted, despite the inability to determine the limit based on the graph of the function. Through the process of elimination and the answer choices, one can still decide upon the correct answer choice. Below is the actual limit value across </a:t>
                </a:r>
                <a14:m>
                  <m:oMath xmlns:m="http://schemas.openxmlformats.org/officeDocument/2006/math">
                    <m:r>
                      <a:rPr lang="en-US" sz="600" b="1" i="1" smtClean="0">
                        <a:latin typeface="Cambria Math" panose="02040503050406030204" pitchFamily="18" charset="0"/>
                        <a:ea typeface="Cambria" panose="02040503050406030204" pitchFamily="18" charset="0"/>
                      </a:rPr>
                      <m:t>𝒓</m:t>
                    </m:r>
                  </m:oMath>
                </a14:m>
                <a:r>
                  <a:rPr lang="en-US" sz="600" b="1" dirty="0">
                    <a:latin typeface="Cambria" panose="02040503050406030204" pitchFamily="18" charset="0"/>
                    <a:ea typeface="Cambria" panose="02040503050406030204" pitchFamily="18" charset="0"/>
                  </a:rPr>
                  <a:t> and </a:t>
                </a:r>
                <a14:m>
                  <m:oMath xmlns:m="http://schemas.openxmlformats.org/officeDocument/2006/math">
                    <m:r>
                      <a:rPr lang="en-US" sz="600" b="1" i="1" smtClean="0">
                        <a:latin typeface="Cambria Math" panose="02040503050406030204" pitchFamily="18" charset="0"/>
                        <a:ea typeface="Cambria" panose="02040503050406030204" pitchFamily="18" charset="0"/>
                      </a:rPr>
                      <m:t>𝜽</m:t>
                    </m:r>
                  </m:oMath>
                </a14:m>
                <a:r>
                  <a:rPr lang="en-US" sz="600" b="1" dirty="0">
                    <a:latin typeface="Cambria" panose="02040503050406030204" pitchFamily="18" charset="0"/>
                    <a:ea typeface="Cambria" panose="02040503050406030204" pitchFamily="18" charset="0"/>
                  </a:rPr>
                  <a:t> (note: the focus for determining if it exist or not depends on </a:t>
                </a:r>
                <a14:m>
                  <m:oMath xmlns:m="http://schemas.openxmlformats.org/officeDocument/2006/math">
                    <m:r>
                      <a:rPr lang="en-US" sz="600" b="1" i="1" smtClean="0">
                        <a:latin typeface="Cambria Math" panose="02040503050406030204" pitchFamily="18" charset="0"/>
                        <a:ea typeface="Cambria" panose="02040503050406030204" pitchFamily="18" charset="0"/>
                      </a:rPr>
                      <m:t>𝒓</m:t>
                    </m:r>
                  </m:oMath>
                </a14:m>
                <a:r>
                  <a:rPr lang="en-US" sz="600" b="1" dirty="0">
                    <a:latin typeface="Cambria" panose="02040503050406030204" pitchFamily="18" charset="0"/>
                    <a:ea typeface="Cambria" panose="02040503050406030204" pitchFamily="18" charset="0"/>
                  </a:rPr>
                  <a:t> )</a:t>
                </a:r>
              </a:p>
            </p:txBody>
          </p:sp>
        </mc:Choice>
        <mc:Fallback xmlns="">
          <p:sp>
            <p:nvSpPr>
              <p:cNvPr id="58" name="TextBox 57">
                <a:extLst>
                  <a:ext uri="{FF2B5EF4-FFF2-40B4-BE49-F238E27FC236}">
                    <a16:creationId xmlns:a16="http://schemas.microsoft.com/office/drawing/2014/main" id="{2B140ED8-E0B8-4C39-832A-4B924E08F13C}"/>
                  </a:ext>
                </a:extLst>
              </p:cNvPr>
              <p:cNvSpPr txBox="1">
                <a:spLocks noRot="1" noChangeAspect="1" noMove="1" noResize="1" noEditPoints="1" noAdjustHandles="1" noChangeArrowheads="1" noChangeShapeType="1" noTextEdit="1"/>
              </p:cNvSpPr>
              <p:nvPr/>
            </p:nvSpPr>
            <p:spPr>
              <a:xfrm>
                <a:off x="1312695" y="1889172"/>
                <a:ext cx="3307072" cy="738664"/>
              </a:xfrm>
              <a:prstGeom prst="rect">
                <a:avLst/>
              </a:prstGeom>
              <a:blipFill>
                <a:blip r:embed="rId20"/>
                <a:stretch>
                  <a:fillRect/>
                </a:stretch>
              </a:blipFill>
            </p:spPr>
            <p:txBody>
              <a:bodyPr/>
              <a:lstStyle/>
              <a:p>
                <a:r>
                  <a:rPr lang="en-US">
                    <a:noFill/>
                  </a:rPr>
                  <a:t> </a:t>
                </a:r>
              </a:p>
            </p:txBody>
          </p:sp>
        </mc:Fallback>
      </mc:AlternateContent>
      <p:pic>
        <p:nvPicPr>
          <p:cNvPr id="61" name="Picture 60">
            <a:extLst>
              <a:ext uri="{FF2B5EF4-FFF2-40B4-BE49-F238E27FC236}">
                <a16:creationId xmlns:a16="http://schemas.microsoft.com/office/drawing/2014/main" id="{25C3361C-85CD-455B-9731-B3593B97C24B}"/>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0847" y="1692533"/>
            <a:ext cx="101335" cy="89905"/>
          </a:xfrm>
          <a:prstGeom prst="rect">
            <a:avLst/>
          </a:prstGeom>
        </p:spPr>
      </p:pic>
      <p:pic>
        <p:nvPicPr>
          <p:cNvPr id="63" name="Picture 62">
            <a:extLst>
              <a:ext uri="{FF2B5EF4-FFF2-40B4-BE49-F238E27FC236}">
                <a16:creationId xmlns:a16="http://schemas.microsoft.com/office/drawing/2014/main" id="{CA10E041-0946-4468-9B33-32DD3FED7FEF}"/>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213940" y="847477"/>
            <a:ext cx="1155047" cy="180572"/>
          </a:xfrm>
          <a:prstGeom prst="rect">
            <a:avLst/>
          </a:prstGeom>
        </p:spPr>
      </p:pic>
      <p:pic>
        <p:nvPicPr>
          <p:cNvPr id="67" name="Picture 66">
            <a:extLst>
              <a:ext uri="{FF2B5EF4-FFF2-40B4-BE49-F238E27FC236}">
                <a16:creationId xmlns:a16="http://schemas.microsoft.com/office/drawing/2014/main" id="{529A959A-9C91-48BB-83A8-DE96E69186DE}"/>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247846" y="3210328"/>
            <a:ext cx="957714" cy="134096"/>
          </a:xfrm>
          <a:prstGeom prst="rect">
            <a:avLst/>
          </a:prstGeom>
        </p:spPr>
      </p:pic>
    </p:spTree>
    <p:extLst>
      <p:ext uri="{BB962C8B-B14F-4D97-AF65-F5344CB8AC3E}">
        <p14:creationId xmlns:p14="http://schemas.microsoft.com/office/powerpoint/2010/main" val="2006944527"/>
      </p:ext>
    </p:extLst>
  </p:cSld>
  <p:clrMapOvr>
    <a:masterClrMapping/>
  </p:clrMapOvr>
  <p:transition>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Derivatives of Multivariable Functions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64</a:t>
            </a:fld>
            <a:r>
              <a:rPr spc="-55" dirty="0"/>
              <a:t> </a:t>
            </a:r>
            <a:r>
              <a:rPr spc="35" dirty="0"/>
              <a:t>/</a:t>
            </a:r>
            <a:endParaRPr spc="-55" dirty="0"/>
          </a:p>
        </p:txBody>
      </p:sp>
      <p:sp>
        <p:nvSpPr>
          <p:cNvPr id="14" name="TextBox 13">
            <a:extLst>
              <a:ext uri="{FF2B5EF4-FFF2-40B4-BE49-F238E27FC236}">
                <a16:creationId xmlns:a16="http://schemas.microsoft.com/office/drawing/2014/main" id="{716FC99A-C3EE-4754-B350-3C31C99EAC1B}"/>
              </a:ext>
            </a:extLst>
          </p:cNvPr>
          <p:cNvSpPr txBox="1"/>
          <p:nvPr/>
        </p:nvSpPr>
        <p:spPr>
          <a:xfrm>
            <a:off x="1847850" y="587375"/>
            <a:ext cx="2590800" cy="2400657"/>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We’re finding the slope of a tangent line to a surface</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To find the slope of tangent line in the “x-direction” we must contain the tangent line in a plane parallel to the </a:t>
            </a:r>
            <a:r>
              <a:rPr lang="en-US" sz="1000" dirty="0" err="1">
                <a:latin typeface="Tahoma" panose="020B0604030504040204" pitchFamily="34" charset="0"/>
                <a:ea typeface="Tahoma" panose="020B0604030504040204" pitchFamily="34" charset="0"/>
                <a:cs typeface="Tahoma" panose="020B0604030504040204" pitchFamily="34" charset="0"/>
              </a:rPr>
              <a:t>xz</a:t>
            </a:r>
            <a:r>
              <a:rPr lang="en-US" sz="1000" dirty="0">
                <a:latin typeface="Tahoma" panose="020B0604030504040204" pitchFamily="34" charset="0"/>
                <a:ea typeface="Tahoma" panose="020B0604030504040204" pitchFamily="34" charset="0"/>
                <a:cs typeface="Tahoma" panose="020B0604030504040204" pitchFamily="34" charset="0"/>
              </a:rPr>
              <a:t> plane (since it contains the x-axis)</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Same assumption for the “y-direction” </a:t>
            </a:r>
          </a:p>
          <a:p>
            <a:pPr marL="171450" indent="-171450">
              <a:buFont typeface="Arial" panose="020B0604020202020204" pitchFamily="34" charset="0"/>
              <a:buChar char="•"/>
            </a:pPr>
            <a:r>
              <a:rPr lang="en-US" sz="1000" b="1" dirty="0">
                <a:latin typeface="Tahoma" panose="020B0604030504040204" pitchFamily="34" charset="0"/>
                <a:ea typeface="Tahoma" panose="020B0604030504040204" pitchFamily="34" charset="0"/>
                <a:cs typeface="Tahoma" panose="020B0604030504040204" pitchFamily="34" charset="0"/>
              </a:rPr>
              <a:t>Idea: </a:t>
            </a:r>
            <a:r>
              <a:rPr lang="en-US" sz="1000" dirty="0">
                <a:latin typeface="Tahoma" panose="020B0604030504040204" pitchFamily="34" charset="0"/>
                <a:ea typeface="Tahoma" panose="020B0604030504040204" pitchFamily="34" charset="0"/>
                <a:cs typeface="Tahoma" panose="020B0604030504040204" pitchFamily="34" charset="0"/>
              </a:rPr>
              <a:t>We’re treating one variable as constant and thereby ensuring that the tangent line is in the direction of the other variable. This is called a </a:t>
            </a:r>
            <a:r>
              <a:rPr lang="en-US" sz="1000" i="1" dirty="0">
                <a:latin typeface="Tahoma" panose="020B0604030504040204" pitchFamily="34" charset="0"/>
                <a:ea typeface="Tahoma" panose="020B0604030504040204" pitchFamily="34" charset="0"/>
                <a:cs typeface="Tahoma" panose="020B0604030504040204" pitchFamily="34" charset="0"/>
              </a:rPr>
              <a:t>partial derivative</a:t>
            </a:r>
            <a:r>
              <a:rPr lang="en-US" sz="1000" dirty="0">
                <a:latin typeface="Tahoma" panose="020B0604030504040204" pitchFamily="34" charset="0"/>
                <a:ea typeface="Tahoma" panose="020B0604030504040204" pitchFamily="34" charset="0"/>
                <a:cs typeface="Tahoma" panose="020B0604030504040204" pitchFamily="34" charset="0"/>
              </a:rPr>
              <a:t>. </a:t>
            </a:r>
          </a:p>
          <a:p>
            <a:pPr marL="628650" lvl="1"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One variable is </a:t>
            </a:r>
            <a:r>
              <a:rPr lang="en-US" sz="1000" i="1" dirty="0">
                <a:latin typeface="Tahoma" panose="020B0604030504040204" pitchFamily="34" charset="0"/>
                <a:ea typeface="Tahoma" panose="020B0604030504040204" pitchFamily="34" charset="0"/>
                <a:cs typeface="Tahoma" panose="020B0604030504040204" pitchFamily="34" charset="0"/>
              </a:rPr>
              <a:t>changing </a:t>
            </a:r>
            <a:r>
              <a:rPr lang="en-US" sz="1000" dirty="0">
                <a:latin typeface="Tahoma" panose="020B0604030504040204" pitchFamily="34" charset="0"/>
                <a:ea typeface="Tahoma" panose="020B0604030504040204" pitchFamily="34" charset="0"/>
                <a:cs typeface="Tahoma" panose="020B0604030504040204" pitchFamily="34" charset="0"/>
              </a:rPr>
              <a:t>while the other(s) is/are </a:t>
            </a:r>
            <a:r>
              <a:rPr lang="en-US" sz="1000" i="1" dirty="0">
                <a:latin typeface="Tahoma" panose="020B0604030504040204" pitchFamily="34" charset="0"/>
                <a:ea typeface="Tahoma" panose="020B0604030504040204" pitchFamily="34" charset="0"/>
                <a:cs typeface="Tahoma" panose="020B0604030504040204" pitchFamily="34" charset="0"/>
              </a:rPr>
              <a:t>fixed</a:t>
            </a:r>
            <a:r>
              <a:rPr lang="en-US" sz="1000" dirty="0">
                <a:latin typeface="Tahoma" panose="020B0604030504040204" pitchFamily="34" charset="0"/>
                <a:ea typeface="Tahoma" panose="020B0604030504040204" pitchFamily="34" charset="0"/>
                <a:cs typeface="Tahoma" panose="020B0604030504040204" pitchFamily="34" charset="0"/>
              </a:rPr>
              <a:t>.</a:t>
            </a:r>
          </a:p>
        </p:txBody>
      </p:sp>
      <p:pic>
        <p:nvPicPr>
          <p:cNvPr id="18" name="Picture 17">
            <a:extLst>
              <a:ext uri="{FF2B5EF4-FFF2-40B4-BE49-F238E27FC236}">
                <a16:creationId xmlns:a16="http://schemas.microsoft.com/office/drawing/2014/main" id="{818A403E-049A-4DB5-90A0-5250145F6BD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41295" y="2575396"/>
            <a:ext cx="357333" cy="134095"/>
          </a:xfrm>
          <a:prstGeom prst="rect">
            <a:avLst/>
          </a:prstGeom>
        </p:spPr>
      </p:pic>
      <p:pic>
        <p:nvPicPr>
          <p:cNvPr id="20" name="Picture 19">
            <a:extLst>
              <a:ext uri="{FF2B5EF4-FFF2-40B4-BE49-F238E27FC236}">
                <a16:creationId xmlns:a16="http://schemas.microsoft.com/office/drawing/2014/main" id="{D3634FAA-937D-4C96-9825-79F8FE5703A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42433" y="2765741"/>
            <a:ext cx="990476" cy="94476"/>
          </a:xfrm>
          <a:prstGeom prst="rect">
            <a:avLst/>
          </a:prstGeom>
        </p:spPr>
      </p:pic>
      <p:pic>
        <p:nvPicPr>
          <p:cNvPr id="21" name="Picture 4" descr="Partial Derivatives">
            <a:extLst>
              <a:ext uri="{FF2B5EF4-FFF2-40B4-BE49-F238E27FC236}">
                <a16:creationId xmlns:a16="http://schemas.microsoft.com/office/drawing/2014/main" id="{2A52FF9A-825F-436C-8EFE-51FFCDA5B2D1}"/>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15265" y="674214"/>
            <a:ext cx="1450945" cy="185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08771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1"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Partial Derivatives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65</a:t>
            </a:fld>
            <a:r>
              <a:rPr spc="-55" dirty="0"/>
              <a:t> </a:t>
            </a:r>
            <a:r>
              <a:rPr spc="35" dirty="0"/>
              <a:t>/</a:t>
            </a:r>
            <a:endParaRPr spc="-55" dirty="0"/>
          </a:p>
        </p:txBody>
      </p:sp>
      <p:pic>
        <p:nvPicPr>
          <p:cNvPr id="19" name="Picture 18">
            <a:extLst>
              <a:ext uri="{FF2B5EF4-FFF2-40B4-BE49-F238E27FC236}">
                <a16:creationId xmlns:a16="http://schemas.microsoft.com/office/drawing/2014/main" id="{C960B609-127F-4FB1-8725-AF1B294D57AC}"/>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92253" y="2622559"/>
            <a:ext cx="2009904" cy="277333"/>
          </a:xfrm>
          <a:prstGeom prst="rect">
            <a:avLst/>
          </a:prstGeom>
        </p:spPr>
      </p:pic>
      <p:pic>
        <p:nvPicPr>
          <p:cNvPr id="22" name="Picture 21">
            <a:extLst>
              <a:ext uri="{FF2B5EF4-FFF2-40B4-BE49-F238E27FC236}">
                <a16:creationId xmlns:a16="http://schemas.microsoft.com/office/drawing/2014/main" id="{090EAA18-7517-46D5-8F08-C0D10902172A}"/>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95300" y="2058379"/>
            <a:ext cx="2006857" cy="277333"/>
          </a:xfrm>
          <a:prstGeom prst="rect">
            <a:avLst/>
          </a:prstGeom>
        </p:spPr>
      </p:pic>
      <p:sp>
        <p:nvSpPr>
          <p:cNvPr id="23" name="TextBox 22">
            <a:extLst>
              <a:ext uri="{FF2B5EF4-FFF2-40B4-BE49-F238E27FC236}">
                <a16:creationId xmlns:a16="http://schemas.microsoft.com/office/drawing/2014/main" id="{FEABC090-CBFE-4934-AA23-BFBBDA304382}"/>
              </a:ext>
            </a:extLst>
          </p:cNvPr>
          <p:cNvSpPr txBox="1"/>
          <p:nvPr/>
        </p:nvSpPr>
        <p:spPr>
          <a:xfrm>
            <a:off x="2453977" y="644109"/>
            <a:ext cx="2165933" cy="2708434"/>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Essentially an extension of the calculus one limit definition, but here we instead hold one variable constant and the other changes</a:t>
            </a:r>
          </a:p>
          <a:p>
            <a:pPr marL="171450" indent="-1714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In </a:t>
            </a:r>
            <a:r>
              <a:rPr lang="en-US" sz="1000" b="1" dirty="0">
                <a:latin typeface="Tahoma" panose="020B0604030504040204" pitchFamily="34" charset="0"/>
                <a:ea typeface="Tahoma" panose="020B0604030504040204" pitchFamily="34" charset="0"/>
                <a:cs typeface="Tahoma" panose="020B0604030504040204" pitchFamily="34" charset="0"/>
              </a:rPr>
              <a:t>calculus 1</a:t>
            </a:r>
            <a:r>
              <a:rPr lang="en-US" sz="1000" dirty="0">
                <a:latin typeface="Tahoma" panose="020B0604030504040204" pitchFamily="34" charset="0"/>
                <a:ea typeface="Tahoma" panose="020B0604030504040204" pitchFamily="34" charset="0"/>
                <a:cs typeface="Tahoma" panose="020B0604030504040204" pitchFamily="34" charset="0"/>
              </a:rPr>
              <a:t> the derivative of a function </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represents the rate of change of the function as </a:t>
            </a:r>
            <a:r>
              <a:rPr lang="en-US" sz="1000" i="1" dirty="0">
                <a:solidFill>
                  <a:srgbClr val="000000"/>
                </a:solidFill>
                <a:latin typeface="Tahoma" panose="020B0604030504040204" pitchFamily="34" charset="0"/>
                <a:ea typeface="Tahoma" panose="020B0604030504040204" pitchFamily="34" charset="0"/>
                <a:cs typeface="Tahoma" panose="020B0604030504040204" pitchFamily="34" charset="0"/>
              </a:rPr>
              <a:t>one variable</a:t>
            </a:r>
            <a:r>
              <a:rPr lang="en-US" sz="1000" b="0" i="1"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changes on a </a:t>
            </a:r>
            <a:r>
              <a:rPr lang="en-US" sz="1000"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2D plane</a:t>
            </a:r>
          </a:p>
          <a:p>
            <a:pPr marL="171450" indent="-171450">
              <a:buFont typeface="Arial" panose="020B0604020202020204" pitchFamily="34" charset="0"/>
              <a:buChar char="•"/>
            </a:pP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In </a:t>
            </a:r>
            <a:r>
              <a:rPr lang="en-US" sz="1000" b="1" dirty="0">
                <a:solidFill>
                  <a:srgbClr val="000000"/>
                </a:solidFill>
                <a:latin typeface="Tahoma" panose="020B0604030504040204" pitchFamily="34" charset="0"/>
                <a:ea typeface="Tahoma" panose="020B0604030504040204" pitchFamily="34" charset="0"/>
                <a:cs typeface="Tahoma" panose="020B0604030504040204" pitchFamily="34" charset="0"/>
              </a:rPr>
              <a:t>calculus 3</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the derivative of a multivariable function represents the rate of change of </a:t>
            </a:r>
            <a:r>
              <a:rPr lang="en-US" sz="1000" i="1" dirty="0">
                <a:solidFill>
                  <a:srgbClr val="000000"/>
                </a:solidFill>
                <a:latin typeface="Tahoma" panose="020B0604030504040204" pitchFamily="34" charset="0"/>
                <a:ea typeface="Tahoma" panose="020B0604030504040204" pitchFamily="34" charset="0"/>
                <a:cs typeface="Tahoma" panose="020B0604030504040204" pitchFamily="34" charset="0"/>
              </a:rPr>
              <a:t>one variable </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while holding the </a:t>
            </a:r>
            <a:r>
              <a:rPr lang="en-US" sz="1000" i="1" dirty="0">
                <a:solidFill>
                  <a:srgbClr val="000000"/>
                </a:solidFill>
                <a:latin typeface="Tahoma" panose="020B0604030504040204" pitchFamily="34" charset="0"/>
                <a:ea typeface="Tahoma" panose="020B0604030504040204" pitchFamily="34" charset="0"/>
                <a:cs typeface="Tahoma" panose="020B0604030504040204" pitchFamily="34" charset="0"/>
              </a:rPr>
              <a:t>others constant </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or fixed across a </a:t>
            </a:r>
            <a:r>
              <a:rPr lang="en-US" sz="1000" b="1" dirty="0">
                <a:solidFill>
                  <a:srgbClr val="000000"/>
                </a:solidFill>
                <a:latin typeface="Tahoma" panose="020B0604030504040204" pitchFamily="34" charset="0"/>
                <a:ea typeface="Tahoma" panose="020B0604030504040204" pitchFamily="34" charset="0"/>
                <a:cs typeface="Tahoma" panose="020B0604030504040204" pitchFamily="34" charset="0"/>
              </a:rPr>
              <a:t>3D surface</a:t>
            </a:r>
            <a:endParaRPr lang="en-US" sz="1000" b="1"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44" name="Picture 43">
            <a:extLst>
              <a:ext uri="{FF2B5EF4-FFF2-40B4-BE49-F238E27FC236}">
                <a16:creationId xmlns:a16="http://schemas.microsoft.com/office/drawing/2014/main" id="{F40B92BF-AACF-4723-9A77-E636E8FDB55F}"/>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72977" y="962985"/>
            <a:ext cx="539428" cy="134095"/>
          </a:xfrm>
          <a:prstGeom prst="rect">
            <a:avLst/>
          </a:prstGeom>
        </p:spPr>
      </p:pic>
      <p:sp>
        <p:nvSpPr>
          <p:cNvPr id="32" name="Rectangle 31">
            <a:extLst>
              <a:ext uri="{FF2B5EF4-FFF2-40B4-BE49-F238E27FC236}">
                <a16:creationId xmlns:a16="http://schemas.microsoft.com/office/drawing/2014/main" id="{13FF9227-B3C2-4F3B-A31A-AD8EE4B8EF0A}"/>
              </a:ext>
            </a:extLst>
          </p:cNvPr>
          <p:cNvSpPr/>
          <p:nvPr/>
        </p:nvSpPr>
        <p:spPr>
          <a:xfrm>
            <a:off x="880773" y="1512058"/>
            <a:ext cx="758541" cy="246221"/>
          </a:xfrm>
          <a:prstGeom prst="rect">
            <a:avLst/>
          </a:prstGeom>
          <a:noFill/>
        </p:spPr>
        <p:txBody>
          <a:bodyPr wrap="none" lIns="91440" tIns="45720" rIns="91440" bIns="45720">
            <a:spAutoFit/>
          </a:bodyPr>
          <a:lstStyle/>
          <a:p>
            <a:pPr algn="ctr"/>
            <a:r>
              <a:rPr lang="en-US" sz="10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Calculus 3</a:t>
            </a:r>
            <a:endParaRPr lang="en-US" sz="1000" dirty="0">
              <a:ln w="0"/>
              <a:effectLst>
                <a:outerShdw blurRad="38100" dist="19050" dir="2700000" algn="tl" rotWithShape="0">
                  <a:schemeClr val="dk1">
                    <a:alpha val="40000"/>
                  </a:schemeClr>
                </a:outerShdw>
              </a:effectLst>
            </a:endParaRPr>
          </a:p>
        </p:txBody>
      </p:sp>
      <p:sp>
        <p:nvSpPr>
          <p:cNvPr id="33" name="Rectangle 32">
            <a:extLst>
              <a:ext uri="{FF2B5EF4-FFF2-40B4-BE49-F238E27FC236}">
                <a16:creationId xmlns:a16="http://schemas.microsoft.com/office/drawing/2014/main" id="{2F1B4F90-D5D4-4F00-81A2-F354BE973CA6}"/>
              </a:ext>
            </a:extLst>
          </p:cNvPr>
          <p:cNvSpPr/>
          <p:nvPr/>
        </p:nvSpPr>
        <p:spPr>
          <a:xfrm>
            <a:off x="910848" y="649682"/>
            <a:ext cx="758541" cy="246221"/>
          </a:xfrm>
          <a:prstGeom prst="rect">
            <a:avLst/>
          </a:prstGeom>
          <a:noFill/>
        </p:spPr>
        <p:txBody>
          <a:bodyPr wrap="none" lIns="91440" tIns="45720" rIns="91440" bIns="45720">
            <a:spAutoFit/>
          </a:bodyPr>
          <a:lstStyle/>
          <a:p>
            <a:pPr algn="ctr"/>
            <a:r>
              <a:rPr lang="en-US" sz="10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Calculus 1</a:t>
            </a:r>
            <a:endParaRPr lang="en-US" sz="1000" dirty="0">
              <a:ln w="0"/>
              <a:effectLst>
                <a:outerShdw blurRad="38100" dist="19050" dir="2700000" algn="tl" rotWithShape="0">
                  <a:schemeClr val="dk1">
                    <a:alpha val="40000"/>
                  </a:schemeClr>
                </a:outerShdw>
              </a:effectLst>
            </a:endParaRPr>
          </a:p>
        </p:txBody>
      </p:sp>
      <p:pic>
        <p:nvPicPr>
          <p:cNvPr id="35" name="Picture 34">
            <a:extLst>
              <a:ext uri="{FF2B5EF4-FFF2-40B4-BE49-F238E27FC236}">
                <a16:creationId xmlns:a16="http://schemas.microsoft.com/office/drawing/2014/main" id="{7670FC7F-7744-4683-8A38-D853DEEDE245}"/>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019962" y="1809196"/>
            <a:ext cx="357333" cy="134095"/>
          </a:xfrm>
          <a:prstGeom prst="rect">
            <a:avLst/>
          </a:prstGeom>
        </p:spPr>
      </p:pic>
      <p:pic>
        <p:nvPicPr>
          <p:cNvPr id="42" name="Picture 41">
            <a:extLst>
              <a:ext uri="{FF2B5EF4-FFF2-40B4-BE49-F238E27FC236}">
                <a16:creationId xmlns:a16="http://schemas.microsoft.com/office/drawing/2014/main" id="{1BC74A8F-F650-491D-B12A-43503C886D4E}"/>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93096" y="890605"/>
            <a:ext cx="1580190" cy="278857"/>
          </a:xfrm>
          <a:prstGeom prst="rect">
            <a:avLst/>
          </a:prstGeom>
        </p:spPr>
      </p:pic>
      <p:pic>
        <p:nvPicPr>
          <p:cNvPr id="46" name="Picture 45">
            <a:extLst>
              <a:ext uri="{FF2B5EF4-FFF2-40B4-BE49-F238E27FC236}">
                <a16:creationId xmlns:a16="http://schemas.microsoft.com/office/drawing/2014/main" id="{775E95BA-D5E0-4CC5-95FC-CB2E2E22196E}"/>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964524" y="1201232"/>
            <a:ext cx="618667" cy="267429"/>
          </a:xfrm>
          <a:prstGeom prst="rect">
            <a:avLst/>
          </a:prstGeom>
        </p:spPr>
      </p:pic>
      <p:pic>
        <p:nvPicPr>
          <p:cNvPr id="47" name="Picture 46">
            <a:extLst>
              <a:ext uri="{FF2B5EF4-FFF2-40B4-BE49-F238E27FC236}">
                <a16:creationId xmlns:a16="http://schemas.microsoft.com/office/drawing/2014/main" id="{627535B2-150B-4298-B122-E41E61D7D4D1}"/>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1425597" y="1844506"/>
            <a:ext cx="117333" cy="73143"/>
          </a:xfrm>
          <a:prstGeom prst="rect">
            <a:avLst/>
          </a:prstGeom>
        </p:spPr>
      </p:pic>
      <p:pic>
        <p:nvPicPr>
          <p:cNvPr id="56" name="Picture 55">
            <a:extLst>
              <a:ext uri="{FF2B5EF4-FFF2-40B4-BE49-F238E27FC236}">
                <a16:creationId xmlns:a16="http://schemas.microsoft.com/office/drawing/2014/main" id="{31EEBCA9-9142-442A-8412-5565EF2B93C6}"/>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2159976" y="2622559"/>
            <a:ext cx="284191" cy="267429"/>
          </a:xfrm>
          <a:prstGeom prst="rect">
            <a:avLst/>
          </a:prstGeom>
        </p:spPr>
      </p:pic>
      <p:pic>
        <p:nvPicPr>
          <p:cNvPr id="60" name="Picture 59">
            <a:extLst>
              <a:ext uri="{FF2B5EF4-FFF2-40B4-BE49-F238E27FC236}">
                <a16:creationId xmlns:a16="http://schemas.microsoft.com/office/drawing/2014/main" id="{BCB4F571-CE7A-4AEE-8E3A-3F048F41B85F}"/>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2163015" y="2060010"/>
            <a:ext cx="284191" cy="300953"/>
          </a:xfrm>
          <a:prstGeom prst="rect">
            <a:avLst/>
          </a:prstGeom>
        </p:spPr>
      </p:pic>
    </p:spTree>
    <p:extLst>
      <p:ext uri="{BB962C8B-B14F-4D97-AF65-F5344CB8AC3E}">
        <p14:creationId xmlns:p14="http://schemas.microsoft.com/office/powerpoint/2010/main" val="256692764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Partial Derivatives (Notation)</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66</a:t>
            </a:fld>
            <a:r>
              <a:rPr spc="-55" dirty="0"/>
              <a:t> </a:t>
            </a:r>
            <a:r>
              <a:rPr spc="35" dirty="0"/>
              <a:t>/</a:t>
            </a:r>
            <a:endParaRPr spc="-55" dirty="0"/>
          </a:p>
        </p:txBody>
      </p:sp>
      <p:pic>
        <p:nvPicPr>
          <p:cNvPr id="14" name="Picture 13">
            <a:extLst>
              <a:ext uri="{FF2B5EF4-FFF2-40B4-BE49-F238E27FC236}">
                <a16:creationId xmlns:a16="http://schemas.microsoft.com/office/drawing/2014/main" id="{6FFF259F-F1E8-4DD6-A1FE-01A8C61FC63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02444" y="652960"/>
            <a:ext cx="2978286" cy="617905"/>
          </a:xfrm>
          <a:prstGeom prst="rect">
            <a:avLst/>
          </a:prstGeom>
        </p:spPr>
      </p:pic>
      <p:pic>
        <p:nvPicPr>
          <p:cNvPr id="16" name="Picture 15">
            <a:extLst>
              <a:ext uri="{FF2B5EF4-FFF2-40B4-BE49-F238E27FC236}">
                <a16:creationId xmlns:a16="http://schemas.microsoft.com/office/drawing/2014/main" id="{17896428-D4BC-47E0-B27E-3F00DEBD93B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162" y="1603839"/>
            <a:ext cx="1813333" cy="1427809"/>
          </a:xfrm>
          <a:prstGeom prst="rect">
            <a:avLst/>
          </a:prstGeom>
        </p:spPr>
      </p:pic>
      <p:sp>
        <p:nvSpPr>
          <p:cNvPr id="17" name="TextBox 16">
            <a:extLst>
              <a:ext uri="{FF2B5EF4-FFF2-40B4-BE49-F238E27FC236}">
                <a16:creationId xmlns:a16="http://schemas.microsoft.com/office/drawing/2014/main" id="{F23A0F02-11BC-40B8-A9F0-2B285222BF70}"/>
              </a:ext>
            </a:extLst>
          </p:cNvPr>
          <p:cNvSpPr txBox="1"/>
          <p:nvPr/>
        </p:nvSpPr>
        <p:spPr>
          <a:xfrm>
            <a:off x="1772982" y="1271376"/>
            <a:ext cx="2393138" cy="400110"/>
          </a:xfrm>
          <a:prstGeom prst="rect">
            <a:avLst/>
          </a:prstGeom>
          <a:noFill/>
        </p:spPr>
        <p:txBody>
          <a:bodyPr wrap="square" rtlCol="0">
            <a:spAutoFit/>
          </a:bodyPr>
          <a:lstStyle/>
          <a:p>
            <a:r>
              <a:rPr lang="en-US" sz="1000" b="1" dirty="0">
                <a:latin typeface="Tahoma" panose="020B0604030504040204" pitchFamily="34" charset="0"/>
                <a:ea typeface="Tahoma" panose="020B0604030504040204" pitchFamily="34" charset="0"/>
                <a:cs typeface="Tahoma" panose="020B0604030504040204" pitchFamily="34" charset="0"/>
              </a:rPr>
              <a:t>Higher Order</a:t>
            </a:r>
          </a:p>
          <a:p>
            <a:pPr marL="171450" indent="-1714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sp>
        <p:nvSpPr>
          <p:cNvPr id="18" name="TextBox 17">
            <a:extLst>
              <a:ext uri="{FF2B5EF4-FFF2-40B4-BE49-F238E27FC236}">
                <a16:creationId xmlns:a16="http://schemas.microsoft.com/office/drawing/2014/main" id="{C8D10FCB-69CC-428F-A86D-ABBBB73176CD}"/>
              </a:ext>
            </a:extLst>
          </p:cNvPr>
          <p:cNvSpPr txBox="1"/>
          <p:nvPr/>
        </p:nvSpPr>
        <p:spPr>
          <a:xfrm>
            <a:off x="1829802" y="417675"/>
            <a:ext cx="2393138" cy="400110"/>
          </a:xfrm>
          <a:prstGeom prst="rect">
            <a:avLst/>
          </a:prstGeom>
          <a:noFill/>
        </p:spPr>
        <p:txBody>
          <a:bodyPr wrap="square" rtlCol="0">
            <a:spAutoFit/>
          </a:bodyPr>
          <a:lstStyle/>
          <a:p>
            <a:r>
              <a:rPr lang="en-US" sz="1000" b="1" dirty="0">
                <a:latin typeface="Tahoma" panose="020B0604030504040204" pitchFamily="34" charset="0"/>
                <a:ea typeface="Tahoma" panose="020B0604030504040204" pitchFamily="34" charset="0"/>
                <a:cs typeface="Tahoma" panose="020B0604030504040204" pitchFamily="34" charset="0"/>
              </a:rPr>
              <a:t>First Order</a:t>
            </a:r>
          </a:p>
          <a:p>
            <a:pPr marL="171450" indent="-1714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21" name="Picture 20">
            <a:extLst>
              <a:ext uri="{FF2B5EF4-FFF2-40B4-BE49-F238E27FC236}">
                <a16:creationId xmlns:a16="http://schemas.microsoft.com/office/drawing/2014/main" id="{9310AEB1-66C7-452F-A827-09C58C24684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216962" y="1959342"/>
            <a:ext cx="2222476" cy="690286"/>
          </a:xfrm>
          <a:prstGeom prst="rect">
            <a:avLst/>
          </a:prstGeom>
        </p:spPr>
      </p:pic>
    </p:spTree>
    <p:extLst>
      <p:ext uri="{BB962C8B-B14F-4D97-AF65-F5344CB8AC3E}">
        <p14:creationId xmlns:p14="http://schemas.microsoft.com/office/powerpoint/2010/main" val="691483521"/>
      </p:ext>
    </p:extLst>
  </p:cSld>
  <p:clrMapOvr>
    <a:masterClrMapping/>
  </p:clrMapOvr>
  <p:transition>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Gradient Vector</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67</a:t>
            </a:fld>
            <a:r>
              <a:rPr spc="-55" dirty="0"/>
              <a:t> </a:t>
            </a:r>
            <a:r>
              <a:rPr spc="35" dirty="0"/>
              <a:t>/</a:t>
            </a:r>
            <a:endParaRPr spc="-55" dirty="0"/>
          </a:p>
        </p:txBody>
      </p:sp>
      <p:pic>
        <p:nvPicPr>
          <p:cNvPr id="19" name="Picture 18">
            <a:extLst>
              <a:ext uri="{FF2B5EF4-FFF2-40B4-BE49-F238E27FC236}">
                <a16:creationId xmlns:a16="http://schemas.microsoft.com/office/drawing/2014/main" id="{A12B3B1C-6725-41D1-A0E4-622D03197FB3}"/>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299192" y="2110071"/>
            <a:ext cx="912000" cy="153905"/>
          </a:xfrm>
          <a:prstGeom prst="rect">
            <a:avLst/>
          </a:prstGeom>
        </p:spPr>
      </p:pic>
      <p:pic>
        <p:nvPicPr>
          <p:cNvPr id="2050" name="Picture 2" descr="Elementary Calculus: Corollaries">
            <a:extLst>
              <a:ext uri="{FF2B5EF4-FFF2-40B4-BE49-F238E27FC236}">
                <a16:creationId xmlns:a16="http://schemas.microsoft.com/office/drawing/2014/main" id="{8C35547D-18D9-4905-AF9B-96816ADE626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36712" y="507198"/>
            <a:ext cx="2108444" cy="156627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4378577-B62B-490A-B3A0-CD5BD037787E}"/>
              </a:ext>
            </a:extLst>
          </p:cNvPr>
          <p:cNvSpPr txBox="1"/>
          <p:nvPr/>
        </p:nvSpPr>
        <p:spPr>
          <a:xfrm>
            <a:off x="2391587" y="405764"/>
            <a:ext cx="2165933" cy="2323713"/>
          </a:xfrm>
          <a:prstGeom prst="rect">
            <a:avLst/>
          </a:prstGeom>
          <a:noFill/>
        </p:spPr>
        <p:txBody>
          <a:bodyPr wrap="square" rtlCol="0">
            <a:spAutoFit/>
          </a:bodyPr>
          <a:lstStyle/>
          <a:p>
            <a:pPr marL="171450"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The gradient is a vector quantity that relates “grade” (climb) of a surface</a:t>
            </a:r>
          </a:p>
          <a:p>
            <a:pPr marL="171450"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The gradient gives the vector for the steepest grade of a surface at a point</a:t>
            </a:r>
          </a:p>
          <a:p>
            <a:pPr marL="628650" lvl="1"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Provides direction to put your tangent line so that you can get the maximum slope</a:t>
            </a:r>
          </a:p>
          <a:p>
            <a:pPr marL="171450" indent="-171450">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The gradient is one dimension lower than the function/surface</a:t>
            </a:r>
          </a:p>
          <a:p>
            <a:pPr marL="171450" indent="-171450">
              <a:buFont typeface="Arial" panose="020B0604020202020204" pitchFamily="34" charset="0"/>
              <a:buChar char="•"/>
            </a:pP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T</a:t>
            </a:r>
            <a:r>
              <a:rPr lang="en-US"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he gradient vector is always orthogonal, or </a:t>
            </a:r>
            <a:r>
              <a:rPr lang="en-US" sz="900" b="0" i="1" dirty="0">
                <a:solidFill>
                  <a:srgbClr val="000000"/>
                </a:solidFill>
                <a:effectLst/>
                <a:latin typeface="Tahoma" panose="020B0604030504040204" pitchFamily="34" charset="0"/>
                <a:ea typeface="Tahoma" panose="020B0604030504040204" pitchFamily="34" charset="0"/>
                <a:cs typeface="Tahoma" panose="020B0604030504040204" pitchFamily="34" charset="0"/>
              </a:rPr>
              <a:t>normal</a:t>
            </a:r>
            <a:r>
              <a:rPr lang="en-US"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to the surface at a point.</a:t>
            </a:r>
            <a:endParaRPr lang="en-US" sz="90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63" name="Picture 62">
            <a:extLst>
              <a:ext uri="{FF2B5EF4-FFF2-40B4-BE49-F238E27FC236}">
                <a16:creationId xmlns:a16="http://schemas.microsoft.com/office/drawing/2014/main" id="{7ED6ED3F-B7DC-4BDD-A8BA-739E55F8A54D}"/>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32772" y="2424556"/>
            <a:ext cx="1817904" cy="133333"/>
          </a:xfrm>
          <a:prstGeom prst="rect">
            <a:avLst/>
          </a:prstGeom>
        </p:spPr>
      </p:pic>
      <p:pic>
        <p:nvPicPr>
          <p:cNvPr id="40" name="Picture 39">
            <a:extLst>
              <a:ext uri="{FF2B5EF4-FFF2-40B4-BE49-F238E27FC236}">
                <a16:creationId xmlns:a16="http://schemas.microsoft.com/office/drawing/2014/main" id="{67F281B1-3F34-497A-AE1C-36BD6E95754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62111" y="2598966"/>
            <a:ext cx="1665524" cy="128000"/>
          </a:xfrm>
          <a:prstGeom prst="rect">
            <a:avLst/>
          </a:prstGeom>
        </p:spPr>
      </p:pic>
      <p:pic>
        <p:nvPicPr>
          <p:cNvPr id="36" name="Picture 35">
            <a:extLst>
              <a:ext uri="{FF2B5EF4-FFF2-40B4-BE49-F238E27FC236}">
                <a16:creationId xmlns:a16="http://schemas.microsoft.com/office/drawing/2014/main" id="{BC99AF92-C385-46A1-AB68-F35B36D0D238}"/>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90704" y="2956870"/>
            <a:ext cx="1700571" cy="134857"/>
          </a:xfrm>
          <a:prstGeom prst="rect">
            <a:avLst/>
          </a:prstGeom>
        </p:spPr>
      </p:pic>
      <p:pic>
        <p:nvPicPr>
          <p:cNvPr id="42" name="Picture 41">
            <a:extLst>
              <a:ext uri="{FF2B5EF4-FFF2-40B4-BE49-F238E27FC236}">
                <a16:creationId xmlns:a16="http://schemas.microsoft.com/office/drawing/2014/main" id="{D4990E79-83BC-474D-B311-B753FA68D4CA}"/>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682296" y="2780241"/>
            <a:ext cx="956190" cy="94476"/>
          </a:xfrm>
          <a:prstGeom prst="rect">
            <a:avLst/>
          </a:prstGeom>
        </p:spPr>
      </p:pic>
      <p:pic>
        <p:nvPicPr>
          <p:cNvPr id="44" name="Picture 43">
            <a:extLst>
              <a:ext uri="{FF2B5EF4-FFF2-40B4-BE49-F238E27FC236}">
                <a16:creationId xmlns:a16="http://schemas.microsoft.com/office/drawing/2014/main" id="{8358864F-3BB5-480A-9FD8-52C94DB6B858}"/>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2568265" y="2643737"/>
            <a:ext cx="1852190" cy="133333"/>
          </a:xfrm>
          <a:prstGeom prst="rect">
            <a:avLst/>
          </a:prstGeom>
        </p:spPr>
      </p:pic>
      <p:pic>
        <p:nvPicPr>
          <p:cNvPr id="46" name="Picture 45">
            <a:extLst>
              <a:ext uri="{FF2B5EF4-FFF2-40B4-BE49-F238E27FC236}">
                <a16:creationId xmlns:a16="http://schemas.microsoft.com/office/drawing/2014/main" id="{FAD5CAEF-D934-4480-9BBC-DC9D6A533537}"/>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2568265" y="2822271"/>
            <a:ext cx="1812571" cy="128000"/>
          </a:xfrm>
          <a:prstGeom prst="rect">
            <a:avLst/>
          </a:prstGeom>
        </p:spPr>
      </p:pic>
      <p:pic>
        <p:nvPicPr>
          <p:cNvPr id="48" name="Picture 47">
            <a:extLst>
              <a:ext uri="{FF2B5EF4-FFF2-40B4-BE49-F238E27FC236}">
                <a16:creationId xmlns:a16="http://schemas.microsoft.com/office/drawing/2014/main" id="{32BB1EEB-94FE-4750-9487-4C6B05DE1BBA}"/>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2484837" y="2977627"/>
            <a:ext cx="1979429" cy="134857"/>
          </a:xfrm>
          <a:prstGeom prst="rect">
            <a:avLst/>
          </a:prstGeom>
        </p:spPr>
      </p:pic>
      <p:sp>
        <p:nvSpPr>
          <p:cNvPr id="51" name="Rectangle 50">
            <a:extLst>
              <a:ext uri="{FF2B5EF4-FFF2-40B4-BE49-F238E27FC236}">
                <a16:creationId xmlns:a16="http://schemas.microsoft.com/office/drawing/2014/main" id="{ED314F3B-4F2E-4E6B-B73C-9F9DCAD5C1A3}"/>
              </a:ext>
            </a:extLst>
          </p:cNvPr>
          <p:cNvSpPr/>
          <p:nvPr/>
        </p:nvSpPr>
        <p:spPr>
          <a:xfrm>
            <a:off x="104562" y="2360193"/>
            <a:ext cx="2154892" cy="817982"/>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0DD8C7E-EA24-496F-9F1F-284399117AB5}"/>
              </a:ext>
            </a:extLst>
          </p:cNvPr>
          <p:cNvSpPr/>
          <p:nvPr/>
        </p:nvSpPr>
        <p:spPr>
          <a:xfrm>
            <a:off x="2422434" y="2598965"/>
            <a:ext cx="2083104" cy="579209"/>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F045F1F1-753D-45DF-A270-A420658982A4}"/>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227675" y="2102698"/>
            <a:ext cx="748952" cy="153905"/>
          </a:xfrm>
          <a:prstGeom prst="rect">
            <a:avLst/>
          </a:prstGeom>
        </p:spPr>
      </p:pic>
      <p:pic>
        <p:nvPicPr>
          <p:cNvPr id="61" name="Picture 60">
            <a:extLst>
              <a:ext uri="{FF2B5EF4-FFF2-40B4-BE49-F238E27FC236}">
                <a16:creationId xmlns:a16="http://schemas.microsoft.com/office/drawing/2014/main" id="{34EAE55B-4E20-4CB8-B47E-275762EF4E46}"/>
              </a:ext>
            </a:extLst>
          </p:cNvPr>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1081296" y="2152285"/>
            <a:ext cx="113524" cy="62476"/>
          </a:xfrm>
          <a:prstGeom prst="rect">
            <a:avLst/>
          </a:prstGeom>
        </p:spPr>
      </p:pic>
    </p:spTree>
    <p:extLst>
      <p:ext uri="{BB962C8B-B14F-4D97-AF65-F5344CB8AC3E}">
        <p14:creationId xmlns:p14="http://schemas.microsoft.com/office/powerpoint/2010/main" val="84314320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Gradient &amp; Level Curve (Visual)</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68</a:t>
            </a:fld>
            <a:r>
              <a:rPr spc="-55" dirty="0"/>
              <a:t> </a:t>
            </a:r>
            <a:r>
              <a:rPr spc="35" dirty="0"/>
              <a:t>/</a:t>
            </a:r>
            <a:endParaRPr spc="-55" dirty="0"/>
          </a:p>
        </p:txBody>
      </p:sp>
      <p:pic>
        <p:nvPicPr>
          <p:cNvPr id="15" name="Picture 2" descr="Gradients and Level Curves">
            <a:extLst>
              <a:ext uri="{FF2B5EF4-FFF2-40B4-BE49-F238E27FC236}">
                <a16:creationId xmlns:a16="http://schemas.microsoft.com/office/drawing/2014/main" id="{3CCBDE77-5A97-4C12-BB8B-9B42BE8FD44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45555" y="1156122"/>
            <a:ext cx="1919287" cy="133102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23F7879-AB51-4600-B9D2-5752267213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01" y="2150931"/>
            <a:ext cx="2296628" cy="91865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radients and Level Curves">
            <a:extLst>
              <a:ext uri="{FF2B5EF4-FFF2-40B4-BE49-F238E27FC236}">
                <a16:creationId xmlns:a16="http://schemas.microsoft.com/office/drawing/2014/main" id="{6CBBE600-E302-46F8-855D-1AFE2D782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053" y="479701"/>
            <a:ext cx="2132558" cy="135284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E143366-08A0-4BDB-B105-7874A10D5673}"/>
              </a:ext>
            </a:extLst>
          </p:cNvPr>
          <p:cNvSpPr/>
          <p:nvPr/>
        </p:nvSpPr>
        <p:spPr>
          <a:xfrm>
            <a:off x="2645555" y="1255885"/>
            <a:ext cx="1810174" cy="1331023"/>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F71A2E0-F4A0-4FE1-B69B-8BBF0BA17628}"/>
              </a:ext>
            </a:extLst>
          </p:cNvPr>
          <p:cNvSpPr/>
          <p:nvPr/>
        </p:nvSpPr>
        <p:spPr>
          <a:xfrm>
            <a:off x="147998" y="471858"/>
            <a:ext cx="2326050" cy="2699549"/>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7176859"/>
      </p:ext>
    </p:extLst>
  </p:cSld>
  <p:clrMapOvr>
    <a:masterClrMapping/>
  </p:clrMapOvr>
  <p:transition>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69</a:t>
            </a:fld>
            <a:r>
              <a:rPr spc="-55" dirty="0"/>
              <a:t> </a:t>
            </a:r>
            <a:r>
              <a:rPr spc="35" dirty="0"/>
              <a:t>/</a:t>
            </a:r>
            <a:endParaRPr spc="-55" dirty="0"/>
          </a:p>
        </p:txBody>
      </p:sp>
      <p:pic>
        <p:nvPicPr>
          <p:cNvPr id="14" name="Gradients and Partial Derivatives">
            <a:hlinkClick r:id="" action="ppaction://media"/>
            <a:extLst>
              <a:ext uri="{FF2B5EF4-FFF2-40B4-BE49-F238E27FC236}">
                <a16:creationId xmlns:a16="http://schemas.microsoft.com/office/drawing/2014/main" id="{42963D27-AD1F-4A68-BF03-1BB63B0B583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8124" y="713419"/>
            <a:ext cx="4051768" cy="2279817"/>
          </a:xfrm>
          <a:prstGeom prst="rect">
            <a:avLst/>
          </a:prstGeom>
          <a:ln w="76200">
            <a:solidFill>
              <a:srgbClr val="8C1414"/>
            </a:solidFill>
          </a:ln>
          <a:scene3d>
            <a:camera prst="orthographicFront"/>
            <a:lightRig rig="threePt" dir="t"/>
          </a:scene3d>
          <a:sp3d>
            <a:bevelT w="101600" prst="riblet"/>
          </a:sp3d>
        </p:spPr>
      </p:pic>
      <p:sp>
        <p:nvSpPr>
          <p:cNvPr id="15" name="TextBox 14">
            <a:extLst>
              <a:ext uri="{FF2B5EF4-FFF2-40B4-BE49-F238E27FC236}">
                <a16:creationId xmlns:a16="http://schemas.microsoft.com/office/drawing/2014/main" id="{761ABA0F-B499-4869-A9A2-A87962DEB7CD}"/>
              </a:ext>
            </a:extLst>
          </p:cNvPr>
          <p:cNvSpPr txBox="1"/>
          <p:nvPr/>
        </p:nvSpPr>
        <p:spPr>
          <a:xfrm>
            <a:off x="9296" y="14301"/>
            <a:ext cx="4876800" cy="584775"/>
          </a:xfrm>
          <a:prstGeom prst="rect">
            <a:avLst/>
          </a:prstGeom>
          <a:noFill/>
        </p:spPr>
        <p:txBody>
          <a:bodyPr wrap="square" rtlCol="0">
            <a:spAutoFit/>
          </a:bodyPr>
          <a:lstStyle/>
          <a:p>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Partial Derivative/Gradient Visualization</a:t>
            </a:r>
            <a:endParaRPr lang="en-US"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a:p>
            <a:endParaRPr lang="en-US" dirty="0"/>
          </a:p>
        </p:txBody>
      </p:sp>
    </p:spTree>
    <p:extLst>
      <p:ext uri="{BB962C8B-B14F-4D97-AF65-F5344CB8AC3E}">
        <p14:creationId xmlns:p14="http://schemas.microsoft.com/office/powerpoint/2010/main" val="267449644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82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1371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General Exam Tips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7</a:t>
            </a:fld>
            <a:r>
              <a:rPr spc="-55" dirty="0"/>
              <a:t> </a:t>
            </a:r>
            <a:r>
              <a:rPr spc="35" dirty="0"/>
              <a:t>/</a:t>
            </a:r>
            <a:endParaRPr spc="-55" dirty="0"/>
          </a:p>
        </p:txBody>
      </p:sp>
      <p:sp>
        <p:nvSpPr>
          <p:cNvPr id="14" name="TextBox 13">
            <a:extLst>
              <a:ext uri="{FF2B5EF4-FFF2-40B4-BE49-F238E27FC236}">
                <a16:creationId xmlns:a16="http://schemas.microsoft.com/office/drawing/2014/main" id="{E42A16F1-C5A2-40A0-8548-0104FCF4B70C}"/>
              </a:ext>
            </a:extLst>
          </p:cNvPr>
          <p:cNvSpPr txBox="1"/>
          <p:nvPr/>
        </p:nvSpPr>
        <p:spPr>
          <a:xfrm>
            <a:off x="85731" y="373335"/>
            <a:ext cx="4436554" cy="2970044"/>
          </a:xfrm>
          <a:prstGeom prst="rect">
            <a:avLst/>
          </a:prstGeom>
          <a:noFill/>
        </p:spPr>
        <p:txBody>
          <a:bodyPr wrap="square" rtlCol="0">
            <a:spAutoFit/>
          </a:bodyPr>
          <a:lstStyle/>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Start with definitions/principles and then consider simplifications, complexities, or constraints </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Every ‘hard problem’ has some type of principle or technique from a more basic problem</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Problems may have interconnected/overlapping concepts; therefore, identify overlap in content areas </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Questions may often ask for algebraic answers instead of numerical answers. These questions are no different from questions with numbers, they instead usually require an extra or creative step </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“Mind your numbers” – ensure that there are </a:t>
            </a:r>
            <a:r>
              <a:rPr lang="en-US" sz="850" u="sng" dirty="0">
                <a:latin typeface="Tahoma" panose="020B0604030504040204" pitchFamily="34" charset="0"/>
                <a:ea typeface="Tahoma" panose="020B0604030504040204" pitchFamily="34" charset="0"/>
                <a:cs typeface="Tahoma" panose="020B0604030504040204" pitchFamily="34" charset="0"/>
              </a:rPr>
              <a:t>NO</a:t>
            </a:r>
            <a:r>
              <a:rPr lang="en-US" sz="850" dirty="0">
                <a:latin typeface="Tahoma" panose="020B0604030504040204" pitchFamily="34" charset="0"/>
                <a:ea typeface="Tahoma" panose="020B0604030504040204" pitchFamily="34" charset="0"/>
                <a:cs typeface="Tahoma" panose="020B0604030504040204" pitchFamily="34" charset="0"/>
              </a:rPr>
              <a:t> ‘dumb’ mistakes since these are </a:t>
            </a:r>
            <a:r>
              <a:rPr lang="en-US" sz="850" i="1" dirty="0">
                <a:solidFill>
                  <a:srgbClr val="FF0000"/>
                </a:solidFill>
                <a:latin typeface="Tahoma" panose="020B0604030504040204" pitchFamily="34" charset="0"/>
                <a:ea typeface="Tahoma" panose="020B0604030504040204" pitchFamily="34" charset="0"/>
                <a:cs typeface="Tahoma" panose="020B0604030504040204" pitchFamily="34" charset="0"/>
              </a:rPr>
              <a:t>fatal</a:t>
            </a:r>
            <a:r>
              <a:rPr lang="en-US" sz="850" dirty="0">
                <a:latin typeface="Tahoma" panose="020B0604030504040204" pitchFamily="34" charset="0"/>
                <a:ea typeface="Tahoma" panose="020B0604030504040204" pitchFamily="34" charset="0"/>
                <a:cs typeface="Tahoma" panose="020B0604030504040204" pitchFamily="34" charset="0"/>
              </a:rPr>
              <a:t>. One can check his/her work one goes and focus on accuracy while having a reasonable speed. EX: When checking your work, check for individual characters or letters or check for common mistakes made during practice exams</a:t>
            </a:r>
          </a:p>
          <a:p>
            <a:pPr marL="628650" lvl="1"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Engine Mode – mindset that I will not make any mistakes </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Organize your work to show logic. </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Take a 5 second breather by not looking at the screen for 5 seconds </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Play to your strengths (do section/problem that you feel strongest about first and collect those points!)</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If stuck re-read questions for hints or details/specific wording. </a:t>
            </a:r>
          </a:p>
          <a:p>
            <a:pPr marL="171450" indent="-171450">
              <a:buFont typeface="Arial" panose="020B0604020202020204" pitchFamily="34" charset="0"/>
              <a:buChar char="•"/>
            </a:pPr>
            <a:r>
              <a:rPr lang="en-US" sz="850" dirty="0">
                <a:latin typeface="Tahoma" panose="020B0604030504040204" pitchFamily="34" charset="0"/>
                <a:ea typeface="Tahoma" panose="020B0604030504040204" pitchFamily="34" charset="0"/>
                <a:cs typeface="Tahoma" panose="020B0604030504040204" pitchFamily="34" charset="0"/>
              </a:rPr>
              <a:t>It is okay to not be able to answer a question when you first see it (do not panic). When you come back to the problem you will often find that you are now able to solve it.</a:t>
            </a:r>
          </a:p>
        </p:txBody>
      </p:sp>
      <p:sp>
        <p:nvSpPr>
          <p:cNvPr id="15" name="object 12">
            <a:extLst>
              <a:ext uri="{FF2B5EF4-FFF2-40B4-BE49-F238E27FC236}">
                <a16:creationId xmlns:a16="http://schemas.microsoft.com/office/drawing/2014/main" id="{D9971F92-6D62-66A9-03DC-96008070D2C0}"/>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Tree>
    <p:extLst>
      <p:ext uri="{BB962C8B-B14F-4D97-AF65-F5344CB8AC3E}">
        <p14:creationId xmlns:p14="http://schemas.microsoft.com/office/powerpoint/2010/main" val="6665222"/>
      </p:ext>
    </p:extLst>
  </p:cSld>
  <p:clrMapOvr>
    <a:masterClrMapping/>
  </p:clrMapOvr>
  <p:transition>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2121662"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Directional Derivatives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70</a:t>
            </a:fld>
            <a:r>
              <a:rPr spc="-55" dirty="0"/>
              <a:t> </a:t>
            </a:r>
            <a:r>
              <a:rPr spc="35" dirty="0"/>
              <a:t>/</a:t>
            </a:r>
            <a:endParaRPr spc="-55" dirty="0"/>
          </a:p>
        </p:txBody>
      </p:sp>
      <p:sp>
        <p:nvSpPr>
          <p:cNvPr id="14" name="TextBox 13">
            <a:extLst>
              <a:ext uri="{FF2B5EF4-FFF2-40B4-BE49-F238E27FC236}">
                <a16:creationId xmlns:a16="http://schemas.microsoft.com/office/drawing/2014/main" id="{6EE8B02D-1C86-441F-8C8C-66E46CA4B288}"/>
              </a:ext>
            </a:extLst>
          </p:cNvPr>
          <p:cNvSpPr txBox="1"/>
          <p:nvPr/>
        </p:nvSpPr>
        <p:spPr>
          <a:xfrm>
            <a:off x="119227" y="378408"/>
            <a:ext cx="4500693" cy="2508379"/>
          </a:xfrm>
          <a:prstGeom prst="rect">
            <a:avLst/>
          </a:prstGeom>
          <a:noFill/>
        </p:spPr>
        <p:txBody>
          <a:bodyPr wrap="square" rtlCol="0">
            <a:spAutoFit/>
          </a:bodyPr>
          <a:lstStyle/>
          <a:p>
            <a:pPr marL="171450" indent="-171450" algn="l" rtl="0">
              <a:buFont typeface="Arial" panose="020B0604020202020204" pitchFamily="34" charset="0"/>
              <a:buChar char="•"/>
            </a:pPr>
            <a:r>
              <a:rPr lang="en-US" sz="1000" dirty="0">
                <a:solidFill>
                  <a:srgbClr val="282829"/>
                </a:solidFill>
                <a:latin typeface="Tahoma" panose="020B0604030504040204" pitchFamily="34" charset="0"/>
                <a:ea typeface="Tahoma" panose="020B0604030504040204" pitchFamily="34" charset="0"/>
                <a:cs typeface="Tahoma" panose="020B0604030504040204" pitchFamily="34" charset="0"/>
              </a:rPr>
              <a:t>A </a:t>
            </a:r>
            <a:r>
              <a:rPr lang="en-US" sz="1000" b="1" dirty="0">
                <a:solidFill>
                  <a:srgbClr val="282829"/>
                </a:solidFill>
                <a:latin typeface="Tahoma" panose="020B0604030504040204" pitchFamily="34" charset="0"/>
                <a:ea typeface="Tahoma" panose="020B0604030504040204" pitchFamily="34" charset="0"/>
                <a:cs typeface="Tahoma" panose="020B0604030504040204" pitchFamily="34" charset="0"/>
              </a:rPr>
              <a:t>partial derivative</a:t>
            </a:r>
            <a:r>
              <a:rPr lang="en-US" sz="1000" dirty="0">
                <a:solidFill>
                  <a:srgbClr val="282829"/>
                </a:solidFill>
                <a:latin typeface="Tahoma" panose="020B0604030504040204" pitchFamily="34" charset="0"/>
                <a:ea typeface="Tahoma" panose="020B0604030504040204" pitchFamily="34" charset="0"/>
                <a:cs typeface="Tahoma" panose="020B0604030504040204" pitchFamily="34" charset="0"/>
              </a:rPr>
              <a:t> </a:t>
            </a:r>
            <a:r>
              <a:rPr lang="en-US" sz="1000" u="sng" dirty="0">
                <a:solidFill>
                  <a:srgbClr val="282829"/>
                </a:solidFill>
                <a:latin typeface="Tahoma" panose="020B0604030504040204" pitchFamily="34" charset="0"/>
                <a:ea typeface="Tahoma" panose="020B0604030504040204" pitchFamily="34" charset="0"/>
                <a:cs typeface="Tahoma" panose="020B0604030504040204" pitchFamily="34" charset="0"/>
              </a:rPr>
              <a:t>is not ‘coordinate free’</a:t>
            </a:r>
          </a:p>
          <a:p>
            <a:pPr marL="171450" indent="-171450">
              <a:buFont typeface="Arial" panose="020B0604020202020204" pitchFamily="34" charset="0"/>
              <a:buChar char="•"/>
            </a:pPr>
            <a:r>
              <a:rPr lang="en-US" sz="1000" b="0" dirty="0">
                <a:solidFill>
                  <a:srgbClr val="282829"/>
                </a:solidFill>
                <a:effectLst/>
                <a:latin typeface="Tahoma" panose="020B0604030504040204" pitchFamily="34" charset="0"/>
                <a:ea typeface="Tahoma" panose="020B0604030504040204" pitchFamily="34" charset="0"/>
                <a:cs typeface="Tahoma" panose="020B0604030504040204" pitchFamily="34" charset="0"/>
              </a:rPr>
              <a:t>A </a:t>
            </a:r>
            <a:r>
              <a:rPr lang="en-US" sz="1000" b="1" dirty="0">
                <a:solidFill>
                  <a:srgbClr val="282829"/>
                </a:solidFill>
                <a:effectLst/>
                <a:latin typeface="Tahoma" panose="020B0604030504040204" pitchFamily="34" charset="0"/>
                <a:ea typeface="Tahoma" panose="020B0604030504040204" pitchFamily="34" charset="0"/>
                <a:cs typeface="Tahoma" panose="020B0604030504040204" pitchFamily="34" charset="0"/>
              </a:rPr>
              <a:t>partial derivative</a:t>
            </a:r>
            <a:r>
              <a:rPr lang="en-US" sz="1000" b="0" dirty="0">
                <a:solidFill>
                  <a:srgbClr val="282829"/>
                </a:solidFill>
                <a:effectLst/>
                <a:latin typeface="Tahoma" panose="020B0604030504040204" pitchFamily="34" charset="0"/>
                <a:ea typeface="Tahoma" panose="020B0604030504040204" pitchFamily="34" charset="0"/>
                <a:cs typeface="Tahoma" panose="020B0604030504040204" pitchFamily="34" charset="0"/>
              </a:rPr>
              <a:t> is, in effect, a directional derivative in the “increasing” direction along the appropriate axis.</a:t>
            </a:r>
          </a:p>
          <a:p>
            <a:pPr marL="171450" indent="-171450">
              <a:buFont typeface="Arial" panose="020B0604020202020204" pitchFamily="34" charset="0"/>
              <a:buChar char="•"/>
            </a:pPr>
            <a:r>
              <a:rPr kumimoji="0" lang="en-US" altLang="en-US" sz="1000" b="0" i="0" u="none"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A </a:t>
            </a:r>
            <a:r>
              <a:rPr kumimoji="0" lang="en-US" altLang="en-US" sz="1000" b="1" i="0" u="none"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partial derivative </a:t>
            </a:r>
            <a:r>
              <a:rPr kumimoji="0" lang="en-US" altLang="en-US" sz="1000" b="0" i="0" u="none"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is the rate of change of f(</a:t>
            </a:r>
            <a:r>
              <a:rPr kumimoji="0" lang="en-US" altLang="en-US" sz="1000" b="0" i="0" u="none" strike="noStrike" cap="none" normalizeH="0" baseline="0" dirty="0" err="1">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x,y</a:t>
            </a:r>
            <a:r>
              <a:rPr kumimoji="0" lang="en-US" altLang="en-US" sz="1000" b="0" i="0" u="none"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 which can be thought of the </a:t>
            </a:r>
            <a:r>
              <a:rPr kumimoji="0" lang="en-US" altLang="en-US" sz="1000" b="0" i="0" u="sng"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slope of the function</a:t>
            </a:r>
            <a:r>
              <a:rPr kumimoji="0" lang="en-US" altLang="en-US" sz="1000" b="0" i="0" u="none"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 at a point (x0,y0).</a:t>
            </a:r>
          </a:p>
          <a:p>
            <a:pPr marL="171450" indent="-171450">
              <a:buFont typeface="Arial" panose="020B0604020202020204" pitchFamily="34" charset="0"/>
              <a:buChar char="•"/>
            </a:pPr>
            <a:r>
              <a:rPr lang="en-US" sz="1000" b="1" dirty="0">
                <a:solidFill>
                  <a:srgbClr val="242729"/>
                </a:solidFill>
                <a:latin typeface="Tahoma" panose="020B0604030504040204" pitchFamily="34" charset="0"/>
                <a:ea typeface="Tahoma" panose="020B0604030504040204" pitchFamily="34" charset="0"/>
                <a:cs typeface="Tahoma" panose="020B0604030504040204" pitchFamily="34" charset="0"/>
              </a:rPr>
              <a:t>D</a:t>
            </a:r>
            <a:r>
              <a:rPr lang="en-US" sz="1000" b="1" i="0" dirty="0">
                <a:solidFill>
                  <a:srgbClr val="242729"/>
                </a:solidFill>
                <a:effectLst/>
                <a:latin typeface="Tahoma" panose="020B0604030504040204" pitchFamily="34" charset="0"/>
                <a:ea typeface="Tahoma" panose="020B0604030504040204" pitchFamily="34" charset="0"/>
                <a:cs typeface="Tahoma" panose="020B0604030504040204" pitchFamily="34" charset="0"/>
              </a:rPr>
              <a:t>irectional derivative</a:t>
            </a:r>
            <a:r>
              <a:rPr lang="en-US" sz="1000" b="0" i="0" dirty="0">
                <a:solidFill>
                  <a:srgbClr val="242729"/>
                </a:solidFill>
                <a:effectLst/>
                <a:latin typeface="Tahoma" panose="020B0604030504040204" pitchFamily="34" charset="0"/>
                <a:ea typeface="Tahoma" panose="020B0604030504040204" pitchFamily="34" charset="0"/>
                <a:cs typeface="Tahoma" panose="020B0604030504040204" pitchFamily="34" charset="0"/>
              </a:rPr>
              <a:t>, on the other hand, </a:t>
            </a:r>
            <a:r>
              <a:rPr lang="en-US" sz="1000" b="0" i="0" u="sng" dirty="0">
                <a:solidFill>
                  <a:srgbClr val="242729"/>
                </a:solidFill>
                <a:effectLst/>
                <a:latin typeface="Tahoma" panose="020B0604030504040204" pitchFamily="34" charset="0"/>
                <a:ea typeface="Tahoma" panose="020B0604030504040204" pitchFamily="34" charset="0"/>
                <a:cs typeface="Tahoma" panose="020B0604030504040204" pitchFamily="34" charset="0"/>
              </a:rPr>
              <a:t>is coordinate free</a:t>
            </a:r>
          </a:p>
          <a:p>
            <a:pPr marL="171450" indent="-171450">
              <a:buFont typeface="Arial" panose="020B0604020202020204" pitchFamily="34" charset="0"/>
              <a:buChar char="•"/>
            </a:pPr>
            <a:r>
              <a:rPr kumimoji="0" lang="en-US" altLang="en-US" sz="1000" b="1" i="0" u="none"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Directional derivative</a:t>
            </a:r>
            <a:r>
              <a:rPr kumimoji="0" lang="en-US" altLang="en-US" sz="1000" b="0" i="0" u="none"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 is the instantaneous rate of change (which is a scalar) of f(</a:t>
            </a:r>
            <a:r>
              <a:rPr kumimoji="0" lang="en-US" altLang="en-US" sz="1000" b="0" i="0" u="none" strike="noStrike" cap="none" normalizeH="0" baseline="0" dirty="0" err="1">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x,y</a:t>
            </a:r>
            <a:r>
              <a:rPr kumimoji="0" lang="en-US" altLang="en-US" sz="1000" b="0" i="0" u="none"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 in the </a:t>
            </a:r>
            <a:r>
              <a:rPr kumimoji="0" lang="en-US" altLang="en-US" sz="1000" b="0" i="0" u="sng"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rPr>
              <a:t>direction of the unit vector u</a:t>
            </a:r>
          </a:p>
          <a:p>
            <a:pPr marL="171450" indent="-171450">
              <a:buFont typeface="Arial" panose="020B0604020202020204" pitchFamily="34" charset="0"/>
              <a:buChar char="•"/>
            </a:pPr>
            <a:r>
              <a:rPr lang="en-US" sz="1000" b="1" dirty="0">
                <a:solidFill>
                  <a:srgbClr val="282829"/>
                </a:solidFill>
                <a:effectLst/>
                <a:latin typeface="Tahoma" panose="020B0604030504040204" pitchFamily="34" charset="0"/>
                <a:ea typeface="Tahoma" panose="020B0604030504040204" pitchFamily="34" charset="0"/>
                <a:cs typeface="Tahoma" panose="020B0604030504040204" pitchFamily="34" charset="0"/>
              </a:rPr>
              <a:t>Directional derivative</a:t>
            </a:r>
            <a:r>
              <a:rPr lang="en-US" sz="1000" b="0" dirty="0">
                <a:solidFill>
                  <a:srgbClr val="282829"/>
                </a:solidFill>
                <a:effectLst/>
                <a:latin typeface="Tahoma" panose="020B0604030504040204" pitchFamily="34" charset="0"/>
                <a:ea typeface="Tahoma" panose="020B0604030504040204" pitchFamily="34" charset="0"/>
                <a:cs typeface="Tahoma" panose="020B0604030504040204" pitchFamily="34" charset="0"/>
              </a:rPr>
              <a:t> measures the rate of change in some direction from a point, and that direction could be any unit vector</a:t>
            </a:r>
          </a:p>
          <a:p>
            <a:pPr marL="171450" indent="-171450">
              <a:buFont typeface="Arial" panose="020B0604020202020204" pitchFamily="34" charset="0"/>
              <a:buChar char="•"/>
            </a:pPr>
            <a:endParaRPr kumimoji="0" lang="en-US" altLang="en-US" sz="1000" b="0" i="0" u="sng"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endParaRPr>
          </a:p>
          <a:p>
            <a:endParaRPr kumimoji="0" lang="en-US" altLang="en-US" sz="900" b="0" i="0" u="none" strike="noStrike" cap="none" normalizeH="0" baseline="0" dirty="0">
              <a:ln>
                <a:noFill/>
              </a:ln>
              <a:solidFill>
                <a:srgbClr val="242729"/>
              </a:solidFill>
              <a:effectLst/>
              <a:latin typeface="Tahoma" panose="020B0604030504040204" pitchFamily="34" charset="0"/>
              <a:ea typeface="Tahoma" panose="020B0604030504040204" pitchFamily="34" charset="0"/>
              <a:cs typeface="Tahoma" panose="020B0604030504040204" pitchFamily="34" charset="0"/>
            </a:endParaRPr>
          </a:p>
          <a:p>
            <a:pPr marL="171450" indent="-171450" algn="l" rtl="0">
              <a:buFont typeface="Arial" panose="020B0604020202020204" pitchFamily="34" charset="0"/>
              <a:buChar char="•"/>
            </a:pPr>
            <a:endParaRPr lang="en-US" sz="1000" b="0" i="0" dirty="0">
              <a:solidFill>
                <a:srgbClr val="242729"/>
              </a:solidFill>
              <a:effectLst/>
              <a:latin typeface="Georgia" panose="02040502050405020303" pitchFamily="18" charset="0"/>
            </a:endParaRPr>
          </a:p>
          <a:p>
            <a:pPr marL="171450" indent="-171450" algn="l" rtl="0">
              <a:buFont typeface="Arial" panose="020B0604020202020204" pitchFamily="34" charset="0"/>
              <a:buChar char="•"/>
            </a:pPr>
            <a:endParaRPr lang="en-US" sz="1000" b="0" dirty="0">
              <a:solidFill>
                <a:srgbClr val="282829"/>
              </a:solidFill>
              <a:effectLst/>
              <a:latin typeface="Tahoma" panose="020B0604030504040204" pitchFamily="34" charset="0"/>
              <a:ea typeface="Tahoma" panose="020B0604030504040204" pitchFamily="34" charset="0"/>
              <a:cs typeface="Tahoma" panose="020B0604030504040204" pitchFamily="34" charset="0"/>
            </a:endParaRPr>
          </a:p>
          <a:p>
            <a:endParaRPr lang="en-US" dirty="0"/>
          </a:p>
        </p:txBody>
      </p:sp>
      <p:pic>
        <p:nvPicPr>
          <p:cNvPr id="6148" name="Picture 4" descr="Partial derivative by limit definition - Math Insight">
            <a:extLst>
              <a:ext uri="{FF2B5EF4-FFF2-40B4-BE49-F238E27FC236}">
                <a16:creationId xmlns:a16="http://schemas.microsoft.com/office/drawing/2014/main" id="{AB8BD789-14CA-4B58-88B7-A3C0F660D5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327" y="1976884"/>
            <a:ext cx="1669174" cy="118348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11236E55-E198-4560-BD3D-7194EEFC1A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39183" y="1980478"/>
            <a:ext cx="1502619" cy="109954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A080E20-E73D-4EFA-9CC4-730794ED6E4C}"/>
              </a:ext>
            </a:extLst>
          </p:cNvPr>
          <p:cNvSpPr txBox="1"/>
          <p:nvPr/>
        </p:nvSpPr>
        <p:spPr>
          <a:xfrm>
            <a:off x="870611" y="3080529"/>
            <a:ext cx="2201341" cy="184666"/>
          </a:xfrm>
          <a:prstGeom prst="rect">
            <a:avLst/>
          </a:prstGeom>
          <a:noFill/>
        </p:spPr>
        <p:txBody>
          <a:bodyPr wrap="square" rtlCol="0">
            <a:spAutoFit/>
          </a:bodyPr>
          <a:lstStyle/>
          <a:p>
            <a:r>
              <a:rPr lang="en-US" sz="600" b="1" dirty="0">
                <a:latin typeface="Tahoma" panose="020B0604030504040204" pitchFamily="34" charset="0"/>
                <a:ea typeface="Tahoma" panose="020B0604030504040204" pitchFamily="34" charset="0"/>
                <a:cs typeface="Tahoma" panose="020B0604030504040204" pitchFamily="34" charset="0"/>
              </a:rPr>
              <a:t>Partial Derivative</a:t>
            </a:r>
          </a:p>
        </p:txBody>
      </p:sp>
      <p:sp>
        <p:nvSpPr>
          <p:cNvPr id="18" name="TextBox 17">
            <a:extLst>
              <a:ext uri="{FF2B5EF4-FFF2-40B4-BE49-F238E27FC236}">
                <a16:creationId xmlns:a16="http://schemas.microsoft.com/office/drawing/2014/main" id="{5E6AA7FC-1C4B-4323-8791-62BC1BFFFF09}"/>
              </a:ext>
            </a:extLst>
          </p:cNvPr>
          <p:cNvSpPr txBox="1"/>
          <p:nvPr/>
        </p:nvSpPr>
        <p:spPr>
          <a:xfrm>
            <a:off x="3036102" y="3053564"/>
            <a:ext cx="2201341" cy="184666"/>
          </a:xfrm>
          <a:prstGeom prst="rect">
            <a:avLst/>
          </a:prstGeom>
          <a:noFill/>
        </p:spPr>
        <p:txBody>
          <a:bodyPr wrap="square" rtlCol="0">
            <a:spAutoFit/>
          </a:bodyPr>
          <a:lstStyle/>
          <a:p>
            <a:r>
              <a:rPr lang="en-US" sz="600" b="1" dirty="0">
                <a:latin typeface="Tahoma" panose="020B0604030504040204" pitchFamily="34" charset="0"/>
                <a:ea typeface="Tahoma" panose="020B0604030504040204" pitchFamily="34" charset="0"/>
                <a:cs typeface="Tahoma" panose="020B0604030504040204" pitchFamily="34" charset="0"/>
              </a:rPr>
              <a:t>Directional Derivative</a:t>
            </a:r>
          </a:p>
        </p:txBody>
      </p:sp>
    </p:spTree>
    <p:extLst>
      <p:ext uri="{BB962C8B-B14F-4D97-AF65-F5344CB8AC3E}">
        <p14:creationId xmlns:p14="http://schemas.microsoft.com/office/powerpoint/2010/main" val="275659766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8" cstate="print"/>
              <a:stretch>
                <a:fillRect/>
              </a:stretch>
            </a:blipFill>
          </p:spPr>
          <p:txBody>
            <a:bodyPr wrap="square" lIns="0" tIns="0" rIns="0" bIns="0" rtlCol="0"/>
            <a:lstStyle/>
            <a:p>
              <a:endParaRPr/>
            </a:p>
          </p:txBody>
        </p:sp>
      </p:grpSp>
      <p:sp>
        <p:nvSpPr>
          <p:cNvPr id="5" name="object 5"/>
          <p:cNvSpPr txBox="1"/>
          <p:nvPr/>
        </p:nvSpPr>
        <p:spPr>
          <a:xfrm>
            <a:off x="95300" y="39215"/>
            <a:ext cx="32003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Directional Derivatives (cont.)</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71</a:t>
            </a:fld>
            <a:r>
              <a:rPr spc="-55" dirty="0"/>
              <a:t> </a:t>
            </a:r>
            <a:r>
              <a:rPr spc="35" dirty="0"/>
              <a:t>/</a:t>
            </a:r>
            <a:endParaRPr spc="-55" dirty="0"/>
          </a:p>
        </p:txBody>
      </p:sp>
      <p:pic>
        <p:nvPicPr>
          <p:cNvPr id="21" name="Picture 20">
            <a:extLst>
              <a:ext uri="{FF2B5EF4-FFF2-40B4-BE49-F238E27FC236}">
                <a16:creationId xmlns:a16="http://schemas.microsoft.com/office/drawing/2014/main" id="{D00FD84A-F8C5-4D4F-8730-D7A83744488E}"/>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16009" y="1560449"/>
            <a:ext cx="2400762" cy="278857"/>
          </a:xfrm>
          <a:prstGeom prst="rect">
            <a:avLst/>
          </a:prstGeom>
        </p:spPr>
      </p:pic>
      <p:pic>
        <p:nvPicPr>
          <p:cNvPr id="23" name="Picture 22">
            <a:extLst>
              <a:ext uri="{FF2B5EF4-FFF2-40B4-BE49-F238E27FC236}">
                <a16:creationId xmlns:a16="http://schemas.microsoft.com/office/drawing/2014/main" id="{F252C232-6B14-47A4-A638-2CDB1757FD8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38486" y="1387346"/>
            <a:ext cx="1155809" cy="131810"/>
          </a:xfrm>
          <a:prstGeom prst="rect">
            <a:avLst/>
          </a:prstGeom>
        </p:spPr>
      </p:pic>
      <p:pic>
        <p:nvPicPr>
          <p:cNvPr id="24" name="Picture 23">
            <a:extLst>
              <a:ext uri="{FF2B5EF4-FFF2-40B4-BE49-F238E27FC236}">
                <a16:creationId xmlns:a16="http://schemas.microsoft.com/office/drawing/2014/main" id="{26FF09EA-0067-49B6-9CF3-71302B86E513}"/>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89061" y="918731"/>
            <a:ext cx="2006857" cy="277333"/>
          </a:xfrm>
          <a:prstGeom prst="rect">
            <a:avLst/>
          </a:prstGeom>
        </p:spPr>
      </p:pic>
      <p:sp>
        <p:nvSpPr>
          <p:cNvPr id="25" name="TextBox 24">
            <a:extLst>
              <a:ext uri="{FF2B5EF4-FFF2-40B4-BE49-F238E27FC236}">
                <a16:creationId xmlns:a16="http://schemas.microsoft.com/office/drawing/2014/main" id="{A7C9E6DB-8039-448D-860B-90C890EE97E4}"/>
              </a:ext>
            </a:extLst>
          </p:cNvPr>
          <p:cNvSpPr txBox="1"/>
          <p:nvPr/>
        </p:nvSpPr>
        <p:spPr>
          <a:xfrm>
            <a:off x="594804" y="326003"/>
            <a:ext cx="2201341" cy="246221"/>
          </a:xfrm>
          <a:prstGeom prst="rect">
            <a:avLst/>
          </a:prstGeom>
          <a:noFill/>
        </p:spPr>
        <p:txBody>
          <a:bodyPr wrap="square" rtlCol="0">
            <a:spAutoFit/>
          </a:bodyPr>
          <a:lstStyle/>
          <a:p>
            <a:r>
              <a:rPr lang="en-US" sz="1000" b="1" dirty="0">
                <a:latin typeface="Tahoma" panose="020B0604030504040204" pitchFamily="34" charset="0"/>
                <a:ea typeface="Tahoma" panose="020B0604030504040204" pitchFamily="34" charset="0"/>
                <a:cs typeface="Tahoma" panose="020B0604030504040204" pitchFamily="34" charset="0"/>
              </a:rPr>
              <a:t>Partial Derivative</a:t>
            </a:r>
          </a:p>
        </p:txBody>
      </p:sp>
      <p:sp>
        <p:nvSpPr>
          <p:cNvPr id="27" name="TextBox 26">
            <a:extLst>
              <a:ext uri="{FF2B5EF4-FFF2-40B4-BE49-F238E27FC236}">
                <a16:creationId xmlns:a16="http://schemas.microsoft.com/office/drawing/2014/main" id="{DB5F0B76-9203-479A-9041-31FF791EDF49}"/>
              </a:ext>
            </a:extLst>
          </p:cNvPr>
          <p:cNvSpPr txBox="1"/>
          <p:nvPr/>
        </p:nvSpPr>
        <p:spPr>
          <a:xfrm>
            <a:off x="516407" y="1158577"/>
            <a:ext cx="2201341" cy="246221"/>
          </a:xfrm>
          <a:prstGeom prst="rect">
            <a:avLst/>
          </a:prstGeom>
          <a:noFill/>
        </p:spPr>
        <p:txBody>
          <a:bodyPr wrap="square" rtlCol="0">
            <a:spAutoFit/>
          </a:bodyPr>
          <a:lstStyle/>
          <a:p>
            <a:r>
              <a:rPr lang="en-US" sz="1000" b="1" dirty="0">
                <a:latin typeface="Tahoma" panose="020B0604030504040204" pitchFamily="34" charset="0"/>
                <a:ea typeface="Tahoma" panose="020B0604030504040204" pitchFamily="34" charset="0"/>
                <a:cs typeface="Tahoma" panose="020B0604030504040204" pitchFamily="34" charset="0"/>
              </a:rPr>
              <a:t>Directional Derivative</a:t>
            </a:r>
          </a:p>
        </p:txBody>
      </p:sp>
      <p:pic>
        <p:nvPicPr>
          <p:cNvPr id="28" name="Picture 27">
            <a:extLst>
              <a:ext uri="{FF2B5EF4-FFF2-40B4-BE49-F238E27FC236}">
                <a16:creationId xmlns:a16="http://schemas.microsoft.com/office/drawing/2014/main" id="{E6400346-618E-418E-B0C8-B5683589F5A7}"/>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80928" y="556979"/>
            <a:ext cx="2009904" cy="277333"/>
          </a:xfrm>
          <a:prstGeom prst="rect">
            <a:avLst/>
          </a:prstGeom>
        </p:spPr>
      </p:pic>
      <p:sp>
        <p:nvSpPr>
          <p:cNvPr id="30" name="TextBox 29">
            <a:extLst>
              <a:ext uri="{FF2B5EF4-FFF2-40B4-BE49-F238E27FC236}">
                <a16:creationId xmlns:a16="http://schemas.microsoft.com/office/drawing/2014/main" id="{20FBF0F3-2636-4A67-98F9-8BEA7BF3AB5D}"/>
              </a:ext>
            </a:extLst>
          </p:cNvPr>
          <p:cNvSpPr txBox="1"/>
          <p:nvPr/>
        </p:nvSpPr>
        <p:spPr>
          <a:xfrm>
            <a:off x="2516772" y="412472"/>
            <a:ext cx="2100059" cy="1785104"/>
          </a:xfrm>
          <a:prstGeom prst="rect">
            <a:avLst/>
          </a:prstGeom>
          <a:noFill/>
        </p:spPr>
        <p:txBody>
          <a:bodyPr wrap="square" rtlCol="0">
            <a:spAutoFit/>
          </a:bodyPr>
          <a:lstStyle/>
          <a:p>
            <a:pPr marL="171450" indent="-171450">
              <a:buFont typeface="Arial" panose="020B0604020202020204" pitchFamily="34" charset="0"/>
              <a:buChar char="•"/>
            </a:pPr>
            <a:r>
              <a:rPr lang="en-US" sz="1000" b="1" dirty="0">
                <a:latin typeface="Tahoma" panose="020B0604030504040204" pitchFamily="34" charset="0"/>
                <a:ea typeface="Tahoma" panose="020B0604030504040204" pitchFamily="34" charset="0"/>
                <a:cs typeface="Tahoma" panose="020B0604030504040204" pitchFamily="34" charset="0"/>
              </a:rPr>
              <a:t>Directional derivative definition </a:t>
            </a:r>
            <a:r>
              <a:rPr lang="en-US" sz="1000" dirty="0">
                <a:latin typeface="Tahoma" panose="020B0604030504040204" pitchFamily="34" charset="0"/>
                <a:ea typeface="Tahoma" panose="020B0604030504040204" pitchFamily="34" charset="0"/>
                <a:cs typeface="Tahoma" panose="020B0604030504040204" pitchFamily="34" charset="0"/>
              </a:rPr>
              <a:t>is like that of the partial derivative definition but </a:t>
            </a:r>
            <a:r>
              <a:rPr lang="en-US" sz="1000" i="1" dirty="0">
                <a:latin typeface="Tahoma" panose="020B0604030504040204" pitchFamily="34" charset="0"/>
                <a:ea typeface="Tahoma" panose="020B0604030504040204" pitchFamily="34" charset="0"/>
                <a:cs typeface="Tahoma" panose="020B0604030504040204" pitchFamily="34" charset="0"/>
              </a:rPr>
              <a:t>different</a:t>
            </a:r>
            <a:r>
              <a:rPr lang="en-US" sz="1000" dirty="0">
                <a:latin typeface="Tahoma" panose="020B0604030504040204" pitchFamily="34" charset="0"/>
                <a:ea typeface="Tahoma" panose="020B0604030504040204" pitchFamily="34" charset="0"/>
                <a:cs typeface="Tahoma" panose="020B0604030504040204" pitchFamily="34" charset="0"/>
              </a:rPr>
              <a:t>.</a:t>
            </a:r>
          </a:p>
          <a:p>
            <a:pPr marL="171450" indent="-171450">
              <a:buFont typeface="Arial" panose="020B0604020202020204" pitchFamily="34" charset="0"/>
              <a:buChar char="•"/>
            </a:pPr>
            <a:r>
              <a:rPr lang="en-US" sz="1000" b="1" dirty="0">
                <a:latin typeface="Tahoma" panose="020B0604030504040204" pitchFamily="34" charset="0"/>
                <a:ea typeface="Tahoma" panose="020B0604030504040204" pitchFamily="34" charset="0"/>
                <a:cs typeface="Tahoma" panose="020B0604030504040204" pitchFamily="34" charset="0"/>
              </a:rPr>
              <a:t>Directional derivatives </a:t>
            </a:r>
            <a:r>
              <a:rPr lang="en-US" sz="1000" dirty="0">
                <a:latin typeface="Tahoma" panose="020B0604030504040204" pitchFamily="34" charset="0"/>
                <a:ea typeface="Tahoma" panose="020B0604030504040204" pitchFamily="34" charset="0"/>
                <a:cs typeface="Tahoma" panose="020B0604030504040204" pitchFamily="34" charset="0"/>
              </a:rPr>
              <a:t>consist of a </a:t>
            </a:r>
            <a:r>
              <a:rPr lang="en-US" sz="1000" i="1" dirty="0">
                <a:latin typeface="Tahoma" panose="020B0604030504040204" pitchFamily="34" charset="0"/>
                <a:ea typeface="Tahoma" panose="020B0604030504040204" pitchFamily="34" charset="0"/>
                <a:cs typeface="Tahoma" panose="020B0604030504040204" pitchFamily="34" charset="0"/>
              </a:rPr>
              <a:t>dot product </a:t>
            </a:r>
            <a:r>
              <a:rPr lang="en-US" sz="1000" dirty="0">
                <a:latin typeface="Tahoma" panose="020B0604030504040204" pitchFamily="34" charset="0"/>
                <a:ea typeface="Tahoma" panose="020B0604030504040204" pitchFamily="34" charset="0"/>
                <a:cs typeface="Tahoma" panose="020B0604030504040204" pitchFamily="34" charset="0"/>
              </a:rPr>
              <a:t>between the </a:t>
            </a:r>
            <a:r>
              <a:rPr lang="en-US" sz="1000" u="sng" dirty="0">
                <a:latin typeface="Tahoma" panose="020B0604030504040204" pitchFamily="34" charset="0"/>
                <a:ea typeface="Tahoma" panose="020B0604030504040204" pitchFamily="34" charset="0"/>
                <a:cs typeface="Tahoma" panose="020B0604030504040204" pitchFamily="34" charset="0"/>
              </a:rPr>
              <a:t>gradient vector </a:t>
            </a:r>
            <a:r>
              <a:rPr lang="en-US" sz="1000" dirty="0">
                <a:latin typeface="Tahoma" panose="020B0604030504040204" pitchFamily="34" charset="0"/>
                <a:ea typeface="Tahoma" panose="020B0604030504040204" pitchFamily="34" charset="0"/>
                <a:cs typeface="Tahoma" panose="020B0604030504040204" pitchFamily="34" charset="0"/>
              </a:rPr>
              <a:t>and a </a:t>
            </a:r>
            <a:r>
              <a:rPr lang="en-US" sz="1000" u="sng" dirty="0">
                <a:latin typeface="Tahoma" panose="020B0604030504040204" pitchFamily="34" charset="0"/>
                <a:ea typeface="Tahoma" panose="020B0604030504040204" pitchFamily="34" charset="0"/>
                <a:cs typeface="Tahoma" panose="020B0604030504040204" pitchFamily="34" charset="0"/>
              </a:rPr>
              <a:t>unit vector</a:t>
            </a:r>
          </a:p>
          <a:p>
            <a:pPr marL="171450" indent="-171450">
              <a:buFont typeface="Arial" panose="020B0604020202020204" pitchFamily="34" charset="0"/>
              <a:buChar char="•"/>
            </a:pPr>
            <a:r>
              <a:rPr lang="en-US" sz="1000" b="1" dirty="0">
                <a:latin typeface="Tahoma" panose="020B0604030504040204" pitchFamily="34" charset="0"/>
                <a:ea typeface="Tahoma" panose="020B0604030504040204" pitchFamily="34" charset="0"/>
                <a:cs typeface="Tahoma" panose="020B0604030504040204" pitchFamily="34" charset="0"/>
              </a:rPr>
              <a:t>Directional derivative </a:t>
            </a:r>
            <a:r>
              <a:rPr lang="en-US" sz="1000" dirty="0">
                <a:latin typeface="Tahoma" panose="020B0604030504040204" pitchFamily="34" charset="0"/>
                <a:ea typeface="Tahoma" panose="020B0604030504040204" pitchFamily="34" charset="0"/>
                <a:cs typeface="Tahoma" panose="020B0604030504040204" pitchFamily="34" charset="0"/>
              </a:rPr>
              <a:t>is also a slope which is a </a:t>
            </a:r>
            <a:r>
              <a:rPr lang="en-US" sz="1000" u="sng" dirty="0">
                <a:latin typeface="Tahoma" panose="020B0604030504040204" pitchFamily="34" charset="0"/>
                <a:ea typeface="Tahoma" panose="020B0604030504040204" pitchFamily="34" charset="0"/>
                <a:cs typeface="Tahoma" panose="020B0604030504040204" pitchFamily="34" charset="0"/>
              </a:rPr>
              <a:t>scalar </a:t>
            </a:r>
          </a:p>
          <a:p>
            <a:pPr marL="171450" indent="-171450">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32" name="Picture 31">
            <a:extLst>
              <a:ext uri="{FF2B5EF4-FFF2-40B4-BE49-F238E27FC236}">
                <a16:creationId xmlns:a16="http://schemas.microsoft.com/office/drawing/2014/main" id="{3473E444-4CE6-44CA-AD43-C1F9A1008215}"/>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90889" y="1926389"/>
            <a:ext cx="754286" cy="129524"/>
          </a:xfrm>
          <a:prstGeom prst="rect">
            <a:avLst/>
          </a:prstGeom>
        </p:spPr>
      </p:pic>
      <p:pic>
        <p:nvPicPr>
          <p:cNvPr id="43" name="Picture 42">
            <a:extLst>
              <a:ext uri="{FF2B5EF4-FFF2-40B4-BE49-F238E27FC236}">
                <a16:creationId xmlns:a16="http://schemas.microsoft.com/office/drawing/2014/main" id="{80C599BE-BE8B-4601-A958-2F12FA77391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245188" y="1915995"/>
            <a:ext cx="900571" cy="153905"/>
          </a:xfrm>
          <a:prstGeom prst="rect">
            <a:avLst/>
          </a:prstGeom>
        </p:spPr>
      </p:pic>
      <p:pic>
        <p:nvPicPr>
          <p:cNvPr id="6152" name="Picture 8" descr="Directional Derivatives - Mathonline">
            <a:extLst>
              <a:ext uri="{FF2B5EF4-FFF2-40B4-BE49-F238E27FC236}">
                <a16:creationId xmlns:a16="http://schemas.microsoft.com/office/drawing/2014/main" id="{5183F790-0667-4C7A-AACB-FCBE036B126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81215" y="2089154"/>
            <a:ext cx="1127946" cy="108108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E86CEC28-E766-4D4C-979E-060315E0989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017818" y="2084254"/>
            <a:ext cx="1097966" cy="1085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87955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34"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Properties of Directional Derivatives &amp; Gradient</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72</a:t>
            </a:fld>
            <a:r>
              <a:rPr spc="-55" dirty="0"/>
              <a:t> </a:t>
            </a:r>
            <a:r>
              <a:rPr spc="35" dirty="0"/>
              <a:t>/</a:t>
            </a:r>
            <a:endParaRPr spc="-55" dirty="0"/>
          </a:p>
        </p:txBody>
      </p:sp>
      <p:pic>
        <p:nvPicPr>
          <p:cNvPr id="20" name="Picture 19">
            <a:extLst>
              <a:ext uri="{FF2B5EF4-FFF2-40B4-BE49-F238E27FC236}">
                <a16:creationId xmlns:a16="http://schemas.microsoft.com/office/drawing/2014/main" id="{5BFE9E8E-5AEE-45DD-B754-F6D8EA6C6FBD}"/>
              </a:ext>
            </a:extLst>
          </p:cNvPr>
          <p:cNvPicPr>
            <a:picLocks noChangeAspect="1"/>
          </p:cNvPicPr>
          <p:nvPr>
            <p:custDataLst>
              <p:tags r:id="rId1"/>
            </p:custDataLst>
          </p:nvPr>
        </p:nvPicPr>
        <p:blipFill>
          <a:blip r:embed="rId35" cstate="print">
            <a:extLst>
              <a:ext uri="{28A0092B-C50C-407E-A947-70E740481C1C}">
                <a14:useLocalDpi xmlns:a14="http://schemas.microsoft.com/office/drawing/2010/main" val="0"/>
              </a:ext>
            </a:extLst>
          </a:blip>
          <a:stretch>
            <a:fillRect/>
          </a:stretch>
        </p:blipFill>
        <p:spPr>
          <a:xfrm>
            <a:off x="155627" y="460594"/>
            <a:ext cx="713906" cy="155428"/>
          </a:xfrm>
          <a:prstGeom prst="rect">
            <a:avLst/>
          </a:prstGeom>
        </p:spPr>
      </p:pic>
      <p:pic>
        <p:nvPicPr>
          <p:cNvPr id="26" name="Picture 25">
            <a:extLst>
              <a:ext uri="{FF2B5EF4-FFF2-40B4-BE49-F238E27FC236}">
                <a16:creationId xmlns:a16="http://schemas.microsoft.com/office/drawing/2014/main" id="{67DE044A-14BD-461B-89CA-82B946570A1B}"/>
              </a:ext>
            </a:extLst>
          </p:cNvPr>
          <p:cNvPicPr>
            <a:picLocks noChangeAspect="1"/>
          </p:cNvPicPr>
          <p:nvPr>
            <p:custDataLst>
              <p:tags r:id="rId2"/>
            </p:custDataLst>
          </p:nvPr>
        </p:nvPicPr>
        <p:blipFill>
          <a:blip r:embed="rId36" cstate="print">
            <a:extLst>
              <a:ext uri="{28A0092B-C50C-407E-A947-70E740481C1C}">
                <a14:useLocalDpi xmlns:a14="http://schemas.microsoft.com/office/drawing/2010/main" val="0"/>
              </a:ext>
            </a:extLst>
          </a:blip>
          <a:stretch>
            <a:fillRect/>
          </a:stretch>
        </p:blipFill>
        <p:spPr>
          <a:xfrm>
            <a:off x="920443" y="495260"/>
            <a:ext cx="246095" cy="94476"/>
          </a:xfrm>
          <a:prstGeom prst="rect">
            <a:avLst/>
          </a:prstGeom>
        </p:spPr>
      </p:pic>
      <p:pic>
        <p:nvPicPr>
          <p:cNvPr id="31" name="Picture 30">
            <a:extLst>
              <a:ext uri="{FF2B5EF4-FFF2-40B4-BE49-F238E27FC236}">
                <a16:creationId xmlns:a16="http://schemas.microsoft.com/office/drawing/2014/main" id="{F73ECF02-89D3-4413-A35C-2E831EB886E5}"/>
              </a:ext>
            </a:extLst>
          </p:cNvPr>
          <p:cNvPicPr>
            <a:picLocks noChangeAspect="1"/>
          </p:cNvPicPr>
          <p:nvPr>
            <p:custDataLst>
              <p:tags r:id="rId3"/>
            </p:custDataLst>
          </p:nvPr>
        </p:nvPicPr>
        <p:blipFill>
          <a:blip r:embed="rId37" cstate="print">
            <a:extLst>
              <a:ext uri="{28A0092B-C50C-407E-A947-70E740481C1C}">
                <a14:useLocalDpi xmlns:a14="http://schemas.microsoft.com/office/drawing/2010/main" val="0"/>
              </a:ext>
            </a:extLst>
          </a:blip>
          <a:stretch>
            <a:fillRect/>
          </a:stretch>
        </p:blipFill>
        <p:spPr>
          <a:xfrm>
            <a:off x="1218912" y="485536"/>
            <a:ext cx="464000" cy="128762"/>
          </a:xfrm>
          <a:prstGeom prst="rect">
            <a:avLst/>
          </a:prstGeom>
        </p:spPr>
      </p:pic>
      <p:pic>
        <p:nvPicPr>
          <p:cNvPr id="34" name="Picture 33">
            <a:extLst>
              <a:ext uri="{FF2B5EF4-FFF2-40B4-BE49-F238E27FC236}">
                <a16:creationId xmlns:a16="http://schemas.microsoft.com/office/drawing/2014/main" id="{88C16488-B12E-498E-A34D-3D311CC04C40}"/>
              </a:ext>
            </a:extLst>
          </p:cNvPr>
          <p:cNvPicPr>
            <a:picLocks noChangeAspect="1"/>
          </p:cNvPicPr>
          <p:nvPr>
            <p:custDataLst>
              <p:tags r:id="rId4"/>
            </p:custDataLst>
          </p:nvPr>
        </p:nvPicPr>
        <p:blipFill>
          <a:blip r:embed="rId38" cstate="print">
            <a:extLst>
              <a:ext uri="{28A0092B-C50C-407E-A947-70E740481C1C}">
                <a14:useLocalDpi xmlns:a14="http://schemas.microsoft.com/office/drawing/2010/main" val="0"/>
              </a:ext>
            </a:extLst>
          </a:blip>
          <a:stretch>
            <a:fillRect/>
          </a:stretch>
        </p:blipFill>
        <p:spPr>
          <a:xfrm>
            <a:off x="1735049" y="484012"/>
            <a:ext cx="505143" cy="130286"/>
          </a:xfrm>
          <a:prstGeom prst="rect">
            <a:avLst/>
          </a:prstGeom>
        </p:spPr>
      </p:pic>
      <p:pic>
        <p:nvPicPr>
          <p:cNvPr id="36" name="Picture 35">
            <a:extLst>
              <a:ext uri="{FF2B5EF4-FFF2-40B4-BE49-F238E27FC236}">
                <a16:creationId xmlns:a16="http://schemas.microsoft.com/office/drawing/2014/main" id="{79BD5D27-9EE6-43FD-BBD4-DFD7D5EB35AD}"/>
              </a:ext>
            </a:extLst>
          </p:cNvPr>
          <p:cNvPicPr>
            <a:picLocks noChangeAspect="1"/>
          </p:cNvPicPr>
          <p:nvPr>
            <p:custDataLst>
              <p:tags r:id="rId5"/>
            </p:custDataLst>
          </p:nvPr>
        </p:nvPicPr>
        <p:blipFill>
          <a:blip r:embed="rId39" cstate="print">
            <a:extLst>
              <a:ext uri="{28A0092B-C50C-407E-A947-70E740481C1C}">
                <a14:useLocalDpi xmlns:a14="http://schemas.microsoft.com/office/drawing/2010/main" val="0"/>
              </a:ext>
            </a:extLst>
          </a:blip>
          <a:stretch>
            <a:fillRect/>
          </a:stretch>
        </p:blipFill>
        <p:spPr>
          <a:xfrm>
            <a:off x="2097335" y="703091"/>
            <a:ext cx="285714" cy="134095"/>
          </a:xfrm>
          <a:prstGeom prst="rect">
            <a:avLst/>
          </a:prstGeom>
        </p:spPr>
      </p:pic>
      <p:pic>
        <p:nvPicPr>
          <p:cNvPr id="39" name="Picture 38">
            <a:extLst>
              <a:ext uri="{FF2B5EF4-FFF2-40B4-BE49-F238E27FC236}">
                <a16:creationId xmlns:a16="http://schemas.microsoft.com/office/drawing/2014/main" id="{C83A05FF-BEBE-4F5B-B1D9-5D2B6F3C0CE3}"/>
              </a:ext>
            </a:extLst>
          </p:cNvPr>
          <p:cNvPicPr>
            <a:picLocks noChangeAspect="1"/>
          </p:cNvPicPr>
          <p:nvPr>
            <p:custDataLst>
              <p:tags r:id="rId6"/>
            </p:custDataLst>
          </p:nvPr>
        </p:nvPicPr>
        <p:blipFill>
          <a:blip r:embed="rId40" cstate="print">
            <a:extLst>
              <a:ext uri="{28A0092B-C50C-407E-A947-70E740481C1C}">
                <a14:useLocalDpi xmlns:a14="http://schemas.microsoft.com/office/drawing/2010/main" val="0"/>
              </a:ext>
            </a:extLst>
          </a:blip>
          <a:stretch>
            <a:fillRect/>
          </a:stretch>
        </p:blipFill>
        <p:spPr>
          <a:xfrm>
            <a:off x="158691" y="726208"/>
            <a:ext cx="85333" cy="88381"/>
          </a:xfrm>
          <a:prstGeom prst="rect">
            <a:avLst/>
          </a:prstGeom>
        </p:spPr>
      </p:pic>
      <p:pic>
        <p:nvPicPr>
          <p:cNvPr id="47" name="Picture 46">
            <a:extLst>
              <a:ext uri="{FF2B5EF4-FFF2-40B4-BE49-F238E27FC236}">
                <a16:creationId xmlns:a16="http://schemas.microsoft.com/office/drawing/2014/main" id="{5F122694-8046-47A2-B59E-DEA7BAFC1D52}"/>
              </a:ext>
            </a:extLst>
          </p:cNvPr>
          <p:cNvPicPr>
            <a:picLocks noChangeAspect="1"/>
          </p:cNvPicPr>
          <p:nvPr>
            <p:custDataLst>
              <p:tags r:id="rId7"/>
            </p:custDataLst>
          </p:nvPr>
        </p:nvPicPr>
        <p:blipFill>
          <a:blip r:embed="rId41" cstate="print">
            <a:extLst>
              <a:ext uri="{28A0092B-C50C-407E-A947-70E740481C1C}">
                <a14:useLocalDpi xmlns:a14="http://schemas.microsoft.com/office/drawing/2010/main" val="0"/>
              </a:ext>
            </a:extLst>
          </a:blip>
          <a:stretch>
            <a:fillRect/>
          </a:stretch>
        </p:blipFill>
        <p:spPr>
          <a:xfrm>
            <a:off x="152157" y="1439409"/>
            <a:ext cx="85333" cy="89905"/>
          </a:xfrm>
          <a:prstGeom prst="rect">
            <a:avLst/>
          </a:prstGeom>
        </p:spPr>
      </p:pic>
      <p:pic>
        <p:nvPicPr>
          <p:cNvPr id="49" name="Picture 48">
            <a:extLst>
              <a:ext uri="{FF2B5EF4-FFF2-40B4-BE49-F238E27FC236}">
                <a16:creationId xmlns:a16="http://schemas.microsoft.com/office/drawing/2014/main" id="{06EB589F-B646-4EDD-A3CA-A1088C3B373E}"/>
              </a:ext>
            </a:extLst>
          </p:cNvPr>
          <p:cNvPicPr>
            <a:picLocks noChangeAspect="1"/>
          </p:cNvPicPr>
          <p:nvPr>
            <p:custDataLst>
              <p:tags r:id="rId8"/>
            </p:custDataLst>
          </p:nvPr>
        </p:nvPicPr>
        <p:blipFill>
          <a:blip r:embed="rId42" cstate="print">
            <a:extLst>
              <a:ext uri="{28A0092B-C50C-407E-A947-70E740481C1C}">
                <a14:useLocalDpi xmlns:a14="http://schemas.microsoft.com/office/drawing/2010/main" val="0"/>
              </a:ext>
            </a:extLst>
          </a:blip>
          <a:stretch>
            <a:fillRect/>
          </a:stretch>
        </p:blipFill>
        <p:spPr>
          <a:xfrm>
            <a:off x="157928" y="1686184"/>
            <a:ext cx="86857" cy="88381"/>
          </a:xfrm>
          <a:prstGeom prst="rect">
            <a:avLst/>
          </a:prstGeom>
        </p:spPr>
      </p:pic>
      <p:pic>
        <p:nvPicPr>
          <p:cNvPr id="55" name="Picture 54">
            <a:extLst>
              <a:ext uri="{FF2B5EF4-FFF2-40B4-BE49-F238E27FC236}">
                <a16:creationId xmlns:a16="http://schemas.microsoft.com/office/drawing/2014/main" id="{0F76196E-23ED-4847-983B-986FCCD52C23}"/>
              </a:ext>
            </a:extLst>
          </p:cNvPr>
          <p:cNvPicPr>
            <a:picLocks noChangeAspect="1"/>
          </p:cNvPicPr>
          <p:nvPr>
            <p:custDataLst>
              <p:tags r:id="rId9"/>
            </p:custDataLst>
          </p:nvPr>
        </p:nvPicPr>
        <p:blipFill>
          <a:blip r:embed="rId43" cstate="print">
            <a:extLst>
              <a:ext uri="{28A0092B-C50C-407E-A947-70E740481C1C}">
                <a14:useLocalDpi xmlns:a14="http://schemas.microsoft.com/office/drawing/2010/main" val="0"/>
              </a:ext>
            </a:extLst>
          </a:blip>
          <a:stretch>
            <a:fillRect/>
          </a:stretch>
        </p:blipFill>
        <p:spPr>
          <a:xfrm>
            <a:off x="311835" y="710742"/>
            <a:ext cx="227810" cy="128762"/>
          </a:xfrm>
          <a:prstGeom prst="rect">
            <a:avLst/>
          </a:prstGeom>
        </p:spPr>
      </p:pic>
      <p:pic>
        <p:nvPicPr>
          <p:cNvPr id="57" name="Picture 56">
            <a:extLst>
              <a:ext uri="{FF2B5EF4-FFF2-40B4-BE49-F238E27FC236}">
                <a16:creationId xmlns:a16="http://schemas.microsoft.com/office/drawing/2014/main" id="{12D2C67F-B931-45DF-B4CE-7C5E640AA6E0}"/>
              </a:ext>
            </a:extLst>
          </p:cNvPr>
          <p:cNvPicPr>
            <a:picLocks noChangeAspect="1"/>
          </p:cNvPicPr>
          <p:nvPr>
            <p:custDataLst>
              <p:tags r:id="rId10"/>
            </p:custDataLst>
          </p:nvPr>
        </p:nvPicPr>
        <p:blipFill>
          <a:blip r:embed="rId44" cstate="print">
            <a:extLst>
              <a:ext uri="{28A0092B-C50C-407E-A947-70E740481C1C}">
                <a14:useLocalDpi xmlns:a14="http://schemas.microsoft.com/office/drawing/2010/main" val="0"/>
              </a:ext>
            </a:extLst>
          </a:blip>
          <a:stretch>
            <a:fillRect/>
          </a:stretch>
        </p:blipFill>
        <p:spPr>
          <a:xfrm>
            <a:off x="595756" y="724045"/>
            <a:ext cx="1446095" cy="94476"/>
          </a:xfrm>
          <a:prstGeom prst="rect">
            <a:avLst/>
          </a:prstGeom>
        </p:spPr>
      </p:pic>
      <p:pic>
        <p:nvPicPr>
          <p:cNvPr id="59" name="Picture 58">
            <a:extLst>
              <a:ext uri="{FF2B5EF4-FFF2-40B4-BE49-F238E27FC236}">
                <a16:creationId xmlns:a16="http://schemas.microsoft.com/office/drawing/2014/main" id="{C0134F72-CF14-4927-BFBE-AAB0F30D91C8}"/>
              </a:ext>
            </a:extLst>
          </p:cNvPr>
          <p:cNvPicPr>
            <a:picLocks noChangeAspect="1"/>
          </p:cNvPicPr>
          <p:nvPr>
            <p:custDataLst>
              <p:tags r:id="rId11"/>
            </p:custDataLst>
          </p:nvPr>
        </p:nvPicPr>
        <p:blipFill>
          <a:blip r:embed="rId45" cstate="print">
            <a:extLst>
              <a:ext uri="{28A0092B-C50C-407E-A947-70E740481C1C}">
                <a14:useLocalDpi xmlns:a14="http://schemas.microsoft.com/office/drawing/2010/main" val="0"/>
              </a:ext>
            </a:extLst>
          </a:blip>
          <a:stretch>
            <a:fillRect/>
          </a:stretch>
        </p:blipFill>
        <p:spPr>
          <a:xfrm>
            <a:off x="2449623" y="730394"/>
            <a:ext cx="1299809" cy="128000"/>
          </a:xfrm>
          <a:prstGeom prst="rect">
            <a:avLst/>
          </a:prstGeom>
        </p:spPr>
      </p:pic>
      <p:pic>
        <p:nvPicPr>
          <p:cNvPr id="62" name="Picture 61">
            <a:extLst>
              <a:ext uri="{FF2B5EF4-FFF2-40B4-BE49-F238E27FC236}">
                <a16:creationId xmlns:a16="http://schemas.microsoft.com/office/drawing/2014/main" id="{0F17230B-168E-439D-99E5-D312AC8AFC58}"/>
              </a:ext>
            </a:extLst>
          </p:cNvPr>
          <p:cNvPicPr>
            <a:picLocks noChangeAspect="1"/>
          </p:cNvPicPr>
          <p:nvPr>
            <p:custDataLst>
              <p:tags r:id="rId12"/>
            </p:custDataLst>
          </p:nvPr>
        </p:nvPicPr>
        <p:blipFill>
          <a:blip r:embed="rId46" cstate="print">
            <a:extLst>
              <a:ext uri="{28A0092B-C50C-407E-A947-70E740481C1C}">
                <a14:useLocalDpi xmlns:a14="http://schemas.microsoft.com/office/drawing/2010/main" val="0"/>
              </a:ext>
            </a:extLst>
          </a:blip>
          <a:stretch>
            <a:fillRect/>
          </a:stretch>
        </p:blipFill>
        <p:spPr>
          <a:xfrm>
            <a:off x="628649" y="894132"/>
            <a:ext cx="2523429" cy="134095"/>
          </a:xfrm>
          <a:prstGeom prst="rect">
            <a:avLst/>
          </a:prstGeom>
        </p:spPr>
      </p:pic>
      <p:pic>
        <p:nvPicPr>
          <p:cNvPr id="6145" name="Picture 6144">
            <a:extLst>
              <a:ext uri="{FF2B5EF4-FFF2-40B4-BE49-F238E27FC236}">
                <a16:creationId xmlns:a16="http://schemas.microsoft.com/office/drawing/2014/main" id="{A5A04AB4-492E-40B3-968B-7C51639C3590}"/>
              </a:ext>
            </a:extLst>
          </p:cNvPr>
          <p:cNvPicPr>
            <a:picLocks noChangeAspect="1"/>
          </p:cNvPicPr>
          <p:nvPr>
            <p:custDataLst>
              <p:tags r:id="rId13"/>
            </p:custDataLst>
          </p:nvPr>
        </p:nvPicPr>
        <p:blipFill>
          <a:blip r:embed="rId47" cstate="print">
            <a:extLst>
              <a:ext uri="{28A0092B-C50C-407E-A947-70E740481C1C}">
                <a14:useLocalDpi xmlns:a14="http://schemas.microsoft.com/office/drawing/2010/main" val="0"/>
              </a:ext>
            </a:extLst>
          </a:blip>
          <a:stretch>
            <a:fillRect/>
          </a:stretch>
        </p:blipFill>
        <p:spPr>
          <a:xfrm>
            <a:off x="3808150" y="731737"/>
            <a:ext cx="294095" cy="92190"/>
          </a:xfrm>
          <a:prstGeom prst="rect">
            <a:avLst/>
          </a:prstGeom>
        </p:spPr>
      </p:pic>
      <p:pic>
        <p:nvPicPr>
          <p:cNvPr id="6147" name="Picture 6146">
            <a:extLst>
              <a:ext uri="{FF2B5EF4-FFF2-40B4-BE49-F238E27FC236}">
                <a16:creationId xmlns:a16="http://schemas.microsoft.com/office/drawing/2014/main" id="{757F3028-0C95-4868-8CAD-A53598EDD4A1}"/>
              </a:ext>
            </a:extLst>
          </p:cNvPr>
          <p:cNvPicPr>
            <a:picLocks noChangeAspect="1"/>
          </p:cNvPicPr>
          <p:nvPr>
            <p:custDataLst>
              <p:tags r:id="rId14"/>
            </p:custDataLst>
          </p:nvPr>
        </p:nvPicPr>
        <p:blipFill>
          <a:blip r:embed="rId48" cstate="print">
            <a:extLst>
              <a:ext uri="{28A0092B-C50C-407E-A947-70E740481C1C}">
                <a14:useLocalDpi xmlns:a14="http://schemas.microsoft.com/office/drawing/2010/main" val="0"/>
              </a:ext>
            </a:extLst>
          </a:blip>
          <a:stretch>
            <a:fillRect/>
          </a:stretch>
        </p:blipFill>
        <p:spPr>
          <a:xfrm>
            <a:off x="288597" y="902489"/>
            <a:ext cx="274286" cy="89905"/>
          </a:xfrm>
          <a:prstGeom prst="rect">
            <a:avLst/>
          </a:prstGeom>
        </p:spPr>
      </p:pic>
      <p:pic>
        <p:nvPicPr>
          <p:cNvPr id="6155" name="Picture 6154">
            <a:extLst>
              <a:ext uri="{FF2B5EF4-FFF2-40B4-BE49-F238E27FC236}">
                <a16:creationId xmlns:a16="http://schemas.microsoft.com/office/drawing/2014/main" id="{F2C0C015-74B2-48F5-A0E5-4DD0E1A0A7C6}"/>
              </a:ext>
            </a:extLst>
          </p:cNvPr>
          <p:cNvPicPr>
            <a:picLocks noChangeAspect="1"/>
          </p:cNvPicPr>
          <p:nvPr>
            <p:custDataLst>
              <p:tags r:id="rId15"/>
            </p:custDataLst>
          </p:nvPr>
        </p:nvPicPr>
        <p:blipFill>
          <a:blip r:embed="rId49" cstate="print">
            <a:extLst>
              <a:ext uri="{28A0092B-C50C-407E-A947-70E740481C1C}">
                <a14:useLocalDpi xmlns:a14="http://schemas.microsoft.com/office/drawing/2010/main" val="0"/>
              </a:ext>
            </a:extLst>
          </a:blip>
          <a:stretch>
            <a:fillRect/>
          </a:stretch>
        </p:blipFill>
        <p:spPr>
          <a:xfrm>
            <a:off x="1043490" y="1066169"/>
            <a:ext cx="2345905" cy="128000"/>
          </a:xfrm>
          <a:prstGeom prst="rect">
            <a:avLst/>
          </a:prstGeom>
        </p:spPr>
      </p:pic>
      <p:pic>
        <p:nvPicPr>
          <p:cNvPr id="6151" name="Picture 6150">
            <a:extLst>
              <a:ext uri="{FF2B5EF4-FFF2-40B4-BE49-F238E27FC236}">
                <a16:creationId xmlns:a16="http://schemas.microsoft.com/office/drawing/2014/main" id="{87AD2A49-61E7-453C-BB73-9DBA76115568}"/>
              </a:ext>
            </a:extLst>
          </p:cNvPr>
          <p:cNvPicPr>
            <a:picLocks noChangeAspect="1"/>
          </p:cNvPicPr>
          <p:nvPr>
            <p:custDataLst>
              <p:tags r:id="rId16"/>
            </p:custDataLst>
          </p:nvPr>
        </p:nvPicPr>
        <p:blipFill>
          <a:blip r:embed="rId50" cstate="print">
            <a:extLst>
              <a:ext uri="{28A0092B-C50C-407E-A947-70E740481C1C}">
                <a14:useLocalDpi xmlns:a14="http://schemas.microsoft.com/office/drawing/2010/main" val="0"/>
              </a:ext>
            </a:extLst>
          </a:blip>
          <a:stretch>
            <a:fillRect/>
          </a:stretch>
        </p:blipFill>
        <p:spPr>
          <a:xfrm>
            <a:off x="3605314" y="908842"/>
            <a:ext cx="507429" cy="129524"/>
          </a:xfrm>
          <a:prstGeom prst="rect">
            <a:avLst/>
          </a:prstGeom>
        </p:spPr>
      </p:pic>
      <p:pic>
        <p:nvPicPr>
          <p:cNvPr id="6157" name="Picture 6156">
            <a:extLst>
              <a:ext uri="{FF2B5EF4-FFF2-40B4-BE49-F238E27FC236}">
                <a16:creationId xmlns:a16="http://schemas.microsoft.com/office/drawing/2014/main" id="{B427B0FC-01EF-43DF-A40B-EB4C4681AEC6}"/>
              </a:ext>
            </a:extLst>
          </p:cNvPr>
          <p:cNvPicPr>
            <a:picLocks noChangeAspect="1"/>
          </p:cNvPicPr>
          <p:nvPr>
            <p:custDataLst>
              <p:tags r:id="rId17"/>
            </p:custDataLst>
          </p:nvPr>
        </p:nvPicPr>
        <p:blipFill>
          <a:blip r:embed="rId51" cstate="print">
            <a:extLst>
              <a:ext uri="{28A0092B-C50C-407E-A947-70E740481C1C}">
                <a14:useLocalDpi xmlns:a14="http://schemas.microsoft.com/office/drawing/2010/main" val="0"/>
              </a:ext>
            </a:extLst>
          </a:blip>
          <a:stretch>
            <a:fillRect/>
          </a:stretch>
        </p:blipFill>
        <p:spPr>
          <a:xfrm>
            <a:off x="3205899" y="908842"/>
            <a:ext cx="322286" cy="94476"/>
          </a:xfrm>
          <a:prstGeom prst="rect">
            <a:avLst/>
          </a:prstGeom>
        </p:spPr>
      </p:pic>
      <p:pic>
        <p:nvPicPr>
          <p:cNvPr id="16" name="Picture 15">
            <a:extLst>
              <a:ext uri="{FF2B5EF4-FFF2-40B4-BE49-F238E27FC236}">
                <a16:creationId xmlns:a16="http://schemas.microsoft.com/office/drawing/2014/main" id="{B98EC26D-CEE1-4534-8C6C-17F3B2AFE56C}"/>
              </a:ext>
            </a:extLst>
          </p:cNvPr>
          <p:cNvPicPr>
            <a:picLocks noChangeAspect="1"/>
          </p:cNvPicPr>
          <p:nvPr>
            <p:custDataLst>
              <p:tags r:id="rId18"/>
            </p:custDataLst>
          </p:nvPr>
        </p:nvPicPr>
        <p:blipFill>
          <a:blip r:embed="rId52" cstate="print">
            <a:extLst>
              <a:ext uri="{28A0092B-C50C-407E-A947-70E740481C1C}">
                <a14:useLocalDpi xmlns:a14="http://schemas.microsoft.com/office/drawing/2010/main" val="0"/>
              </a:ext>
            </a:extLst>
          </a:blip>
          <a:stretch>
            <a:fillRect/>
          </a:stretch>
        </p:blipFill>
        <p:spPr>
          <a:xfrm>
            <a:off x="660394" y="1241403"/>
            <a:ext cx="3389714" cy="129524"/>
          </a:xfrm>
          <a:prstGeom prst="rect">
            <a:avLst/>
          </a:prstGeom>
        </p:spPr>
      </p:pic>
      <p:pic>
        <p:nvPicPr>
          <p:cNvPr id="6160" name="Picture 6159">
            <a:extLst>
              <a:ext uri="{FF2B5EF4-FFF2-40B4-BE49-F238E27FC236}">
                <a16:creationId xmlns:a16="http://schemas.microsoft.com/office/drawing/2014/main" id="{59C8C9BD-1DD9-4353-920D-F61AEF85491B}"/>
              </a:ext>
            </a:extLst>
          </p:cNvPr>
          <p:cNvPicPr>
            <a:picLocks noChangeAspect="1"/>
          </p:cNvPicPr>
          <p:nvPr>
            <p:custDataLst>
              <p:tags r:id="rId19"/>
            </p:custDataLst>
          </p:nvPr>
        </p:nvPicPr>
        <p:blipFill>
          <a:blip r:embed="rId43" cstate="print">
            <a:extLst>
              <a:ext uri="{28A0092B-C50C-407E-A947-70E740481C1C}">
                <a14:useLocalDpi xmlns:a14="http://schemas.microsoft.com/office/drawing/2010/main" val="0"/>
              </a:ext>
            </a:extLst>
          </a:blip>
          <a:stretch>
            <a:fillRect/>
          </a:stretch>
        </p:blipFill>
        <p:spPr>
          <a:xfrm>
            <a:off x="311835" y="1430181"/>
            <a:ext cx="227810" cy="128762"/>
          </a:xfrm>
          <a:prstGeom prst="rect">
            <a:avLst/>
          </a:prstGeom>
        </p:spPr>
      </p:pic>
      <p:pic>
        <p:nvPicPr>
          <p:cNvPr id="6165" name="Picture 6164">
            <a:extLst>
              <a:ext uri="{FF2B5EF4-FFF2-40B4-BE49-F238E27FC236}">
                <a16:creationId xmlns:a16="http://schemas.microsoft.com/office/drawing/2014/main" id="{55A89F4D-B99D-4A5A-9056-95F1B8709A8A}"/>
              </a:ext>
            </a:extLst>
          </p:cNvPr>
          <p:cNvPicPr>
            <a:picLocks noChangeAspect="1"/>
          </p:cNvPicPr>
          <p:nvPr>
            <p:custDataLst>
              <p:tags r:id="rId20"/>
            </p:custDataLst>
          </p:nvPr>
        </p:nvPicPr>
        <p:blipFill>
          <a:blip r:embed="rId53" cstate="print">
            <a:extLst>
              <a:ext uri="{28A0092B-C50C-407E-A947-70E740481C1C}">
                <a14:useLocalDpi xmlns:a14="http://schemas.microsoft.com/office/drawing/2010/main" val="0"/>
              </a:ext>
            </a:extLst>
          </a:blip>
          <a:stretch>
            <a:fillRect/>
          </a:stretch>
        </p:blipFill>
        <p:spPr>
          <a:xfrm>
            <a:off x="592009" y="1438639"/>
            <a:ext cx="1428571" cy="94476"/>
          </a:xfrm>
          <a:prstGeom prst="rect">
            <a:avLst/>
          </a:prstGeom>
        </p:spPr>
      </p:pic>
      <p:pic>
        <p:nvPicPr>
          <p:cNvPr id="6168" name="Picture 6167">
            <a:extLst>
              <a:ext uri="{FF2B5EF4-FFF2-40B4-BE49-F238E27FC236}">
                <a16:creationId xmlns:a16="http://schemas.microsoft.com/office/drawing/2014/main" id="{DED1AD46-671B-4B3C-A3C9-65FCB5D01157}"/>
              </a:ext>
            </a:extLst>
          </p:cNvPr>
          <p:cNvPicPr>
            <a:picLocks noChangeAspect="1"/>
          </p:cNvPicPr>
          <p:nvPr>
            <p:custDataLst>
              <p:tags r:id="rId21"/>
            </p:custDataLst>
          </p:nvPr>
        </p:nvPicPr>
        <p:blipFill>
          <a:blip r:embed="rId54" cstate="print">
            <a:extLst>
              <a:ext uri="{28A0092B-C50C-407E-A947-70E740481C1C}">
                <a14:useLocalDpi xmlns:a14="http://schemas.microsoft.com/office/drawing/2010/main" val="0"/>
              </a:ext>
            </a:extLst>
          </a:blip>
          <a:stretch>
            <a:fillRect/>
          </a:stretch>
        </p:blipFill>
        <p:spPr>
          <a:xfrm>
            <a:off x="2072944" y="1424848"/>
            <a:ext cx="397714" cy="134095"/>
          </a:xfrm>
          <a:prstGeom prst="rect">
            <a:avLst/>
          </a:prstGeom>
        </p:spPr>
      </p:pic>
      <p:pic>
        <p:nvPicPr>
          <p:cNvPr id="6171" name="Picture 6170">
            <a:extLst>
              <a:ext uri="{FF2B5EF4-FFF2-40B4-BE49-F238E27FC236}">
                <a16:creationId xmlns:a16="http://schemas.microsoft.com/office/drawing/2014/main" id="{8DA68E82-C58C-41F4-8490-973EA73A4DDC}"/>
              </a:ext>
            </a:extLst>
          </p:cNvPr>
          <p:cNvPicPr>
            <a:picLocks noChangeAspect="1"/>
          </p:cNvPicPr>
          <p:nvPr>
            <p:custDataLst>
              <p:tags r:id="rId22"/>
            </p:custDataLst>
          </p:nvPr>
        </p:nvPicPr>
        <p:blipFill>
          <a:blip r:embed="rId55" cstate="print">
            <a:extLst>
              <a:ext uri="{28A0092B-C50C-407E-A947-70E740481C1C}">
                <a14:useLocalDpi xmlns:a14="http://schemas.microsoft.com/office/drawing/2010/main" val="0"/>
              </a:ext>
            </a:extLst>
          </a:blip>
          <a:stretch>
            <a:fillRect/>
          </a:stretch>
        </p:blipFill>
        <p:spPr>
          <a:xfrm>
            <a:off x="3898689" y="1455403"/>
            <a:ext cx="325333" cy="91428"/>
          </a:xfrm>
          <a:prstGeom prst="rect">
            <a:avLst/>
          </a:prstGeom>
        </p:spPr>
      </p:pic>
      <p:pic>
        <p:nvPicPr>
          <p:cNvPr id="6172" name="Picture 6171">
            <a:extLst>
              <a:ext uri="{FF2B5EF4-FFF2-40B4-BE49-F238E27FC236}">
                <a16:creationId xmlns:a16="http://schemas.microsoft.com/office/drawing/2014/main" id="{F15CE99B-FC53-4303-BA41-27193F891F88}"/>
              </a:ext>
            </a:extLst>
          </p:cNvPr>
          <p:cNvPicPr>
            <a:picLocks noChangeAspect="1"/>
          </p:cNvPicPr>
          <p:nvPr>
            <p:custDataLst>
              <p:tags r:id="rId23"/>
            </p:custDataLst>
          </p:nvPr>
        </p:nvPicPr>
        <p:blipFill>
          <a:blip r:embed="rId45" cstate="print">
            <a:extLst>
              <a:ext uri="{28A0092B-C50C-407E-A947-70E740481C1C}">
                <a14:useLocalDpi xmlns:a14="http://schemas.microsoft.com/office/drawing/2010/main" val="0"/>
              </a:ext>
            </a:extLst>
          </a:blip>
          <a:stretch>
            <a:fillRect/>
          </a:stretch>
        </p:blipFill>
        <p:spPr>
          <a:xfrm>
            <a:off x="2524343" y="1438639"/>
            <a:ext cx="1299809" cy="128000"/>
          </a:xfrm>
          <a:prstGeom prst="rect">
            <a:avLst/>
          </a:prstGeom>
        </p:spPr>
      </p:pic>
      <p:pic>
        <p:nvPicPr>
          <p:cNvPr id="6174" name="Picture 6173">
            <a:extLst>
              <a:ext uri="{FF2B5EF4-FFF2-40B4-BE49-F238E27FC236}">
                <a16:creationId xmlns:a16="http://schemas.microsoft.com/office/drawing/2014/main" id="{526CB2D7-E3DD-4FE3-B346-2C0A61CF325F}"/>
              </a:ext>
            </a:extLst>
          </p:cNvPr>
          <p:cNvPicPr>
            <a:picLocks noChangeAspect="1"/>
          </p:cNvPicPr>
          <p:nvPr>
            <p:custDataLst>
              <p:tags r:id="rId24"/>
            </p:custDataLst>
          </p:nvPr>
        </p:nvPicPr>
        <p:blipFill>
          <a:blip r:embed="rId56" cstate="print">
            <a:extLst>
              <a:ext uri="{28A0092B-C50C-407E-A947-70E740481C1C}">
                <a14:useLocalDpi xmlns:a14="http://schemas.microsoft.com/office/drawing/2010/main" val="0"/>
              </a:ext>
            </a:extLst>
          </a:blip>
          <a:stretch>
            <a:fillRect/>
          </a:stretch>
        </p:blipFill>
        <p:spPr>
          <a:xfrm>
            <a:off x="297376" y="1684536"/>
            <a:ext cx="176000" cy="128762"/>
          </a:xfrm>
          <a:prstGeom prst="rect">
            <a:avLst/>
          </a:prstGeom>
        </p:spPr>
      </p:pic>
      <p:pic>
        <p:nvPicPr>
          <p:cNvPr id="6176" name="Picture 6175">
            <a:extLst>
              <a:ext uri="{FF2B5EF4-FFF2-40B4-BE49-F238E27FC236}">
                <a16:creationId xmlns:a16="http://schemas.microsoft.com/office/drawing/2014/main" id="{B045E345-E01C-4C9C-9AE1-5C8C5E671EC5}"/>
              </a:ext>
            </a:extLst>
          </p:cNvPr>
          <p:cNvPicPr>
            <a:picLocks noChangeAspect="1"/>
          </p:cNvPicPr>
          <p:nvPr>
            <p:custDataLst>
              <p:tags r:id="rId25"/>
            </p:custDataLst>
          </p:nvPr>
        </p:nvPicPr>
        <p:blipFill>
          <a:blip r:embed="rId57" cstate="print">
            <a:extLst>
              <a:ext uri="{28A0092B-C50C-407E-A947-70E740481C1C}">
                <a14:useLocalDpi xmlns:a14="http://schemas.microsoft.com/office/drawing/2010/main" val="0"/>
              </a:ext>
            </a:extLst>
          </a:blip>
          <a:stretch>
            <a:fillRect/>
          </a:stretch>
        </p:blipFill>
        <p:spPr>
          <a:xfrm>
            <a:off x="512580" y="1689936"/>
            <a:ext cx="3408762" cy="128000"/>
          </a:xfrm>
          <a:prstGeom prst="rect">
            <a:avLst/>
          </a:prstGeom>
        </p:spPr>
      </p:pic>
      <p:pic>
        <p:nvPicPr>
          <p:cNvPr id="6177" name="Picture 6176">
            <a:extLst>
              <a:ext uri="{FF2B5EF4-FFF2-40B4-BE49-F238E27FC236}">
                <a16:creationId xmlns:a16="http://schemas.microsoft.com/office/drawing/2014/main" id="{735FC1FB-4109-4509-B169-7064A54D2419}"/>
              </a:ext>
            </a:extLst>
          </p:cNvPr>
          <p:cNvPicPr>
            <a:picLocks noChangeAspect="1"/>
          </p:cNvPicPr>
          <p:nvPr/>
        </p:nvPicPr>
        <p:blipFill>
          <a:blip r:embed="rId58"/>
          <a:stretch>
            <a:fillRect/>
          </a:stretch>
        </p:blipFill>
        <p:spPr>
          <a:xfrm>
            <a:off x="768032" y="2256380"/>
            <a:ext cx="1218077" cy="1028828"/>
          </a:xfrm>
          <a:prstGeom prst="rect">
            <a:avLst/>
          </a:prstGeom>
        </p:spPr>
      </p:pic>
      <p:pic>
        <p:nvPicPr>
          <p:cNvPr id="6178" name="Picture 6177">
            <a:extLst>
              <a:ext uri="{FF2B5EF4-FFF2-40B4-BE49-F238E27FC236}">
                <a16:creationId xmlns:a16="http://schemas.microsoft.com/office/drawing/2014/main" id="{FF408890-9ECF-421B-A949-3204102DD7BC}"/>
              </a:ext>
            </a:extLst>
          </p:cNvPr>
          <p:cNvPicPr>
            <a:picLocks noChangeAspect="1"/>
          </p:cNvPicPr>
          <p:nvPr/>
        </p:nvPicPr>
        <p:blipFill>
          <a:blip r:embed="rId59"/>
          <a:stretch>
            <a:fillRect/>
          </a:stretch>
        </p:blipFill>
        <p:spPr>
          <a:xfrm>
            <a:off x="2515083" y="2239586"/>
            <a:ext cx="1240231" cy="1028828"/>
          </a:xfrm>
          <a:prstGeom prst="rect">
            <a:avLst/>
          </a:prstGeom>
        </p:spPr>
      </p:pic>
      <p:pic>
        <p:nvPicPr>
          <p:cNvPr id="6181" name="Picture 6180">
            <a:extLst>
              <a:ext uri="{FF2B5EF4-FFF2-40B4-BE49-F238E27FC236}">
                <a16:creationId xmlns:a16="http://schemas.microsoft.com/office/drawing/2014/main" id="{23990BB8-E8F6-4604-BDDB-9DFCF5EF2366}"/>
              </a:ext>
            </a:extLst>
          </p:cNvPr>
          <p:cNvPicPr>
            <a:picLocks noChangeAspect="1"/>
          </p:cNvPicPr>
          <p:nvPr>
            <p:custDataLst>
              <p:tags r:id="rId26"/>
            </p:custDataLst>
          </p:nvPr>
        </p:nvPicPr>
        <p:blipFill>
          <a:blip r:embed="rId60" cstate="print">
            <a:extLst>
              <a:ext uri="{28A0092B-C50C-407E-A947-70E740481C1C}">
                <a14:useLocalDpi xmlns:a14="http://schemas.microsoft.com/office/drawing/2010/main" val="0"/>
              </a:ext>
            </a:extLst>
          </a:blip>
          <a:stretch>
            <a:fillRect/>
          </a:stretch>
        </p:blipFill>
        <p:spPr>
          <a:xfrm>
            <a:off x="158691" y="1933195"/>
            <a:ext cx="85333" cy="89905"/>
          </a:xfrm>
          <a:prstGeom prst="rect">
            <a:avLst/>
          </a:prstGeom>
        </p:spPr>
      </p:pic>
      <p:pic>
        <p:nvPicPr>
          <p:cNvPr id="6183" name="Picture 6182">
            <a:extLst>
              <a:ext uri="{FF2B5EF4-FFF2-40B4-BE49-F238E27FC236}">
                <a16:creationId xmlns:a16="http://schemas.microsoft.com/office/drawing/2014/main" id="{D544276B-92B6-41F7-A075-C67AD26E8FF9}"/>
              </a:ext>
            </a:extLst>
          </p:cNvPr>
          <p:cNvPicPr>
            <a:picLocks noChangeAspect="1"/>
          </p:cNvPicPr>
          <p:nvPr>
            <p:custDataLst>
              <p:tags r:id="rId27"/>
            </p:custDataLst>
          </p:nvPr>
        </p:nvPicPr>
        <p:blipFill>
          <a:blip r:embed="rId61" cstate="print">
            <a:extLst>
              <a:ext uri="{28A0092B-C50C-407E-A947-70E740481C1C}">
                <a14:useLocalDpi xmlns:a14="http://schemas.microsoft.com/office/drawing/2010/main" val="0"/>
              </a:ext>
            </a:extLst>
          </a:blip>
          <a:stretch>
            <a:fillRect/>
          </a:stretch>
        </p:blipFill>
        <p:spPr>
          <a:xfrm>
            <a:off x="288597" y="1928458"/>
            <a:ext cx="2540952" cy="130286"/>
          </a:xfrm>
          <a:prstGeom prst="rect">
            <a:avLst/>
          </a:prstGeom>
        </p:spPr>
      </p:pic>
      <p:pic>
        <p:nvPicPr>
          <p:cNvPr id="6191" name="Picture 6190">
            <a:extLst>
              <a:ext uri="{FF2B5EF4-FFF2-40B4-BE49-F238E27FC236}">
                <a16:creationId xmlns:a16="http://schemas.microsoft.com/office/drawing/2014/main" id="{4AB6587D-6C31-49C4-8660-249332CD6F8E}"/>
              </a:ext>
            </a:extLst>
          </p:cNvPr>
          <p:cNvPicPr>
            <a:picLocks noChangeAspect="1"/>
          </p:cNvPicPr>
          <p:nvPr>
            <p:custDataLst>
              <p:tags r:id="rId28"/>
            </p:custDataLst>
          </p:nvPr>
        </p:nvPicPr>
        <p:blipFill>
          <a:blip r:embed="rId62" cstate="print">
            <a:extLst>
              <a:ext uri="{28A0092B-C50C-407E-A947-70E740481C1C}">
                <a14:useLocalDpi xmlns:a14="http://schemas.microsoft.com/office/drawing/2010/main" val="0"/>
              </a:ext>
            </a:extLst>
          </a:blip>
          <a:stretch>
            <a:fillRect/>
          </a:stretch>
        </p:blipFill>
        <p:spPr>
          <a:xfrm>
            <a:off x="2894280" y="1929220"/>
            <a:ext cx="1267809" cy="128762"/>
          </a:xfrm>
          <a:prstGeom prst="rect">
            <a:avLst/>
          </a:prstGeom>
        </p:spPr>
      </p:pic>
      <p:pic>
        <p:nvPicPr>
          <p:cNvPr id="6189" name="Picture 6188">
            <a:extLst>
              <a:ext uri="{FF2B5EF4-FFF2-40B4-BE49-F238E27FC236}">
                <a16:creationId xmlns:a16="http://schemas.microsoft.com/office/drawing/2014/main" id="{C2BC576A-EF73-4AA9-BFCE-1515B4065B8C}"/>
              </a:ext>
            </a:extLst>
          </p:cNvPr>
          <p:cNvPicPr>
            <a:picLocks noChangeAspect="1"/>
          </p:cNvPicPr>
          <p:nvPr>
            <p:custDataLst>
              <p:tags r:id="rId29"/>
            </p:custDataLst>
          </p:nvPr>
        </p:nvPicPr>
        <p:blipFill>
          <a:blip r:embed="rId63" cstate="print">
            <a:extLst>
              <a:ext uri="{28A0092B-C50C-407E-A947-70E740481C1C}">
                <a14:useLocalDpi xmlns:a14="http://schemas.microsoft.com/office/drawing/2010/main" val="0"/>
              </a:ext>
            </a:extLst>
          </a:blip>
          <a:stretch>
            <a:fillRect/>
          </a:stretch>
        </p:blipFill>
        <p:spPr>
          <a:xfrm>
            <a:off x="283749" y="2084245"/>
            <a:ext cx="1144381" cy="129524"/>
          </a:xfrm>
          <a:prstGeom prst="rect">
            <a:avLst/>
          </a:prstGeom>
        </p:spPr>
      </p:pic>
      <p:pic>
        <p:nvPicPr>
          <p:cNvPr id="50" name="Picture 49">
            <a:extLst>
              <a:ext uri="{FF2B5EF4-FFF2-40B4-BE49-F238E27FC236}">
                <a16:creationId xmlns:a16="http://schemas.microsoft.com/office/drawing/2014/main" id="{589BE111-CEB8-4A5E-B308-4A07D65C2ACE}"/>
              </a:ext>
            </a:extLst>
          </p:cNvPr>
          <p:cNvPicPr>
            <a:picLocks noChangeAspect="1"/>
          </p:cNvPicPr>
          <p:nvPr>
            <p:custDataLst>
              <p:tags r:id="rId30"/>
            </p:custDataLst>
          </p:nvPr>
        </p:nvPicPr>
        <p:blipFill>
          <a:blip r:embed="rId35" cstate="print">
            <a:extLst>
              <a:ext uri="{28A0092B-C50C-407E-A947-70E740481C1C}">
                <a14:useLocalDpi xmlns:a14="http://schemas.microsoft.com/office/drawing/2010/main" val="0"/>
              </a:ext>
            </a:extLst>
          </a:blip>
          <a:stretch>
            <a:fillRect/>
          </a:stretch>
        </p:blipFill>
        <p:spPr>
          <a:xfrm>
            <a:off x="155627" y="461202"/>
            <a:ext cx="713906" cy="155428"/>
          </a:xfrm>
          <a:prstGeom prst="rect">
            <a:avLst/>
          </a:prstGeom>
        </p:spPr>
      </p:pic>
      <p:pic>
        <p:nvPicPr>
          <p:cNvPr id="51" name="Picture 50">
            <a:extLst>
              <a:ext uri="{FF2B5EF4-FFF2-40B4-BE49-F238E27FC236}">
                <a16:creationId xmlns:a16="http://schemas.microsoft.com/office/drawing/2014/main" id="{3B23CBEF-7D7B-4977-8801-439E8B07C513}"/>
              </a:ext>
            </a:extLst>
          </p:cNvPr>
          <p:cNvPicPr>
            <a:picLocks noChangeAspect="1"/>
          </p:cNvPicPr>
          <p:nvPr>
            <p:custDataLst>
              <p:tags r:id="rId31"/>
            </p:custDataLst>
          </p:nvPr>
        </p:nvPicPr>
        <p:blipFill>
          <a:blip r:embed="rId36" cstate="print">
            <a:extLst>
              <a:ext uri="{28A0092B-C50C-407E-A947-70E740481C1C}">
                <a14:useLocalDpi xmlns:a14="http://schemas.microsoft.com/office/drawing/2010/main" val="0"/>
              </a:ext>
            </a:extLst>
          </a:blip>
          <a:stretch>
            <a:fillRect/>
          </a:stretch>
        </p:blipFill>
        <p:spPr>
          <a:xfrm>
            <a:off x="920443" y="495868"/>
            <a:ext cx="246095" cy="94476"/>
          </a:xfrm>
          <a:prstGeom prst="rect">
            <a:avLst/>
          </a:prstGeom>
        </p:spPr>
      </p:pic>
      <p:pic>
        <p:nvPicPr>
          <p:cNvPr id="52" name="Picture 51">
            <a:extLst>
              <a:ext uri="{FF2B5EF4-FFF2-40B4-BE49-F238E27FC236}">
                <a16:creationId xmlns:a16="http://schemas.microsoft.com/office/drawing/2014/main" id="{E63851BF-C491-4E80-A38A-C3EEAA5C8E2F}"/>
              </a:ext>
            </a:extLst>
          </p:cNvPr>
          <p:cNvPicPr>
            <a:picLocks noChangeAspect="1"/>
          </p:cNvPicPr>
          <p:nvPr>
            <p:custDataLst>
              <p:tags r:id="rId32"/>
            </p:custDataLst>
          </p:nvPr>
        </p:nvPicPr>
        <p:blipFill>
          <a:blip r:embed="rId37" cstate="print">
            <a:extLst>
              <a:ext uri="{28A0092B-C50C-407E-A947-70E740481C1C}">
                <a14:useLocalDpi xmlns:a14="http://schemas.microsoft.com/office/drawing/2010/main" val="0"/>
              </a:ext>
            </a:extLst>
          </a:blip>
          <a:stretch>
            <a:fillRect/>
          </a:stretch>
        </p:blipFill>
        <p:spPr>
          <a:xfrm>
            <a:off x="1218912" y="486144"/>
            <a:ext cx="464000" cy="128762"/>
          </a:xfrm>
          <a:prstGeom prst="rect">
            <a:avLst/>
          </a:prstGeom>
        </p:spPr>
      </p:pic>
    </p:spTree>
    <p:extLst>
      <p:ext uri="{BB962C8B-B14F-4D97-AF65-F5344CB8AC3E}">
        <p14:creationId xmlns:p14="http://schemas.microsoft.com/office/powerpoint/2010/main" val="331593457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6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1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7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17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7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18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18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19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73</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5" cstate="print">
              <a:duotone>
                <a:prstClr val="black"/>
                <a:schemeClr val="accent6">
                  <a:tint val="45000"/>
                  <a:satMod val="400000"/>
                </a:schemeClr>
              </a:duotone>
              <a:extLst>
                <a:ext uri="{BEBA8EAE-BF5A-486C-A8C5-ECC9F3942E4B}">
                  <a14:imgProps xmlns:a14="http://schemas.microsoft.com/office/drawing/2010/main">
                    <a14:imgLayer r:embed="rId6">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bject 12">
            <a:extLst>
              <a:ext uri="{FF2B5EF4-FFF2-40B4-BE49-F238E27FC236}">
                <a16:creationId xmlns:a16="http://schemas.microsoft.com/office/drawing/2014/main" id="{3B23D13B-250B-45C9-B35E-B533FC7B3A8B}"/>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pic>
        <p:nvPicPr>
          <p:cNvPr id="5" name="Picture 4">
            <a:extLst>
              <a:ext uri="{FF2B5EF4-FFF2-40B4-BE49-F238E27FC236}">
                <a16:creationId xmlns:a16="http://schemas.microsoft.com/office/drawing/2014/main" id="{CC7F69DF-DF57-04C3-DA5F-1DCFD6B9D91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7542" b="74302" l="5493" r="51408">
                        <a14:foregroundMark x1="23380" y1="10056" x2="23239" y2="7542"/>
                        <a14:foregroundMark x1="35775" y1="27933" x2="35211" y2="21229"/>
                        <a14:foregroundMark x1="38169" y1="25140" x2="41408" y2="24581"/>
                        <a14:foregroundMark x1="50000" y1="29330" x2="51408" y2="33799"/>
                        <a14:foregroundMark x1="38732" y1="29050" x2="45352" y2="22626"/>
                      </a14:backgroundRemoval>
                    </a14:imgEffect>
                  </a14:imgLayer>
                </a14:imgProps>
              </a:ext>
            </a:extLst>
          </a:blip>
          <a:srcRect r="44137" b="17026"/>
          <a:stretch/>
        </p:blipFill>
        <p:spPr>
          <a:xfrm>
            <a:off x="704071" y="1155565"/>
            <a:ext cx="1663809" cy="1246079"/>
          </a:xfrm>
          <a:prstGeom prst="rect">
            <a:avLst/>
          </a:prstGeom>
        </p:spPr>
      </p:pic>
      <p:pic>
        <p:nvPicPr>
          <p:cNvPr id="18" name="Picture 17">
            <a:extLst>
              <a:ext uri="{FF2B5EF4-FFF2-40B4-BE49-F238E27FC236}">
                <a16:creationId xmlns:a16="http://schemas.microsoft.com/office/drawing/2014/main" id="{E919CE6E-31B0-2F48-7C2D-001AB0A44D86}"/>
              </a:ext>
            </a:extLst>
          </p:cNvPr>
          <p:cNvPicPr>
            <a:picLocks noChangeAspect="1"/>
          </p:cNvPicPr>
          <p:nvPr/>
        </p:nvPicPr>
        <p:blipFill rotWithShape="1">
          <a:blip r:embed="rId9"/>
          <a:srcRect l="57013" b="17026"/>
          <a:stretch/>
        </p:blipFill>
        <p:spPr>
          <a:xfrm>
            <a:off x="2619945" y="1107335"/>
            <a:ext cx="1280326" cy="1246079"/>
          </a:xfrm>
          <a:prstGeom prst="rect">
            <a:avLst/>
          </a:prstGeom>
          <a:ln w="12700">
            <a:solidFill>
              <a:schemeClr val="tx1"/>
            </a:solid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528E039-3CAF-2D38-2A91-244BB062AA4E}"/>
                  </a:ext>
                </a:extLst>
              </p:cNvPr>
              <p:cNvSpPr txBox="1"/>
              <p:nvPr/>
            </p:nvSpPr>
            <p:spPr>
              <a:xfrm>
                <a:off x="95300" y="417675"/>
                <a:ext cx="4419550" cy="400110"/>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Let the unit vector in the plot be </a:t>
                </a:r>
                <a14:m>
                  <m:oMath xmlns:m="http://schemas.openxmlformats.org/officeDocument/2006/math">
                    <m:r>
                      <a:rPr lang="en-US" sz="1000" b="0" i="1" smtClean="0">
                        <a:latin typeface="Cambria Math" panose="02040503050406030204" pitchFamily="18" charset="0"/>
                        <a:cs typeface="Times New Roman" panose="02020603050405020304" pitchFamily="18" charset="0"/>
                      </a:rPr>
                      <m:t>𝑢</m:t>
                    </m:r>
                    <m:r>
                      <a:rPr lang="en-US" sz="1000" b="0" i="1" smtClean="0">
                        <a:latin typeface="Cambria Math" panose="02040503050406030204" pitchFamily="18" charset="0"/>
                        <a:cs typeface="Times New Roman" panose="02020603050405020304" pitchFamily="18" charset="0"/>
                      </a:rPr>
                      <m:t>=</m:t>
                    </m:r>
                    <m:d>
                      <m:dPr>
                        <m:begChr m:val="⟨"/>
                        <m:endChr m:val="⟩"/>
                        <m:ctrlPr>
                          <a:rPr lang="en-US" sz="1000" b="0" i="1" smtClean="0">
                            <a:latin typeface="Cambria Math" panose="02040503050406030204" pitchFamily="18" charset="0"/>
                            <a:cs typeface="Times New Roman" panose="02020603050405020304" pitchFamily="18" charset="0"/>
                          </a:rPr>
                        </m:ctrlPr>
                      </m:dPr>
                      <m:e>
                        <m:r>
                          <a:rPr lang="en-US" sz="1000" b="0" i="1" smtClean="0">
                            <a:latin typeface="Cambria Math" panose="02040503050406030204" pitchFamily="18" charset="0"/>
                            <a:cs typeface="Times New Roman" panose="02020603050405020304" pitchFamily="18" charset="0"/>
                          </a:rPr>
                          <m:t>0.64,0.77</m:t>
                        </m:r>
                      </m:e>
                    </m:d>
                  </m:oMath>
                </a14:m>
                <a:r>
                  <a:rPr lang="en-US" sz="1000" dirty="0">
                    <a:latin typeface="Times New Roman" panose="02020603050405020304" pitchFamily="18" charset="0"/>
                    <a:cs typeface="Times New Roman" panose="02020603050405020304" pitchFamily="18" charset="0"/>
                  </a:rPr>
                  <a:t>. From the graph and contour plot, what is the sign of the directional derivative at the red dot (point a)? </a:t>
                </a:r>
              </a:p>
            </p:txBody>
          </p:sp>
        </mc:Choice>
        <mc:Fallback xmlns="">
          <p:sp>
            <p:nvSpPr>
              <p:cNvPr id="12" name="TextBox 11">
                <a:extLst>
                  <a:ext uri="{FF2B5EF4-FFF2-40B4-BE49-F238E27FC236}">
                    <a16:creationId xmlns:a16="http://schemas.microsoft.com/office/drawing/2014/main" id="{8528E039-3CAF-2D38-2A91-244BB062AA4E}"/>
                  </a:ext>
                </a:extLst>
              </p:cNvPr>
              <p:cNvSpPr txBox="1">
                <a:spLocks noRot="1" noChangeAspect="1" noMove="1" noResize="1" noEditPoints="1" noAdjustHandles="1" noChangeArrowheads="1" noChangeShapeType="1" noTextEdit="1"/>
              </p:cNvSpPr>
              <p:nvPr/>
            </p:nvSpPr>
            <p:spPr>
              <a:xfrm>
                <a:off x="95300" y="417675"/>
                <a:ext cx="4419550" cy="400110"/>
              </a:xfrm>
              <a:prstGeom prst="rect">
                <a:avLst/>
              </a:prstGeom>
              <a:blipFill>
                <a:blip r:embed="rId10"/>
                <a:stretch>
                  <a:fillRect b="-7692"/>
                </a:stretch>
              </a:blipFill>
            </p:spPr>
            <p:txBody>
              <a:bodyPr/>
              <a:lstStyle/>
              <a:p>
                <a:r>
                  <a:rPr lang="en-US">
                    <a:noFill/>
                  </a:rPr>
                  <a:t> </a:t>
                </a:r>
              </a:p>
            </p:txBody>
          </p:sp>
        </mc:Fallback>
      </mc:AlternateContent>
      <p:pic>
        <p:nvPicPr>
          <p:cNvPr id="17" name="Picture 16" descr="\documentclass{article}&#10;\usepackage{amsmath}&#10;\pagestyle{empty}&#10;\begin{document}&#10;&#10;&#10;$$&#10;D_{\mathbf{u}} f(\mathbf{a}) &gt; 0&#10;$$&#10;&#10;\end{document}" title="IguanaTex Bitmap Display">
            <a:extLst>
              <a:ext uri="{FF2B5EF4-FFF2-40B4-BE49-F238E27FC236}">
                <a16:creationId xmlns:a16="http://schemas.microsoft.com/office/drawing/2014/main" id="{B49DE823-E8CB-6256-6AAB-E1EFC0B46819}"/>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06294" y="2666527"/>
            <a:ext cx="963428" cy="190857"/>
          </a:xfrm>
          <a:prstGeom prst="rect">
            <a:avLst/>
          </a:prstGeom>
        </p:spPr>
      </p:pic>
      <p:pic>
        <p:nvPicPr>
          <p:cNvPr id="26" name="Picture 25" descr="\documentclass{article}&#10;\usepackage{amsmath}&#10;\pagestyle{empty}&#10;\begin{document}&#10;&#10;&#10;$$&#10;D_{\mathbf{u}} f(\mathbf{a}) = 0&#10;$$&#10;&#10;\end{document}" title="IguanaTex Bitmap Display">
            <a:extLst>
              <a:ext uri="{FF2B5EF4-FFF2-40B4-BE49-F238E27FC236}">
                <a16:creationId xmlns:a16="http://schemas.microsoft.com/office/drawing/2014/main" id="{0FD7C950-987E-CC2D-863C-204060754792}"/>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822294" y="2666529"/>
            <a:ext cx="963428" cy="190857"/>
          </a:xfrm>
          <a:prstGeom prst="rect">
            <a:avLst/>
          </a:prstGeom>
        </p:spPr>
      </p:pic>
      <p:pic>
        <p:nvPicPr>
          <p:cNvPr id="20" name="Picture 19" descr="\documentclass{article}&#10;\usepackage{amsmath}&#10;\pagestyle{empty}&#10;\begin{document}&#10;&#10;&#10;$$&#10;D_{\mathbf{u}} f(\mathbf{a}) &lt; 0&#10;$$&#10;&#10;\end{document}" title="IguanaTex Bitmap Display">
            <a:extLst>
              <a:ext uri="{FF2B5EF4-FFF2-40B4-BE49-F238E27FC236}">
                <a16:creationId xmlns:a16="http://schemas.microsoft.com/office/drawing/2014/main" id="{51513185-9C6B-032D-3C8D-D7C756FF05C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123600" y="2666528"/>
            <a:ext cx="963428" cy="190857"/>
          </a:xfrm>
          <a:prstGeom prst="rect">
            <a:avLst/>
          </a:prstGeom>
        </p:spPr>
      </p:pic>
    </p:spTree>
    <p:extLst>
      <p:ext uri="{BB962C8B-B14F-4D97-AF65-F5344CB8AC3E}">
        <p14:creationId xmlns:p14="http://schemas.microsoft.com/office/powerpoint/2010/main" val="3142430037"/>
      </p:ext>
    </p:extLst>
  </p:cSld>
  <p:clrMapOvr>
    <a:masterClrMapping/>
  </p:clrMapOvr>
  <p:transition>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74</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5" cstate="print">
              <a:duotone>
                <a:prstClr val="black"/>
                <a:schemeClr val="accent6">
                  <a:tint val="45000"/>
                  <a:satMod val="400000"/>
                </a:schemeClr>
              </a:duotone>
              <a:extLst>
                <a:ext uri="{BEBA8EAE-BF5A-486C-A8C5-ECC9F3942E4B}">
                  <a14:imgProps xmlns:a14="http://schemas.microsoft.com/office/drawing/2010/main">
                    <a14:imgLayer r:embed="rId6">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bject 12">
            <a:extLst>
              <a:ext uri="{FF2B5EF4-FFF2-40B4-BE49-F238E27FC236}">
                <a16:creationId xmlns:a16="http://schemas.microsoft.com/office/drawing/2014/main" id="{3B23D13B-250B-45C9-B35E-B533FC7B3A8B}"/>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pic>
        <p:nvPicPr>
          <p:cNvPr id="5" name="Picture 4">
            <a:extLst>
              <a:ext uri="{FF2B5EF4-FFF2-40B4-BE49-F238E27FC236}">
                <a16:creationId xmlns:a16="http://schemas.microsoft.com/office/drawing/2014/main" id="{CC7F69DF-DF57-04C3-DA5F-1DCFD6B9D91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7542" b="74302" l="5493" r="51408">
                        <a14:foregroundMark x1="23380" y1="10056" x2="23239" y2="7542"/>
                        <a14:foregroundMark x1="35775" y1="27933" x2="35211" y2="21229"/>
                        <a14:foregroundMark x1="38169" y1="25140" x2="41408" y2="24581"/>
                        <a14:foregroundMark x1="50000" y1="29330" x2="51408" y2="33799"/>
                        <a14:foregroundMark x1="38732" y1="29050" x2="45352" y2="22626"/>
                      </a14:backgroundRemoval>
                    </a14:imgEffect>
                  </a14:imgLayer>
                </a14:imgProps>
              </a:ext>
            </a:extLst>
          </a:blip>
          <a:srcRect r="44137" b="17026"/>
          <a:stretch/>
        </p:blipFill>
        <p:spPr>
          <a:xfrm>
            <a:off x="704071" y="1155565"/>
            <a:ext cx="1663809" cy="1246079"/>
          </a:xfrm>
          <a:prstGeom prst="rect">
            <a:avLst/>
          </a:prstGeom>
        </p:spPr>
      </p:pic>
      <p:pic>
        <p:nvPicPr>
          <p:cNvPr id="18" name="Picture 17">
            <a:extLst>
              <a:ext uri="{FF2B5EF4-FFF2-40B4-BE49-F238E27FC236}">
                <a16:creationId xmlns:a16="http://schemas.microsoft.com/office/drawing/2014/main" id="{E919CE6E-31B0-2F48-7C2D-001AB0A44D86}"/>
              </a:ext>
            </a:extLst>
          </p:cNvPr>
          <p:cNvPicPr>
            <a:picLocks noChangeAspect="1"/>
          </p:cNvPicPr>
          <p:nvPr/>
        </p:nvPicPr>
        <p:blipFill rotWithShape="1">
          <a:blip r:embed="rId9"/>
          <a:srcRect l="57013" b="17026"/>
          <a:stretch/>
        </p:blipFill>
        <p:spPr>
          <a:xfrm>
            <a:off x="2619945" y="1107335"/>
            <a:ext cx="1280326" cy="1246079"/>
          </a:xfrm>
          <a:prstGeom prst="rect">
            <a:avLst/>
          </a:prstGeom>
          <a:ln w="12700">
            <a:solidFill>
              <a:schemeClr val="tx1"/>
            </a:solid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528E039-3CAF-2D38-2A91-244BB062AA4E}"/>
                  </a:ext>
                </a:extLst>
              </p:cNvPr>
              <p:cNvSpPr txBox="1"/>
              <p:nvPr/>
            </p:nvSpPr>
            <p:spPr>
              <a:xfrm>
                <a:off x="95300" y="417675"/>
                <a:ext cx="4419550" cy="400110"/>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Let the unit vector in the plot be </a:t>
                </a:r>
                <a14:m>
                  <m:oMath xmlns:m="http://schemas.openxmlformats.org/officeDocument/2006/math">
                    <m:r>
                      <a:rPr lang="en-US" sz="1000" b="0" i="1" smtClean="0">
                        <a:latin typeface="Cambria Math" panose="02040503050406030204" pitchFamily="18" charset="0"/>
                        <a:cs typeface="Times New Roman" panose="02020603050405020304" pitchFamily="18" charset="0"/>
                      </a:rPr>
                      <m:t>𝑢</m:t>
                    </m:r>
                    <m:r>
                      <a:rPr lang="en-US" sz="1000" b="0" i="1" smtClean="0">
                        <a:latin typeface="Cambria Math" panose="02040503050406030204" pitchFamily="18" charset="0"/>
                        <a:cs typeface="Times New Roman" panose="02020603050405020304" pitchFamily="18" charset="0"/>
                      </a:rPr>
                      <m:t>=</m:t>
                    </m:r>
                    <m:d>
                      <m:dPr>
                        <m:begChr m:val="⟨"/>
                        <m:endChr m:val="⟩"/>
                        <m:ctrlPr>
                          <a:rPr lang="en-US" sz="1000" b="0" i="1" smtClean="0">
                            <a:latin typeface="Cambria Math" panose="02040503050406030204" pitchFamily="18" charset="0"/>
                            <a:cs typeface="Times New Roman" panose="02020603050405020304" pitchFamily="18" charset="0"/>
                          </a:rPr>
                        </m:ctrlPr>
                      </m:dPr>
                      <m:e>
                        <m:r>
                          <a:rPr lang="en-US" sz="1000" b="0" i="1" smtClean="0">
                            <a:latin typeface="Cambria Math" panose="02040503050406030204" pitchFamily="18" charset="0"/>
                            <a:cs typeface="Times New Roman" panose="02020603050405020304" pitchFamily="18" charset="0"/>
                          </a:rPr>
                          <m:t>0.64,0.77</m:t>
                        </m:r>
                      </m:e>
                    </m:d>
                  </m:oMath>
                </a14:m>
                <a:r>
                  <a:rPr lang="en-US" sz="1000" dirty="0">
                    <a:latin typeface="Times New Roman" panose="02020603050405020304" pitchFamily="18" charset="0"/>
                    <a:cs typeface="Times New Roman" panose="02020603050405020304" pitchFamily="18" charset="0"/>
                  </a:rPr>
                  <a:t>. From the graph and contour plot, what is the sign of the directional derivative at the red dot (point a)? </a:t>
                </a:r>
              </a:p>
            </p:txBody>
          </p:sp>
        </mc:Choice>
        <mc:Fallback xmlns="">
          <p:sp>
            <p:nvSpPr>
              <p:cNvPr id="12" name="TextBox 11">
                <a:extLst>
                  <a:ext uri="{FF2B5EF4-FFF2-40B4-BE49-F238E27FC236}">
                    <a16:creationId xmlns:a16="http://schemas.microsoft.com/office/drawing/2014/main" id="{8528E039-3CAF-2D38-2A91-244BB062AA4E}"/>
                  </a:ext>
                </a:extLst>
              </p:cNvPr>
              <p:cNvSpPr txBox="1">
                <a:spLocks noRot="1" noChangeAspect="1" noMove="1" noResize="1" noEditPoints="1" noAdjustHandles="1" noChangeArrowheads="1" noChangeShapeType="1" noTextEdit="1"/>
              </p:cNvSpPr>
              <p:nvPr/>
            </p:nvSpPr>
            <p:spPr>
              <a:xfrm>
                <a:off x="95300" y="417675"/>
                <a:ext cx="4419550" cy="400110"/>
              </a:xfrm>
              <a:prstGeom prst="rect">
                <a:avLst/>
              </a:prstGeom>
              <a:blipFill>
                <a:blip r:embed="rId10"/>
                <a:stretch>
                  <a:fillRect b="-7692"/>
                </a:stretch>
              </a:blipFill>
            </p:spPr>
            <p:txBody>
              <a:bodyPr/>
              <a:lstStyle/>
              <a:p>
                <a:r>
                  <a:rPr lang="en-US">
                    <a:noFill/>
                  </a:rPr>
                  <a:t> </a:t>
                </a:r>
              </a:p>
            </p:txBody>
          </p:sp>
        </mc:Fallback>
      </mc:AlternateContent>
      <p:pic>
        <p:nvPicPr>
          <p:cNvPr id="17" name="Picture 16" descr="\documentclass{article}&#10;\usepackage{amsmath}&#10;\pagestyle{empty}&#10;\begin{document}&#10;&#10;&#10;$$&#10;D_{\mathbf{u}} f(\mathbf{a}) &gt; 0&#10;$$&#10;&#10;\end{document}" title="IguanaTex Bitmap Display">
            <a:extLst>
              <a:ext uri="{FF2B5EF4-FFF2-40B4-BE49-F238E27FC236}">
                <a16:creationId xmlns:a16="http://schemas.microsoft.com/office/drawing/2014/main" id="{B49DE823-E8CB-6256-6AAB-E1EFC0B46819}"/>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06294" y="2666527"/>
            <a:ext cx="963428" cy="190857"/>
          </a:xfrm>
          <a:prstGeom prst="rect">
            <a:avLst/>
          </a:prstGeom>
        </p:spPr>
      </p:pic>
      <p:pic>
        <p:nvPicPr>
          <p:cNvPr id="26" name="Picture 25" descr="\documentclass{article}&#10;\usepackage{amsmath}&#10;\pagestyle{empty}&#10;\begin{document}&#10;&#10;&#10;$$&#10;D_{\mathbf{u}} f(\mathbf{a}) = 0&#10;$$&#10;&#10;\end{document}" title="IguanaTex Bitmap Display">
            <a:extLst>
              <a:ext uri="{FF2B5EF4-FFF2-40B4-BE49-F238E27FC236}">
                <a16:creationId xmlns:a16="http://schemas.microsoft.com/office/drawing/2014/main" id="{0FD7C950-987E-CC2D-863C-204060754792}"/>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822294" y="2666529"/>
            <a:ext cx="963428" cy="190857"/>
          </a:xfrm>
          <a:prstGeom prst="rect">
            <a:avLst/>
          </a:prstGeom>
        </p:spPr>
      </p:pic>
      <p:pic>
        <p:nvPicPr>
          <p:cNvPr id="20" name="Picture 19" descr="\documentclass{article}&#10;\usepackage{amsmath}&#10;\pagestyle{empty}&#10;\begin{document}&#10;&#10;&#10;$$&#10;D_{\mathbf{u}} f(\mathbf{a}) &lt; 0&#10;$$&#10;&#10;\end{document}" title="IguanaTex Bitmap Display">
            <a:extLst>
              <a:ext uri="{FF2B5EF4-FFF2-40B4-BE49-F238E27FC236}">
                <a16:creationId xmlns:a16="http://schemas.microsoft.com/office/drawing/2014/main" id="{51513185-9C6B-032D-3C8D-D7C756FF05C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123600" y="2666528"/>
            <a:ext cx="963428" cy="190857"/>
          </a:xfrm>
          <a:prstGeom prst="rect">
            <a:avLst/>
          </a:prstGeom>
        </p:spPr>
      </p:pic>
      <p:sp>
        <p:nvSpPr>
          <p:cNvPr id="2" name="Oval 1">
            <a:extLst>
              <a:ext uri="{FF2B5EF4-FFF2-40B4-BE49-F238E27FC236}">
                <a16:creationId xmlns:a16="http://schemas.microsoft.com/office/drawing/2014/main" id="{56AB2B9A-B583-2083-1F67-C68972539ACE}"/>
              </a:ext>
            </a:extLst>
          </p:cNvPr>
          <p:cNvSpPr/>
          <p:nvPr/>
        </p:nvSpPr>
        <p:spPr>
          <a:xfrm>
            <a:off x="3024333" y="2552670"/>
            <a:ext cx="1161962" cy="394860"/>
          </a:xfrm>
          <a:prstGeom prst="ellipse">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C48D838-CED3-F865-0020-0F2C74E4FB8B}"/>
                  </a:ext>
                </a:extLst>
              </p:cNvPr>
              <p:cNvSpPr txBox="1"/>
              <p:nvPr/>
            </p:nvSpPr>
            <p:spPr>
              <a:xfrm>
                <a:off x="95300" y="2932151"/>
                <a:ext cx="4419550" cy="380232"/>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Both </a:t>
                </a:r>
                <a14:m>
                  <m:oMath xmlns:m="http://schemas.openxmlformats.org/officeDocument/2006/math">
                    <m:sSub>
                      <m:sSubPr>
                        <m:ctrlPr>
                          <a:rPr lang="en-US" sz="900" b="0" i="1" smtClean="0">
                            <a:latin typeface="Cambria Math" panose="02040503050406030204" pitchFamily="18" charset="0"/>
                            <a:cs typeface="Times New Roman" panose="02020603050405020304" pitchFamily="18" charset="0"/>
                          </a:rPr>
                        </m:ctrlPr>
                      </m:sSubPr>
                      <m:e>
                        <m:r>
                          <a:rPr lang="en-US" sz="900" b="0" i="1" smtClean="0">
                            <a:latin typeface="Cambria Math" panose="02040503050406030204" pitchFamily="18" charset="0"/>
                            <a:cs typeface="Times New Roman" panose="02020603050405020304" pitchFamily="18" charset="0"/>
                          </a:rPr>
                          <m:t>𝑓</m:t>
                        </m:r>
                      </m:e>
                      <m:sub>
                        <m:r>
                          <a:rPr lang="en-US" sz="900" b="0" i="1" smtClean="0">
                            <a:latin typeface="Cambria Math" panose="02040503050406030204" pitchFamily="18" charset="0"/>
                            <a:cs typeface="Times New Roman" panose="02020603050405020304" pitchFamily="18" charset="0"/>
                          </a:rPr>
                          <m:t>𝑥</m:t>
                        </m:r>
                      </m:sub>
                    </m:sSub>
                  </m:oMath>
                </a14:m>
                <a:r>
                  <a:rPr lang="en-US" sz="9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900" b="0" i="1" smtClean="0">
                            <a:latin typeface="Cambria Math" panose="02040503050406030204" pitchFamily="18" charset="0"/>
                            <a:cs typeface="Times New Roman" panose="02020603050405020304" pitchFamily="18" charset="0"/>
                          </a:rPr>
                        </m:ctrlPr>
                      </m:sSubPr>
                      <m:e>
                        <m:r>
                          <a:rPr lang="en-US" sz="900" b="0" i="1" smtClean="0">
                            <a:latin typeface="Cambria Math" panose="02040503050406030204" pitchFamily="18" charset="0"/>
                            <a:cs typeface="Times New Roman" panose="02020603050405020304" pitchFamily="18" charset="0"/>
                          </a:rPr>
                          <m:t>𝑓</m:t>
                        </m:r>
                      </m:e>
                      <m:sub>
                        <m:r>
                          <a:rPr lang="en-US" sz="900" b="0" i="1" smtClean="0">
                            <a:latin typeface="Cambria Math" panose="02040503050406030204" pitchFamily="18" charset="0"/>
                            <a:cs typeface="Times New Roman" panose="02020603050405020304" pitchFamily="18" charset="0"/>
                          </a:rPr>
                          <m:t>𝑦</m:t>
                        </m:r>
                      </m:sub>
                    </m:sSub>
                  </m:oMath>
                </a14:m>
                <a:r>
                  <a:rPr lang="en-US" sz="900" dirty="0">
                    <a:latin typeface="Times New Roman" panose="02020603050405020304" pitchFamily="18" charset="0"/>
                    <a:cs typeface="Times New Roman" panose="02020603050405020304" pitchFamily="18" charset="0"/>
                  </a:rPr>
                  <a:t> are negative based on the contour plot and graph. By definition, we have that </a:t>
                </a:r>
                <a14:m>
                  <m:oMath xmlns:m="http://schemas.openxmlformats.org/officeDocument/2006/math">
                    <m:sSub>
                      <m:sSubPr>
                        <m:ctrlPr>
                          <a:rPr lang="en-US" sz="900" b="0" i="1" smtClean="0">
                            <a:latin typeface="Cambria Math" panose="02040503050406030204" pitchFamily="18" charset="0"/>
                            <a:cs typeface="Times New Roman" panose="02020603050405020304" pitchFamily="18" charset="0"/>
                          </a:rPr>
                        </m:ctrlPr>
                      </m:sSubPr>
                      <m:e>
                        <m:r>
                          <a:rPr lang="en-US" sz="900" b="0" i="1" smtClean="0">
                            <a:latin typeface="Cambria Math" panose="02040503050406030204" pitchFamily="18" charset="0"/>
                            <a:cs typeface="Times New Roman" panose="02020603050405020304" pitchFamily="18" charset="0"/>
                          </a:rPr>
                          <m:t>𝐷</m:t>
                        </m:r>
                      </m:e>
                      <m:sub>
                        <m:r>
                          <a:rPr lang="en-US" sz="900" b="0" i="1" smtClean="0">
                            <a:latin typeface="Cambria Math" panose="02040503050406030204" pitchFamily="18" charset="0"/>
                            <a:cs typeface="Times New Roman" panose="02020603050405020304" pitchFamily="18" charset="0"/>
                          </a:rPr>
                          <m:t>𝑢</m:t>
                        </m:r>
                      </m:sub>
                    </m:sSub>
                    <m:r>
                      <a:rPr lang="en-US" sz="900" b="0" i="1" smtClean="0">
                        <a:latin typeface="Cambria Math" panose="02040503050406030204" pitchFamily="18" charset="0"/>
                        <a:cs typeface="Times New Roman" panose="02020603050405020304" pitchFamily="18" charset="0"/>
                      </a:rPr>
                      <m:t>𝑓</m:t>
                    </m:r>
                    <m:d>
                      <m:dPr>
                        <m:ctrlPr>
                          <a:rPr lang="en-US" sz="900" b="0" i="1" smtClean="0">
                            <a:latin typeface="Cambria Math" panose="02040503050406030204" pitchFamily="18" charset="0"/>
                            <a:cs typeface="Times New Roman" panose="02020603050405020304" pitchFamily="18" charset="0"/>
                          </a:rPr>
                        </m:ctrlPr>
                      </m:dPr>
                      <m:e>
                        <m:r>
                          <a:rPr lang="en-US" sz="900" b="0" i="1" smtClean="0">
                            <a:latin typeface="Cambria Math" panose="02040503050406030204" pitchFamily="18" charset="0"/>
                            <a:cs typeface="Times New Roman" panose="02020603050405020304" pitchFamily="18" charset="0"/>
                          </a:rPr>
                          <m:t>𝑥</m:t>
                        </m:r>
                        <m:r>
                          <a:rPr lang="en-US" sz="900" b="0" i="1" smtClean="0">
                            <a:latin typeface="Cambria Math" panose="02040503050406030204" pitchFamily="18" charset="0"/>
                            <a:cs typeface="Times New Roman" panose="02020603050405020304" pitchFamily="18" charset="0"/>
                          </a:rPr>
                          <m:t>,</m:t>
                        </m:r>
                        <m:r>
                          <a:rPr lang="en-US" sz="900" b="0" i="1" smtClean="0">
                            <a:latin typeface="Cambria Math" panose="02040503050406030204" pitchFamily="18" charset="0"/>
                            <a:cs typeface="Times New Roman" panose="02020603050405020304" pitchFamily="18" charset="0"/>
                          </a:rPr>
                          <m:t>𝑦</m:t>
                        </m:r>
                      </m:e>
                    </m:d>
                    <m:r>
                      <a:rPr lang="en-US" sz="900" b="0" i="1" smtClean="0">
                        <a:latin typeface="Cambria Math" panose="02040503050406030204" pitchFamily="18" charset="0"/>
                        <a:cs typeface="Times New Roman" panose="02020603050405020304" pitchFamily="18" charset="0"/>
                      </a:rPr>
                      <m:t>=</m:t>
                    </m:r>
                    <m:r>
                      <m:rPr>
                        <m:sty m:val="p"/>
                      </m:rPr>
                      <a:rPr lang="en-US" sz="900" b="0" i="0" smtClean="0">
                        <a:latin typeface="Cambria Math" panose="02040503050406030204" pitchFamily="18" charset="0"/>
                        <a:cs typeface="Times New Roman" panose="02020603050405020304" pitchFamily="18" charset="0"/>
                      </a:rPr>
                      <m:t>∇</m:t>
                    </m:r>
                    <m:r>
                      <a:rPr lang="en-US" sz="900" b="0" i="1" smtClean="0">
                        <a:latin typeface="Cambria Math" panose="02040503050406030204" pitchFamily="18" charset="0"/>
                        <a:cs typeface="Times New Roman" panose="02020603050405020304" pitchFamily="18" charset="0"/>
                      </a:rPr>
                      <m:t>𝑓</m:t>
                    </m:r>
                    <m:r>
                      <a:rPr lang="en-US" sz="900" b="0" i="1" smtClean="0">
                        <a:latin typeface="Cambria Math" panose="02040503050406030204" pitchFamily="18" charset="0"/>
                        <a:cs typeface="Times New Roman" panose="02020603050405020304" pitchFamily="18" charset="0"/>
                      </a:rPr>
                      <m:t>⋅</m:t>
                    </m:r>
                    <m:r>
                      <a:rPr lang="en-US" sz="900" b="0" i="1" smtClean="0">
                        <a:latin typeface="Cambria Math" panose="02040503050406030204" pitchFamily="18" charset="0"/>
                        <a:cs typeface="Times New Roman" panose="02020603050405020304" pitchFamily="18" charset="0"/>
                      </a:rPr>
                      <m:t>𝑢</m:t>
                    </m:r>
                    <m:r>
                      <a:rPr lang="en-US" sz="900" b="0" i="1" smtClean="0">
                        <a:latin typeface="Cambria Math" panose="02040503050406030204" pitchFamily="18" charset="0"/>
                        <a:cs typeface="Times New Roman" panose="02020603050405020304" pitchFamily="18" charset="0"/>
                      </a:rPr>
                      <m:t>=</m:t>
                    </m:r>
                    <m:d>
                      <m:dPr>
                        <m:begChr m:val="⟨"/>
                        <m:endChr m:val="⟩"/>
                        <m:ctrlPr>
                          <a:rPr lang="en-US" sz="900" b="0" i="1" smtClean="0">
                            <a:latin typeface="Cambria Math" panose="02040503050406030204" pitchFamily="18" charset="0"/>
                            <a:cs typeface="Times New Roman" panose="02020603050405020304" pitchFamily="18" charset="0"/>
                          </a:rPr>
                        </m:ctrlPr>
                      </m:dPr>
                      <m:e>
                        <m:d>
                          <m:dPr>
                            <m:ctrlPr>
                              <a:rPr lang="en-US" sz="900" b="0" i="1" smtClean="0">
                                <a:latin typeface="Cambria Math" panose="02040503050406030204" pitchFamily="18" charset="0"/>
                                <a:cs typeface="Times New Roman" panose="02020603050405020304" pitchFamily="18" charset="0"/>
                              </a:rPr>
                            </m:ctrlPr>
                          </m:dPr>
                          <m:e>
                            <m:r>
                              <a:rPr lang="en-US" sz="900" b="0" i="1" smtClean="0">
                                <a:latin typeface="Cambria Math" panose="02040503050406030204" pitchFamily="18" charset="0"/>
                                <a:cs typeface="Times New Roman" panose="02020603050405020304" pitchFamily="18" charset="0"/>
                              </a:rPr>
                              <m:t>−</m:t>
                            </m:r>
                          </m:e>
                        </m:d>
                        <m:r>
                          <a:rPr lang="en-US" sz="900" b="0" i="1" smtClean="0">
                            <a:latin typeface="Cambria Math" panose="02040503050406030204" pitchFamily="18" charset="0"/>
                            <a:cs typeface="Times New Roman" panose="02020603050405020304" pitchFamily="18" charset="0"/>
                          </a:rPr>
                          <m:t>,</m:t>
                        </m:r>
                        <m:d>
                          <m:dPr>
                            <m:ctrlPr>
                              <a:rPr lang="en-US" sz="900" b="0" i="1" smtClean="0">
                                <a:latin typeface="Cambria Math" panose="02040503050406030204" pitchFamily="18" charset="0"/>
                                <a:cs typeface="Times New Roman" panose="02020603050405020304" pitchFamily="18" charset="0"/>
                              </a:rPr>
                            </m:ctrlPr>
                          </m:dPr>
                          <m:e>
                            <m:r>
                              <a:rPr lang="en-US" sz="900" b="0" i="1" smtClean="0">
                                <a:latin typeface="Cambria Math" panose="02040503050406030204" pitchFamily="18" charset="0"/>
                                <a:cs typeface="Times New Roman" panose="02020603050405020304" pitchFamily="18" charset="0"/>
                              </a:rPr>
                              <m:t>−</m:t>
                            </m:r>
                          </m:e>
                        </m:d>
                      </m:e>
                    </m:d>
                    <m:r>
                      <a:rPr lang="en-US" sz="900" b="0" i="1" smtClean="0">
                        <a:latin typeface="Cambria Math" panose="02040503050406030204" pitchFamily="18" charset="0"/>
                        <a:cs typeface="Times New Roman" panose="02020603050405020304" pitchFamily="18" charset="0"/>
                      </a:rPr>
                      <m:t>⋅</m:t>
                    </m:r>
                    <m:d>
                      <m:dPr>
                        <m:begChr m:val="⟨"/>
                        <m:endChr m:val="⟩"/>
                        <m:ctrlPr>
                          <a:rPr lang="en-US" sz="900" b="0" i="1" smtClean="0">
                            <a:latin typeface="Cambria Math" panose="02040503050406030204" pitchFamily="18" charset="0"/>
                            <a:cs typeface="Times New Roman" panose="02020603050405020304" pitchFamily="18" charset="0"/>
                          </a:rPr>
                        </m:ctrlPr>
                      </m:dPr>
                      <m:e>
                        <m:d>
                          <m:dPr>
                            <m:ctrlPr>
                              <a:rPr lang="en-US" sz="900" b="0" i="1" smtClean="0">
                                <a:latin typeface="Cambria Math" panose="02040503050406030204" pitchFamily="18" charset="0"/>
                                <a:cs typeface="Times New Roman" panose="02020603050405020304" pitchFamily="18" charset="0"/>
                              </a:rPr>
                            </m:ctrlPr>
                          </m:dPr>
                          <m:e>
                            <m:r>
                              <a:rPr lang="en-US" sz="900" b="0" i="1" smtClean="0">
                                <a:latin typeface="Cambria Math" panose="02040503050406030204" pitchFamily="18" charset="0"/>
                                <a:cs typeface="Times New Roman" panose="02020603050405020304" pitchFamily="18" charset="0"/>
                              </a:rPr>
                              <m:t>+</m:t>
                            </m:r>
                          </m:e>
                        </m:d>
                        <m:r>
                          <a:rPr lang="en-US" sz="900" b="0" i="1" smtClean="0">
                            <a:latin typeface="Cambria Math" panose="02040503050406030204" pitchFamily="18" charset="0"/>
                            <a:cs typeface="Times New Roman" panose="02020603050405020304" pitchFamily="18" charset="0"/>
                          </a:rPr>
                          <m:t>,</m:t>
                        </m:r>
                        <m:d>
                          <m:dPr>
                            <m:ctrlPr>
                              <a:rPr lang="en-US" sz="900" b="0" i="1" smtClean="0">
                                <a:latin typeface="Cambria Math" panose="02040503050406030204" pitchFamily="18" charset="0"/>
                                <a:cs typeface="Times New Roman" panose="02020603050405020304" pitchFamily="18" charset="0"/>
                              </a:rPr>
                            </m:ctrlPr>
                          </m:dPr>
                          <m:e>
                            <m:r>
                              <a:rPr lang="en-US" sz="900" b="0" i="1" smtClean="0">
                                <a:latin typeface="Cambria Math" panose="02040503050406030204" pitchFamily="18" charset="0"/>
                                <a:cs typeface="Times New Roman" panose="02020603050405020304" pitchFamily="18" charset="0"/>
                              </a:rPr>
                              <m:t>+</m:t>
                            </m:r>
                          </m:e>
                        </m:d>
                      </m:e>
                    </m:d>
                    <m:r>
                      <a:rPr lang="en-US" sz="900" b="0" i="1" smtClean="0">
                        <a:latin typeface="Cambria Math" panose="02040503050406030204" pitchFamily="18" charset="0"/>
                        <a:cs typeface="Times New Roman" panose="02020603050405020304" pitchFamily="18" charset="0"/>
                      </a:rPr>
                      <m:t>=(−)</m:t>
                    </m:r>
                  </m:oMath>
                </a14:m>
                <a:endParaRPr lang="en-US" sz="900" dirty="0">
                  <a:latin typeface="Times New Roman" panose="02020603050405020304" pitchFamily="18" charset="0"/>
                  <a:cs typeface="Times New Roman" panose="02020603050405020304" pitchFamily="18" charset="0"/>
                </a:endParaRPr>
              </a:p>
            </p:txBody>
          </p:sp>
        </mc:Choice>
        <mc:Fallback xmlns="">
          <p:sp>
            <p:nvSpPr>
              <p:cNvPr id="21" name="TextBox 20">
                <a:extLst>
                  <a:ext uri="{FF2B5EF4-FFF2-40B4-BE49-F238E27FC236}">
                    <a16:creationId xmlns:a16="http://schemas.microsoft.com/office/drawing/2014/main" id="{BC48D838-CED3-F865-0020-0F2C74E4FB8B}"/>
                  </a:ext>
                </a:extLst>
              </p:cNvPr>
              <p:cNvSpPr txBox="1">
                <a:spLocks noRot="1" noChangeAspect="1" noMove="1" noResize="1" noEditPoints="1" noAdjustHandles="1" noChangeArrowheads="1" noChangeShapeType="1" noTextEdit="1"/>
              </p:cNvSpPr>
              <p:nvPr/>
            </p:nvSpPr>
            <p:spPr>
              <a:xfrm>
                <a:off x="95300" y="2932151"/>
                <a:ext cx="4419550" cy="380232"/>
              </a:xfrm>
              <a:prstGeom prst="rect">
                <a:avLst/>
              </a:prstGeom>
              <a:blipFill>
                <a:blip r:embed="rId14"/>
                <a:stretch>
                  <a:fillRect/>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CE77C220-5DE6-6BC1-B240-7CFEC3955CBB}"/>
              </a:ext>
            </a:extLst>
          </p:cNvPr>
          <p:cNvCxnSpPr/>
          <p:nvPr/>
        </p:nvCxnSpPr>
        <p:spPr>
          <a:xfrm flipV="1">
            <a:off x="3605314" y="1577975"/>
            <a:ext cx="0" cy="152399"/>
          </a:xfrm>
          <a:prstGeom prst="line">
            <a:avLst/>
          </a:prstGeom>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79372293-F34F-0536-7984-B0234DA7587C}"/>
              </a:ext>
            </a:extLst>
          </p:cNvPr>
          <p:cNvCxnSpPr>
            <a:cxnSpLocks/>
          </p:cNvCxnSpPr>
          <p:nvPr/>
        </p:nvCxnSpPr>
        <p:spPr>
          <a:xfrm flipH="1">
            <a:off x="3605314" y="1730374"/>
            <a:ext cx="147536"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7865DB3-A510-64A1-D8DD-6471FB6B3F33}"/>
                  </a:ext>
                </a:extLst>
              </p:cNvPr>
              <p:cNvSpPr txBox="1"/>
              <p:nvPr/>
            </p:nvSpPr>
            <p:spPr>
              <a:xfrm>
                <a:off x="3755611" y="1680600"/>
                <a:ext cx="55656" cy="61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 b="0" i="1" smtClean="0">
                              <a:latin typeface="Cambria Math" panose="02040503050406030204" pitchFamily="18" charset="0"/>
                            </a:rPr>
                          </m:ctrlPr>
                        </m:sSubPr>
                        <m:e>
                          <m:r>
                            <a:rPr lang="en-US" sz="400" b="0" i="1" smtClean="0">
                              <a:latin typeface="Cambria Math" panose="02040503050406030204" pitchFamily="18" charset="0"/>
                            </a:rPr>
                            <m:t>𝑓</m:t>
                          </m:r>
                        </m:e>
                        <m:sub>
                          <m:r>
                            <a:rPr lang="en-US" sz="400"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27865DB3-A510-64A1-D8DD-6471FB6B3F33}"/>
                  </a:ext>
                </a:extLst>
              </p:cNvPr>
              <p:cNvSpPr txBox="1">
                <a:spLocks noRot="1" noChangeAspect="1" noMove="1" noResize="1" noEditPoints="1" noAdjustHandles="1" noChangeArrowheads="1" noChangeShapeType="1" noTextEdit="1"/>
              </p:cNvSpPr>
              <p:nvPr/>
            </p:nvSpPr>
            <p:spPr>
              <a:xfrm>
                <a:off x="3755611" y="1680600"/>
                <a:ext cx="55656" cy="61555"/>
              </a:xfrm>
              <a:prstGeom prst="rect">
                <a:avLst/>
              </a:prstGeom>
              <a:blipFill>
                <a:blip r:embed="rId15"/>
                <a:stretch>
                  <a:fillRect l="-33333" t="-10000" r="-11111"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B92C643-C89C-908F-60E4-E2784AA58130}"/>
                  </a:ext>
                </a:extLst>
              </p:cNvPr>
              <p:cNvSpPr txBox="1"/>
              <p:nvPr/>
            </p:nvSpPr>
            <p:spPr>
              <a:xfrm>
                <a:off x="3526198" y="1562973"/>
                <a:ext cx="57131" cy="663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 b="0" i="1" smtClean="0">
                              <a:latin typeface="Cambria Math" panose="02040503050406030204" pitchFamily="18" charset="0"/>
                            </a:rPr>
                          </m:ctrlPr>
                        </m:sSubPr>
                        <m:e>
                          <m:r>
                            <a:rPr lang="en-US" sz="400" b="0" i="1" smtClean="0">
                              <a:latin typeface="Cambria Math" panose="02040503050406030204" pitchFamily="18" charset="0"/>
                            </a:rPr>
                            <m:t>𝑓</m:t>
                          </m:r>
                        </m:e>
                        <m:sub>
                          <m:r>
                            <a:rPr lang="en-US" sz="400" b="0" i="1" smtClean="0">
                              <a:latin typeface="Cambria Math" panose="02040503050406030204" pitchFamily="18" charset="0"/>
                            </a:rPr>
                            <m:t>𝑦</m:t>
                          </m:r>
                        </m:sub>
                      </m:sSub>
                    </m:oMath>
                  </m:oMathPara>
                </a14:m>
                <a:endParaRPr lang="en-US" dirty="0"/>
              </a:p>
            </p:txBody>
          </p:sp>
        </mc:Choice>
        <mc:Fallback xmlns="">
          <p:sp>
            <p:nvSpPr>
              <p:cNvPr id="28" name="TextBox 27">
                <a:extLst>
                  <a:ext uri="{FF2B5EF4-FFF2-40B4-BE49-F238E27FC236}">
                    <a16:creationId xmlns:a16="http://schemas.microsoft.com/office/drawing/2014/main" id="{FB92C643-C89C-908F-60E4-E2784AA58130}"/>
                  </a:ext>
                </a:extLst>
              </p:cNvPr>
              <p:cNvSpPr txBox="1">
                <a:spLocks noRot="1" noChangeAspect="1" noMove="1" noResize="1" noEditPoints="1" noAdjustHandles="1" noChangeArrowheads="1" noChangeShapeType="1" noTextEdit="1"/>
              </p:cNvSpPr>
              <p:nvPr/>
            </p:nvSpPr>
            <p:spPr>
              <a:xfrm>
                <a:off x="3526198" y="1562973"/>
                <a:ext cx="57131" cy="66365"/>
              </a:xfrm>
              <a:prstGeom prst="rect">
                <a:avLst/>
              </a:prstGeom>
              <a:blipFill>
                <a:blip r:embed="rId16"/>
                <a:stretch>
                  <a:fillRect l="-30000" b="-36364"/>
                </a:stretch>
              </a:blipFill>
            </p:spPr>
            <p:txBody>
              <a:bodyPr/>
              <a:lstStyle/>
              <a:p>
                <a:r>
                  <a:rPr lang="en-US">
                    <a:noFill/>
                  </a:rPr>
                  <a:t> </a:t>
                </a:r>
              </a:p>
            </p:txBody>
          </p:sp>
        </mc:Fallback>
      </mc:AlternateContent>
    </p:spTree>
    <p:extLst>
      <p:ext uri="{BB962C8B-B14F-4D97-AF65-F5344CB8AC3E}">
        <p14:creationId xmlns:p14="http://schemas.microsoft.com/office/powerpoint/2010/main" val="3182243018"/>
      </p:ext>
    </p:extLst>
  </p:cSld>
  <p:clrMapOvr>
    <a:masterClrMapping/>
  </p:clrMapOvr>
  <p:transition>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Directional Derivative (example)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75</a:t>
            </a:fld>
            <a:r>
              <a:rPr spc="-55" dirty="0"/>
              <a:t> </a:t>
            </a:r>
            <a:r>
              <a:rPr spc="35" dirty="0"/>
              <a:t>/</a:t>
            </a:r>
            <a:endParaRPr spc="-55" dirty="0"/>
          </a:p>
        </p:txBody>
      </p:sp>
      <p:pic>
        <p:nvPicPr>
          <p:cNvPr id="15" name="Picture 14">
            <a:extLst>
              <a:ext uri="{FF2B5EF4-FFF2-40B4-BE49-F238E27FC236}">
                <a16:creationId xmlns:a16="http://schemas.microsoft.com/office/drawing/2014/main" id="{99FDF1FF-0121-4EF9-9FFA-8812DC1A6920}"/>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20734" y="661411"/>
            <a:ext cx="4391619" cy="153905"/>
          </a:xfrm>
          <a:prstGeom prst="rect">
            <a:avLst/>
          </a:prstGeom>
        </p:spPr>
      </p:pic>
      <p:pic>
        <p:nvPicPr>
          <p:cNvPr id="17" name="Picture 16">
            <a:extLst>
              <a:ext uri="{FF2B5EF4-FFF2-40B4-BE49-F238E27FC236}">
                <a16:creationId xmlns:a16="http://schemas.microsoft.com/office/drawing/2014/main" id="{2E902601-9039-423F-9DD9-FF8DCC804CCE}"/>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217532" y="507684"/>
            <a:ext cx="2172952" cy="94476"/>
          </a:xfrm>
          <a:prstGeom prst="rect">
            <a:avLst/>
          </a:prstGeom>
        </p:spPr>
      </p:pic>
    </p:spTree>
    <p:extLst>
      <p:ext uri="{BB962C8B-B14F-4D97-AF65-F5344CB8AC3E}">
        <p14:creationId xmlns:p14="http://schemas.microsoft.com/office/powerpoint/2010/main" val="364868328"/>
      </p:ext>
    </p:extLst>
  </p:cSld>
  <p:clrMapOvr>
    <a:masterClrMapping/>
  </p:clrMapOvr>
  <p:transition>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2"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Directional Derivative (example)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76</a:t>
            </a:fld>
            <a:r>
              <a:rPr spc="-55" dirty="0"/>
              <a:t> </a:t>
            </a:r>
            <a:r>
              <a:rPr spc="35" dirty="0"/>
              <a:t>/</a:t>
            </a:r>
            <a:endParaRPr spc="-55" dirty="0"/>
          </a:p>
        </p:txBody>
      </p:sp>
      <p:pic>
        <p:nvPicPr>
          <p:cNvPr id="15" name="Picture 14">
            <a:extLst>
              <a:ext uri="{FF2B5EF4-FFF2-40B4-BE49-F238E27FC236}">
                <a16:creationId xmlns:a16="http://schemas.microsoft.com/office/drawing/2014/main" id="{99FDF1FF-0121-4EF9-9FFA-8812DC1A6920}"/>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20734" y="661411"/>
            <a:ext cx="4391619" cy="153905"/>
          </a:xfrm>
          <a:prstGeom prst="rect">
            <a:avLst/>
          </a:prstGeom>
        </p:spPr>
      </p:pic>
      <p:pic>
        <p:nvPicPr>
          <p:cNvPr id="17" name="Picture 16">
            <a:extLst>
              <a:ext uri="{FF2B5EF4-FFF2-40B4-BE49-F238E27FC236}">
                <a16:creationId xmlns:a16="http://schemas.microsoft.com/office/drawing/2014/main" id="{2E902601-9039-423F-9DD9-FF8DCC804CC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217532" y="507684"/>
            <a:ext cx="2172952" cy="94476"/>
          </a:xfrm>
          <a:prstGeom prst="rect">
            <a:avLst/>
          </a:prstGeom>
        </p:spPr>
      </p:pic>
      <p:pic>
        <p:nvPicPr>
          <p:cNvPr id="19" name="Picture 18">
            <a:extLst>
              <a:ext uri="{FF2B5EF4-FFF2-40B4-BE49-F238E27FC236}">
                <a16:creationId xmlns:a16="http://schemas.microsoft.com/office/drawing/2014/main" id="{EEDA5750-3B76-4359-85F7-364F1E1DFE7A}"/>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1580539" y="885111"/>
            <a:ext cx="1622095" cy="153905"/>
          </a:xfrm>
          <a:prstGeom prst="rect">
            <a:avLst/>
          </a:prstGeom>
        </p:spPr>
      </p:pic>
      <p:pic>
        <p:nvPicPr>
          <p:cNvPr id="22" name="Picture 21">
            <a:extLst>
              <a:ext uri="{FF2B5EF4-FFF2-40B4-BE49-F238E27FC236}">
                <a16:creationId xmlns:a16="http://schemas.microsoft.com/office/drawing/2014/main" id="{16E17C99-E00C-4387-B32C-BB38354FEFCB}"/>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1295967" y="1128488"/>
            <a:ext cx="2191238" cy="306286"/>
          </a:xfrm>
          <a:prstGeom prst="rect">
            <a:avLst/>
          </a:prstGeom>
        </p:spPr>
      </p:pic>
      <p:pic>
        <p:nvPicPr>
          <p:cNvPr id="27" name="Picture 26">
            <a:extLst>
              <a:ext uri="{FF2B5EF4-FFF2-40B4-BE49-F238E27FC236}">
                <a16:creationId xmlns:a16="http://schemas.microsoft.com/office/drawing/2014/main" id="{9799D209-43E6-4201-A944-560D0D5E9B34}"/>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24233" y="1771122"/>
            <a:ext cx="4152000" cy="275657"/>
          </a:xfrm>
          <a:prstGeom prst="rect">
            <a:avLst/>
          </a:prstGeom>
        </p:spPr>
      </p:pic>
      <p:pic>
        <p:nvPicPr>
          <p:cNvPr id="29" name="Picture 28">
            <a:extLst>
              <a:ext uri="{FF2B5EF4-FFF2-40B4-BE49-F238E27FC236}">
                <a16:creationId xmlns:a16="http://schemas.microsoft.com/office/drawing/2014/main" id="{98195F8D-AAB6-4756-8986-93B314A82A24}"/>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335277" y="2166880"/>
            <a:ext cx="2123429" cy="296381"/>
          </a:xfrm>
          <a:prstGeom prst="rect">
            <a:avLst/>
          </a:prstGeom>
        </p:spPr>
      </p:pic>
      <p:pic>
        <p:nvPicPr>
          <p:cNvPr id="16" name="Picture 15">
            <a:extLst>
              <a:ext uri="{FF2B5EF4-FFF2-40B4-BE49-F238E27FC236}">
                <a16:creationId xmlns:a16="http://schemas.microsoft.com/office/drawing/2014/main" id="{16358ECF-D301-448E-BA29-610EA1BEEBD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80610" y="1562804"/>
            <a:ext cx="309333" cy="128762"/>
          </a:xfrm>
          <a:prstGeom prst="rect">
            <a:avLst/>
          </a:prstGeom>
        </p:spPr>
      </p:pic>
      <p:pic>
        <p:nvPicPr>
          <p:cNvPr id="20" name="Picture 19">
            <a:extLst>
              <a:ext uri="{FF2B5EF4-FFF2-40B4-BE49-F238E27FC236}">
                <a16:creationId xmlns:a16="http://schemas.microsoft.com/office/drawing/2014/main" id="{67ECC424-FA1E-412A-9BAF-ED2FDA157CD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1529515" y="1554875"/>
            <a:ext cx="539429" cy="134095"/>
          </a:xfrm>
          <a:prstGeom prst="rect">
            <a:avLst/>
          </a:prstGeom>
        </p:spPr>
      </p:pic>
      <p:pic>
        <p:nvPicPr>
          <p:cNvPr id="25" name="Picture 24">
            <a:extLst>
              <a:ext uri="{FF2B5EF4-FFF2-40B4-BE49-F238E27FC236}">
                <a16:creationId xmlns:a16="http://schemas.microsoft.com/office/drawing/2014/main" id="{4A9A6491-5F56-46F5-9C9B-A476BE62E12B}"/>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2114575" y="1544032"/>
            <a:ext cx="608762" cy="153905"/>
          </a:xfrm>
          <a:prstGeom prst="rect">
            <a:avLst/>
          </a:prstGeom>
        </p:spPr>
      </p:pic>
      <p:pic>
        <p:nvPicPr>
          <p:cNvPr id="28" name="Picture 27">
            <a:extLst>
              <a:ext uri="{FF2B5EF4-FFF2-40B4-BE49-F238E27FC236}">
                <a16:creationId xmlns:a16="http://schemas.microsoft.com/office/drawing/2014/main" id="{5EC534D8-61E9-4FCF-AA78-5752A27AC4E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2778634" y="1542399"/>
            <a:ext cx="848000" cy="153905"/>
          </a:xfrm>
          <a:prstGeom prst="rect">
            <a:avLst/>
          </a:prstGeom>
        </p:spPr>
      </p:pic>
    </p:spTree>
    <p:extLst>
      <p:ext uri="{BB962C8B-B14F-4D97-AF65-F5344CB8AC3E}">
        <p14:creationId xmlns:p14="http://schemas.microsoft.com/office/powerpoint/2010/main" val="3357079441"/>
      </p:ext>
    </p:extLst>
  </p:cSld>
  <p:clrMapOvr>
    <a:masterClrMapping/>
  </p:clrMapOvr>
  <p:transition>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Directional Derivative (example)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77</a:t>
            </a:fld>
            <a:r>
              <a:rPr spc="-55" dirty="0"/>
              <a:t> </a:t>
            </a:r>
            <a:r>
              <a:rPr spc="35" dirty="0"/>
              <a:t>/</a:t>
            </a:r>
            <a:endParaRPr spc="-55" dirty="0"/>
          </a:p>
        </p:txBody>
      </p:sp>
      <p:pic>
        <p:nvPicPr>
          <p:cNvPr id="17" name="Picture 16">
            <a:extLst>
              <a:ext uri="{FF2B5EF4-FFF2-40B4-BE49-F238E27FC236}">
                <a16:creationId xmlns:a16="http://schemas.microsoft.com/office/drawing/2014/main" id="{2E902601-9039-423F-9DD9-FF8DCC804CC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217532" y="507684"/>
            <a:ext cx="2172952" cy="94476"/>
          </a:xfrm>
          <a:prstGeom prst="rect">
            <a:avLst/>
          </a:prstGeom>
        </p:spPr>
      </p:pic>
      <p:pic>
        <p:nvPicPr>
          <p:cNvPr id="20" name="Picture 19">
            <a:extLst>
              <a:ext uri="{FF2B5EF4-FFF2-40B4-BE49-F238E27FC236}">
                <a16:creationId xmlns:a16="http://schemas.microsoft.com/office/drawing/2014/main" id="{9DAA6674-76B6-48E0-BF2E-FCB08FAE6FFC}"/>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4808" y="620778"/>
            <a:ext cx="4238400" cy="235886"/>
          </a:xfrm>
          <a:prstGeom prst="rect">
            <a:avLst/>
          </a:prstGeom>
        </p:spPr>
      </p:pic>
    </p:spTree>
    <p:extLst>
      <p:ext uri="{BB962C8B-B14F-4D97-AF65-F5344CB8AC3E}">
        <p14:creationId xmlns:p14="http://schemas.microsoft.com/office/powerpoint/2010/main" val="1628045314"/>
      </p:ext>
    </p:extLst>
  </p:cSld>
  <p:clrMapOvr>
    <a:masterClrMapping/>
  </p:clrMapOvr>
  <p:transition>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1"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Directional Derivative (example)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78</a:t>
            </a:fld>
            <a:r>
              <a:rPr spc="-55" dirty="0"/>
              <a:t> </a:t>
            </a:r>
            <a:r>
              <a:rPr spc="35" dirty="0"/>
              <a:t>/</a:t>
            </a:r>
            <a:endParaRPr spc="-55" dirty="0"/>
          </a:p>
        </p:txBody>
      </p:sp>
      <p:pic>
        <p:nvPicPr>
          <p:cNvPr id="17" name="Picture 16">
            <a:extLst>
              <a:ext uri="{FF2B5EF4-FFF2-40B4-BE49-F238E27FC236}">
                <a16:creationId xmlns:a16="http://schemas.microsoft.com/office/drawing/2014/main" id="{2E902601-9039-423F-9DD9-FF8DCC804CCE}"/>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217532" y="507684"/>
            <a:ext cx="2172952" cy="94476"/>
          </a:xfrm>
          <a:prstGeom prst="rect">
            <a:avLst/>
          </a:prstGeom>
        </p:spPr>
      </p:pic>
      <p:pic>
        <p:nvPicPr>
          <p:cNvPr id="20" name="Picture 19">
            <a:extLst>
              <a:ext uri="{FF2B5EF4-FFF2-40B4-BE49-F238E27FC236}">
                <a16:creationId xmlns:a16="http://schemas.microsoft.com/office/drawing/2014/main" id="{9DAA6674-76B6-48E0-BF2E-FCB08FAE6FFC}"/>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84808" y="620778"/>
            <a:ext cx="4238400" cy="235886"/>
          </a:xfrm>
          <a:prstGeom prst="rect">
            <a:avLst/>
          </a:prstGeom>
        </p:spPr>
      </p:pic>
      <p:pic>
        <p:nvPicPr>
          <p:cNvPr id="23" name="Picture 22">
            <a:extLst>
              <a:ext uri="{FF2B5EF4-FFF2-40B4-BE49-F238E27FC236}">
                <a16:creationId xmlns:a16="http://schemas.microsoft.com/office/drawing/2014/main" id="{928556D8-10BA-4C3C-8EF1-A3B4522232BB}"/>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019962" y="1071984"/>
            <a:ext cx="2480762" cy="379429"/>
          </a:xfrm>
          <a:prstGeom prst="rect">
            <a:avLst/>
          </a:prstGeom>
        </p:spPr>
      </p:pic>
      <p:pic>
        <p:nvPicPr>
          <p:cNvPr id="25" name="Picture 24">
            <a:extLst>
              <a:ext uri="{FF2B5EF4-FFF2-40B4-BE49-F238E27FC236}">
                <a16:creationId xmlns:a16="http://schemas.microsoft.com/office/drawing/2014/main" id="{238F3FE7-932C-45A2-A8B7-EE8D90DB38F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766676" y="873061"/>
            <a:ext cx="900571" cy="131810"/>
          </a:xfrm>
          <a:prstGeom prst="rect">
            <a:avLst/>
          </a:prstGeom>
        </p:spPr>
      </p:pic>
      <p:pic>
        <p:nvPicPr>
          <p:cNvPr id="28" name="Picture 27">
            <a:extLst>
              <a:ext uri="{FF2B5EF4-FFF2-40B4-BE49-F238E27FC236}">
                <a16:creationId xmlns:a16="http://schemas.microsoft.com/office/drawing/2014/main" id="{DA32207B-AEA1-4DBA-B066-09C8D63F91A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834581" y="1681827"/>
            <a:ext cx="3107048" cy="379429"/>
          </a:xfrm>
          <a:prstGeom prst="rect">
            <a:avLst/>
          </a:prstGeom>
        </p:spPr>
      </p:pic>
      <p:pic>
        <p:nvPicPr>
          <p:cNvPr id="31" name="Picture 30">
            <a:extLst>
              <a:ext uri="{FF2B5EF4-FFF2-40B4-BE49-F238E27FC236}">
                <a16:creationId xmlns:a16="http://schemas.microsoft.com/office/drawing/2014/main" id="{E603E06A-2245-4289-9DB7-B805F6401BDA}"/>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044867" y="2104874"/>
            <a:ext cx="2686476" cy="379429"/>
          </a:xfrm>
          <a:prstGeom prst="rect">
            <a:avLst/>
          </a:prstGeom>
        </p:spPr>
      </p:pic>
      <p:pic>
        <p:nvPicPr>
          <p:cNvPr id="33" name="Picture 32">
            <a:extLst>
              <a:ext uri="{FF2B5EF4-FFF2-40B4-BE49-F238E27FC236}">
                <a16:creationId xmlns:a16="http://schemas.microsoft.com/office/drawing/2014/main" id="{626EDBE7-5344-445E-8E90-B1BBCF14C129}"/>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1236728" y="1538362"/>
            <a:ext cx="309333" cy="128762"/>
          </a:xfrm>
          <a:prstGeom prst="rect">
            <a:avLst/>
          </a:prstGeom>
        </p:spPr>
      </p:pic>
      <p:pic>
        <p:nvPicPr>
          <p:cNvPr id="35" name="Picture 34">
            <a:extLst>
              <a:ext uri="{FF2B5EF4-FFF2-40B4-BE49-F238E27FC236}">
                <a16:creationId xmlns:a16="http://schemas.microsoft.com/office/drawing/2014/main" id="{181D6550-58CE-4649-9F30-5D9127093DB4}"/>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1626249" y="1540380"/>
            <a:ext cx="673524" cy="134095"/>
          </a:xfrm>
          <a:prstGeom prst="rect">
            <a:avLst/>
          </a:prstGeom>
        </p:spPr>
      </p:pic>
      <p:pic>
        <p:nvPicPr>
          <p:cNvPr id="37" name="Picture 36">
            <a:extLst>
              <a:ext uri="{FF2B5EF4-FFF2-40B4-BE49-F238E27FC236}">
                <a16:creationId xmlns:a16="http://schemas.microsoft.com/office/drawing/2014/main" id="{2E92261D-EB62-4767-8161-D1873DC4919C}"/>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2330000" y="1522856"/>
            <a:ext cx="595048" cy="151619"/>
          </a:xfrm>
          <a:prstGeom prst="rect">
            <a:avLst/>
          </a:prstGeom>
        </p:spPr>
      </p:pic>
    </p:spTree>
    <p:extLst>
      <p:ext uri="{BB962C8B-B14F-4D97-AF65-F5344CB8AC3E}">
        <p14:creationId xmlns:p14="http://schemas.microsoft.com/office/powerpoint/2010/main" val="2822633641"/>
      </p:ext>
    </p:extLst>
  </p:cSld>
  <p:clrMapOvr>
    <a:masterClrMapping/>
  </p:clrMapOvr>
  <p:transition>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Tangent Planes </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79</a:t>
            </a:fld>
            <a:r>
              <a:rPr spc="-55" dirty="0"/>
              <a:t> </a:t>
            </a:r>
            <a:r>
              <a:rPr spc="35" dirty="0"/>
              <a:t>/</a:t>
            </a:r>
            <a:r>
              <a:rPr spc="-15" dirty="0"/>
              <a:t> </a:t>
            </a:r>
            <a:r>
              <a:rPr spc="-55" dirty="0"/>
              <a:t>11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6E40E1B-D250-4FE7-803F-2141972C1764}"/>
                  </a:ext>
                </a:extLst>
              </p:cNvPr>
              <p:cNvSpPr txBox="1"/>
              <p:nvPr/>
            </p:nvSpPr>
            <p:spPr>
              <a:xfrm>
                <a:off x="2216962" y="378408"/>
                <a:ext cx="2297888" cy="3072188"/>
              </a:xfrm>
              <a:prstGeom prst="rect">
                <a:avLst/>
              </a:prstGeom>
              <a:noFill/>
            </p:spPr>
            <p:txBody>
              <a:bodyPr wrap="square" rtlCol="0">
                <a:spAutoFit/>
              </a:bodyPr>
              <a:lstStyle/>
              <a:p>
                <a:r>
                  <a:rPr lang="en-US" sz="800" b="1" u="sng" dirty="0">
                    <a:latin typeface="Tahoma" panose="020B0604030504040204" pitchFamily="34" charset="0"/>
                    <a:ea typeface="Tahoma" panose="020B0604030504040204" pitchFamily="34" charset="0"/>
                    <a:cs typeface="Tahoma" panose="020B0604030504040204" pitchFamily="34" charset="0"/>
                  </a:rPr>
                  <a:t>1-VAR:</a:t>
                </a:r>
              </a:p>
              <a:p>
                <a:pPr marL="628650" lvl="1" indent="-171450">
                  <a:buFont typeface="Arial" panose="020B0604020202020204" pitchFamily="34" charset="0"/>
                  <a:buChar char="•"/>
                </a:pPr>
                <a:r>
                  <a:rPr lang="en-US" sz="800" b="1" dirty="0">
                    <a:latin typeface="Tahoma" panose="020B0604030504040204" pitchFamily="34" charset="0"/>
                    <a:ea typeface="Tahoma" panose="020B0604030504040204" pitchFamily="34" charset="0"/>
                    <a:cs typeface="Tahoma" panose="020B0604030504040204" pitchFamily="34" charset="0"/>
                  </a:rPr>
                  <a:t>Tangent Line </a:t>
                </a:r>
                <a:r>
                  <a:rPr lang="en-US" sz="800" dirty="0">
                    <a:latin typeface="Tahoma" panose="020B0604030504040204" pitchFamily="34" charset="0"/>
                    <a:ea typeface="Tahoma" panose="020B0604030504040204" pitchFamily="34" charset="0"/>
                    <a:cs typeface="Tahoma" panose="020B0604030504040204" pitchFamily="34" charset="0"/>
                  </a:rPr>
                  <a:t>is </a:t>
                </a:r>
                <a:r>
                  <a:rPr 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 line that just touches the graph of the function at the point in question and is “parallel” (in some way) to the graph at that point, involves slope</a:t>
                </a:r>
                <a:endParaRPr lang="en-US" sz="800" dirty="0">
                  <a:latin typeface="Tahoma" panose="020B0604030504040204" pitchFamily="34" charset="0"/>
                  <a:ea typeface="Tahoma" panose="020B0604030504040204" pitchFamily="34" charset="0"/>
                  <a:cs typeface="Tahoma" panose="020B0604030504040204" pitchFamily="34" charset="0"/>
                </a:endParaRPr>
              </a:p>
              <a:p>
                <a:r>
                  <a:rPr lang="en-US" sz="800" b="1" u="sng" dirty="0">
                    <a:latin typeface="Tahoma" panose="020B0604030504040204" pitchFamily="34" charset="0"/>
                    <a:ea typeface="Tahoma" panose="020B0604030504040204" pitchFamily="34" charset="0"/>
                    <a:cs typeface="Tahoma" panose="020B0604030504040204" pitchFamily="34" charset="0"/>
                  </a:rPr>
                  <a:t>2-VAR:</a:t>
                </a:r>
              </a:p>
              <a:p>
                <a:pPr marL="628650" lvl="1" indent="-171450">
                  <a:buFont typeface="Arial" panose="020B0604020202020204" pitchFamily="34" charset="0"/>
                  <a:buChar char="•"/>
                </a:pPr>
                <a:r>
                  <a:rPr lang="en-US" sz="800" b="1" dirty="0">
                    <a:latin typeface="Tahoma" panose="020B0604030504040204" pitchFamily="34" charset="0"/>
                    <a:ea typeface="Tahoma" panose="020B0604030504040204" pitchFamily="34" charset="0"/>
                    <a:cs typeface="Tahoma" panose="020B0604030504040204" pitchFamily="34" charset="0"/>
                  </a:rPr>
                  <a:t>Tangent plane </a:t>
                </a:r>
                <a:r>
                  <a:rPr lang="en-US" sz="800" dirty="0">
                    <a:latin typeface="Tahoma" panose="020B0604030504040204" pitchFamily="34" charset="0"/>
                    <a:ea typeface="Tahoma" panose="020B0604030504040204" pitchFamily="34" charset="0"/>
                    <a:cs typeface="Tahoma" panose="020B0604030504040204" pitchFamily="34" charset="0"/>
                  </a:rPr>
                  <a:t>is a plane that touches the surface at a point and is “parallel” to the surface at the point, involves partial derivatives</a:t>
                </a:r>
              </a:p>
              <a:p>
                <a:pPr marL="1085850" lvl="2"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Defined by a cross-product with two vectors with respect to </a:t>
                </a:r>
                <a14:m>
                  <m:oMath xmlns:m="http://schemas.openxmlformats.org/officeDocument/2006/math">
                    <m:sSub>
                      <m:sSubPr>
                        <m:ctrlPr>
                          <a:rPr lang="en-US" sz="800" b="0" i="1" smtClean="0">
                            <a:latin typeface="Cambria Math" panose="02040503050406030204" pitchFamily="18" charset="0"/>
                            <a:ea typeface="Tahoma" panose="020B0604030504040204" pitchFamily="34" charset="0"/>
                            <a:cs typeface="Tahoma" panose="020B0604030504040204" pitchFamily="34" charset="0"/>
                          </a:rPr>
                        </m:ctrlPr>
                      </m:sSubPr>
                      <m:e>
                        <m:r>
                          <a:rPr lang="en-US" sz="800" b="0" i="1" smtClean="0">
                            <a:latin typeface="Cambria Math" panose="02040503050406030204" pitchFamily="18" charset="0"/>
                            <a:ea typeface="Tahoma" panose="020B0604030504040204" pitchFamily="34" charset="0"/>
                            <a:cs typeface="Tahoma" panose="020B0604030504040204" pitchFamily="34" charset="0"/>
                          </a:rPr>
                          <m:t>𝑓</m:t>
                        </m:r>
                      </m:e>
                      <m:sub>
                        <m:r>
                          <a:rPr lang="en-US" sz="800" b="0" i="1" smtClean="0">
                            <a:latin typeface="Cambria Math" panose="02040503050406030204" pitchFamily="18" charset="0"/>
                            <a:ea typeface="Tahoma" panose="020B0604030504040204" pitchFamily="34" charset="0"/>
                            <a:cs typeface="Tahoma" panose="020B0604030504040204" pitchFamily="34" charset="0"/>
                          </a:rPr>
                          <m:t>𝑥</m:t>
                        </m:r>
                      </m:sub>
                    </m:sSub>
                    <m:r>
                      <a:rPr lang="en-US" sz="800" b="0" i="1" smtClean="0">
                        <a:latin typeface="Cambria Math" panose="02040503050406030204" pitchFamily="18" charset="0"/>
                        <a:ea typeface="Tahoma" panose="020B0604030504040204" pitchFamily="34" charset="0"/>
                        <a:cs typeface="Tahoma" panose="020B0604030504040204" pitchFamily="34" charset="0"/>
                      </a:rPr>
                      <m:t> </m:t>
                    </m:r>
                  </m:oMath>
                </a14:m>
                <a:r>
                  <a:rPr lang="en-US" sz="800" dirty="0">
                    <a:latin typeface="Tahoma" panose="020B0604030504040204" pitchFamily="34" charset="0"/>
                    <a:ea typeface="Tahoma" panose="020B0604030504040204" pitchFamily="34" charset="0"/>
                    <a:cs typeface="Tahoma" panose="020B0604030504040204" pitchFamily="34" charset="0"/>
                  </a:rPr>
                  <a:t>and </a:t>
                </a:r>
                <a14:m>
                  <m:oMath xmlns:m="http://schemas.openxmlformats.org/officeDocument/2006/math">
                    <m:sSub>
                      <m:sSubPr>
                        <m:ctrlPr>
                          <a:rPr lang="en-US" sz="800" b="0" i="1" smtClean="0">
                            <a:latin typeface="Cambria Math" panose="02040503050406030204" pitchFamily="18" charset="0"/>
                            <a:ea typeface="Tahoma" panose="020B0604030504040204" pitchFamily="34" charset="0"/>
                            <a:cs typeface="Tahoma" panose="020B0604030504040204" pitchFamily="34" charset="0"/>
                          </a:rPr>
                        </m:ctrlPr>
                      </m:sSubPr>
                      <m:e>
                        <m:r>
                          <a:rPr lang="en-US" sz="800" b="0" i="1" smtClean="0">
                            <a:latin typeface="Cambria Math" panose="02040503050406030204" pitchFamily="18" charset="0"/>
                            <a:ea typeface="Tahoma" panose="020B0604030504040204" pitchFamily="34" charset="0"/>
                            <a:cs typeface="Tahoma" panose="020B0604030504040204" pitchFamily="34" charset="0"/>
                          </a:rPr>
                          <m:t>𝑓</m:t>
                        </m:r>
                      </m:e>
                      <m:sub>
                        <m:r>
                          <a:rPr lang="en-US" sz="800" b="0" i="1" smtClean="0">
                            <a:latin typeface="Cambria Math" panose="02040503050406030204" pitchFamily="18" charset="0"/>
                            <a:ea typeface="Tahoma" panose="020B0604030504040204" pitchFamily="34" charset="0"/>
                            <a:cs typeface="Tahoma" panose="020B0604030504040204" pitchFamily="34" charset="0"/>
                          </a:rPr>
                          <m:t>𝑦</m:t>
                        </m:r>
                      </m:sub>
                    </m:sSub>
                    <m:r>
                      <a:rPr lang="en-US" sz="800" b="0" i="1" smtClean="0">
                        <a:latin typeface="Cambria Math" panose="02040503050406030204" pitchFamily="18" charset="0"/>
                        <a:ea typeface="Tahoma" panose="020B0604030504040204" pitchFamily="34" charset="0"/>
                        <a:cs typeface="Tahoma" panose="020B0604030504040204" pitchFamily="34" charset="0"/>
                      </a:rPr>
                      <m:t> </m:t>
                    </m:r>
                  </m:oMath>
                </a14:m>
                <a:r>
                  <a:rPr lang="en-US" sz="800" dirty="0">
                    <a:latin typeface="Tahoma" panose="020B0604030504040204" pitchFamily="34" charset="0"/>
                    <a:ea typeface="Tahoma" panose="020B0604030504040204" pitchFamily="34" charset="0"/>
                    <a:cs typeface="Tahoma" panose="020B0604030504040204" pitchFamily="34" charset="0"/>
                  </a:rPr>
                  <a:t>to a 3D surface that touches the surface at a point </a:t>
                </a:r>
              </a:p>
              <a:p>
                <a:pPr marL="1085850" lvl="2"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Plug in the point to identify location</a:t>
                </a:r>
              </a:p>
              <a:p>
                <a:pPr marL="1085850" lvl="2" indent="-171450">
                  <a:buFont typeface="Arial" panose="020B0604020202020204" pitchFamily="34" charset="0"/>
                  <a:buChar char="•"/>
                </a:pPr>
                <a:r>
                  <a:rPr lang="en-US" sz="800" i="1" u="sng" dirty="0">
                    <a:highlight>
                      <a:srgbClr val="FFFF00"/>
                    </a:highlight>
                    <a:latin typeface="Tahoma" panose="020B0604030504040204" pitchFamily="34" charset="0"/>
                    <a:ea typeface="Tahoma" panose="020B0604030504040204" pitchFamily="34" charset="0"/>
                    <a:cs typeface="Tahoma" panose="020B0604030504040204" pitchFamily="34" charset="0"/>
                  </a:rPr>
                  <a:t>Types:</a:t>
                </a:r>
                <a:r>
                  <a:rPr lang="en-US" sz="800" i="1" u="sng" dirty="0">
                    <a:latin typeface="Tahoma" panose="020B0604030504040204" pitchFamily="34" charset="0"/>
                    <a:ea typeface="Tahoma" panose="020B0604030504040204" pitchFamily="34" charset="0"/>
                    <a:cs typeface="Tahoma" panose="020B0604030504040204" pitchFamily="34" charset="0"/>
                  </a:rPr>
                  <a:t> </a:t>
                </a:r>
                <a:r>
                  <a:rPr lang="en-US" sz="800" dirty="0">
                    <a:latin typeface="Tahoma" panose="020B0604030504040204" pitchFamily="34" charset="0"/>
                    <a:ea typeface="Tahoma" panose="020B0604030504040204" pitchFamily="34" charset="0"/>
                    <a:cs typeface="Tahoma" panose="020B0604030504040204" pitchFamily="34" charset="0"/>
                  </a:rPr>
                  <a:t>Implicit and Explicit</a:t>
                </a:r>
              </a:p>
              <a:p>
                <a:pPr marL="1085850" lvl="2" indent="-171450">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D6E40E1B-D250-4FE7-803F-2141972C1764}"/>
                  </a:ext>
                </a:extLst>
              </p:cNvPr>
              <p:cNvSpPr txBox="1">
                <a:spLocks noRot="1" noChangeAspect="1" noMove="1" noResize="1" noEditPoints="1" noAdjustHandles="1" noChangeArrowheads="1" noChangeShapeType="1" noTextEdit="1"/>
              </p:cNvSpPr>
              <p:nvPr/>
            </p:nvSpPr>
            <p:spPr>
              <a:xfrm>
                <a:off x="2216962" y="378408"/>
                <a:ext cx="2297888" cy="3072188"/>
              </a:xfrm>
              <a:prstGeom prst="rect">
                <a:avLst/>
              </a:prstGeom>
              <a:blipFill>
                <a:blip r:embed="rId5"/>
                <a:stretch>
                  <a:fillRect/>
                </a:stretch>
              </a:blipFill>
            </p:spPr>
            <p:txBody>
              <a:bodyPr/>
              <a:lstStyle/>
              <a:p>
                <a:r>
                  <a:rPr lang="en-US">
                    <a:noFill/>
                  </a:rPr>
                  <a:t> </a:t>
                </a:r>
              </a:p>
            </p:txBody>
          </p:sp>
        </mc:Fallback>
      </mc:AlternateContent>
      <p:pic>
        <p:nvPicPr>
          <p:cNvPr id="1030" name="Picture 6" descr="Calculus III - Tangent Planes and Linear Approximations">
            <a:extLst>
              <a:ext uri="{FF2B5EF4-FFF2-40B4-BE49-F238E27FC236}">
                <a16:creationId xmlns:a16="http://schemas.microsoft.com/office/drawing/2014/main" id="{B83FE13C-8F3C-4BE8-9FCA-023148C257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511" y="1684099"/>
            <a:ext cx="1300693" cy="13006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alculus I - Tangent Lines and Rates of Change">
            <a:extLst>
              <a:ext uri="{FF2B5EF4-FFF2-40B4-BE49-F238E27FC236}">
                <a16:creationId xmlns:a16="http://schemas.microsoft.com/office/drawing/2014/main" id="{C769FA1A-A731-460F-8EE1-B5AE96C6D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024" y="418822"/>
            <a:ext cx="1938781" cy="12839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167B8875-B444-43DB-9BDB-0F59F0D1F881}"/>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33319" y="2914565"/>
            <a:ext cx="1548190" cy="230476"/>
          </a:xfrm>
          <a:prstGeom prst="rect">
            <a:avLst/>
          </a:prstGeom>
        </p:spPr>
      </p:pic>
      <p:pic>
        <p:nvPicPr>
          <p:cNvPr id="19" name="Picture 18">
            <a:extLst>
              <a:ext uri="{FF2B5EF4-FFF2-40B4-BE49-F238E27FC236}">
                <a16:creationId xmlns:a16="http://schemas.microsoft.com/office/drawing/2014/main" id="{98CED0B2-AA71-47FC-B9C3-93891266CF07}"/>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67224" y="3197641"/>
            <a:ext cx="1482514" cy="86857"/>
          </a:xfrm>
          <a:prstGeom prst="rect">
            <a:avLst/>
          </a:prstGeom>
        </p:spPr>
      </p:pic>
    </p:spTree>
    <p:extLst>
      <p:ext uri="{BB962C8B-B14F-4D97-AF65-F5344CB8AC3E}">
        <p14:creationId xmlns:p14="http://schemas.microsoft.com/office/powerpoint/2010/main" val="314411335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1454785" cy="232756"/>
          </a:xfrm>
          <a:prstGeom prst="rect">
            <a:avLst/>
          </a:prstGeom>
        </p:spPr>
        <p:txBody>
          <a:bodyPr vert="horz" wrap="square" lIns="0" tIns="17145" rIns="0" bIns="0" rtlCol="0">
            <a:spAutoFit/>
          </a:bodyPr>
          <a:lstStyle/>
          <a:p>
            <a:pPr marL="12700">
              <a:lnSpc>
                <a:spcPct val="100000"/>
              </a:lnSpc>
              <a:spcBef>
                <a:spcPts val="135"/>
              </a:spcBef>
            </a:pPr>
            <a:r>
              <a:rPr lang="en-US" sz="1400" spc="-80" dirty="0">
                <a:solidFill>
                  <a:srgbClr val="FFFFFF"/>
                </a:solidFill>
                <a:latin typeface="Tahoma"/>
                <a:cs typeface="Tahoma"/>
              </a:rPr>
              <a:t>Resource List:</a:t>
            </a:r>
            <a:endParaRPr sz="1400" dirty="0">
              <a:latin typeface="Tahoma"/>
              <a:cs typeface="Tahoma"/>
            </a:endParaRPr>
          </a:p>
        </p:txBody>
      </p:sp>
      <p:grpSp>
        <p:nvGrpSpPr>
          <p:cNvPr id="7" name="object 7"/>
          <p:cNvGrpSpPr/>
          <p:nvPr/>
        </p:nvGrpSpPr>
        <p:grpSpPr>
          <a:xfrm>
            <a:off x="0" y="3364623"/>
            <a:ext cx="4608195" cy="91440"/>
            <a:chOff x="0" y="3364623"/>
            <a:chExt cx="4608195" cy="91440"/>
          </a:xfrm>
        </p:grpSpPr>
        <p:sp>
          <p:nvSpPr>
            <p:cNvPr id="8" name="object 8"/>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9" name="object 9"/>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10" name="object 10"/>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2" name="object 12"/>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rId3" action="ppaction://hlinksldjump"/>
              </a:rPr>
              <a:t>AEW</a:t>
            </a:r>
            <a:endParaRPr sz="500">
              <a:latin typeface="Verdana"/>
              <a:cs typeface="Verdana"/>
            </a:endParaRPr>
          </a:p>
        </p:txBody>
      </p:sp>
      <p:sp>
        <p:nvSpPr>
          <p:cNvPr id="13" name="object 13"/>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
        <p:nvSpPr>
          <p:cNvPr id="14" name="object 14"/>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dirty="0"/>
              <a:t>8</a:t>
            </a:fld>
            <a:r>
              <a:rPr spc="-55" dirty="0"/>
              <a:t> </a:t>
            </a:r>
            <a:r>
              <a:rPr spc="35" dirty="0"/>
              <a:t>/</a:t>
            </a:r>
            <a:r>
              <a:rPr spc="-15" dirty="0"/>
              <a:t> </a:t>
            </a:r>
            <a:endParaRPr spc="-55" dirty="0"/>
          </a:p>
        </p:txBody>
      </p:sp>
      <p:sp>
        <p:nvSpPr>
          <p:cNvPr id="17" name="TextBox 16">
            <a:extLst>
              <a:ext uri="{FF2B5EF4-FFF2-40B4-BE49-F238E27FC236}">
                <a16:creationId xmlns:a16="http://schemas.microsoft.com/office/drawing/2014/main" id="{6127A94A-E02B-4048-B13F-BDCA224BF05D}"/>
              </a:ext>
            </a:extLst>
          </p:cNvPr>
          <p:cNvSpPr txBox="1"/>
          <p:nvPr/>
        </p:nvSpPr>
        <p:spPr>
          <a:xfrm>
            <a:off x="209550" y="587375"/>
            <a:ext cx="4191000" cy="2092881"/>
          </a:xfrm>
          <a:prstGeom prst="rect">
            <a:avLst/>
          </a:prstGeom>
          <a:noFill/>
        </p:spPr>
        <p:txBody>
          <a:bodyPr wrap="square" rtlCol="0">
            <a:spAutoFit/>
          </a:bodyPr>
          <a:lstStyle/>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Professor Leonard (YouTube) – The GOAT</a:t>
            </a:r>
          </a:p>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Paul's Math Notes (Online) </a:t>
            </a:r>
          </a:p>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Textbook Problems/Explanations (TAs)</a:t>
            </a:r>
          </a:p>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ELI Tutors </a:t>
            </a:r>
          </a:p>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Math Support Center </a:t>
            </a:r>
          </a:p>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List of Practice Problems</a:t>
            </a:r>
          </a:p>
          <a:p>
            <a:pPr marL="800100" lvl="1" indent="-342900">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Links are in drive folder!</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0"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Types of Tangent Planes </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80</a:t>
            </a:fld>
            <a:r>
              <a:rPr spc="-55" dirty="0"/>
              <a:t> </a:t>
            </a:r>
            <a:r>
              <a:rPr spc="35" dirty="0"/>
              <a:t>/</a:t>
            </a:r>
            <a:r>
              <a:rPr spc="-15" dirty="0"/>
              <a:t> </a:t>
            </a:r>
            <a:r>
              <a:rPr spc="-55" dirty="0"/>
              <a:t>11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6E40E1B-D250-4FE7-803F-2141972C1764}"/>
                  </a:ext>
                </a:extLst>
              </p:cNvPr>
              <p:cNvSpPr txBox="1"/>
              <p:nvPr/>
            </p:nvSpPr>
            <p:spPr>
              <a:xfrm>
                <a:off x="2071455" y="341566"/>
                <a:ext cx="2616219" cy="3225691"/>
              </a:xfrm>
              <a:prstGeom prst="rect">
                <a:avLst/>
              </a:prstGeom>
              <a:noFill/>
            </p:spPr>
            <p:txBody>
              <a:bodyPr wrap="square" rtlCol="0">
                <a:spAutoFit/>
              </a:bodyPr>
              <a:lstStyle/>
              <a:p>
                <a:r>
                  <a:rPr lang="en-US" sz="800" b="1" u="sng" dirty="0">
                    <a:latin typeface="Tahoma" panose="020B0604030504040204" pitchFamily="34" charset="0"/>
                    <a:ea typeface="Tahoma" panose="020B0604030504040204" pitchFamily="34" charset="0"/>
                    <a:cs typeface="Tahoma" panose="020B0604030504040204" pitchFamily="34" charset="0"/>
                  </a:rPr>
                  <a:t>Explicit:</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Equation is defined by </a:t>
                </a:r>
                <a14:m>
                  <m:oMath xmlns:m="http://schemas.openxmlformats.org/officeDocument/2006/math">
                    <m:r>
                      <a:rPr lang="en-US" sz="800" b="0" i="1" smtClean="0">
                        <a:latin typeface="Cambria Math" panose="02040503050406030204" pitchFamily="18" charset="0"/>
                        <a:ea typeface="Tahoma" panose="020B0604030504040204" pitchFamily="34" charset="0"/>
                        <a:cs typeface="Tahoma" panose="020B0604030504040204" pitchFamily="34" charset="0"/>
                      </a:rPr>
                      <m:t>𝑧</m:t>
                    </m:r>
                    <m:r>
                      <a:rPr lang="en-US" sz="800" b="0" i="1"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𝑓</m:t>
                    </m:r>
                    <m:r>
                      <a:rPr lang="en-US" sz="800" b="0" i="1"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𝑥</m:t>
                    </m:r>
                    <m:r>
                      <a:rPr lang="en-US" sz="800" b="0" i="1"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𝑦</m:t>
                    </m:r>
                    <m:r>
                      <a:rPr lang="en-US" sz="800" b="0" i="1" smtClean="0">
                        <a:latin typeface="Cambria Math" panose="02040503050406030204" pitchFamily="18" charset="0"/>
                        <a:ea typeface="Tahoma" panose="020B0604030504040204" pitchFamily="34" charset="0"/>
                        <a:cs typeface="Tahoma" panose="020B0604030504040204" pitchFamily="34" charset="0"/>
                      </a:rPr>
                      <m:t>)</m:t>
                    </m:r>
                  </m:oMath>
                </a14:m>
                <a:r>
                  <a:rPr lang="en-US" sz="800" dirty="0">
                    <a:latin typeface="Tahoma" panose="020B0604030504040204" pitchFamily="34" charset="0"/>
                    <a:ea typeface="Tahoma" panose="020B0604030504040204" pitchFamily="34" charset="0"/>
                    <a:cs typeface="Tahoma" panose="020B0604030504040204" pitchFamily="34" charset="0"/>
                  </a:rPr>
                  <a:t>, or otherwise </a:t>
                </a:r>
                <a14:m>
                  <m:oMath xmlns:m="http://schemas.openxmlformats.org/officeDocument/2006/math">
                    <m:r>
                      <a:rPr lang="pl-PL" sz="800" i="1" dirty="0" smtClean="0">
                        <a:latin typeface="Cambria Math" panose="02040503050406030204" pitchFamily="18" charset="0"/>
                        <a:ea typeface="Tahoma" panose="020B0604030504040204" pitchFamily="34" charset="0"/>
                        <a:cs typeface="Tahoma" panose="020B0604030504040204" pitchFamily="34" charset="0"/>
                      </a:rPr>
                      <m:t>𝐹</m:t>
                    </m:r>
                    <m:r>
                      <a:rPr lang="pl-PL" sz="800" i="1" dirty="0" smtClean="0">
                        <a:latin typeface="Cambria Math" panose="02040503050406030204" pitchFamily="18" charset="0"/>
                        <a:ea typeface="Tahoma" panose="020B0604030504040204" pitchFamily="34" charset="0"/>
                        <a:cs typeface="Tahoma" panose="020B0604030504040204" pitchFamily="34" charset="0"/>
                      </a:rPr>
                      <m:t>(</m:t>
                    </m:r>
                    <m:r>
                      <a:rPr lang="pl-PL" sz="800" i="1" dirty="0" smtClean="0">
                        <a:latin typeface="Cambria Math" panose="02040503050406030204" pitchFamily="18" charset="0"/>
                        <a:ea typeface="Tahoma" panose="020B0604030504040204" pitchFamily="34" charset="0"/>
                        <a:cs typeface="Tahoma" panose="020B0604030504040204" pitchFamily="34" charset="0"/>
                      </a:rPr>
                      <m:t>𝑥</m:t>
                    </m:r>
                    <m:r>
                      <a:rPr lang="pl-PL" sz="800" i="1" dirty="0" smtClean="0">
                        <a:latin typeface="Cambria Math" panose="02040503050406030204" pitchFamily="18" charset="0"/>
                        <a:ea typeface="Tahoma" panose="020B0604030504040204" pitchFamily="34" charset="0"/>
                        <a:cs typeface="Tahoma" panose="020B0604030504040204" pitchFamily="34" charset="0"/>
                      </a:rPr>
                      <m:t>, </m:t>
                    </m:r>
                    <m:r>
                      <a:rPr lang="pl-PL" sz="800" i="1" dirty="0" smtClean="0">
                        <a:latin typeface="Cambria Math" panose="02040503050406030204" pitchFamily="18" charset="0"/>
                        <a:ea typeface="Tahoma" panose="020B0604030504040204" pitchFamily="34" charset="0"/>
                        <a:cs typeface="Tahoma" panose="020B0604030504040204" pitchFamily="34" charset="0"/>
                      </a:rPr>
                      <m:t>𝑦</m:t>
                    </m:r>
                    <m:r>
                      <a:rPr lang="pl-PL" sz="800" i="1" dirty="0" smtClean="0">
                        <a:latin typeface="Cambria Math" panose="02040503050406030204" pitchFamily="18" charset="0"/>
                        <a:ea typeface="Tahoma" panose="020B0604030504040204" pitchFamily="34" charset="0"/>
                        <a:cs typeface="Tahoma" panose="020B0604030504040204" pitchFamily="34" charset="0"/>
                      </a:rPr>
                      <m:t>, </m:t>
                    </m:r>
                    <m:r>
                      <a:rPr lang="pl-PL" sz="800" i="1" dirty="0" smtClean="0">
                        <a:latin typeface="Cambria Math" panose="02040503050406030204" pitchFamily="18" charset="0"/>
                        <a:ea typeface="Tahoma" panose="020B0604030504040204" pitchFamily="34" charset="0"/>
                        <a:cs typeface="Tahoma" panose="020B0604030504040204" pitchFamily="34" charset="0"/>
                      </a:rPr>
                      <m:t>𝑧</m:t>
                    </m:r>
                    <m:r>
                      <a:rPr lang="pl-PL" sz="800" i="1" dirty="0" smtClean="0">
                        <a:latin typeface="Cambria Math" panose="02040503050406030204" pitchFamily="18" charset="0"/>
                        <a:ea typeface="Tahoma" panose="020B0604030504040204" pitchFamily="34" charset="0"/>
                        <a:cs typeface="Tahoma" panose="020B0604030504040204" pitchFamily="34" charset="0"/>
                      </a:rPr>
                      <m:t>)=</m:t>
                    </m:r>
                    <m:r>
                      <a:rPr lang="pl-PL" sz="800" i="1" dirty="0" smtClean="0">
                        <a:latin typeface="Cambria Math" panose="02040503050406030204" pitchFamily="18" charset="0"/>
                        <a:ea typeface="Tahoma" panose="020B0604030504040204" pitchFamily="34" charset="0"/>
                        <a:cs typeface="Tahoma" panose="020B0604030504040204" pitchFamily="34" charset="0"/>
                      </a:rPr>
                      <m:t>𝑧</m:t>
                    </m:r>
                    <m:r>
                      <a:rPr lang="pl-PL" sz="800" i="1" dirty="0" smtClean="0">
                        <a:latin typeface="Cambria Math" panose="02040503050406030204" pitchFamily="18" charset="0"/>
                        <a:ea typeface="Tahoma" panose="020B0604030504040204" pitchFamily="34" charset="0"/>
                        <a:cs typeface="Tahoma" panose="020B0604030504040204" pitchFamily="34" charset="0"/>
                      </a:rPr>
                      <m:t>−</m:t>
                    </m:r>
                    <m:r>
                      <a:rPr lang="pl-PL" sz="800" i="1" dirty="0" smtClean="0">
                        <a:latin typeface="Cambria Math" panose="02040503050406030204" pitchFamily="18" charset="0"/>
                        <a:ea typeface="Tahoma" panose="020B0604030504040204" pitchFamily="34" charset="0"/>
                        <a:cs typeface="Tahoma" panose="020B0604030504040204" pitchFamily="34" charset="0"/>
                      </a:rPr>
                      <m:t>𝑓</m:t>
                    </m:r>
                    <m:r>
                      <a:rPr lang="pl-PL" sz="800" i="1" dirty="0" smtClean="0">
                        <a:latin typeface="Cambria Math" panose="02040503050406030204" pitchFamily="18" charset="0"/>
                        <a:ea typeface="Tahoma" panose="020B0604030504040204" pitchFamily="34" charset="0"/>
                        <a:cs typeface="Tahoma" panose="020B0604030504040204" pitchFamily="34" charset="0"/>
                      </a:rPr>
                      <m:t>(</m:t>
                    </m:r>
                    <m:r>
                      <a:rPr lang="pl-PL" sz="800" i="1" dirty="0" smtClean="0">
                        <a:latin typeface="Cambria Math" panose="02040503050406030204" pitchFamily="18" charset="0"/>
                        <a:ea typeface="Tahoma" panose="020B0604030504040204" pitchFamily="34" charset="0"/>
                        <a:cs typeface="Tahoma" panose="020B0604030504040204" pitchFamily="34" charset="0"/>
                      </a:rPr>
                      <m:t>𝑥</m:t>
                    </m:r>
                    <m:r>
                      <a:rPr lang="pl-PL" sz="800" i="1" dirty="0" smtClean="0">
                        <a:latin typeface="Cambria Math" panose="02040503050406030204" pitchFamily="18" charset="0"/>
                        <a:ea typeface="Tahoma" panose="020B0604030504040204" pitchFamily="34" charset="0"/>
                        <a:cs typeface="Tahoma" panose="020B0604030504040204" pitchFamily="34" charset="0"/>
                      </a:rPr>
                      <m:t>, </m:t>
                    </m:r>
                    <m:r>
                      <a:rPr lang="pl-PL" sz="800" i="1" dirty="0" smtClean="0">
                        <a:latin typeface="Cambria Math" panose="02040503050406030204" pitchFamily="18" charset="0"/>
                        <a:ea typeface="Tahoma" panose="020B0604030504040204" pitchFamily="34" charset="0"/>
                        <a:cs typeface="Tahoma" panose="020B0604030504040204" pitchFamily="34" charset="0"/>
                      </a:rPr>
                      <m:t>𝑦</m:t>
                    </m:r>
                    <m:r>
                      <a:rPr lang="pl-PL" sz="800" i="1" dirty="0" smtClean="0">
                        <a:latin typeface="Cambria Math" panose="02040503050406030204" pitchFamily="18" charset="0"/>
                        <a:ea typeface="Tahoma" panose="020B0604030504040204" pitchFamily="34" charset="0"/>
                        <a:cs typeface="Tahoma" panose="020B0604030504040204" pitchFamily="34" charset="0"/>
                      </a:rPr>
                      <m:t>)=0</m:t>
                    </m:r>
                  </m:oMath>
                </a14:m>
                <a:endParaRPr lang="en-US" sz="80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14:m>
                  <m:oMath xmlns:m="http://schemas.openxmlformats.org/officeDocument/2006/math">
                    <m:r>
                      <m:rPr>
                        <m:sty m:val="p"/>
                      </m:rPr>
                      <a:rPr lang="en-US" sz="800" b="0" i="0"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𝑓</m:t>
                    </m:r>
                  </m:oMath>
                </a14:m>
                <a:r>
                  <a:rPr lang="en-US" sz="800" dirty="0">
                    <a:latin typeface="Tahoma" panose="020B0604030504040204" pitchFamily="34" charset="0"/>
                    <a:ea typeface="Tahoma" panose="020B0604030504040204" pitchFamily="34" charset="0"/>
                    <a:cs typeface="Tahoma" panose="020B0604030504040204" pitchFamily="34" charset="0"/>
                  </a:rPr>
                  <a:t> gives the normal to a level curve at a point</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Special case of implicit surface</a:t>
                </a:r>
              </a:p>
              <a:p>
                <a:r>
                  <a:rPr lang="en-US" sz="800" b="1" u="sng" dirty="0">
                    <a:latin typeface="Tahoma" panose="020B0604030504040204" pitchFamily="34" charset="0"/>
                    <a:ea typeface="Tahoma" panose="020B0604030504040204" pitchFamily="34" charset="0"/>
                    <a:cs typeface="Tahoma" panose="020B0604030504040204" pitchFamily="34" charset="0"/>
                  </a:rPr>
                  <a:t>Implicit:</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Equation is defined by </a:t>
                </a:r>
                <a14:m>
                  <m:oMath xmlns:m="http://schemas.openxmlformats.org/officeDocument/2006/math">
                    <m:r>
                      <a:rPr lang="en-US" sz="800" b="0" i="1" smtClean="0">
                        <a:latin typeface="Cambria Math" panose="02040503050406030204" pitchFamily="18" charset="0"/>
                        <a:ea typeface="Tahoma" panose="020B0604030504040204" pitchFamily="34" charset="0"/>
                        <a:cs typeface="Tahoma" panose="020B0604030504040204" pitchFamily="34" charset="0"/>
                      </a:rPr>
                      <m:t>𝐹</m:t>
                    </m:r>
                    <m:d>
                      <m:dPr>
                        <m:ctrlPr>
                          <a:rPr lang="en-US" sz="800" b="0" i="1" smtClean="0">
                            <a:latin typeface="Cambria Math" panose="02040503050406030204" pitchFamily="18" charset="0"/>
                            <a:ea typeface="Tahoma" panose="020B0604030504040204" pitchFamily="34" charset="0"/>
                            <a:cs typeface="Tahoma" panose="020B0604030504040204" pitchFamily="34" charset="0"/>
                          </a:rPr>
                        </m:ctrlPr>
                      </m:dPr>
                      <m:e>
                        <m:r>
                          <a:rPr lang="en-US" sz="800" b="0" i="1" smtClean="0">
                            <a:latin typeface="Cambria Math" panose="02040503050406030204" pitchFamily="18" charset="0"/>
                            <a:ea typeface="Tahoma" panose="020B0604030504040204" pitchFamily="34" charset="0"/>
                            <a:cs typeface="Tahoma" panose="020B0604030504040204" pitchFamily="34" charset="0"/>
                          </a:rPr>
                          <m:t>𝑥</m:t>
                        </m:r>
                        <m:r>
                          <a:rPr lang="en-US" sz="800" b="0" i="1"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𝑦</m:t>
                        </m:r>
                        <m:r>
                          <a:rPr lang="en-US" sz="800" b="0" i="1"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𝑧</m:t>
                        </m:r>
                      </m:e>
                    </m:d>
                    <m:r>
                      <a:rPr lang="en-US" sz="800" b="0" i="1" smtClean="0">
                        <a:latin typeface="Cambria Math" panose="02040503050406030204" pitchFamily="18" charset="0"/>
                        <a:ea typeface="Tahoma" panose="020B0604030504040204" pitchFamily="34" charset="0"/>
                        <a:cs typeface="Tahoma" panose="020B0604030504040204" pitchFamily="34" charset="0"/>
                      </a:rPr>
                      <m:t>=0</m:t>
                    </m:r>
                  </m:oMath>
                </a14:m>
                <a:endParaRPr lang="en-US" sz="80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May view implicit surface as a level surface </a:t>
                </a:r>
                <a14:m>
                  <m:oMath xmlns:m="http://schemas.openxmlformats.org/officeDocument/2006/math">
                    <m:r>
                      <a:rPr lang="en-US" sz="800" b="0" i="1" smtClean="0">
                        <a:latin typeface="Cambria Math" panose="02040503050406030204" pitchFamily="18" charset="0"/>
                        <a:ea typeface="Tahoma" panose="020B0604030504040204" pitchFamily="34" charset="0"/>
                        <a:cs typeface="Tahoma" panose="020B0604030504040204" pitchFamily="34" charset="0"/>
                      </a:rPr>
                      <m:t>𝐹</m:t>
                    </m:r>
                    <m:d>
                      <m:dPr>
                        <m:ctrlPr>
                          <a:rPr lang="en-US" sz="800" b="0" i="1" smtClean="0">
                            <a:latin typeface="Cambria Math" panose="02040503050406030204" pitchFamily="18" charset="0"/>
                            <a:ea typeface="Tahoma" panose="020B0604030504040204" pitchFamily="34" charset="0"/>
                            <a:cs typeface="Tahoma" panose="020B0604030504040204" pitchFamily="34" charset="0"/>
                          </a:rPr>
                        </m:ctrlPr>
                      </m:dPr>
                      <m:e>
                        <m:r>
                          <a:rPr lang="en-US" sz="800" b="0" i="1" smtClean="0">
                            <a:latin typeface="Cambria Math" panose="02040503050406030204" pitchFamily="18" charset="0"/>
                            <a:ea typeface="Tahoma" panose="020B0604030504040204" pitchFamily="34" charset="0"/>
                            <a:cs typeface="Tahoma" panose="020B0604030504040204" pitchFamily="34" charset="0"/>
                          </a:rPr>
                          <m:t>𝑥</m:t>
                        </m:r>
                        <m:r>
                          <a:rPr lang="en-US" sz="800" b="0" i="1"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𝑦</m:t>
                        </m:r>
                        <m:r>
                          <a:rPr lang="en-US" sz="800" b="0" i="1"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𝑧</m:t>
                        </m:r>
                      </m:e>
                    </m:d>
                    <m:r>
                      <a:rPr lang="en-US" sz="800" b="0" i="1"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𝐾</m:t>
                    </m:r>
                  </m:oMath>
                </a14:m>
                <a:endParaRPr lang="en-US" sz="80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Tangent plane formed by tangent vectors, which involves chain rule for paths</a:t>
                </a:r>
              </a:p>
              <a:p>
                <a:pPr marL="628650" lvl="1" indent="-171450">
                  <a:buFont typeface="Arial" panose="020B0604020202020204" pitchFamily="34" charset="0"/>
                  <a:buChar char="•"/>
                </a:pPr>
                <a14:m>
                  <m:oMath xmlns:m="http://schemas.openxmlformats.org/officeDocument/2006/math">
                    <m:r>
                      <a:rPr lang="en-US" sz="800" b="0" i="1" u="none" strike="noStrike" baseline="0" smtClean="0">
                        <a:latin typeface="Cambria Math" panose="02040503050406030204" pitchFamily="18" charset="0"/>
                        <a:ea typeface="Tahoma" panose="020B0604030504040204" pitchFamily="34" charset="0"/>
                        <a:cs typeface="Tahoma" panose="020B0604030504040204" pitchFamily="34" charset="0"/>
                      </a:rPr>
                      <m:t>𝑟</m:t>
                    </m:r>
                    <m:r>
                      <a:rPr lang="en-US" sz="800" b="0" i="1" u="none" strike="noStrike" baseline="0" smtClean="0">
                        <a:latin typeface="Cambria Math" panose="02040503050406030204" pitchFamily="18" charset="0"/>
                        <a:ea typeface="Tahoma" panose="020B0604030504040204" pitchFamily="34" charset="0"/>
                        <a:cs typeface="Tahoma" panose="020B0604030504040204" pitchFamily="34" charset="0"/>
                      </a:rPr>
                      <m:t>(</m:t>
                    </m:r>
                    <m:r>
                      <a:rPr lang="en-US" sz="800" b="0" i="1" u="none" strike="noStrike" baseline="0" smtClean="0">
                        <a:latin typeface="Cambria Math" panose="02040503050406030204" pitchFamily="18" charset="0"/>
                        <a:ea typeface="Tahoma" panose="020B0604030504040204" pitchFamily="34" charset="0"/>
                        <a:cs typeface="Tahoma" panose="020B0604030504040204" pitchFamily="34" charset="0"/>
                      </a:rPr>
                      <m:t>𝑡</m:t>
                    </m:r>
                    <m:r>
                      <a:rPr lang="en-US" sz="800" b="0" i="1" u="none" strike="noStrike" baseline="0" smtClean="0">
                        <a:latin typeface="Cambria Math" panose="02040503050406030204" pitchFamily="18" charset="0"/>
                        <a:ea typeface="Tahoma" panose="020B0604030504040204" pitchFamily="34" charset="0"/>
                        <a:cs typeface="Tahoma" panose="020B0604030504040204" pitchFamily="34" charset="0"/>
                      </a:rPr>
                      <m:t>)</m:t>
                    </m:r>
                  </m:oMath>
                </a14:m>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 is a vector function</a:t>
                </a:r>
                <a:r>
                  <a:rPr lang="en-US" sz="800" b="0" i="0" u="none" strike="noStrike" dirty="0">
                    <a:latin typeface="Tahoma" panose="020B0604030504040204" pitchFamily="34" charset="0"/>
                    <a:ea typeface="Tahoma" panose="020B0604030504040204" pitchFamily="34" charset="0"/>
                    <a:cs typeface="Tahoma" panose="020B0604030504040204" pitchFamily="34" charset="0"/>
                  </a:rPr>
                  <a:t> that </a:t>
                </a: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represents a curve </a:t>
                </a:r>
              </a:p>
              <a:p>
                <a:pPr marL="628650" lvl="1" indent="-171450">
                  <a:buFont typeface="Arial" panose="020B0604020202020204" pitchFamily="34" charset="0"/>
                  <a:buChar char="•"/>
                </a:pPr>
                <a14:m>
                  <m:oMath xmlns:m="http://schemas.openxmlformats.org/officeDocument/2006/math">
                    <m:r>
                      <a:rPr lang="en-US" sz="800" b="0" i="1" smtClean="0">
                        <a:latin typeface="Cambria Math" panose="02040503050406030204" pitchFamily="18" charset="0"/>
                        <a:ea typeface="Tahoma" panose="020B0604030504040204" pitchFamily="34" charset="0"/>
                        <a:cs typeface="Tahoma" panose="020B0604030504040204" pitchFamily="34" charset="0"/>
                      </a:rPr>
                      <m:t>𝑟</m:t>
                    </m:r>
                    <m:r>
                      <a:rPr lang="en-US" sz="800" b="0" i="1"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𝑡</m:t>
                    </m:r>
                    <m:r>
                      <a:rPr lang="en-US" sz="800" b="0" i="1" smtClean="0">
                        <a:latin typeface="Cambria Math" panose="02040503050406030204" pitchFamily="18" charset="0"/>
                        <a:ea typeface="Tahoma" panose="020B0604030504040204" pitchFamily="34" charset="0"/>
                        <a:cs typeface="Tahoma" panose="020B0604030504040204" pitchFamily="34" charset="0"/>
                      </a:rPr>
                      <m:t>)</m:t>
                    </m:r>
                  </m:oMath>
                </a14:m>
                <a:r>
                  <a:rPr lang="en-US" sz="800" dirty="0">
                    <a:latin typeface="Tahoma" panose="020B0604030504040204" pitchFamily="34" charset="0"/>
                    <a:ea typeface="Tahoma" panose="020B0604030504040204" pitchFamily="34" charset="0"/>
                    <a:cs typeface="Tahoma" panose="020B0604030504040204" pitchFamily="34" charset="0"/>
                  </a:rPr>
                  <a:t> gives a slope of tangent vector to level curve</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When dot product is zero, the two vectors are orthogonal </a:t>
                </a:r>
                <a14:m>
                  <m:oMath xmlns:m="http://schemas.openxmlformats.org/officeDocument/2006/math">
                    <m:r>
                      <a:rPr lang="en-US" sz="800" b="0" i="1" smtClean="0">
                        <a:latin typeface="Cambria Math" panose="02040503050406030204" pitchFamily="18" charset="0"/>
                        <a:ea typeface="Tahoma" panose="020B0604030504040204" pitchFamily="34" charset="0"/>
                        <a:cs typeface="Tahoma" panose="020B0604030504040204" pitchFamily="34" charset="0"/>
                      </a:rPr>
                      <m:t>𝜃</m:t>
                    </m:r>
                    <m:r>
                      <a:rPr lang="en-US" sz="800" b="0" i="1" smtClean="0">
                        <a:latin typeface="Cambria Math" panose="02040503050406030204" pitchFamily="18" charset="0"/>
                        <a:ea typeface="Tahoma" panose="020B0604030504040204" pitchFamily="34" charset="0"/>
                        <a:cs typeface="Tahoma" panose="020B0604030504040204" pitchFamily="34" charset="0"/>
                      </a:rPr>
                      <m:t>=</m:t>
                    </m:r>
                    <m:f>
                      <m:fPr>
                        <m:ctrlPr>
                          <a:rPr lang="en-US" sz="800" b="0" i="1" smtClean="0">
                            <a:latin typeface="Cambria Math" panose="02040503050406030204" pitchFamily="18" charset="0"/>
                            <a:ea typeface="Tahoma" panose="020B0604030504040204" pitchFamily="34" charset="0"/>
                            <a:cs typeface="Tahoma" panose="020B0604030504040204" pitchFamily="34" charset="0"/>
                          </a:rPr>
                        </m:ctrlPr>
                      </m:fPr>
                      <m:num>
                        <m:r>
                          <a:rPr lang="en-US" sz="800" b="0" i="1" smtClean="0">
                            <a:latin typeface="Cambria Math" panose="02040503050406030204" pitchFamily="18" charset="0"/>
                            <a:ea typeface="Tahoma" panose="020B0604030504040204" pitchFamily="34" charset="0"/>
                            <a:cs typeface="Tahoma" panose="020B0604030504040204" pitchFamily="34" charset="0"/>
                          </a:rPr>
                          <m:t>𝜋</m:t>
                        </m:r>
                      </m:num>
                      <m:den>
                        <m:r>
                          <a:rPr lang="en-US" sz="800" b="0" i="1" smtClean="0">
                            <a:latin typeface="Cambria Math" panose="02040503050406030204" pitchFamily="18" charset="0"/>
                            <a:ea typeface="Tahoma" panose="020B0604030504040204" pitchFamily="34" charset="0"/>
                            <a:cs typeface="Tahoma" panose="020B0604030504040204" pitchFamily="34" charset="0"/>
                          </a:rPr>
                          <m:t>2</m:t>
                        </m:r>
                      </m:den>
                    </m:f>
                  </m:oMath>
                </a14:m>
                <a:endParaRPr lang="en-US" sz="80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14:m>
                  <m:oMath xmlns:m="http://schemas.openxmlformats.org/officeDocument/2006/math">
                    <m:r>
                      <m:rPr>
                        <m:sty m:val="p"/>
                      </m:rPr>
                      <a:rPr lang="en-US" sz="800" b="0" i="0"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𝑓</m:t>
                    </m:r>
                  </m:oMath>
                </a14:m>
                <a:r>
                  <a:rPr lang="en-US" sz="800" dirty="0">
                    <a:latin typeface="Tahoma" panose="020B0604030504040204" pitchFamily="34" charset="0"/>
                    <a:ea typeface="Tahoma" panose="020B0604030504040204" pitchFamily="34" charset="0"/>
                    <a:cs typeface="Tahoma" panose="020B0604030504040204" pitchFamily="34" charset="0"/>
                  </a:rPr>
                  <a:t> gives the normal to a level curve at a point</a:t>
                </a:r>
              </a:p>
              <a:p>
                <a:pPr marL="628650" lvl="1" indent="-171450">
                  <a:buFont typeface="Arial" panose="020B0604020202020204" pitchFamily="34" charset="0"/>
                  <a:buChar char="•"/>
                </a:pPr>
                <a:endParaRPr lang="en-US" sz="80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endParaRPr lang="en-US" sz="800" dirty="0">
                  <a:latin typeface="Tahoma" panose="020B0604030504040204" pitchFamily="34" charset="0"/>
                  <a:ea typeface="Tahoma" panose="020B0604030504040204" pitchFamily="34" charset="0"/>
                  <a:cs typeface="Tahoma" panose="020B0604030504040204" pitchFamily="34" charset="0"/>
                </a:endParaRPr>
              </a:p>
              <a:p>
                <a:pPr marL="1085850" lvl="2" indent="-171450">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D6E40E1B-D250-4FE7-803F-2141972C1764}"/>
                  </a:ext>
                </a:extLst>
              </p:cNvPr>
              <p:cNvSpPr txBox="1">
                <a:spLocks noRot="1" noChangeAspect="1" noMove="1" noResize="1" noEditPoints="1" noAdjustHandles="1" noChangeArrowheads="1" noChangeShapeType="1" noTextEdit="1"/>
              </p:cNvSpPr>
              <p:nvPr/>
            </p:nvSpPr>
            <p:spPr>
              <a:xfrm>
                <a:off x="2071455" y="341566"/>
                <a:ext cx="2616219" cy="3225691"/>
              </a:xfrm>
              <a:prstGeom prst="rect">
                <a:avLst/>
              </a:prstGeom>
              <a:blipFill>
                <a:blip r:embed="rId11"/>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EEFAD1D4-4CA5-42B9-BD70-CEFA19D1EA4D}"/>
              </a:ext>
            </a:extLst>
          </p:cNvPr>
          <p:cNvPicPr>
            <a:picLocks noChangeAspect="1"/>
          </p:cNvPicPr>
          <p:nvPr/>
        </p:nvPicPr>
        <p:blipFill>
          <a:blip r:embed="rId12"/>
          <a:stretch>
            <a:fillRect/>
          </a:stretch>
        </p:blipFill>
        <p:spPr>
          <a:xfrm>
            <a:off x="57860" y="442726"/>
            <a:ext cx="2039544" cy="883685"/>
          </a:xfrm>
          <a:prstGeom prst="rect">
            <a:avLst/>
          </a:prstGeom>
        </p:spPr>
      </p:pic>
      <p:pic>
        <p:nvPicPr>
          <p:cNvPr id="21" name="Picture 20">
            <a:extLst>
              <a:ext uri="{FF2B5EF4-FFF2-40B4-BE49-F238E27FC236}">
                <a16:creationId xmlns:a16="http://schemas.microsoft.com/office/drawing/2014/main" id="{D7688E19-12C4-4E7A-8703-188365EB7610}"/>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958569" y="413008"/>
            <a:ext cx="290743" cy="74971"/>
          </a:xfrm>
          <a:prstGeom prst="rect">
            <a:avLst/>
          </a:prstGeom>
        </p:spPr>
      </p:pic>
      <p:pic>
        <p:nvPicPr>
          <p:cNvPr id="37" name="Picture 36">
            <a:extLst>
              <a:ext uri="{FF2B5EF4-FFF2-40B4-BE49-F238E27FC236}">
                <a16:creationId xmlns:a16="http://schemas.microsoft.com/office/drawing/2014/main" id="{A3A98308-D70D-44AB-A9AA-0F1FE9038D42}"/>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080166" y="1534234"/>
            <a:ext cx="911619" cy="259810"/>
          </a:xfrm>
          <a:prstGeom prst="rect">
            <a:avLst/>
          </a:prstGeom>
        </p:spPr>
      </p:pic>
      <p:pic>
        <p:nvPicPr>
          <p:cNvPr id="35" name="Picture 34">
            <a:extLst>
              <a:ext uri="{FF2B5EF4-FFF2-40B4-BE49-F238E27FC236}">
                <a16:creationId xmlns:a16="http://schemas.microsoft.com/office/drawing/2014/main" id="{275C2841-7298-43AC-898D-387733F313B8}"/>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461981" y="1347705"/>
            <a:ext cx="1329905" cy="150095"/>
          </a:xfrm>
          <a:prstGeom prst="rect">
            <a:avLst/>
          </a:prstGeom>
        </p:spPr>
      </p:pic>
      <p:pic>
        <p:nvPicPr>
          <p:cNvPr id="39" name="Picture 38">
            <a:extLst>
              <a:ext uri="{FF2B5EF4-FFF2-40B4-BE49-F238E27FC236}">
                <a16:creationId xmlns:a16="http://schemas.microsoft.com/office/drawing/2014/main" id="{09729F40-9C7E-4D32-8DF1-BE28FDADDAA0}"/>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1077632" y="1815885"/>
            <a:ext cx="524571" cy="72000"/>
          </a:xfrm>
          <a:prstGeom prst="rect">
            <a:avLst/>
          </a:prstGeom>
        </p:spPr>
      </p:pic>
      <p:pic>
        <p:nvPicPr>
          <p:cNvPr id="41" name="Picture 40">
            <a:extLst>
              <a:ext uri="{FF2B5EF4-FFF2-40B4-BE49-F238E27FC236}">
                <a16:creationId xmlns:a16="http://schemas.microsoft.com/office/drawing/2014/main" id="{F5C5ABE0-A3DA-4BDA-AB7A-26817F1D2F01}"/>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136291" y="1882412"/>
            <a:ext cx="722667" cy="72000"/>
          </a:xfrm>
          <a:prstGeom prst="rect">
            <a:avLst/>
          </a:prstGeom>
        </p:spPr>
      </p:pic>
      <p:pic>
        <p:nvPicPr>
          <p:cNvPr id="43" name="Picture 42">
            <a:extLst>
              <a:ext uri="{FF2B5EF4-FFF2-40B4-BE49-F238E27FC236}">
                <a16:creationId xmlns:a16="http://schemas.microsoft.com/office/drawing/2014/main" id="{EB065EAC-5F8E-4594-89FF-A9A21F188539}"/>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38285" y="1954755"/>
            <a:ext cx="1118095" cy="67048"/>
          </a:xfrm>
          <a:prstGeom prst="rect">
            <a:avLst/>
          </a:prstGeom>
        </p:spPr>
      </p:pic>
      <p:pic>
        <p:nvPicPr>
          <p:cNvPr id="45" name="Picture 44">
            <a:extLst>
              <a:ext uri="{FF2B5EF4-FFF2-40B4-BE49-F238E27FC236}">
                <a16:creationId xmlns:a16="http://schemas.microsoft.com/office/drawing/2014/main" id="{B8737654-C81C-4C08-A196-408B4DDDDD77}"/>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39962" y="2026878"/>
            <a:ext cx="1760000" cy="7238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E7FD6F3-75B8-4144-BF91-9D20A6ABA229}"/>
                  </a:ext>
                </a:extLst>
              </p:cNvPr>
              <p:cNvSpPr txBox="1"/>
              <p:nvPr/>
            </p:nvSpPr>
            <p:spPr>
              <a:xfrm>
                <a:off x="-18983" y="3086859"/>
                <a:ext cx="4648200" cy="485518"/>
              </a:xfrm>
              <a:prstGeom prst="rect">
                <a:avLst/>
              </a:prstGeom>
              <a:noFill/>
            </p:spPr>
            <p:txBody>
              <a:bodyPr wrap="square" rtlCol="0">
                <a:spAutoFit/>
              </a:bodyPr>
              <a:lstStyle/>
              <a:p>
                <a:r>
                  <a:rPr lang="en-US" sz="700" b="1" dirty="0">
                    <a:latin typeface="Tahoma" panose="020B0604030504040204" pitchFamily="34" charset="0"/>
                    <a:ea typeface="Tahoma" panose="020B0604030504040204" pitchFamily="34" charset="0"/>
                    <a:cs typeface="Tahoma" panose="020B0604030504040204" pitchFamily="34" charset="0"/>
                  </a:rPr>
                  <a:t>Implicit Equation: </a:t>
                </a:r>
                <a14:m>
                  <m:oMath xmlns:m="http://schemas.openxmlformats.org/officeDocument/2006/math">
                    <m:sSub>
                      <m:sSub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700" i="1" dirty="0" smtClean="0">
                            <a:latin typeface="Cambria Math" panose="02040503050406030204" pitchFamily="18" charset="0"/>
                            <a:ea typeface="Tahoma" panose="020B0604030504040204" pitchFamily="34" charset="0"/>
                            <a:cs typeface="Tahoma" panose="020B0604030504040204" pitchFamily="34" charset="0"/>
                          </a:rPr>
                          <m:t>𝐹</m:t>
                        </m:r>
                      </m:e>
                      <m:sub>
                        <m:r>
                          <a:rPr lang="en-US" sz="700" b="0" i="1" dirty="0" smtClean="0">
                            <a:latin typeface="Cambria Math" panose="02040503050406030204" pitchFamily="18" charset="0"/>
                            <a:ea typeface="Tahoma" panose="020B0604030504040204" pitchFamily="34" charset="0"/>
                            <a:cs typeface="Tahoma" panose="020B0604030504040204" pitchFamily="34" charset="0"/>
                          </a:rPr>
                          <m:t>𝑥</m:t>
                        </m:r>
                      </m:sub>
                    </m:sSub>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𝑐</m:t>
                        </m:r>
                      </m:e>
                    </m:d>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𝑥</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𝑎</m:t>
                        </m:r>
                      </m:e>
                    </m:d>
                    <m:r>
                      <a:rPr lang="en-US" sz="700" i="1" dirty="0" smtClean="0">
                        <a:latin typeface="Cambria Math" panose="02040503050406030204" pitchFamily="18" charset="0"/>
                        <a:ea typeface="Tahoma" panose="020B0604030504040204" pitchFamily="34" charset="0"/>
                        <a:cs typeface="Tahoma" panose="020B0604030504040204" pitchFamily="34" charset="0"/>
                      </a:rPr>
                      <m:t>+</m:t>
                    </m:r>
                    <m:sSub>
                      <m:sSubPr>
                        <m:ctrlPr>
                          <a:rPr lang="en-US" sz="700" i="1" dirty="0" err="1" smtClean="0">
                            <a:latin typeface="Cambria Math" panose="02040503050406030204" pitchFamily="18" charset="0"/>
                            <a:ea typeface="Tahoma" panose="020B0604030504040204" pitchFamily="34" charset="0"/>
                            <a:cs typeface="Tahoma" panose="020B0604030504040204" pitchFamily="34" charset="0"/>
                          </a:rPr>
                        </m:ctrlPr>
                      </m:sSubPr>
                      <m:e>
                        <m:r>
                          <a:rPr lang="en-US" sz="700" i="1" dirty="0" err="1" smtClean="0">
                            <a:latin typeface="Cambria Math" panose="02040503050406030204" pitchFamily="18" charset="0"/>
                            <a:ea typeface="Tahoma" panose="020B0604030504040204" pitchFamily="34" charset="0"/>
                            <a:cs typeface="Tahoma" panose="020B0604030504040204" pitchFamily="34" charset="0"/>
                          </a:rPr>
                          <m:t>𝐹</m:t>
                        </m:r>
                      </m:e>
                      <m:sub>
                        <m:r>
                          <a:rPr lang="en-US" sz="700" b="0" i="1" dirty="0" smtClean="0">
                            <a:latin typeface="Cambria Math" panose="02040503050406030204" pitchFamily="18" charset="0"/>
                            <a:ea typeface="Tahoma" panose="020B0604030504040204" pitchFamily="34" charset="0"/>
                            <a:cs typeface="Tahoma" panose="020B0604030504040204" pitchFamily="34" charset="0"/>
                          </a:rPr>
                          <m:t>𝑦</m:t>
                        </m:r>
                      </m:sub>
                    </m:sSub>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𝑐</m:t>
                        </m:r>
                      </m:e>
                    </m:d>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𝑦</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e>
                    </m:d>
                    <m:r>
                      <a:rPr lang="en-US" sz="700" i="1" dirty="0" smtClean="0">
                        <a:latin typeface="Cambria Math" panose="02040503050406030204" pitchFamily="18" charset="0"/>
                        <a:ea typeface="Tahoma" panose="020B0604030504040204" pitchFamily="34" charset="0"/>
                        <a:cs typeface="Tahoma" panose="020B0604030504040204" pitchFamily="34" charset="0"/>
                      </a:rPr>
                      <m:t>+</m:t>
                    </m:r>
                    <m:sSub>
                      <m:sSubPr>
                        <m:ctrlPr>
                          <a:rPr lang="en-US" sz="700" i="1" dirty="0" err="1" smtClean="0">
                            <a:latin typeface="Cambria Math" panose="02040503050406030204" pitchFamily="18" charset="0"/>
                            <a:ea typeface="Tahoma" panose="020B0604030504040204" pitchFamily="34" charset="0"/>
                            <a:cs typeface="Tahoma" panose="020B0604030504040204" pitchFamily="34" charset="0"/>
                          </a:rPr>
                        </m:ctrlPr>
                      </m:sSubPr>
                      <m:e>
                        <m:r>
                          <a:rPr lang="en-US" sz="700" i="1" dirty="0" err="1" smtClean="0">
                            <a:latin typeface="Cambria Math" panose="02040503050406030204" pitchFamily="18" charset="0"/>
                            <a:ea typeface="Tahoma" panose="020B0604030504040204" pitchFamily="34" charset="0"/>
                            <a:cs typeface="Tahoma" panose="020B0604030504040204" pitchFamily="34" charset="0"/>
                          </a:rPr>
                          <m:t>𝐹</m:t>
                        </m:r>
                      </m:e>
                      <m:sub>
                        <m:r>
                          <a:rPr lang="en-US" sz="700" b="0" i="1" dirty="0" smtClean="0">
                            <a:latin typeface="Cambria Math" panose="02040503050406030204" pitchFamily="18" charset="0"/>
                            <a:ea typeface="Tahoma" panose="020B0604030504040204" pitchFamily="34" charset="0"/>
                            <a:cs typeface="Tahoma" panose="020B0604030504040204" pitchFamily="34" charset="0"/>
                          </a:rPr>
                          <m:t>𝑧</m:t>
                        </m:r>
                      </m:sub>
                    </m:sSub>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𝑐</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𝑧</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𝑐</m:t>
                    </m:r>
                    <m:r>
                      <a:rPr lang="en-US" sz="700" i="1" dirty="0" smtClean="0">
                        <a:latin typeface="Cambria Math" panose="02040503050406030204" pitchFamily="18" charset="0"/>
                        <a:ea typeface="Tahoma" panose="020B0604030504040204" pitchFamily="34" charset="0"/>
                        <a:cs typeface="Tahoma" panose="020B0604030504040204" pitchFamily="34" charset="0"/>
                      </a:rPr>
                      <m:t>)=0</m:t>
                    </m:r>
                  </m:oMath>
                </a14:m>
                <a:endParaRPr lang="en-US" sz="700" dirty="0">
                  <a:latin typeface="Tahoma" panose="020B0604030504040204" pitchFamily="34" charset="0"/>
                  <a:ea typeface="Tahoma" panose="020B0604030504040204" pitchFamily="34" charset="0"/>
                  <a:cs typeface="Tahoma" panose="020B0604030504040204" pitchFamily="34" charset="0"/>
                </a:endParaRPr>
              </a:p>
              <a:p>
                <a:endParaRPr lang="en-US" dirty="0"/>
              </a:p>
            </p:txBody>
          </p:sp>
        </mc:Choice>
        <mc:Fallback xmlns="">
          <p:sp>
            <p:nvSpPr>
              <p:cNvPr id="46" name="TextBox 45">
                <a:extLst>
                  <a:ext uri="{FF2B5EF4-FFF2-40B4-BE49-F238E27FC236}">
                    <a16:creationId xmlns:a16="http://schemas.microsoft.com/office/drawing/2014/main" id="{DE7FD6F3-75B8-4144-BF91-9D20A6ABA229}"/>
                  </a:ext>
                </a:extLst>
              </p:cNvPr>
              <p:cNvSpPr txBox="1">
                <a:spLocks noRot="1" noChangeAspect="1" noMove="1" noResize="1" noEditPoints="1" noAdjustHandles="1" noChangeArrowheads="1" noChangeShapeType="1" noTextEdit="1"/>
              </p:cNvSpPr>
              <p:nvPr/>
            </p:nvSpPr>
            <p:spPr>
              <a:xfrm>
                <a:off x="-18983" y="3086859"/>
                <a:ext cx="4648200" cy="48551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D8EAA05-FD7D-4B0B-9C47-AA3AFBE9BDFA}"/>
                  </a:ext>
                </a:extLst>
              </p:cNvPr>
              <p:cNvSpPr txBox="1"/>
              <p:nvPr/>
            </p:nvSpPr>
            <p:spPr>
              <a:xfrm>
                <a:off x="-18983" y="2940096"/>
                <a:ext cx="4648200" cy="208519"/>
              </a:xfrm>
              <a:prstGeom prst="rect">
                <a:avLst/>
              </a:prstGeom>
              <a:noFill/>
            </p:spPr>
            <p:txBody>
              <a:bodyPr wrap="square" rtlCol="0">
                <a:spAutoFit/>
              </a:bodyPr>
              <a:lstStyle/>
              <a:p>
                <a:r>
                  <a:rPr lang="en-US" sz="700" b="1" dirty="0">
                    <a:latin typeface="Tahoma" panose="020B0604030504040204" pitchFamily="34" charset="0"/>
                    <a:ea typeface="Tahoma" panose="020B0604030504040204" pitchFamily="34" charset="0"/>
                    <a:cs typeface="Tahoma" panose="020B0604030504040204" pitchFamily="34" charset="0"/>
                  </a:rPr>
                  <a:t>Explicit Equation: </a:t>
                </a:r>
                <a14:m>
                  <m:oMath xmlns:m="http://schemas.openxmlformats.org/officeDocument/2006/math">
                    <m:r>
                      <a:rPr lang="en-US" sz="700" i="1" dirty="0" smtClean="0">
                        <a:latin typeface="Cambria Math" panose="02040503050406030204" pitchFamily="18" charset="0"/>
                        <a:ea typeface="Tahoma" panose="020B0604030504040204" pitchFamily="34" charset="0"/>
                        <a:cs typeface="Tahoma" panose="020B0604030504040204" pitchFamily="34" charset="0"/>
                      </a:rPr>
                      <m:t>𝑧</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𝑓</m:t>
                    </m:r>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e>
                    </m:d>
                    <m:r>
                      <a:rPr lang="en-US" sz="700" i="1" dirty="0" smtClean="0">
                        <a:latin typeface="Cambria Math" panose="02040503050406030204" pitchFamily="18" charset="0"/>
                        <a:ea typeface="Tahoma" panose="020B0604030504040204" pitchFamily="34" charset="0"/>
                        <a:cs typeface="Tahoma" panose="020B0604030504040204" pitchFamily="34" charset="0"/>
                      </a:rPr>
                      <m:t>+</m:t>
                    </m:r>
                    <m:sSub>
                      <m:sSub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700" i="1" dirty="0" smtClean="0">
                            <a:latin typeface="Cambria Math" panose="02040503050406030204" pitchFamily="18" charset="0"/>
                            <a:ea typeface="Tahoma" panose="020B0604030504040204" pitchFamily="34" charset="0"/>
                            <a:cs typeface="Tahoma" panose="020B0604030504040204" pitchFamily="34" charset="0"/>
                          </a:rPr>
                          <m:t>𝑓</m:t>
                        </m:r>
                      </m:e>
                      <m:sub>
                        <m:r>
                          <a:rPr lang="en-US" sz="700" b="0" i="1" dirty="0" smtClean="0">
                            <a:latin typeface="Cambria Math" panose="02040503050406030204" pitchFamily="18" charset="0"/>
                            <a:ea typeface="Tahoma" panose="020B0604030504040204" pitchFamily="34" charset="0"/>
                            <a:cs typeface="Tahoma" panose="020B0604030504040204" pitchFamily="34" charset="0"/>
                          </a:rPr>
                          <m:t>𝑥</m:t>
                        </m:r>
                      </m:sub>
                    </m:sSub>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e>
                    </m:d>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𝑥</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𝑎</m:t>
                        </m:r>
                      </m:e>
                    </m:d>
                    <m:r>
                      <a:rPr lang="en-US" sz="700" i="1" dirty="0" smtClean="0">
                        <a:latin typeface="Cambria Math" panose="02040503050406030204" pitchFamily="18" charset="0"/>
                        <a:ea typeface="Tahoma" panose="020B0604030504040204" pitchFamily="34" charset="0"/>
                        <a:cs typeface="Tahoma" panose="020B0604030504040204" pitchFamily="34" charset="0"/>
                      </a:rPr>
                      <m:t>+</m:t>
                    </m:r>
                    <m:sSub>
                      <m:sSub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700" i="1" dirty="0" smtClean="0">
                            <a:latin typeface="Cambria Math" panose="02040503050406030204" pitchFamily="18" charset="0"/>
                            <a:ea typeface="Tahoma" panose="020B0604030504040204" pitchFamily="34" charset="0"/>
                            <a:cs typeface="Tahoma" panose="020B0604030504040204" pitchFamily="34" charset="0"/>
                          </a:rPr>
                          <m:t>𝑓</m:t>
                        </m:r>
                      </m:e>
                      <m:sub>
                        <m:r>
                          <a:rPr lang="en-US" sz="700" b="0" i="1" dirty="0" smtClean="0">
                            <a:latin typeface="Cambria Math" panose="02040503050406030204" pitchFamily="18" charset="0"/>
                            <a:ea typeface="Tahoma" panose="020B0604030504040204" pitchFamily="34" charset="0"/>
                            <a:cs typeface="Tahoma" panose="020B0604030504040204" pitchFamily="34" charset="0"/>
                          </a:rPr>
                          <m:t>𝑦</m:t>
                        </m:r>
                      </m:sub>
                    </m:sSub>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𝑦</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r>
                      <a:rPr lang="en-US" sz="700" i="1" dirty="0" smtClean="0">
                        <a:latin typeface="Cambria Math" panose="02040503050406030204" pitchFamily="18" charset="0"/>
                        <a:ea typeface="Tahoma" panose="020B0604030504040204" pitchFamily="34" charset="0"/>
                        <a:cs typeface="Tahoma" panose="020B0604030504040204" pitchFamily="34" charset="0"/>
                      </a:rPr>
                      <m:t>)</m:t>
                    </m:r>
                  </m:oMath>
                </a14:m>
                <a:endParaRPr lang="en-US" dirty="0"/>
              </a:p>
            </p:txBody>
          </p:sp>
        </mc:Choice>
        <mc:Fallback xmlns="">
          <p:sp>
            <p:nvSpPr>
              <p:cNvPr id="50" name="TextBox 49">
                <a:extLst>
                  <a:ext uri="{FF2B5EF4-FFF2-40B4-BE49-F238E27FC236}">
                    <a16:creationId xmlns:a16="http://schemas.microsoft.com/office/drawing/2014/main" id="{FD8EAA05-FD7D-4B0B-9C47-AA3AFBE9BDFA}"/>
                  </a:ext>
                </a:extLst>
              </p:cNvPr>
              <p:cNvSpPr txBox="1">
                <a:spLocks noRot="1" noChangeAspect="1" noMove="1" noResize="1" noEditPoints="1" noAdjustHandles="1" noChangeArrowheads="1" noChangeShapeType="1" noTextEdit="1"/>
              </p:cNvSpPr>
              <p:nvPr/>
            </p:nvSpPr>
            <p:spPr>
              <a:xfrm>
                <a:off x="-18983" y="2940096"/>
                <a:ext cx="4648200" cy="208519"/>
              </a:xfrm>
              <a:prstGeom prst="rect">
                <a:avLst/>
              </a:prstGeom>
              <a:blipFill>
                <a:blip r:embed="rId21"/>
                <a:stretch>
                  <a:fillRect/>
                </a:stretch>
              </a:blipFill>
            </p:spPr>
            <p:txBody>
              <a:bodyPr/>
              <a:lstStyle/>
              <a:p>
                <a:r>
                  <a:rPr lang="en-US">
                    <a:noFill/>
                  </a:rPr>
                  <a:t> </a:t>
                </a:r>
              </a:p>
            </p:txBody>
          </p:sp>
        </mc:Fallback>
      </mc:AlternateContent>
      <p:pic>
        <p:nvPicPr>
          <p:cNvPr id="52" name="Picture 51">
            <a:extLst>
              <a:ext uri="{FF2B5EF4-FFF2-40B4-BE49-F238E27FC236}">
                <a16:creationId xmlns:a16="http://schemas.microsoft.com/office/drawing/2014/main" id="{B9E7DB29-F258-44ED-8987-FCBB504E1A4F}"/>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977769" y="2147258"/>
            <a:ext cx="277943" cy="74971"/>
          </a:xfrm>
          <a:prstGeom prst="rect">
            <a:avLst/>
          </a:prstGeom>
        </p:spPr>
      </p:pic>
      <p:pic>
        <p:nvPicPr>
          <p:cNvPr id="54" name="Picture 53">
            <a:extLst>
              <a:ext uri="{FF2B5EF4-FFF2-40B4-BE49-F238E27FC236}">
                <a16:creationId xmlns:a16="http://schemas.microsoft.com/office/drawing/2014/main" id="{CB6973F0-7E05-4D9A-970E-351AFFDE9E8D}"/>
              </a:ext>
            </a:extLst>
          </p:cNvPr>
          <p:cNvPicPr>
            <a:picLocks noChangeAspect="1"/>
          </p:cNvPicPr>
          <p:nvPr/>
        </p:nvPicPr>
        <p:blipFill>
          <a:blip r:embed="rId23"/>
          <a:stretch>
            <a:fillRect/>
          </a:stretch>
        </p:blipFill>
        <p:spPr>
          <a:xfrm>
            <a:off x="64978" y="2221200"/>
            <a:ext cx="652934" cy="735314"/>
          </a:xfrm>
          <a:prstGeom prst="rect">
            <a:avLst/>
          </a:prstGeom>
        </p:spPr>
      </p:pic>
      <p:pic>
        <p:nvPicPr>
          <p:cNvPr id="56" name="Picture 55">
            <a:extLst>
              <a:ext uri="{FF2B5EF4-FFF2-40B4-BE49-F238E27FC236}">
                <a16:creationId xmlns:a16="http://schemas.microsoft.com/office/drawing/2014/main" id="{9BE3216D-7361-4EB8-A701-B42067AB4380}"/>
              </a:ext>
            </a:extLst>
          </p:cNvPr>
          <p:cNvPicPr>
            <a:picLocks noChangeAspect="1"/>
          </p:cNvPicPr>
          <p:nvPr/>
        </p:nvPicPr>
        <p:blipFill>
          <a:blip r:embed="rId24"/>
          <a:stretch>
            <a:fillRect/>
          </a:stretch>
        </p:blipFill>
        <p:spPr>
          <a:xfrm>
            <a:off x="780190" y="2231316"/>
            <a:ext cx="661636" cy="725198"/>
          </a:xfrm>
          <a:prstGeom prst="rect">
            <a:avLst/>
          </a:prstGeom>
        </p:spPr>
      </p:pic>
      <p:pic>
        <p:nvPicPr>
          <p:cNvPr id="60" name="Picture 59">
            <a:extLst>
              <a:ext uri="{FF2B5EF4-FFF2-40B4-BE49-F238E27FC236}">
                <a16:creationId xmlns:a16="http://schemas.microsoft.com/office/drawing/2014/main" id="{CA5AF97E-A972-4F74-B253-2567C1AC3479}"/>
              </a:ext>
            </a:extLst>
          </p:cNvPr>
          <p:cNvPicPr>
            <a:picLocks noChangeAspect="1"/>
          </p:cNvPicPr>
          <p:nvPr/>
        </p:nvPicPr>
        <p:blipFill>
          <a:blip r:embed="rId25"/>
          <a:stretch>
            <a:fillRect/>
          </a:stretch>
        </p:blipFill>
        <p:spPr>
          <a:xfrm>
            <a:off x="1431909" y="2220648"/>
            <a:ext cx="1071529" cy="736417"/>
          </a:xfrm>
          <a:prstGeom prst="rect">
            <a:avLst/>
          </a:prstGeom>
        </p:spPr>
      </p:pic>
    </p:spTree>
    <p:extLst>
      <p:ext uri="{BB962C8B-B14F-4D97-AF65-F5344CB8AC3E}">
        <p14:creationId xmlns:p14="http://schemas.microsoft.com/office/powerpoint/2010/main" val="212016309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Tangent Plane (explicit, example)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81</a:t>
            </a:fld>
            <a:r>
              <a:rPr spc="-55" dirty="0"/>
              <a:t> </a:t>
            </a:r>
            <a:r>
              <a:rPr spc="35" dirty="0"/>
              <a:t>/</a:t>
            </a:r>
            <a:endParaRPr spc="-55" dirty="0"/>
          </a:p>
        </p:txBody>
      </p:sp>
      <p:pic>
        <p:nvPicPr>
          <p:cNvPr id="15" name="Picture 14">
            <a:extLst>
              <a:ext uri="{FF2B5EF4-FFF2-40B4-BE49-F238E27FC236}">
                <a16:creationId xmlns:a16="http://schemas.microsoft.com/office/drawing/2014/main" id="{7AE026C1-0224-4273-97DB-FAEE9985BC2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2861" y="439085"/>
            <a:ext cx="3083428" cy="128000"/>
          </a:xfrm>
          <a:prstGeom prst="rect">
            <a:avLst/>
          </a:prstGeom>
        </p:spPr>
      </p:pic>
      <p:pic>
        <p:nvPicPr>
          <p:cNvPr id="19" name="Picture 18">
            <a:extLst>
              <a:ext uri="{FF2B5EF4-FFF2-40B4-BE49-F238E27FC236}">
                <a16:creationId xmlns:a16="http://schemas.microsoft.com/office/drawing/2014/main" id="{68D8D779-38E5-40FC-80FB-012B8BA62AF1}"/>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143057" y="627710"/>
            <a:ext cx="2147809" cy="147048"/>
          </a:xfrm>
          <a:prstGeom prst="rect">
            <a:avLst/>
          </a:prstGeom>
        </p:spPr>
      </p:pic>
    </p:spTree>
    <p:extLst>
      <p:ext uri="{BB962C8B-B14F-4D97-AF65-F5344CB8AC3E}">
        <p14:creationId xmlns:p14="http://schemas.microsoft.com/office/powerpoint/2010/main" val="422609745"/>
      </p:ext>
    </p:extLst>
  </p:cSld>
  <p:clrMapOvr>
    <a:masterClrMapping/>
  </p:clrMapOvr>
  <p:transition>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Tangent Plane (explicit, example)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82</a:t>
            </a:fld>
            <a:r>
              <a:rPr spc="-55" dirty="0"/>
              <a:t> </a:t>
            </a:r>
            <a:r>
              <a:rPr spc="35" dirty="0"/>
              <a:t>/</a:t>
            </a:r>
            <a:endParaRPr spc="-55" dirty="0"/>
          </a:p>
        </p:txBody>
      </p:sp>
      <p:pic>
        <p:nvPicPr>
          <p:cNvPr id="15" name="Picture 14">
            <a:extLst>
              <a:ext uri="{FF2B5EF4-FFF2-40B4-BE49-F238E27FC236}">
                <a16:creationId xmlns:a16="http://schemas.microsoft.com/office/drawing/2014/main" id="{7AE026C1-0224-4273-97DB-FAEE9985BC26}"/>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2861" y="439085"/>
            <a:ext cx="3083428" cy="128000"/>
          </a:xfrm>
          <a:prstGeom prst="rect">
            <a:avLst/>
          </a:prstGeom>
        </p:spPr>
      </p:pic>
      <p:pic>
        <p:nvPicPr>
          <p:cNvPr id="19" name="Picture 18">
            <a:extLst>
              <a:ext uri="{FF2B5EF4-FFF2-40B4-BE49-F238E27FC236}">
                <a16:creationId xmlns:a16="http://schemas.microsoft.com/office/drawing/2014/main" id="{68D8D779-38E5-40FC-80FB-012B8BA62AF1}"/>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43057" y="627710"/>
            <a:ext cx="2147809" cy="147048"/>
          </a:xfrm>
          <a:prstGeom prst="rect">
            <a:avLst/>
          </a:prstGeom>
        </p:spPr>
      </p:pic>
      <p:pic>
        <p:nvPicPr>
          <p:cNvPr id="16" name="Picture 15">
            <a:extLst>
              <a:ext uri="{FF2B5EF4-FFF2-40B4-BE49-F238E27FC236}">
                <a16:creationId xmlns:a16="http://schemas.microsoft.com/office/drawing/2014/main" id="{C1D3BAE5-820D-4E60-848F-E619DA80906E}"/>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636198" y="892175"/>
            <a:ext cx="1335619" cy="139429"/>
          </a:xfrm>
          <a:prstGeom prst="rect">
            <a:avLst/>
          </a:prstGeom>
        </p:spPr>
      </p:pic>
      <p:pic>
        <p:nvPicPr>
          <p:cNvPr id="18" name="Picture 17">
            <a:extLst>
              <a:ext uri="{FF2B5EF4-FFF2-40B4-BE49-F238E27FC236}">
                <a16:creationId xmlns:a16="http://schemas.microsoft.com/office/drawing/2014/main" id="{0E15A696-469B-4A67-A8F0-E8A2FEFEC216}"/>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386292" y="1076640"/>
            <a:ext cx="1835429" cy="144762"/>
          </a:xfrm>
          <a:prstGeom prst="rect">
            <a:avLst/>
          </a:prstGeom>
        </p:spPr>
      </p:pic>
      <p:pic>
        <p:nvPicPr>
          <p:cNvPr id="21" name="Picture 20">
            <a:extLst>
              <a:ext uri="{FF2B5EF4-FFF2-40B4-BE49-F238E27FC236}">
                <a16:creationId xmlns:a16="http://schemas.microsoft.com/office/drawing/2014/main" id="{38E1F492-E17C-4203-AE4E-984F44927A80}"/>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068576" y="1220046"/>
            <a:ext cx="2470857" cy="606476"/>
          </a:xfrm>
          <a:prstGeom prst="rect">
            <a:avLst/>
          </a:prstGeom>
        </p:spPr>
      </p:pic>
      <p:pic>
        <p:nvPicPr>
          <p:cNvPr id="23" name="Picture 22">
            <a:extLst>
              <a:ext uri="{FF2B5EF4-FFF2-40B4-BE49-F238E27FC236}">
                <a16:creationId xmlns:a16="http://schemas.microsoft.com/office/drawing/2014/main" id="{CF1D44CE-66AC-4F0B-B4E9-A30B958CD7C7}"/>
              </a:ext>
            </a:extLst>
          </p:cNvPr>
          <p:cNvPicPr>
            <a:picLocks noChangeAspect="1"/>
          </p:cNvPicPr>
          <p:nvPr/>
        </p:nvPicPr>
        <p:blipFill>
          <a:blip r:embed="rId13"/>
          <a:stretch>
            <a:fillRect/>
          </a:stretch>
        </p:blipFill>
        <p:spPr>
          <a:xfrm>
            <a:off x="1669741" y="1848136"/>
            <a:ext cx="1251172" cy="1453115"/>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3656B23-44F5-4039-A9E3-03E1E279C52D}"/>
                  </a:ext>
                </a:extLst>
              </p:cNvPr>
              <p:cNvSpPr txBox="1"/>
              <p:nvPr/>
            </p:nvSpPr>
            <p:spPr>
              <a:xfrm>
                <a:off x="-54314" y="3196992"/>
                <a:ext cx="4648200" cy="208519"/>
              </a:xfrm>
              <a:prstGeom prst="rect">
                <a:avLst/>
              </a:prstGeom>
              <a:noFill/>
            </p:spPr>
            <p:txBody>
              <a:bodyPr wrap="square" rtlCol="0">
                <a:spAutoFit/>
              </a:bodyPr>
              <a:lstStyle/>
              <a:p>
                <a:r>
                  <a:rPr lang="en-US" sz="700" b="1" dirty="0">
                    <a:latin typeface="Tahoma" panose="020B0604030504040204" pitchFamily="34" charset="0"/>
                    <a:ea typeface="Tahoma" panose="020B0604030504040204" pitchFamily="34" charset="0"/>
                    <a:cs typeface="Tahoma" panose="020B0604030504040204" pitchFamily="34" charset="0"/>
                  </a:rPr>
                  <a:t>Explicit Equation: </a:t>
                </a:r>
                <a14:m>
                  <m:oMath xmlns:m="http://schemas.openxmlformats.org/officeDocument/2006/math">
                    <m:r>
                      <a:rPr lang="en-US" sz="700" i="1" dirty="0" smtClean="0">
                        <a:latin typeface="Cambria Math" panose="02040503050406030204" pitchFamily="18" charset="0"/>
                        <a:ea typeface="Tahoma" panose="020B0604030504040204" pitchFamily="34" charset="0"/>
                        <a:cs typeface="Tahoma" panose="020B0604030504040204" pitchFamily="34" charset="0"/>
                      </a:rPr>
                      <m:t>𝑧</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𝑓</m:t>
                    </m:r>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e>
                    </m:d>
                    <m:r>
                      <a:rPr lang="en-US" sz="700" i="1" dirty="0" smtClean="0">
                        <a:latin typeface="Cambria Math" panose="02040503050406030204" pitchFamily="18" charset="0"/>
                        <a:ea typeface="Tahoma" panose="020B0604030504040204" pitchFamily="34" charset="0"/>
                        <a:cs typeface="Tahoma" panose="020B0604030504040204" pitchFamily="34" charset="0"/>
                      </a:rPr>
                      <m:t>+</m:t>
                    </m:r>
                    <m:sSub>
                      <m:sSub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700" i="1" dirty="0" smtClean="0">
                            <a:latin typeface="Cambria Math" panose="02040503050406030204" pitchFamily="18" charset="0"/>
                            <a:ea typeface="Tahoma" panose="020B0604030504040204" pitchFamily="34" charset="0"/>
                            <a:cs typeface="Tahoma" panose="020B0604030504040204" pitchFamily="34" charset="0"/>
                          </a:rPr>
                          <m:t>𝑓</m:t>
                        </m:r>
                      </m:e>
                      <m:sub>
                        <m:r>
                          <a:rPr lang="en-US" sz="700" b="0" i="1" dirty="0" smtClean="0">
                            <a:latin typeface="Cambria Math" panose="02040503050406030204" pitchFamily="18" charset="0"/>
                            <a:ea typeface="Tahoma" panose="020B0604030504040204" pitchFamily="34" charset="0"/>
                            <a:cs typeface="Tahoma" panose="020B0604030504040204" pitchFamily="34" charset="0"/>
                          </a:rPr>
                          <m:t>𝑥</m:t>
                        </m:r>
                      </m:sub>
                    </m:sSub>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e>
                    </m:d>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𝑥</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𝑎</m:t>
                        </m:r>
                      </m:e>
                    </m:d>
                    <m:r>
                      <a:rPr lang="en-US" sz="700" i="1" dirty="0" smtClean="0">
                        <a:latin typeface="Cambria Math" panose="02040503050406030204" pitchFamily="18" charset="0"/>
                        <a:ea typeface="Tahoma" panose="020B0604030504040204" pitchFamily="34" charset="0"/>
                        <a:cs typeface="Tahoma" panose="020B0604030504040204" pitchFamily="34" charset="0"/>
                      </a:rPr>
                      <m:t>+</m:t>
                    </m:r>
                    <m:sSub>
                      <m:sSub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700" i="1" dirty="0" smtClean="0">
                            <a:latin typeface="Cambria Math" panose="02040503050406030204" pitchFamily="18" charset="0"/>
                            <a:ea typeface="Tahoma" panose="020B0604030504040204" pitchFamily="34" charset="0"/>
                            <a:cs typeface="Tahoma" panose="020B0604030504040204" pitchFamily="34" charset="0"/>
                          </a:rPr>
                          <m:t>𝑓</m:t>
                        </m:r>
                      </m:e>
                      <m:sub>
                        <m:r>
                          <a:rPr lang="en-US" sz="700" b="0" i="1" dirty="0" smtClean="0">
                            <a:latin typeface="Cambria Math" panose="02040503050406030204" pitchFamily="18" charset="0"/>
                            <a:ea typeface="Tahoma" panose="020B0604030504040204" pitchFamily="34" charset="0"/>
                            <a:cs typeface="Tahoma" panose="020B0604030504040204" pitchFamily="34" charset="0"/>
                          </a:rPr>
                          <m:t>𝑦</m:t>
                        </m:r>
                      </m:sub>
                    </m:sSub>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𝑦</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r>
                      <a:rPr lang="en-US" sz="700" i="1" dirty="0" smtClean="0">
                        <a:latin typeface="Cambria Math" panose="02040503050406030204" pitchFamily="18" charset="0"/>
                        <a:ea typeface="Tahoma" panose="020B0604030504040204" pitchFamily="34" charset="0"/>
                        <a:cs typeface="Tahoma" panose="020B0604030504040204" pitchFamily="34" charset="0"/>
                      </a:rPr>
                      <m:t>)</m:t>
                    </m:r>
                  </m:oMath>
                </a14:m>
                <a:endParaRPr lang="en-US" dirty="0"/>
              </a:p>
            </p:txBody>
          </p:sp>
        </mc:Choice>
        <mc:Fallback xmlns="">
          <p:sp>
            <p:nvSpPr>
              <p:cNvPr id="20" name="TextBox 19">
                <a:extLst>
                  <a:ext uri="{FF2B5EF4-FFF2-40B4-BE49-F238E27FC236}">
                    <a16:creationId xmlns:a16="http://schemas.microsoft.com/office/drawing/2014/main" id="{B3656B23-44F5-4039-A9E3-03E1E279C52D}"/>
                  </a:ext>
                </a:extLst>
              </p:cNvPr>
              <p:cNvSpPr txBox="1">
                <a:spLocks noRot="1" noChangeAspect="1" noMove="1" noResize="1" noEditPoints="1" noAdjustHandles="1" noChangeArrowheads="1" noChangeShapeType="1" noTextEdit="1"/>
              </p:cNvSpPr>
              <p:nvPr/>
            </p:nvSpPr>
            <p:spPr>
              <a:xfrm>
                <a:off x="-54314" y="3196992"/>
                <a:ext cx="4648200" cy="208519"/>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2093811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Tangent Plane (implicit, example)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83</a:t>
            </a:fld>
            <a:r>
              <a:rPr spc="-55" dirty="0"/>
              <a:t> </a:t>
            </a:r>
            <a:r>
              <a:rPr spc="35" dirty="0"/>
              <a:t>/</a:t>
            </a:r>
            <a:endParaRPr spc="-55" dirty="0"/>
          </a:p>
        </p:txBody>
      </p:sp>
      <p:pic>
        <p:nvPicPr>
          <p:cNvPr id="23" name="Picture 22">
            <a:extLst>
              <a:ext uri="{FF2B5EF4-FFF2-40B4-BE49-F238E27FC236}">
                <a16:creationId xmlns:a16="http://schemas.microsoft.com/office/drawing/2014/main" id="{6D6D3052-3EBD-4C0C-B7B6-411DC21EDE3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5300" y="510111"/>
            <a:ext cx="1258667" cy="128000"/>
          </a:xfrm>
          <a:prstGeom prst="rect">
            <a:avLst/>
          </a:prstGeom>
        </p:spPr>
      </p:pic>
      <p:pic>
        <p:nvPicPr>
          <p:cNvPr id="17" name="Picture 16">
            <a:extLst>
              <a:ext uri="{FF2B5EF4-FFF2-40B4-BE49-F238E27FC236}">
                <a16:creationId xmlns:a16="http://schemas.microsoft.com/office/drawing/2014/main" id="{A195D04B-51A8-4F33-B395-8A64DA66929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468539" y="417675"/>
            <a:ext cx="1846095" cy="286476"/>
          </a:xfrm>
          <a:prstGeom prst="rect">
            <a:avLst/>
          </a:prstGeom>
        </p:spPr>
      </p:pic>
      <p:pic>
        <p:nvPicPr>
          <p:cNvPr id="21" name="Picture 20">
            <a:extLst>
              <a:ext uri="{FF2B5EF4-FFF2-40B4-BE49-F238E27FC236}">
                <a16:creationId xmlns:a16="http://schemas.microsoft.com/office/drawing/2014/main" id="{7519B6F8-CAA8-4A07-995F-70DCDDFAE45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5300" y="743366"/>
            <a:ext cx="3710476" cy="304000"/>
          </a:xfrm>
          <a:prstGeom prst="rect">
            <a:avLst/>
          </a:prstGeom>
        </p:spPr>
      </p:pic>
    </p:spTree>
    <p:extLst>
      <p:ext uri="{BB962C8B-B14F-4D97-AF65-F5344CB8AC3E}">
        <p14:creationId xmlns:p14="http://schemas.microsoft.com/office/powerpoint/2010/main" val="2087465489"/>
      </p:ext>
    </p:extLst>
  </p:cSld>
  <p:clrMapOvr>
    <a:masterClrMapping/>
  </p:clrMapOvr>
  <p:transition>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9"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Tangent Plane (implicit, example)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84</a:t>
            </a:fld>
            <a:r>
              <a:rPr spc="-55" dirty="0"/>
              <a:t> </a:t>
            </a:r>
            <a:r>
              <a:rPr spc="35" dirty="0"/>
              <a:t>/</a:t>
            </a:r>
            <a:r>
              <a:rPr spc="-15" dirty="0"/>
              <a:t> </a:t>
            </a:r>
            <a:r>
              <a:rPr spc="-55" dirty="0"/>
              <a:t>11</a:t>
            </a:r>
          </a:p>
        </p:txBody>
      </p:sp>
      <p:pic>
        <p:nvPicPr>
          <p:cNvPr id="23" name="Picture 22">
            <a:extLst>
              <a:ext uri="{FF2B5EF4-FFF2-40B4-BE49-F238E27FC236}">
                <a16:creationId xmlns:a16="http://schemas.microsoft.com/office/drawing/2014/main" id="{6D6D3052-3EBD-4C0C-B7B6-411DC21EDE34}"/>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5300" y="510111"/>
            <a:ext cx="1258667" cy="128000"/>
          </a:xfrm>
          <a:prstGeom prst="rect">
            <a:avLst/>
          </a:prstGeom>
        </p:spPr>
      </p:pic>
      <p:pic>
        <p:nvPicPr>
          <p:cNvPr id="17" name="Picture 16">
            <a:extLst>
              <a:ext uri="{FF2B5EF4-FFF2-40B4-BE49-F238E27FC236}">
                <a16:creationId xmlns:a16="http://schemas.microsoft.com/office/drawing/2014/main" id="{A195D04B-51A8-4F33-B395-8A64DA669295}"/>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468539" y="417675"/>
            <a:ext cx="1846095" cy="286476"/>
          </a:xfrm>
          <a:prstGeom prst="rect">
            <a:avLst/>
          </a:prstGeom>
        </p:spPr>
      </p:pic>
      <p:pic>
        <p:nvPicPr>
          <p:cNvPr id="21" name="Picture 20">
            <a:extLst>
              <a:ext uri="{FF2B5EF4-FFF2-40B4-BE49-F238E27FC236}">
                <a16:creationId xmlns:a16="http://schemas.microsoft.com/office/drawing/2014/main" id="{7519B6F8-CAA8-4A07-995F-70DCDDFAE45D}"/>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95300" y="743366"/>
            <a:ext cx="3710476" cy="30400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8ABA1F4-4CAF-4B2A-B5CB-3B41524151DC}"/>
                  </a:ext>
                </a:extLst>
              </p:cNvPr>
              <p:cNvSpPr txBox="1"/>
              <p:nvPr/>
            </p:nvSpPr>
            <p:spPr>
              <a:xfrm>
                <a:off x="-19050" y="3114731"/>
                <a:ext cx="4648200" cy="485518"/>
              </a:xfrm>
              <a:prstGeom prst="rect">
                <a:avLst/>
              </a:prstGeom>
              <a:noFill/>
            </p:spPr>
            <p:txBody>
              <a:bodyPr wrap="square" rtlCol="0">
                <a:spAutoFit/>
              </a:bodyPr>
              <a:lstStyle/>
              <a:p>
                <a:r>
                  <a:rPr lang="en-US" sz="700" b="1" dirty="0">
                    <a:latin typeface="Tahoma" panose="020B0604030504040204" pitchFamily="34" charset="0"/>
                    <a:ea typeface="Tahoma" panose="020B0604030504040204" pitchFamily="34" charset="0"/>
                    <a:cs typeface="Tahoma" panose="020B0604030504040204" pitchFamily="34" charset="0"/>
                  </a:rPr>
                  <a:t>Implicit Equation: </a:t>
                </a:r>
                <a14:m>
                  <m:oMath xmlns:m="http://schemas.openxmlformats.org/officeDocument/2006/math">
                    <m:sSub>
                      <m:sSub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sSubPr>
                      <m:e>
                        <m:r>
                          <a:rPr lang="en-US" sz="700" i="1" dirty="0" smtClean="0">
                            <a:latin typeface="Cambria Math" panose="02040503050406030204" pitchFamily="18" charset="0"/>
                            <a:ea typeface="Tahoma" panose="020B0604030504040204" pitchFamily="34" charset="0"/>
                            <a:cs typeface="Tahoma" panose="020B0604030504040204" pitchFamily="34" charset="0"/>
                          </a:rPr>
                          <m:t>𝐹</m:t>
                        </m:r>
                      </m:e>
                      <m:sub>
                        <m:r>
                          <a:rPr lang="en-US" sz="700" b="0" i="1" dirty="0" smtClean="0">
                            <a:latin typeface="Cambria Math" panose="02040503050406030204" pitchFamily="18" charset="0"/>
                            <a:ea typeface="Tahoma" panose="020B0604030504040204" pitchFamily="34" charset="0"/>
                            <a:cs typeface="Tahoma" panose="020B0604030504040204" pitchFamily="34" charset="0"/>
                          </a:rPr>
                          <m:t>𝑥</m:t>
                        </m:r>
                      </m:sub>
                    </m:sSub>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𝑐</m:t>
                        </m:r>
                      </m:e>
                    </m:d>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𝑥</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𝑎</m:t>
                        </m:r>
                      </m:e>
                    </m:d>
                    <m:r>
                      <a:rPr lang="en-US" sz="700" i="1" dirty="0" smtClean="0">
                        <a:latin typeface="Cambria Math" panose="02040503050406030204" pitchFamily="18" charset="0"/>
                        <a:ea typeface="Tahoma" panose="020B0604030504040204" pitchFamily="34" charset="0"/>
                        <a:cs typeface="Tahoma" panose="020B0604030504040204" pitchFamily="34" charset="0"/>
                      </a:rPr>
                      <m:t>+</m:t>
                    </m:r>
                    <m:sSub>
                      <m:sSubPr>
                        <m:ctrlPr>
                          <a:rPr lang="en-US" sz="700" i="1" dirty="0" err="1" smtClean="0">
                            <a:latin typeface="Cambria Math" panose="02040503050406030204" pitchFamily="18" charset="0"/>
                            <a:ea typeface="Tahoma" panose="020B0604030504040204" pitchFamily="34" charset="0"/>
                            <a:cs typeface="Tahoma" panose="020B0604030504040204" pitchFamily="34" charset="0"/>
                          </a:rPr>
                        </m:ctrlPr>
                      </m:sSubPr>
                      <m:e>
                        <m:r>
                          <a:rPr lang="en-US" sz="700" i="1" dirty="0" err="1" smtClean="0">
                            <a:latin typeface="Cambria Math" panose="02040503050406030204" pitchFamily="18" charset="0"/>
                            <a:ea typeface="Tahoma" panose="020B0604030504040204" pitchFamily="34" charset="0"/>
                            <a:cs typeface="Tahoma" panose="020B0604030504040204" pitchFamily="34" charset="0"/>
                          </a:rPr>
                          <m:t>𝐹</m:t>
                        </m:r>
                      </m:e>
                      <m:sub>
                        <m:r>
                          <a:rPr lang="en-US" sz="700" b="0" i="1" dirty="0" smtClean="0">
                            <a:latin typeface="Cambria Math" panose="02040503050406030204" pitchFamily="18" charset="0"/>
                            <a:ea typeface="Tahoma" panose="020B0604030504040204" pitchFamily="34" charset="0"/>
                            <a:cs typeface="Tahoma" panose="020B0604030504040204" pitchFamily="34" charset="0"/>
                          </a:rPr>
                          <m:t>𝑦</m:t>
                        </m:r>
                      </m:sub>
                    </m:sSub>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𝑐</m:t>
                        </m:r>
                      </m:e>
                    </m:d>
                    <m:d>
                      <m:dPr>
                        <m:ctrlPr>
                          <a:rPr lang="en-US" sz="700" i="1" dirty="0" smtClean="0">
                            <a:latin typeface="Cambria Math" panose="02040503050406030204" pitchFamily="18" charset="0"/>
                            <a:ea typeface="Tahoma" panose="020B0604030504040204" pitchFamily="34" charset="0"/>
                            <a:cs typeface="Tahoma" panose="020B0604030504040204" pitchFamily="34" charset="0"/>
                          </a:rPr>
                        </m:ctrlPr>
                      </m:dPr>
                      <m:e>
                        <m:r>
                          <a:rPr lang="en-US" sz="700" i="1" dirty="0" smtClean="0">
                            <a:latin typeface="Cambria Math" panose="02040503050406030204" pitchFamily="18" charset="0"/>
                            <a:ea typeface="Tahoma" panose="020B0604030504040204" pitchFamily="34" charset="0"/>
                            <a:cs typeface="Tahoma" panose="020B0604030504040204" pitchFamily="34" charset="0"/>
                          </a:rPr>
                          <m:t>𝑦</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e>
                    </m:d>
                    <m:r>
                      <a:rPr lang="en-US" sz="700" i="1" dirty="0" smtClean="0">
                        <a:latin typeface="Cambria Math" panose="02040503050406030204" pitchFamily="18" charset="0"/>
                        <a:ea typeface="Tahoma" panose="020B0604030504040204" pitchFamily="34" charset="0"/>
                        <a:cs typeface="Tahoma" panose="020B0604030504040204" pitchFamily="34" charset="0"/>
                      </a:rPr>
                      <m:t>+</m:t>
                    </m:r>
                    <m:sSub>
                      <m:sSubPr>
                        <m:ctrlPr>
                          <a:rPr lang="en-US" sz="700" i="1" dirty="0" err="1" smtClean="0">
                            <a:latin typeface="Cambria Math" panose="02040503050406030204" pitchFamily="18" charset="0"/>
                            <a:ea typeface="Tahoma" panose="020B0604030504040204" pitchFamily="34" charset="0"/>
                            <a:cs typeface="Tahoma" panose="020B0604030504040204" pitchFamily="34" charset="0"/>
                          </a:rPr>
                        </m:ctrlPr>
                      </m:sSubPr>
                      <m:e>
                        <m:r>
                          <a:rPr lang="en-US" sz="700" i="1" dirty="0" err="1" smtClean="0">
                            <a:latin typeface="Cambria Math" panose="02040503050406030204" pitchFamily="18" charset="0"/>
                            <a:ea typeface="Tahoma" panose="020B0604030504040204" pitchFamily="34" charset="0"/>
                            <a:cs typeface="Tahoma" panose="020B0604030504040204" pitchFamily="34" charset="0"/>
                          </a:rPr>
                          <m:t>𝐹</m:t>
                        </m:r>
                      </m:e>
                      <m:sub>
                        <m:r>
                          <a:rPr lang="en-US" sz="700" b="0" i="1" dirty="0" smtClean="0">
                            <a:latin typeface="Cambria Math" panose="02040503050406030204" pitchFamily="18" charset="0"/>
                            <a:ea typeface="Tahoma" panose="020B0604030504040204" pitchFamily="34" charset="0"/>
                            <a:cs typeface="Tahoma" panose="020B0604030504040204" pitchFamily="34" charset="0"/>
                          </a:rPr>
                          <m:t>𝑧</m:t>
                        </m:r>
                      </m:sub>
                    </m:sSub>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𝑎</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𝑏</m:t>
                    </m:r>
                    <m:r>
                      <a:rPr lang="en-US" sz="700" i="1" dirty="0" smtClean="0">
                        <a:latin typeface="Cambria Math" panose="02040503050406030204" pitchFamily="18" charset="0"/>
                        <a:ea typeface="Tahoma" panose="020B0604030504040204" pitchFamily="34" charset="0"/>
                        <a:cs typeface="Tahoma" panose="020B0604030504040204" pitchFamily="34" charset="0"/>
                      </a:rPr>
                      <m:t>, </m:t>
                    </m:r>
                    <m:r>
                      <a:rPr lang="en-US" sz="700" i="1" dirty="0" smtClean="0">
                        <a:latin typeface="Cambria Math" panose="02040503050406030204" pitchFamily="18" charset="0"/>
                        <a:ea typeface="Tahoma" panose="020B0604030504040204" pitchFamily="34" charset="0"/>
                        <a:cs typeface="Tahoma" panose="020B0604030504040204" pitchFamily="34" charset="0"/>
                      </a:rPr>
                      <m:t>𝑐</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𝑧</m:t>
                    </m:r>
                    <m:r>
                      <a:rPr lang="en-US" sz="700" i="1" dirty="0" smtClean="0">
                        <a:latin typeface="Cambria Math" panose="02040503050406030204" pitchFamily="18" charset="0"/>
                        <a:ea typeface="Tahoma" panose="020B0604030504040204" pitchFamily="34" charset="0"/>
                        <a:cs typeface="Tahoma" panose="020B0604030504040204" pitchFamily="34" charset="0"/>
                      </a:rPr>
                      <m:t>−</m:t>
                    </m:r>
                    <m:r>
                      <a:rPr lang="en-US" sz="700" i="1" dirty="0" smtClean="0">
                        <a:latin typeface="Cambria Math" panose="02040503050406030204" pitchFamily="18" charset="0"/>
                        <a:ea typeface="Tahoma" panose="020B0604030504040204" pitchFamily="34" charset="0"/>
                        <a:cs typeface="Tahoma" panose="020B0604030504040204" pitchFamily="34" charset="0"/>
                      </a:rPr>
                      <m:t>𝑐</m:t>
                    </m:r>
                    <m:r>
                      <a:rPr lang="en-US" sz="700" i="1" dirty="0" smtClean="0">
                        <a:latin typeface="Cambria Math" panose="02040503050406030204" pitchFamily="18" charset="0"/>
                        <a:ea typeface="Tahoma" panose="020B0604030504040204" pitchFamily="34" charset="0"/>
                        <a:cs typeface="Tahoma" panose="020B0604030504040204" pitchFamily="34" charset="0"/>
                      </a:rPr>
                      <m:t>)=0</m:t>
                    </m:r>
                  </m:oMath>
                </a14:m>
                <a:endParaRPr lang="en-US" sz="700" dirty="0">
                  <a:latin typeface="Tahoma" panose="020B0604030504040204" pitchFamily="34" charset="0"/>
                  <a:ea typeface="Tahoma" panose="020B0604030504040204" pitchFamily="34" charset="0"/>
                  <a:cs typeface="Tahoma" panose="020B0604030504040204" pitchFamily="34" charset="0"/>
                </a:endParaRPr>
              </a:p>
              <a:p>
                <a:endParaRPr lang="en-US" dirty="0"/>
              </a:p>
            </p:txBody>
          </p:sp>
        </mc:Choice>
        <mc:Fallback xmlns="">
          <p:sp>
            <p:nvSpPr>
              <p:cNvPr id="18" name="TextBox 17">
                <a:extLst>
                  <a:ext uri="{FF2B5EF4-FFF2-40B4-BE49-F238E27FC236}">
                    <a16:creationId xmlns:a16="http://schemas.microsoft.com/office/drawing/2014/main" id="{88ABA1F4-4CAF-4B2A-B5CB-3B41524151DC}"/>
                  </a:ext>
                </a:extLst>
              </p:cNvPr>
              <p:cNvSpPr txBox="1">
                <a:spLocks noRot="1" noChangeAspect="1" noMove="1" noResize="1" noEditPoints="1" noAdjustHandles="1" noChangeArrowheads="1" noChangeShapeType="1" noTextEdit="1"/>
              </p:cNvSpPr>
              <p:nvPr/>
            </p:nvSpPr>
            <p:spPr>
              <a:xfrm>
                <a:off x="-19050" y="3114731"/>
                <a:ext cx="4648200" cy="485518"/>
              </a:xfrm>
              <a:prstGeom prst="rect">
                <a:avLst/>
              </a:prstGeom>
              <a:blipFill>
                <a:blip r:embed="rId13"/>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28E3142F-AF3C-4978-AE75-130E4DCFF3BB}"/>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95300" y="1139717"/>
            <a:ext cx="1498667" cy="304000"/>
          </a:xfrm>
          <a:prstGeom prst="rect">
            <a:avLst/>
          </a:prstGeom>
        </p:spPr>
      </p:pic>
      <p:pic>
        <p:nvPicPr>
          <p:cNvPr id="19" name="Picture 18">
            <a:extLst>
              <a:ext uri="{FF2B5EF4-FFF2-40B4-BE49-F238E27FC236}">
                <a16:creationId xmlns:a16="http://schemas.microsoft.com/office/drawing/2014/main" id="{A38FB217-3743-4BDA-8E63-AFEF5B15FFBB}"/>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695450" y="1139717"/>
            <a:ext cx="1781333" cy="304000"/>
          </a:xfrm>
          <a:prstGeom prst="rect">
            <a:avLst/>
          </a:prstGeom>
        </p:spPr>
      </p:pic>
      <p:pic>
        <p:nvPicPr>
          <p:cNvPr id="25" name="Picture 24">
            <a:extLst>
              <a:ext uri="{FF2B5EF4-FFF2-40B4-BE49-F238E27FC236}">
                <a16:creationId xmlns:a16="http://schemas.microsoft.com/office/drawing/2014/main" id="{BBB08BC0-D948-47D4-B846-96EDCFE5F5C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95300" y="1532793"/>
            <a:ext cx="2536381" cy="304000"/>
          </a:xfrm>
          <a:prstGeom prst="rect">
            <a:avLst/>
          </a:prstGeom>
        </p:spPr>
      </p:pic>
      <p:pic>
        <p:nvPicPr>
          <p:cNvPr id="31" name="Picture 30">
            <a:extLst>
              <a:ext uri="{FF2B5EF4-FFF2-40B4-BE49-F238E27FC236}">
                <a16:creationId xmlns:a16="http://schemas.microsoft.com/office/drawing/2014/main" id="{5CF9FA36-B57E-40D0-8278-83849EF16A76}"/>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2762747" y="1583864"/>
            <a:ext cx="1137524" cy="209524"/>
          </a:xfrm>
          <a:prstGeom prst="rect">
            <a:avLst/>
          </a:prstGeom>
        </p:spPr>
      </p:pic>
      <p:pic>
        <p:nvPicPr>
          <p:cNvPr id="29" name="Picture 28">
            <a:extLst>
              <a:ext uri="{FF2B5EF4-FFF2-40B4-BE49-F238E27FC236}">
                <a16:creationId xmlns:a16="http://schemas.microsoft.com/office/drawing/2014/main" id="{DCB80C94-FAB1-4989-B782-F4745236BA2C}"/>
              </a:ext>
            </a:extLst>
          </p:cNvPr>
          <p:cNvPicPr>
            <a:picLocks noChangeAspect="1"/>
          </p:cNvPicPr>
          <p:nvPr/>
        </p:nvPicPr>
        <p:blipFill>
          <a:blip r:embed="rId18"/>
          <a:stretch>
            <a:fillRect/>
          </a:stretch>
        </p:blipFill>
        <p:spPr>
          <a:xfrm>
            <a:off x="1535976" y="1869242"/>
            <a:ext cx="1454874" cy="1265466"/>
          </a:xfrm>
          <a:prstGeom prst="rect">
            <a:avLst/>
          </a:prstGeom>
        </p:spPr>
      </p:pic>
    </p:spTree>
    <p:extLst>
      <p:ext uri="{BB962C8B-B14F-4D97-AF65-F5344CB8AC3E}">
        <p14:creationId xmlns:p14="http://schemas.microsoft.com/office/powerpoint/2010/main" val="3752091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Differentiability </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85</a:t>
            </a:fld>
            <a:r>
              <a:rPr spc="-55" dirty="0"/>
              <a:t> </a:t>
            </a:r>
            <a:r>
              <a:rPr spc="35" dirty="0"/>
              <a:t>/</a:t>
            </a:r>
            <a:r>
              <a:rPr spc="-15" dirty="0"/>
              <a:t> </a:t>
            </a:r>
            <a:r>
              <a:rPr spc="-55" dirty="0"/>
              <a:t>11</a:t>
            </a:r>
          </a:p>
        </p:txBody>
      </p:sp>
      <p:sp>
        <p:nvSpPr>
          <p:cNvPr id="15" name="TextBox 14">
            <a:extLst>
              <a:ext uri="{FF2B5EF4-FFF2-40B4-BE49-F238E27FC236}">
                <a16:creationId xmlns:a16="http://schemas.microsoft.com/office/drawing/2014/main" id="{9393B8AA-08CE-4518-BB0A-9AD8CBE0F650}"/>
              </a:ext>
            </a:extLst>
          </p:cNvPr>
          <p:cNvSpPr txBox="1"/>
          <p:nvPr/>
        </p:nvSpPr>
        <p:spPr>
          <a:xfrm>
            <a:off x="2391587" y="378408"/>
            <a:ext cx="2173255" cy="3323987"/>
          </a:xfrm>
          <a:prstGeom prst="rect">
            <a:avLst/>
          </a:prstGeom>
          <a:noFill/>
        </p:spPr>
        <p:txBody>
          <a:bodyPr wrap="square" rtlCol="0">
            <a:spAutoFit/>
          </a:bodyPr>
          <a:lstStyle/>
          <a:p>
            <a:pPr marL="285750" indent="-285750" algn="l">
              <a:buFont typeface="Arial" panose="020B0604020202020204" pitchFamily="34" charset="0"/>
              <a:buChar char="•"/>
            </a:pPr>
            <a:r>
              <a:rPr lang="en-US" sz="1000" b="1" dirty="0">
                <a:latin typeface="Tahoma" panose="020B0604030504040204" pitchFamily="34" charset="0"/>
                <a:ea typeface="Tahoma" panose="020B0604030504040204" pitchFamily="34" charset="0"/>
                <a:cs typeface="Tahoma" panose="020B0604030504040204" pitchFamily="34" charset="0"/>
              </a:rPr>
              <a:t>L</a:t>
            </a: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ocally linear</a:t>
            </a:r>
            <a:r>
              <a:rPr lang="en-US" sz="1000" dirty="0">
                <a:latin typeface="Tahoma" panose="020B0604030504040204" pitchFamily="34" charset="0"/>
                <a:ea typeface="Tahoma" panose="020B0604030504040204" pitchFamily="34" charset="0"/>
                <a:cs typeface="Tahoma" panose="020B0604030504040204" pitchFamily="34" charset="0"/>
              </a:rPr>
              <a:t> - </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if its surface (graph) looks flatter and flatter as we zoom in on a point</a:t>
            </a:r>
          </a:p>
          <a:p>
            <a:pPr marL="285750" indent="-285750" algn="l">
              <a:buFont typeface="Arial" panose="020B0604020202020204" pitchFamily="34" charset="0"/>
              <a:buChar char="•"/>
            </a:pP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Differentiability</a:t>
            </a:r>
            <a:r>
              <a:rPr lang="en-US" sz="1000" b="0" i="0" u="none" strike="noStrike" baseline="0" dirty="0">
                <a:latin typeface="Tahoma" panose="020B0604030504040204" pitchFamily="34" charset="0"/>
                <a:ea typeface="Tahoma" panose="020B0604030504040204" pitchFamily="34" charset="0"/>
                <a:cs typeface="Tahoma" panose="020B0604030504040204" pitchFamily="34" charset="0"/>
              </a:rPr>
              <a:t> can involve looking at a subset</a:t>
            </a:r>
            <a:r>
              <a:rPr lang="en-US" sz="1000" dirty="0">
                <a:latin typeface="Tahoma" panose="020B0604030504040204" pitchFamily="34" charset="0"/>
                <a:ea typeface="Tahoma" panose="020B0604030504040204" pitchFamily="34" charset="0"/>
                <a:cs typeface="Tahoma" panose="020B0604030504040204" pitchFamily="34" charset="0"/>
              </a:rPr>
              <a:t> or tiny region on a surface</a:t>
            </a:r>
          </a:p>
          <a:p>
            <a:pPr marL="742950" lvl="1"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Differentiability at a </a:t>
            </a:r>
            <a:r>
              <a:rPr lang="en-US" sz="1000" i="1" dirty="0">
                <a:latin typeface="Tahoma" panose="020B0604030504040204" pitchFamily="34" charset="0"/>
                <a:ea typeface="Tahoma" panose="020B0604030504040204" pitchFamily="34" charset="0"/>
                <a:cs typeface="Tahoma" panose="020B0604030504040204" pitchFamily="34" charset="0"/>
              </a:rPr>
              <a:t>point</a:t>
            </a:r>
            <a:r>
              <a:rPr lang="en-US" sz="1000" dirty="0">
                <a:latin typeface="Tahoma" panose="020B0604030504040204" pitchFamily="34" charset="0"/>
                <a:ea typeface="Tahoma" panose="020B0604030504040204" pitchFamily="34" charset="0"/>
                <a:cs typeface="Tahoma" panose="020B0604030504040204" pitchFamily="34" charset="0"/>
              </a:rPr>
              <a:t> is defined as having a tangent plane at that point (as we zoom in on the surface near the point, it behaves as a plane)</a:t>
            </a:r>
          </a:p>
          <a:p>
            <a:pPr marL="285750" indent="-285750" algn="l">
              <a:buFont typeface="Arial" panose="020B0604020202020204" pitchFamily="34" charset="0"/>
              <a:buChar char="•"/>
            </a:pPr>
            <a:r>
              <a:rPr lang="en-US" sz="1000" b="1" i="0" u="none" strike="noStrike" baseline="0" dirty="0">
                <a:latin typeface="Tahoma" panose="020B0604030504040204" pitchFamily="34" charset="0"/>
                <a:ea typeface="Tahoma" panose="020B0604030504040204" pitchFamily="34" charset="0"/>
                <a:cs typeface="Tahoma" panose="020B0604030504040204" pitchFamily="34" charset="0"/>
              </a:rPr>
              <a:t>P</a:t>
            </a:r>
            <a:r>
              <a:rPr lang="en-US" sz="1000" b="1" dirty="0">
                <a:latin typeface="Tahoma" panose="020B0604030504040204" pitchFamily="34" charset="0"/>
                <a:ea typeface="Tahoma" panose="020B0604030504040204" pitchFamily="34" charset="0"/>
                <a:cs typeface="Tahoma" panose="020B0604030504040204" pitchFamily="34" charset="0"/>
              </a:rPr>
              <a:t>artial derivatives </a:t>
            </a:r>
            <a:r>
              <a:rPr lang="en-US" sz="1000" dirty="0">
                <a:latin typeface="Tahoma" panose="020B0604030504040204" pitchFamily="34" charset="0"/>
                <a:ea typeface="Tahoma" panose="020B0604030504040204" pitchFamily="34" charset="0"/>
                <a:cs typeface="Tahoma" panose="020B0604030504040204" pitchFamily="34" charset="0"/>
              </a:rPr>
              <a:t>must exist and be continuous functions</a:t>
            </a:r>
          </a:p>
          <a:p>
            <a:pPr marL="285750" indent="-285750" algn="l">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anose="020B0604020202020204" pitchFamily="34" charset="0"/>
              <a:buChar char="•"/>
            </a:pPr>
            <a:endParaRPr lang="en-US" sz="100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anose="020B0604020202020204" pitchFamily="34" charset="0"/>
              <a:buChar char="•"/>
            </a:pP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17" name="Picture 16">
            <a:extLst>
              <a:ext uri="{FF2B5EF4-FFF2-40B4-BE49-F238E27FC236}">
                <a16:creationId xmlns:a16="http://schemas.microsoft.com/office/drawing/2014/main" id="{CB10D135-D850-42C8-BC56-F6CE6C70E510}"/>
              </a:ext>
            </a:extLst>
          </p:cNvPr>
          <p:cNvPicPr>
            <a:picLocks noChangeAspect="1"/>
          </p:cNvPicPr>
          <p:nvPr/>
        </p:nvPicPr>
        <p:blipFill>
          <a:blip r:embed="rId3"/>
          <a:stretch>
            <a:fillRect/>
          </a:stretch>
        </p:blipFill>
        <p:spPr>
          <a:xfrm>
            <a:off x="36360" y="417675"/>
            <a:ext cx="1199891" cy="2848481"/>
          </a:xfrm>
          <a:prstGeom prst="rect">
            <a:avLst/>
          </a:prstGeom>
        </p:spPr>
      </p:pic>
      <p:pic>
        <p:nvPicPr>
          <p:cNvPr id="21" name="Picture 20">
            <a:extLst>
              <a:ext uri="{FF2B5EF4-FFF2-40B4-BE49-F238E27FC236}">
                <a16:creationId xmlns:a16="http://schemas.microsoft.com/office/drawing/2014/main" id="{159423C5-0ABB-4D08-AEEE-EDB793D48184}"/>
              </a:ext>
            </a:extLst>
          </p:cNvPr>
          <p:cNvPicPr>
            <a:picLocks noChangeAspect="1"/>
          </p:cNvPicPr>
          <p:nvPr/>
        </p:nvPicPr>
        <p:blipFill>
          <a:blip r:embed="rId4"/>
          <a:stretch>
            <a:fillRect/>
          </a:stretch>
        </p:blipFill>
        <p:spPr>
          <a:xfrm>
            <a:off x="1360144" y="402000"/>
            <a:ext cx="1071011" cy="1439915"/>
          </a:xfrm>
          <a:prstGeom prst="rect">
            <a:avLst/>
          </a:prstGeom>
        </p:spPr>
      </p:pic>
      <p:pic>
        <p:nvPicPr>
          <p:cNvPr id="23" name="Picture 22">
            <a:extLst>
              <a:ext uri="{FF2B5EF4-FFF2-40B4-BE49-F238E27FC236}">
                <a16:creationId xmlns:a16="http://schemas.microsoft.com/office/drawing/2014/main" id="{E14EF4B9-C851-4DD1-816C-3D824F2DA01D}"/>
              </a:ext>
            </a:extLst>
          </p:cNvPr>
          <p:cNvPicPr>
            <a:picLocks noChangeAspect="1"/>
          </p:cNvPicPr>
          <p:nvPr/>
        </p:nvPicPr>
        <p:blipFill>
          <a:blip r:embed="rId5"/>
          <a:stretch>
            <a:fillRect/>
          </a:stretch>
        </p:blipFill>
        <p:spPr>
          <a:xfrm>
            <a:off x="1360144" y="2011177"/>
            <a:ext cx="1038225" cy="1250335"/>
          </a:xfrm>
          <a:prstGeom prst="rect">
            <a:avLst/>
          </a:prstGeom>
        </p:spPr>
      </p:pic>
    </p:spTree>
    <p:extLst>
      <p:ext uri="{BB962C8B-B14F-4D97-AF65-F5344CB8AC3E}">
        <p14:creationId xmlns:p14="http://schemas.microsoft.com/office/powerpoint/2010/main" val="191967219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Differentials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dirty="0"/>
              <a:t>86</a:t>
            </a:fld>
            <a:r>
              <a:rPr spc="-55" dirty="0"/>
              <a:t> </a:t>
            </a:r>
            <a:r>
              <a:rPr spc="35" dirty="0"/>
              <a:t>/</a:t>
            </a:r>
            <a:r>
              <a:rPr spc="-15" dirty="0"/>
              <a:t> </a:t>
            </a:r>
            <a:endParaRPr spc="-55" dirty="0"/>
          </a:p>
        </p:txBody>
      </p:sp>
      <p:pic>
        <p:nvPicPr>
          <p:cNvPr id="16" name="Picture 15">
            <a:extLst>
              <a:ext uri="{FF2B5EF4-FFF2-40B4-BE49-F238E27FC236}">
                <a16:creationId xmlns:a16="http://schemas.microsoft.com/office/drawing/2014/main" id="{5C31F273-669B-42FC-8893-88FABF4D7818}"/>
              </a:ext>
            </a:extLst>
          </p:cNvPr>
          <p:cNvPicPr>
            <a:picLocks noChangeAspect="1"/>
          </p:cNvPicPr>
          <p:nvPr/>
        </p:nvPicPr>
        <p:blipFill>
          <a:blip r:embed="rId6"/>
          <a:stretch>
            <a:fillRect/>
          </a:stretch>
        </p:blipFill>
        <p:spPr>
          <a:xfrm>
            <a:off x="232137" y="417623"/>
            <a:ext cx="1961249" cy="1351795"/>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1BED489-93A4-4F1B-A360-D26D3020BE36}"/>
                  </a:ext>
                </a:extLst>
              </p:cNvPr>
              <p:cNvSpPr txBox="1"/>
              <p:nvPr/>
            </p:nvSpPr>
            <p:spPr>
              <a:xfrm>
                <a:off x="2416716" y="417623"/>
                <a:ext cx="2197686" cy="2554545"/>
              </a:xfrm>
              <a:prstGeom prst="rect">
                <a:avLst/>
              </a:prstGeom>
              <a:noFill/>
            </p:spPr>
            <p:txBody>
              <a:bodyPr wrap="square" rtlCol="0">
                <a:spAutoFit/>
              </a:bodyPr>
              <a:lstStyle/>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Can use tangent plane to estimate changes in the function (i.e. linear approximation or differentials)</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Demonstrates tiny changes in the function value at a point</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Extension of calculus 1 differentials </a:t>
                </a:r>
              </a:p>
              <a:p>
                <a:pPr marL="285750" indent="-285750">
                  <a:buFont typeface="Arial" panose="020B0604020202020204" pitchFamily="34" charset="0"/>
                  <a:buChar char="•"/>
                </a:pPr>
                <a14:m>
                  <m:oMath xmlns:m="http://schemas.openxmlformats.org/officeDocument/2006/math">
                    <m:r>
                      <m:rPr>
                        <m:sty m:val="p"/>
                      </m:rPr>
                      <a:rPr lang="en-US" sz="1000" b="0" i="0" smtClean="0">
                        <a:latin typeface="Cambria Math" panose="02040503050406030204" pitchFamily="18" charset="0"/>
                        <a:ea typeface="Tahoma" panose="020B0604030504040204" pitchFamily="34" charset="0"/>
                        <a:cs typeface="Tahoma" panose="020B0604030504040204" pitchFamily="34" charset="0"/>
                      </a:rPr>
                      <m:t>Δ</m:t>
                    </m:r>
                    <m:r>
                      <a:rPr lang="en-US" sz="1000" b="0" i="1" smtClean="0">
                        <a:latin typeface="Cambria Math" panose="02040503050406030204" pitchFamily="18" charset="0"/>
                        <a:ea typeface="Tahoma" panose="020B0604030504040204" pitchFamily="34" charset="0"/>
                        <a:cs typeface="Tahoma" panose="020B0604030504040204" pitchFamily="34" charset="0"/>
                      </a:rPr>
                      <m:t>𝑓</m:t>
                    </m:r>
                  </m:oMath>
                </a14:m>
                <a:r>
                  <a:rPr lang="en-US" sz="1000" dirty="0">
                    <a:latin typeface="Tahoma" panose="020B0604030504040204" pitchFamily="34" charset="0"/>
                    <a:ea typeface="Tahoma" panose="020B0604030504040204" pitchFamily="34" charset="0"/>
                    <a:cs typeface="Tahoma" panose="020B0604030504040204" pitchFamily="34" charset="0"/>
                  </a:rPr>
                  <a:t> is the actual change across a point P to a point Q</a:t>
                </a:r>
              </a:p>
              <a:p>
                <a:pPr marL="285750" indent="-285750">
                  <a:buFont typeface="Arial" panose="020B0604020202020204" pitchFamily="34" charset="0"/>
                  <a:buChar char="•"/>
                </a:pPr>
                <a14:m>
                  <m:oMath xmlns:m="http://schemas.openxmlformats.org/officeDocument/2006/math">
                    <m:r>
                      <a:rPr lang="en-US" sz="1000" b="0" i="1" smtClean="0">
                        <a:latin typeface="Cambria Math" panose="02040503050406030204" pitchFamily="18" charset="0"/>
                        <a:ea typeface="Tahoma" panose="020B0604030504040204" pitchFamily="34" charset="0"/>
                        <a:cs typeface="Tahoma" panose="020B0604030504040204" pitchFamily="34" charset="0"/>
                      </a:rPr>
                      <m:t>𝑑𝑓</m:t>
                    </m:r>
                  </m:oMath>
                </a14:m>
                <a:r>
                  <a:rPr lang="en-US" sz="1000" dirty="0">
                    <a:latin typeface="Tahoma" panose="020B0604030504040204" pitchFamily="34" charset="0"/>
                    <a:ea typeface="Tahoma" panose="020B0604030504040204" pitchFamily="34" charset="0"/>
                    <a:cs typeface="Tahoma" panose="020B0604030504040204" pitchFamily="34" charset="0"/>
                  </a:rPr>
                  <a:t> is the change in height from “P” to a point on the tangent plane</a:t>
                </a:r>
              </a:p>
              <a:p>
                <a:pPr marL="285750" indent="-285750">
                  <a:buFont typeface="Arial" panose="020B0604020202020204" pitchFamily="34" charset="0"/>
                  <a:buChar char="•"/>
                </a:pPr>
                <a:r>
                  <a:rPr lang="en-US" sz="1000" dirty="0">
                    <a:latin typeface="Tahoma" panose="020B0604030504040204" pitchFamily="34" charset="0"/>
                    <a:ea typeface="Tahoma" panose="020B0604030504040204" pitchFamily="34" charset="0"/>
                    <a:cs typeface="Tahoma" panose="020B0604030504040204" pitchFamily="34" charset="0"/>
                  </a:rPr>
                  <a:t>Important for approximations in many fields, given the numerical accuracy </a:t>
                </a:r>
              </a:p>
            </p:txBody>
          </p:sp>
        </mc:Choice>
        <mc:Fallback xmlns="">
          <p:sp>
            <p:nvSpPr>
              <p:cNvPr id="17" name="TextBox 16">
                <a:extLst>
                  <a:ext uri="{FF2B5EF4-FFF2-40B4-BE49-F238E27FC236}">
                    <a16:creationId xmlns:a16="http://schemas.microsoft.com/office/drawing/2014/main" id="{F1BED489-93A4-4F1B-A360-D26D3020BE36}"/>
                  </a:ext>
                </a:extLst>
              </p:cNvPr>
              <p:cNvSpPr txBox="1">
                <a:spLocks noRot="1" noChangeAspect="1" noMove="1" noResize="1" noEditPoints="1" noAdjustHandles="1" noChangeArrowheads="1" noChangeShapeType="1" noTextEdit="1"/>
              </p:cNvSpPr>
              <p:nvPr/>
            </p:nvSpPr>
            <p:spPr>
              <a:xfrm>
                <a:off x="2416716" y="417623"/>
                <a:ext cx="2197686" cy="2554545"/>
              </a:xfrm>
              <a:prstGeom prst="rect">
                <a:avLst/>
              </a:prstGeom>
              <a:blipFill>
                <a:blip r:embed="rId7"/>
                <a:stretch>
                  <a:fillRect r="-277" b="-239"/>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B89A7FE4-ED47-4078-AAA5-CE9843722341}"/>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13524" y="1808685"/>
            <a:ext cx="1598476" cy="144762"/>
          </a:xfrm>
          <a:prstGeom prst="rect">
            <a:avLst/>
          </a:prstGeom>
        </p:spPr>
      </p:pic>
      <p:pic>
        <p:nvPicPr>
          <p:cNvPr id="23" name="Picture 22">
            <a:extLst>
              <a:ext uri="{FF2B5EF4-FFF2-40B4-BE49-F238E27FC236}">
                <a16:creationId xmlns:a16="http://schemas.microsoft.com/office/drawing/2014/main" id="{263C8827-8F89-4D44-BCE2-F5DC6D29608A}"/>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5581" y="1969281"/>
            <a:ext cx="1994362" cy="240762"/>
          </a:xfrm>
          <a:prstGeom prst="rect">
            <a:avLst/>
          </a:prstGeom>
        </p:spPr>
      </p:pic>
      <p:pic>
        <p:nvPicPr>
          <p:cNvPr id="25" name="Picture 24">
            <a:extLst>
              <a:ext uri="{FF2B5EF4-FFF2-40B4-BE49-F238E27FC236}">
                <a16:creationId xmlns:a16="http://schemas.microsoft.com/office/drawing/2014/main" id="{051C13CC-BCF0-4EDD-830B-7E7C5764573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19" y="2254665"/>
            <a:ext cx="2376686" cy="180571"/>
          </a:xfrm>
          <a:prstGeom prst="rect">
            <a:avLst/>
          </a:prstGeom>
        </p:spPr>
      </p:pic>
      <p:pic>
        <p:nvPicPr>
          <p:cNvPr id="28" name="Picture 27">
            <a:extLst>
              <a:ext uri="{FF2B5EF4-FFF2-40B4-BE49-F238E27FC236}">
                <a16:creationId xmlns:a16="http://schemas.microsoft.com/office/drawing/2014/main" id="{221F8E12-7709-458C-B843-C73EA03E29B2}"/>
              </a:ext>
            </a:extLst>
          </p:cNvPr>
          <p:cNvPicPr>
            <a:picLocks noChangeAspect="1"/>
          </p:cNvPicPr>
          <p:nvPr/>
        </p:nvPicPr>
        <p:blipFill>
          <a:blip r:embed="rId11"/>
          <a:stretch>
            <a:fillRect/>
          </a:stretch>
        </p:blipFill>
        <p:spPr>
          <a:xfrm>
            <a:off x="745477" y="2429649"/>
            <a:ext cx="934567" cy="906369"/>
          </a:xfrm>
          <a:prstGeom prst="rect">
            <a:avLst/>
          </a:prstGeom>
        </p:spPr>
      </p:pic>
    </p:spTree>
    <p:extLst>
      <p:ext uri="{BB962C8B-B14F-4D97-AF65-F5344CB8AC3E}">
        <p14:creationId xmlns:p14="http://schemas.microsoft.com/office/powerpoint/2010/main" val="203668012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Optimization in Several Variables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87</a:t>
            </a:fld>
            <a:r>
              <a:rPr spc="-55" dirty="0"/>
              <a:t> </a:t>
            </a:r>
            <a:r>
              <a:rPr spc="35" dirty="0"/>
              <a:t>/</a:t>
            </a:r>
            <a:endParaRPr spc="-55"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6E40E1B-D250-4FE7-803F-2141972C1764}"/>
                  </a:ext>
                </a:extLst>
              </p:cNvPr>
              <p:cNvSpPr txBox="1"/>
              <p:nvPr/>
            </p:nvSpPr>
            <p:spPr>
              <a:xfrm>
                <a:off x="2216962" y="378408"/>
                <a:ext cx="2297888" cy="2933688"/>
              </a:xfrm>
              <a:prstGeom prst="rect">
                <a:avLst/>
              </a:prstGeom>
              <a:noFill/>
            </p:spPr>
            <p:txBody>
              <a:bodyPr wrap="square" rtlCol="0">
                <a:spAutoFit/>
              </a:bodyPr>
              <a:lstStyle/>
              <a:p>
                <a:r>
                  <a:rPr lang="en-US" sz="800" b="1" u="sng" dirty="0">
                    <a:latin typeface="Tahoma" panose="020B0604030504040204" pitchFamily="34" charset="0"/>
                    <a:ea typeface="Tahoma" panose="020B0604030504040204" pitchFamily="34" charset="0"/>
                    <a:cs typeface="Tahoma" panose="020B0604030504040204" pitchFamily="34" charset="0"/>
                  </a:rPr>
                  <a:t>1-VAR:</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Relative max is a peak of a </a:t>
                </a:r>
                <a:r>
                  <a:rPr lang="en-US" sz="800" i="1" dirty="0">
                    <a:latin typeface="Tahoma" panose="020B0604030504040204" pitchFamily="34" charset="0"/>
                    <a:ea typeface="Tahoma" panose="020B0604030504040204" pitchFamily="34" charset="0"/>
                    <a:cs typeface="Tahoma" panose="020B0604030504040204" pitchFamily="34" charset="0"/>
                  </a:rPr>
                  <a:t>curve</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Given by critical points: </a:t>
                </a:r>
                <a14:m>
                  <m:oMath xmlns:m="http://schemas.openxmlformats.org/officeDocument/2006/math">
                    <m:sSup>
                      <m:sSupPr>
                        <m:ctrlPr>
                          <a:rPr lang="en-US" sz="800" i="1" smtClean="0">
                            <a:latin typeface="Cambria Math" panose="02040503050406030204" pitchFamily="18" charset="0"/>
                            <a:ea typeface="Tahoma" panose="020B0604030504040204" pitchFamily="34" charset="0"/>
                            <a:cs typeface="Tahoma" panose="020B0604030504040204" pitchFamily="34" charset="0"/>
                          </a:rPr>
                        </m:ctrlPr>
                      </m:sSupPr>
                      <m:e>
                        <m:r>
                          <a:rPr lang="en-US" sz="800" b="0" i="1" smtClean="0">
                            <a:latin typeface="Cambria Math" panose="02040503050406030204" pitchFamily="18" charset="0"/>
                            <a:ea typeface="Tahoma" panose="020B0604030504040204" pitchFamily="34" charset="0"/>
                            <a:cs typeface="Tahoma" panose="020B0604030504040204" pitchFamily="34" charset="0"/>
                          </a:rPr>
                          <m:t>𝑓</m:t>
                        </m:r>
                      </m:e>
                      <m:sup>
                        <m:r>
                          <a:rPr lang="en-US" sz="800" b="0" i="1" smtClean="0">
                            <a:latin typeface="Cambria Math" panose="02040503050406030204" pitchFamily="18" charset="0"/>
                            <a:ea typeface="Tahoma" panose="020B0604030504040204" pitchFamily="34" charset="0"/>
                            <a:cs typeface="Tahoma" panose="020B0604030504040204" pitchFamily="34" charset="0"/>
                          </a:rPr>
                          <m:t>′</m:t>
                        </m:r>
                      </m:sup>
                    </m:sSup>
                    <m:d>
                      <m:dPr>
                        <m:ctrlPr>
                          <a:rPr lang="en-US" sz="800" i="1" smtClean="0">
                            <a:latin typeface="Cambria Math" panose="02040503050406030204" pitchFamily="18" charset="0"/>
                            <a:ea typeface="Tahoma" panose="020B0604030504040204" pitchFamily="34" charset="0"/>
                            <a:cs typeface="Tahoma" panose="020B0604030504040204" pitchFamily="34" charset="0"/>
                          </a:rPr>
                        </m:ctrlPr>
                      </m:dPr>
                      <m:e>
                        <m:r>
                          <a:rPr lang="en-US" sz="800" b="0" i="1" smtClean="0">
                            <a:latin typeface="Cambria Math" panose="02040503050406030204" pitchFamily="18" charset="0"/>
                            <a:ea typeface="Tahoma" panose="020B0604030504040204" pitchFamily="34" charset="0"/>
                            <a:cs typeface="Tahoma" panose="020B0604030504040204" pitchFamily="34" charset="0"/>
                          </a:rPr>
                          <m:t>𝑥</m:t>
                        </m:r>
                      </m:e>
                    </m:d>
                    <m:r>
                      <a:rPr lang="en-US" sz="800" b="0" i="1" smtClean="0">
                        <a:latin typeface="Cambria Math" panose="02040503050406030204" pitchFamily="18" charset="0"/>
                        <a:ea typeface="Tahoma" panose="020B0604030504040204" pitchFamily="34" charset="0"/>
                        <a:cs typeface="Tahoma" panose="020B0604030504040204" pitchFamily="34" charset="0"/>
                      </a:rPr>
                      <m:t>=0</m:t>
                    </m:r>
                  </m:oMath>
                </a14:m>
                <a:r>
                  <a:rPr lang="en-US" sz="800" dirty="0">
                    <a:latin typeface="Tahoma" panose="020B0604030504040204" pitchFamily="34" charset="0"/>
                    <a:ea typeface="Tahoma" panose="020B0604030504040204" pitchFamily="34" charset="0"/>
                    <a:cs typeface="Tahoma" panose="020B0604030504040204" pitchFamily="34" charset="0"/>
                  </a:rPr>
                  <a:t> or where </a:t>
                </a:r>
                <a14:m>
                  <m:oMath xmlns:m="http://schemas.openxmlformats.org/officeDocument/2006/math">
                    <m:r>
                      <a:rPr lang="en-US" sz="800" b="0" i="1" smtClean="0">
                        <a:latin typeface="Cambria Math" panose="02040503050406030204" pitchFamily="18" charset="0"/>
                        <a:ea typeface="Tahoma" panose="020B0604030504040204" pitchFamily="34" charset="0"/>
                        <a:cs typeface="Tahoma" panose="020B0604030504040204" pitchFamily="34" charset="0"/>
                      </a:rPr>
                      <m:t>𝑓</m:t>
                    </m:r>
                    <m:r>
                      <a:rPr lang="en-US" sz="800" b="0" i="1" smtClean="0">
                        <a:latin typeface="Cambria Math" panose="02040503050406030204" pitchFamily="18" charset="0"/>
                        <a:ea typeface="Tahoma" panose="020B0604030504040204" pitchFamily="34" charset="0"/>
                        <a:cs typeface="Tahoma" panose="020B0604030504040204" pitchFamily="34" charset="0"/>
                      </a:rPr>
                      <m:t>′(</m:t>
                    </m:r>
                    <m:r>
                      <a:rPr lang="en-US" sz="800" b="0" i="1" smtClean="0">
                        <a:latin typeface="Cambria Math" panose="02040503050406030204" pitchFamily="18" charset="0"/>
                        <a:ea typeface="Tahoma" panose="020B0604030504040204" pitchFamily="34" charset="0"/>
                        <a:cs typeface="Tahoma" panose="020B0604030504040204" pitchFamily="34" charset="0"/>
                      </a:rPr>
                      <m:t>𝑥</m:t>
                    </m:r>
                    <m:r>
                      <a:rPr lang="en-US" sz="800" b="0" i="1" smtClean="0">
                        <a:latin typeface="Cambria Math" panose="02040503050406030204" pitchFamily="18" charset="0"/>
                        <a:ea typeface="Tahoma" panose="020B0604030504040204" pitchFamily="34" charset="0"/>
                        <a:cs typeface="Tahoma" panose="020B0604030504040204" pitchFamily="34" charset="0"/>
                      </a:rPr>
                      <m:t>)</m:t>
                    </m:r>
                  </m:oMath>
                </a14:m>
                <a:r>
                  <a:rPr lang="en-US" sz="800" dirty="0">
                    <a:latin typeface="Tahoma" panose="020B0604030504040204" pitchFamily="34" charset="0"/>
                    <a:ea typeface="Tahoma" panose="020B0604030504040204" pitchFamily="34" charset="0"/>
                    <a:cs typeface="Tahoma" panose="020B0604030504040204" pitchFamily="34" charset="0"/>
                  </a:rPr>
                  <a:t> is undefined</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Critical points could be inflection points</a:t>
                </a:r>
              </a:p>
              <a:p>
                <a:pPr marL="628650" lvl="1" indent="-171450">
                  <a:buFont typeface="Arial" panose="020B0604020202020204" pitchFamily="34" charset="0"/>
                  <a:buChar char="•"/>
                </a:pPr>
                <a:endParaRPr lang="en-US" sz="800" dirty="0">
                  <a:latin typeface="Tahoma" panose="020B0604030504040204" pitchFamily="34" charset="0"/>
                  <a:ea typeface="Tahoma" panose="020B0604030504040204" pitchFamily="34" charset="0"/>
                  <a:cs typeface="Tahoma" panose="020B0604030504040204" pitchFamily="34" charset="0"/>
                </a:endParaRPr>
              </a:p>
              <a:p>
                <a:r>
                  <a:rPr lang="en-US" sz="800" b="1" u="sng" dirty="0">
                    <a:latin typeface="Tahoma" panose="020B0604030504040204" pitchFamily="34" charset="0"/>
                    <a:ea typeface="Tahoma" panose="020B0604030504040204" pitchFamily="34" charset="0"/>
                    <a:cs typeface="Tahoma" panose="020B0604030504040204" pitchFamily="34" charset="0"/>
                  </a:rPr>
                  <a:t>2-VAR:</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Relative max is a peak of a </a:t>
                </a:r>
                <a:r>
                  <a:rPr lang="en-US" sz="800" i="1" dirty="0">
                    <a:latin typeface="Tahoma" panose="020B0604030504040204" pitchFamily="34" charset="0"/>
                    <a:ea typeface="Tahoma" panose="020B0604030504040204" pitchFamily="34" charset="0"/>
                    <a:cs typeface="Tahoma" panose="020B0604030504040204" pitchFamily="34" charset="0"/>
                  </a:rPr>
                  <a:t>surface</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Given by critical points, but BOTH </a:t>
                </a:r>
                <a14:m>
                  <m:oMath xmlns:m="http://schemas.openxmlformats.org/officeDocument/2006/math">
                    <m:sSub>
                      <m:sSubPr>
                        <m:ctrlPr>
                          <a:rPr lang="en-US" sz="800" b="0" i="1" smtClean="0">
                            <a:latin typeface="Cambria Math" panose="02040503050406030204" pitchFamily="18" charset="0"/>
                            <a:ea typeface="Tahoma" panose="020B0604030504040204" pitchFamily="34" charset="0"/>
                            <a:cs typeface="Tahoma" panose="020B0604030504040204" pitchFamily="34" charset="0"/>
                          </a:rPr>
                        </m:ctrlPr>
                      </m:sSubPr>
                      <m:e>
                        <m:r>
                          <a:rPr lang="en-US" sz="800" b="0" i="1" smtClean="0">
                            <a:latin typeface="Cambria Math" panose="02040503050406030204" pitchFamily="18" charset="0"/>
                            <a:ea typeface="Tahoma" panose="020B0604030504040204" pitchFamily="34" charset="0"/>
                            <a:cs typeface="Tahoma" panose="020B0604030504040204" pitchFamily="34" charset="0"/>
                          </a:rPr>
                          <m:t>𝑓</m:t>
                        </m:r>
                      </m:e>
                      <m:sub>
                        <m:r>
                          <a:rPr lang="en-US" sz="800" b="0" i="1" smtClean="0">
                            <a:latin typeface="Cambria Math" panose="02040503050406030204" pitchFamily="18" charset="0"/>
                            <a:ea typeface="Tahoma" panose="020B0604030504040204" pitchFamily="34" charset="0"/>
                            <a:cs typeface="Tahoma" panose="020B0604030504040204" pitchFamily="34" charset="0"/>
                          </a:rPr>
                          <m:t>𝑥</m:t>
                        </m:r>
                      </m:sub>
                    </m:sSub>
                  </m:oMath>
                </a14:m>
                <a:r>
                  <a:rPr lang="en-US" sz="800" dirty="0">
                    <a:latin typeface="Tahoma" panose="020B0604030504040204" pitchFamily="34" charset="0"/>
                    <a:ea typeface="Tahoma" panose="020B0604030504040204" pitchFamily="34" charset="0"/>
                    <a:cs typeface="Tahoma" panose="020B0604030504040204" pitchFamily="34" charset="0"/>
                  </a:rPr>
                  <a:t> and </a:t>
                </a:r>
                <a14:m>
                  <m:oMath xmlns:m="http://schemas.openxmlformats.org/officeDocument/2006/math">
                    <m:sSub>
                      <m:sSubPr>
                        <m:ctrlPr>
                          <a:rPr lang="en-US" sz="800" b="0" i="1" smtClean="0">
                            <a:latin typeface="Cambria Math" panose="02040503050406030204" pitchFamily="18" charset="0"/>
                            <a:ea typeface="Tahoma" panose="020B0604030504040204" pitchFamily="34" charset="0"/>
                            <a:cs typeface="Tahoma" panose="020B0604030504040204" pitchFamily="34" charset="0"/>
                          </a:rPr>
                        </m:ctrlPr>
                      </m:sSubPr>
                      <m:e>
                        <m:r>
                          <a:rPr lang="en-US" sz="800" b="0" i="1" smtClean="0">
                            <a:latin typeface="Cambria Math" panose="02040503050406030204" pitchFamily="18" charset="0"/>
                            <a:ea typeface="Tahoma" panose="020B0604030504040204" pitchFamily="34" charset="0"/>
                            <a:cs typeface="Tahoma" panose="020B0604030504040204" pitchFamily="34" charset="0"/>
                          </a:rPr>
                          <m:t>𝑓</m:t>
                        </m:r>
                      </m:e>
                      <m:sub>
                        <m:r>
                          <a:rPr lang="en-US" sz="800" b="0" i="1" smtClean="0">
                            <a:latin typeface="Cambria Math" panose="02040503050406030204" pitchFamily="18" charset="0"/>
                            <a:ea typeface="Tahoma" panose="020B0604030504040204" pitchFamily="34" charset="0"/>
                            <a:cs typeface="Tahoma" panose="020B0604030504040204" pitchFamily="34" charset="0"/>
                          </a:rPr>
                          <m:t>𝑦</m:t>
                        </m:r>
                      </m:sub>
                    </m:sSub>
                  </m:oMath>
                </a14:m>
                <a:r>
                  <a:rPr lang="en-US" sz="800" dirty="0">
                    <a:latin typeface="Tahoma" panose="020B0604030504040204" pitchFamily="34" charset="0"/>
                    <a:ea typeface="Tahoma" panose="020B0604030504040204" pitchFamily="34" charset="0"/>
                    <a:cs typeface="Tahoma" panose="020B0604030504040204" pitchFamily="34" charset="0"/>
                  </a:rPr>
                  <a:t> must equal zero at the </a:t>
                </a:r>
                <a:r>
                  <a:rPr lang="en-US" sz="800" i="1" dirty="0">
                    <a:latin typeface="Tahoma" panose="020B0604030504040204" pitchFamily="34" charset="0"/>
                    <a:ea typeface="Tahoma" panose="020B0604030504040204" pitchFamily="34" charset="0"/>
                    <a:cs typeface="Tahoma" panose="020B0604030504040204" pitchFamily="34" charset="0"/>
                  </a:rPr>
                  <a:t>same point</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Critical points can be undefined or saddle points</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All relative extrema are found at critical points or the boundary</a:t>
                </a:r>
              </a:p>
              <a:p>
                <a:r>
                  <a:rPr lang="en-US" sz="800" b="1" u="sng" dirty="0">
                    <a:latin typeface="Tahoma" panose="020B0604030504040204" pitchFamily="34" charset="0"/>
                    <a:ea typeface="Tahoma" panose="020B0604030504040204" pitchFamily="34" charset="0"/>
                    <a:cs typeface="Tahoma" panose="020B0604030504040204" pitchFamily="34" charset="0"/>
                  </a:rPr>
                  <a:t>BOTH:</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Can have more than one extrema</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Relative minimum works the same</a:t>
                </a:r>
              </a:p>
            </p:txBody>
          </p:sp>
        </mc:Choice>
        <mc:Fallback xmlns="">
          <p:sp>
            <p:nvSpPr>
              <p:cNvPr id="14" name="TextBox 13">
                <a:extLst>
                  <a:ext uri="{FF2B5EF4-FFF2-40B4-BE49-F238E27FC236}">
                    <a16:creationId xmlns:a16="http://schemas.microsoft.com/office/drawing/2014/main" id="{D6E40E1B-D250-4FE7-803F-2141972C1764}"/>
                  </a:ext>
                </a:extLst>
              </p:cNvPr>
              <p:cNvSpPr txBox="1">
                <a:spLocks noRot="1" noChangeAspect="1" noMove="1" noResize="1" noEditPoints="1" noAdjustHandles="1" noChangeArrowheads="1" noChangeShapeType="1" noTextEdit="1"/>
              </p:cNvSpPr>
              <p:nvPr/>
            </p:nvSpPr>
            <p:spPr>
              <a:xfrm>
                <a:off x="2216962" y="378408"/>
                <a:ext cx="2297888" cy="2933688"/>
              </a:xfrm>
              <a:prstGeom prst="rect">
                <a:avLst/>
              </a:prstGeom>
              <a:blipFill>
                <a:blip r:embed="rId3"/>
                <a:stretch>
                  <a:fillRect/>
                </a:stretch>
              </a:blipFill>
            </p:spPr>
            <p:txBody>
              <a:bodyPr/>
              <a:lstStyle/>
              <a:p>
                <a:r>
                  <a:rPr lang="en-US">
                    <a:noFill/>
                  </a:rPr>
                  <a:t> </a:t>
                </a:r>
              </a:p>
            </p:txBody>
          </p:sp>
        </mc:Fallback>
      </mc:AlternateContent>
      <p:pic>
        <p:nvPicPr>
          <p:cNvPr id="1026" name="Picture 2" descr="Calculus/Extrema and Points of Inflection - Wikibooks, open books for an  open world">
            <a:extLst>
              <a:ext uri="{FF2B5EF4-FFF2-40B4-BE49-F238E27FC236}">
                <a16:creationId xmlns:a16="http://schemas.microsoft.com/office/drawing/2014/main" id="{F8E1A152-55E6-4278-8F44-3696F4791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32" y="440960"/>
            <a:ext cx="2253979" cy="11304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01295A9-BE84-4BCA-882B-E1DAA9A5F365}"/>
              </a:ext>
            </a:extLst>
          </p:cNvPr>
          <p:cNvPicPr>
            <a:picLocks noChangeAspect="1"/>
          </p:cNvPicPr>
          <p:nvPr/>
        </p:nvPicPr>
        <p:blipFill>
          <a:blip r:embed="rId5"/>
          <a:stretch>
            <a:fillRect/>
          </a:stretch>
        </p:blipFill>
        <p:spPr>
          <a:xfrm>
            <a:off x="273917" y="1624636"/>
            <a:ext cx="1768610" cy="1691714"/>
          </a:xfrm>
          <a:prstGeom prst="rect">
            <a:avLst/>
          </a:prstGeom>
        </p:spPr>
      </p:pic>
    </p:spTree>
    <p:extLst>
      <p:ext uri="{BB962C8B-B14F-4D97-AF65-F5344CB8AC3E}">
        <p14:creationId xmlns:p14="http://schemas.microsoft.com/office/powerpoint/2010/main" val="336877894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Optimization in Several Variables</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88</a:t>
            </a:fld>
            <a:r>
              <a:rPr spc="-55" dirty="0"/>
              <a:t> </a:t>
            </a:r>
            <a:r>
              <a:rPr spc="35" dirty="0"/>
              <a:t>/</a:t>
            </a:r>
            <a:endParaRPr spc="-55" dirty="0"/>
          </a:p>
        </p:txBody>
      </p:sp>
      <p:pic>
        <p:nvPicPr>
          <p:cNvPr id="17" name="Picture 16">
            <a:extLst>
              <a:ext uri="{FF2B5EF4-FFF2-40B4-BE49-F238E27FC236}">
                <a16:creationId xmlns:a16="http://schemas.microsoft.com/office/drawing/2014/main" id="{70C370D7-74C5-4049-830A-24348E57E51C}"/>
              </a:ext>
            </a:extLst>
          </p:cNvPr>
          <p:cNvPicPr>
            <a:picLocks noChangeAspect="1"/>
          </p:cNvPicPr>
          <p:nvPr/>
        </p:nvPicPr>
        <p:blipFill>
          <a:blip r:embed="rId3"/>
          <a:stretch>
            <a:fillRect/>
          </a:stretch>
        </p:blipFill>
        <p:spPr>
          <a:xfrm>
            <a:off x="219767" y="399108"/>
            <a:ext cx="1809292" cy="1523614"/>
          </a:xfrm>
          <a:prstGeom prst="rect">
            <a:avLst/>
          </a:prstGeom>
        </p:spPr>
      </p:pic>
      <p:pic>
        <p:nvPicPr>
          <p:cNvPr id="19" name="Picture 18">
            <a:extLst>
              <a:ext uri="{FF2B5EF4-FFF2-40B4-BE49-F238E27FC236}">
                <a16:creationId xmlns:a16="http://schemas.microsoft.com/office/drawing/2014/main" id="{A38CF01C-7D3A-4F91-B7B5-2FB0E505804A}"/>
              </a:ext>
            </a:extLst>
          </p:cNvPr>
          <p:cNvPicPr>
            <a:picLocks noChangeAspect="1"/>
          </p:cNvPicPr>
          <p:nvPr/>
        </p:nvPicPr>
        <p:blipFill>
          <a:blip r:embed="rId4"/>
          <a:stretch>
            <a:fillRect/>
          </a:stretch>
        </p:blipFill>
        <p:spPr>
          <a:xfrm>
            <a:off x="30493" y="1922722"/>
            <a:ext cx="2187841" cy="1401390"/>
          </a:xfrm>
          <a:prstGeom prst="rect">
            <a:avLst/>
          </a:prstGeom>
        </p:spPr>
      </p:pic>
      <p:pic>
        <p:nvPicPr>
          <p:cNvPr id="2050" name="Picture 2" descr="Understanding the First and Second Derivative Tests with Curve Sketching">
            <a:extLst>
              <a:ext uri="{FF2B5EF4-FFF2-40B4-BE49-F238E27FC236}">
                <a16:creationId xmlns:a16="http://schemas.microsoft.com/office/drawing/2014/main" id="{04684E58-C29A-4E1B-8956-D7891840AD4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0250" y="1730375"/>
            <a:ext cx="2956792" cy="16637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4AABFFF-934A-43D3-81AE-9F2048CC4AB6}"/>
                  </a:ext>
                </a:extLst>
              </p:cNvPr>
              <p:cNvSpPr txBox="1"/>
              <p:nvPr/>
            </p:nvSpPr>
            <p:spPr>
              <a:xfrm>
                <a:off x="2114575" y="399108"/>
                <a:ext cx="2450267" cy="1518108"/>
              </a:xfrm>
              <a:prstGeom prst="rect">
                <a:avLst/>
              </a:prstGeom>
              <a:noFill/>
            </p:spPr>
            <p:txBody>
              <a:bodyPr wrap="square" rtlCol="0">
                <a:spAutoFit/>
              </a:bodyPr>
              <a:lstStyle/>
              <a:p>
                <a:pPr marL="285750" indent="-285750">
                  <a:buFont typeface="Arial" panose="020B0604020202020204" pitchFamily="34" charset="0"/>
                  <a:buChar char="•"/>
                </a:pPr>
                <a:r>
                  <a:rPr lang="en-US" sz="700" dirty="0">
                    <a:latin typeface="Tahoma" panose="020B0604030504040204" pitchFamily="34" charset="0"/>
                    <a:ea typeface="Tahoma" panose="020B0604030504040204" pitchFamily="34" charset="0"/>
                    <a:cs typeface="Tahoma" panose="020B0604030504040204" pitchFamily="34" charset="0"/>
                  </a:rPr>
                  <a:t>Where both </a:t>
                </a:r>
                <a14:m>
                  <m:oMath xmlns:m="http://schemas.openxmlformats.org/officeDocument/2006/math">
                    <m:sSub>
                      <m:sSubPr>
                        <m:ctrlPr>
                          <a:rPr lang="en-US" sz="700" b="0" i="1" smtClean="0">
                            <a:latin typeface="Cambria Math" panose="02040503050406030204" pitchFamily="18" charset="0"/>
                            <a:ea typeface="Tahoma" panose="020B0604030504040204" pitchFamily="34" charset="0"/>
                            <a:cs typeface="Tahoma" panose="020B0604030504040204" pitchFamily="34" charset="0"/>
                          </a:rPr>
                        </m:ctrlPr>
                      </m:sSubPr>
                      <m:e>
                        <m:r>
                          <a:rPr lang="en-US" sz="700" b="0" i="1" smtClean="0">
                            <a:latin typeface="Cambria Math" panose="02040503050406030204" pitchFamily="18" charset="0"/>
                            <a:ea typeface="Tahoma" panose="020B0604030504040204" pitchFamily="34" charset="0"/>
                            <a:cs typeface="Tahoma" panose="020B0604030504040204" pitchFamily="34" charset="0"/>
                          </a:rPr>
                          <m:t>𝑓</m:t>
                        </m:r>
                      </m:e>
                      <m:sub>
                        <m:r>
                          <a:rPr lang="en-US" sz="700" b="0" i="1" smtClean="0">
                            <a:latin typeface="Cambria Math" panose="02040503050406030204" pitchFamily="18" charset="0"/>
                            <a:ea typeface="Tahoma" panose="020B0604030504040204" pitchFamily="34" charset="0"/>
                            <a:cs typeface="Tahoma" panose="020B0604030504040204" pitchFamily="34" charset="0"/>
                          </a:rPr>
                          <m:t>𝑥</m:t>
                        </m:r>
                      </m:sub>
                    </m:sSub>
                  </m:oMath>
                </a14:m>
                <a:r>
                  <a:rPr lang="en-US" sz="700" dirty="0">
                    <a:latin typeface="Tahoma" panose="020B0604030504040204" pitchFamily="34" charset="0"/>
                    <a:ea typeface="Tahoma" panose="020B0604030504040204" pitchFamily="34" charset="0"/>
                    <a:cs typeface="Tahoma" panose="020B0604030504040204" pitchFamily="34" charset="0"/>
                  </a:rPr>
                  <a:t> and </a:t>
                </a:r>
                <a14:m>
                  <m:oMath xmlns:m="http://schemas.openxmlformats.org/officeDocument/2006/math">
                    <m:sSub>
                      <m:sSubPr>
                        <m:ctrlPr>
                          <a:rPr lang="en-US" sz="700" b="0" i="1" smtClean="0">
                            <a:latin typeface="Cambria Math" panose="02040503050406030204" pitchFamily="18" charset="0"/>
                            <a:ea typeface="Tahoma" panose="020B0604030504040204" pitchFamily="34" charset="0"/>
                            <a:cs typeface="Tahoma" panose="020B0604030504040204" pitchFamily="34" charset="0"/>
                          </a:rPr>
                        </m:ctrlPr>
                      </m:sSubPr>
                      <m:e>
                        <m:r>
                          <a:rPr lang="en-US" sz="700" b="0" i="1" smtClean="0">
                            <a:latin typeface="Cambria Math" panose="02040503050406030204" pitchFamily="18" charset="0"/>
                            <a:ea typeface="Tahoma" panose="020B0604030504040204" pitchFamily="34" charset="0"/>
                            <a:cs typeface="Tahoma" panose="020B0604030504040204" pitchFamily="34" charset="0"/>
                          </a:rPr>
                          <m:t>𝑓</m:t>
                        </m:r>
                      </m:e>
                      <m:sub>
                        <m:r>
                          <a:rPr lang="en-US" sz="700" b="0" i="1" smtClean="0">
                            <a:latin typeface="Cambria Math" panose="02040503050406030204" pitchFamily="18" charset="0"/>
                            <a:ea typeface="Tahoma" panose="020B0604030504040204" pitchFamily="34" charset="0"/>
                            <a:cs typeface="Tahoma" panose="020B0604030504040204" pitchFamily="34" charset="0"/>
                          </a:rPr>
                          <m:t>𝑦</m:t>
                        </m:r>
                      </m:sub>
                    </m:sSub>
                  </m:oMath>
                </a14:m>
                <a:r>
                  <a:rPr lang="en-US" sz="700" dirty="0">
                    <a:latin typeface="Tahoma" panose="020B0604030504040204" pitchFamily="34" charset="0"/>
                    <a:ea typeface="Tahoma" panose="020B0604030504040204" pitchFamily="34" charset="0"/>
                    <a:cs typeface="Tahoma" panose="020B0604030504040204" pitchFamily="34" charset="0"/>
                  </a:rPr>
                  <a:t> are increasing (+) to decreasing (-) </a:t>
                </a:r>
                <a14:m>
                  <m:oMath xmlns:m="http://schemas.openxmlformats.org/officeDocument/2006/math">
                    <m:r>
                      <a:rPr lang="en-US" sz="700" b="0" i="1" smtClean="0">
                        <a:latin typeface="Cambria Math" panose="02040503050406030204" pitchFamily="18" charset="0"/>
                        <a:ea typeface="Tahoma" panose="020B0604030504040204" pitchFamily="34" charset="0"/>
                        <a:cs typeface="Tahoma" panose="020B0604030504040204" pitchFamily="34" charset="0"/>
                      </a:rPr>
                      <m:t>→ </m:t>
                    </m:r>
                  </m:oMath>
                </a14:m>
                <a:r>
                  <a:rPr lang="en-US" sz="700" b="1" dirty="0">
                    <a:latin typeface="Tahoma" panose="020B0604030504040204" pitchFamily="34" charset="0"/>
                    <a:ea typeface="Tahoma" panose="020B0604030504040204" pitchFamily="34" charset="0"/>
                    <a:cs typeface="Tahoma" panose="020B0604030504040204" pitchFamily="34" charset="0"/>
                  </a:rPr>
                  <a:t>relative maximum </a:t>
                </a:r>
              </a:p>
              <a:p>
                <a:pPr marL="285750" indent="-285750">
                  <a:buFont typeface="Arial" panose="020B0604020202020204" pitchFamily="34" charset="0"/>
                  <a:buChar char="•"/>
                </a:pPr>
                <a:r>
                  <a:rPr lang="en-US" sz="700" dirty="0">
                    <a:latin typeface="Tahoma" panose="020B0604030504040204" pitchFamily="34" charset="0"/>
                    <a:ea typeface="Tahoma" panose="020B0604030504040204" pitchFamily="34" charset="0"/>
                    <a:cs typeface="Tahoma" panose="020B0604030504040204" pitchFamily="34" charset="0"/>
                  </a:rPr>
                  <a:t>Where both </a:t>
                </a:r>
                <a14:m>
                  <m:oMath xmlns:m="http://schemas.openxmlformats.org/officeDocument/2006/math">
                    <m:sSub>
                      <m:sSubPr>
                        <m:ctrlPr>
                          <a:rPr lang="en-US" sz="700" b="0" i="1" smtClean="0">
                            <a:latin typeface="Cambria Math" panose="02040503050406030204" pitchFamily="18" charset="0"/>
                            <a:ea typeface="Tahoma" panose="020B0604030504040204" pitchFamily="34" charset="0"/>
                            <a:cs typeface="Tahoma" panose="020B0604030504040204" pitchFamily="34" charset="0"/>
                          </a:rPr>
                        </m:ctrlPr>
                      </m:sSubPr>
                      <m:e>
                        <m:r>
                          <a:rPr lang="en-US" sz="700" b="0" i="1" smtClean="0">
                            <a:latin typeface="Cambria Math" panose="02040503050406030204" pitchFamily="18" charset="0"/>
                            <a:ea typeface="Tahoma" panose="020B0604030504040204" pitchFamily="34" charset="0"/>
                            <a:cs typeface="Tahoma" panose="020B0604030504040204" pitchFamily="34" charset="0"/>
                          </a:rPr>
                          <m:t>𝑓</m:t>
                        </m:r>
                      </m:e>
                      <m:sub>
                        <m:r>
                          <a:rPr lang="en-US" sz="700" b="0" i="1" smtClean="0">
                            <a:latin typeface="Cambria Math" panose="02040503050406030204" pitchFamily="18" charset="0"/>
                            <a:ea typeface="Tahoma" panose="020B0604030504040204" pitchFamily="34" charset="0"/>
                            <a:cs typeface="Tahoma" panose="020B0604030504040204" pitchFamily="34" charset="0"/>
                          </a:rPr>
                          <m:t>𝑥</m:t>
                        </m:r>
                      </m:sub>
                    </m:sSub>
                  </m:oMath>
                </a14:m>
                <a:r>
                  <a:rPr lang="en-US" sz="700" dirty="0">
                    <a:latin typeface="Tahoma" panose="020B0604030504040204" pitchFamily="34" charset="0"/>
                    <a:ea typeface="Tahoma" panose="020B0604030504040204" pitchFamily="34" charset="0"/>
                    <a:cs typeface="Tahoma" panose="020B0604030504040204" pitchFamily="34" charset="0"/>
                  </a:rPr>
                  <a:t> and </a:t>
                </a:r>
                <a14:m>
                  <m:oMath xmlns:m="http://schemas.openxmlformats.org/officeDocument/2006/math">
                    <m:sSub>
                      <m:sSubPr>
                        <m:ctrlPr>
                          <a:rPr lang="en-US" sz="700" b="0" i="1" smtClean="0">
                            <a:latin typeface="Cambria Math" panose="02040503050406030204" pitchFamily="18" charset="0"/>
                            <a:ea typeface="Tahoma" panose="020B0604030504040204" pitchFamily="34" charset="0"/>
                            <a:cs typeface="Tahoma" panose="020B0604030504040204" pitchFamily="34" charset="0"/>
                          </a:rPr>
                        </m:ctrlPr>
                      </m:sSubPr>
                      <m:e>
                        <m:r>
                          <a:rPr lang="en-US" sz="700" b="0" i="1" smtClean="0">
                            <a:latin typeface="Cambria Math" panose="02040503050406030204" pitchFamily="18" charset="0"/>
                            <a:ea typeface="Tahoma" panose="020B0604030504040204" pitchFamily="34" charset="0"/>
                            <a:cs typeface="Tahoma" panose="020B0604030504040204" pitchFamily="34" charset="0"/>
                          </a:rPr>
                          <m:t>𝑓</m:t>
                        </m:r>
                      </m:e>
                      <m:sub>
                        <m:r>
                          <a:rPr lang="en-US" sz="700" b="0" i="1" smtClean="0">
                            <a:latin typeface="Cambria Math" panose="02040503050406030204" pitchFamily="18" charset="0"/>
                            <a:ea typeface="Tahoma" panose="020B0604030504040204" pitchFamily="34" charset="0"/>
                            <a:cs typeface="Tahoma" panose="020B0604030504040204" pitchFamily="34" charset="0"/>
                          </a:rPr>
                          <m:t>𝑦</m:t>
                        </m:r>
                      </m:sub>
                    </m:sSub>
                  </m:oMath>
                </a14:m>
                <a:r>
                  <a:rPr lang="en-US" sz="700" dirty="0">
                    <a:latin typeface="Tahoma" panose="020B0604030504040204" pitchFamily="34" charset="0"/>
                    <a:ea typeface="Tahoma" panose="020B0604030504040204" pitchFamily="34" charset="0"/>
                    <a:cs typeface="Tahoma" panose="020B0604030504040204" pitchFamily="34" charset="0"/>
                  </a:rPr>
                  <a:t> are decreasing (-) to increasing (+) </a:t>
                </a:r>
                <a14:m>
                  <m:oMath xmlns:m="http://schemas.openxmlformats.org/officeDocument/2006/math">
                    <m:r>
                      <a:rPr lang="en-US" sz="700" b="0" i="1" smtClean="0">
                        <a:latin typeface="Cambria Math" panose="02040503050406030204" pitchFamily="18" charset="0"/>
                        <a:ea typeface="Tahoma" panose="020B0604030504040204" pitchFamily="34" charset="0"/>
                        <a:cs typeface="Tahoma" panose="020B0604030504040204" pitchFamily="34" charset="0"/>
                      </a:rPr>
                      <m:t>→ </m:t>
                    </m:r>
                  </m:oMath>
                </a14:m>
                <a:r>
                  <a:rPr lang="en-US" sz="700" b="1" dirty="0">
                    <a:latin typeface="Tahoma" panose="020B0604030504040204" pitchFamily="34" charset="0"/>
                    <a:ea typeface="Tahoma" panose="020B0604030504040204" pitchFamily="34" charset="0"/>
                    <a:cs typeface="Tahoma" panose="020B0604030504040204" pitchFamily="34" charset="0"/>
                  </a:rPr>
                  <a:t>relative minimum </a:t>
                </a:r>
              </a:p>
              <a:p>
                <a:pPr marL="285750" indent="-285750">
                  <a:buFont typeface="Arial" panose="020B0604020202020204" pitchFamily="34" charset="0"/>
                  <a:buChar char="•"/>
                </a:pPr>
                <a:r>
                  <a:rPr lang="en-US" sz="700" dirty="0">
                    <a:latin typeface="Tahoma" panose="020B0604030504040204" pitchFamily="34" charset="0"/>
                    <a:ea typeface="Tahoma" panose="020B0604030504040204" pitchFamily="34" charset="0"/>
                    <a:cs typeface="Tahoma" panose="020B0604030504040204" pitchFamily="34" charset="0"/>
                  </a:rPr>
                  <a:t>Where one partial is increasing (+) and other is decreasing (-) or vice versa </a:t>
                </a:r>
                <a14:m>
                  <m:oMath xmlns:m="http://schemas.openxmlformats.org/officeDocument/2006/math">
                    <m:r>
                      <a:rPr lang="en-US" sz="700" b="1" i="1" smtClean="0">
                        <a:latin typeface="Cambria Math" panose="02040503050406030204" pitchFamily="18" charset="0"/>
                        <a:ea typeface="Tahoma" panose="020B0604030504040204" pitchFamily="34" charset="0"/>
                        <a:cs typeface="Tahoma" panose="020B0604030504040204" pitchFamily="34" charset="0"/>
                      </a:rPr>
                      <m:t>→</m:t>
                    </m:r>
                  </m:oMath>
                </a14:m>
                <a:r>
                  <a:rPr lang="en-US" sz="700" b="1" dirty="0">
                    <a:latin typeface="Tahoma" panose="020B0604030504040204" pitchFamily="34" charset="0"/>
                    <a:ea typeface="Tahoma" panose="020B0604030504040204" pitchFamily="34" charset="0"/>
                    <a:cs typeface="Tahoma" panose="020B0604030504040204" pitchFamily="34" charset="0"/>
                  </a:rPr>
                  <a:t> saddle point </a:t>
                </a:r>
              </a:p>
              <a:p>
                <a:pPr marL="285750" indent="-285750">
                  <a:buFont typeface="Arial" panose="020B0604020202020204" pitchFamily="34" charset="0"/>
                  <a:buChar char="•"/>
                </a:pPr>
                <a:r>
                  <a:rPr lang="en-US" sz="700" dirty="0">
                    <a:latin typeface="Tahoma" panose="020B0604030504040204" pitchFamily="34" charset="0"/>
                    <a:ea typeface="Tahoma" panose="020B0604030504040204" pitchFamily="34" charset="0"/>
                    <a:cs typeface="Tahoma" panose="020B0604030504040204" pitchFamily="34" charset="0"/>
                  </a:rPr>
                  <a:t>Second derivative test relates critical points to a discriminant (often in determinant form)</a:t>
                </a:r>
              </a:p>
              <a:p>
                <a:pPr marL="285750" indent="-285750">
                  <a:buFont typeface="Arial" panose="020B0604020202020204" pitchFamily="34" charset="0"/>
                  <a:buChar char="•"/>
                </a:pPr>
                <a:r>
                  <a:rPr lang="en-US" sz="700" i="1" u="sng" dirty="0">
                    <a:latin typeface="Tahoma" panose="020B0604030504040204" pitchFamily="34" charset="0"/>
                    <a:ea typeface="Tahoma" panose="020B0604030504040204" pitchFamily="34" charset="0"/>
                    <a:cs typeface="Tahoma" panose="020B0604030504040204" pitchFamily="34" charset="0"/>
                  </a:rPr>
                  <a:t>Steps:</a:t>
                </a:r>
              </a:p>
              <a:p>
                <a:pPr marL="742950" lvl="1" indent="-285750">
                  <a:buFont typeface="+mj-lt"/>
                  <a:buAutoNum type="arabicPeriod"/>
                </a:pPr>
                <a:r>
                  <a:rPr lang="en-US" sz="700" dirty="0">
                    <a:latin typeface="Tahoma" panose="020B0604030504040204" pitchFamily="34" charset="0"/>
                    <a:ea typeface="Tahoma" panose="020B0604030504040204" pitchFamily="34" charset="0"/>
                    <a:cs typeface="Tahoma" panose="020B0604030504040204" pitchFamily="34" charset="0"/>
                  </a:rPr>
                  <a:t>Find </a:t>
                </a:r>
                <a14:m>
                  <m:oMath xmlns:m="http://schemas.openxmlformats.org/officeDocument/2006/math">
                    <m:sSub>
                      <m:sSubPr>
                        <m:ctrlPr>
                          <a:rPr lang="en-US" sz="700" b="0" i="1" smtClean="0">
                            <a:latin typeface="Cambria Math" panose="02040503050406030204" pitchFamily="18" charset="0"/>
                            <a:ea typeface="Tahoma" panose="020B0604030504040204" pitchFamily="34" charset="0"/>
                            <a:cs typeface="Tahoma" panose="020B0604030504040204" pitchFamily="34" charset="0"/>
                          </a:rPr>
                        </m:ctrlPr>
                      </m:sSubPr>
                      <m:e>
                        <m:r>
                          <a:rPr lang="en-US" sz="700" b="0" i="1" smtClean="0">
                            <a:latin typeface="Cambria Math" panose="02040503050406030204" pitchFamily="18" charset="0"/>
                            <a:ea typeface="Tahoma" panose="020B0604030504040204" pitchFamily="34" charset="0"/>
                            <a:cs typeface="Tahoma" panose="020B0604030504040204" pitchFamily="34" charset="0"/>
                          </a:rPr>
                          <m:t>𝑓</m:t>
                        </m:r>
                      </m:e>
                      <m:sub>
                        <m:r>
                          <a:rPr lang="en-US" sz="700" b="0" i="1" smtClean="0">
                            <a:latin typeface="Cambria Math" panose="02040503050406030204" pitchFamily="18" charset="0"/>
                            <a:ea typeface="Tahoma" panose="020B0604030504040204" pitchFamily="34" charset="0"/>
                            <a:cs typeface="Tahoma" panose="020B0604030504040204" pitchFamily="34" charset="0"/>
                          </a:rPr>
                          <m:t>𝑥</m:t>
                        </m:r>
                      </m:sub>
                    </m:sSub>
                    <m:r>
                      <a:rPr lang="en-US" sz="700" b="0" i="1" smtClean="0">
                        <a:latin typeface="Cambria Math" panose="02040503050406030204" pitchFamily="18" charset="0"/>
                        <a:ea typeface="Tahoma" panose="020B0604030504040204" pitchFamily="34" charset="0"/>
                        <a:cs typeface="Tahoma" panose="020B0604030504040204" pitchFamily="34" charset="0"/>
                      </a:rPr>
                      <m:t>=0</m:t>
                    </m:r>
                  </m:oMath>
                </a14:m>
                <a:r>
                  <a:rPr lang="en-US" sz="700" dirty="0">
                    <a:latin typeface="Tahoma" panose="020B0604030504040204" pitchFamily="34" charset="0"/>
                    <a:ea typeface="Tahoma" panose="020B0604030504040204" pitchFamily="34" charset="0"/>
                    <a:cs typeface="Tahoma" panose="020B0604030504040204" pitchFamily="34" charset="0"/>
                  </a:rPr>
                  <a:t> and </a:t>
                </a:r>
                <a14:m>
                  <m:oMath xmlns:m="http://schemas.openxmlformats.org/officeDocument/2006/math">
                    <m:sSub>
                      <m:sSubPr>
                        <m:ctrlPr>
                          <a:rPr lang="en-US" sz="700" i="1" smtClean="0">
                            <a:latin typeface="Cambria Math" panose="02040503050406030204" pitchFamily="18" charset="0"/>
                            <a:ea typeface="Tahoma" panose="020B0604030504040204" pitchFamily="34" charset="0"/>
                            <a:cs typeface="Tahoma" panose="020B0604030504040204" pitchFamily="34" charset="0"/>
                          </a:rPr>
                        </m:ctrlPr>
                      </m:sSubPr>
                      <m:e>
                        <m:r>
                          <a:rPr lang="en-US" sz="700" i="1">
                            <a:latin typeface="Cambria Math" panose="02040503050406030204" pitchFamily="18" charset="0"/>
                            <a:ea typeface="Tahoma" panose="020B0604030504040204" pitchFamily="34" charset="0"/>
                            <a:cs typeface="Tahoma" panose="020B0604030504040204" pitchFamily="34" charset="0"/>
                          </a:rPr>
                          <m:t>𝑓</m:t>
                        </m:r>
                      </m:e>
                      <m:sub>
                        <m:r>
                          <a:rPr lang="en-US" sz="700" b="0" i="1" smtClean="0">
                            <a:latin typeface="Cambria Math" panose="02040503050406030204" pitchFamily="18" charset="0"/>
                            <a:ea typeface="Tahoma" panose="020B0604030504040204" pitchFamily="34" charset="0"/>
                            <a:cs typeface="Tahoma" panose="020B0604030504040204" pitchFamily="34" charset="0"/>
                          </a:rPr>
                          <m:t>𝑦</m:t>
                        </m:r>
                      </m:sub>
                    </m:sSub>
                    <m:r>
                      <a:rPr lang="en-US" sz="700" b="0" i="1" smtClean="0">
                        <a:latin typeface="Cambria Math" panose="02040503050406030204" pitchFamily="18" charset="0"/>
                        <a:ea typeface="Tahoma" panose="020B0604030504040204" pitchFamily="34" charset="0"/>
                        <a:cs typeface="Tahoma" panose="020B0604030504040204" pitchFamily="34" charset="0"/>
                      </a:rPr>
                      <m:t>=0</m:t>
                    </m:r>
                  </m:oMath>
                </a14:m>
                <a:endParaRPr lang="en-US" sz="7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mj-lt"/>
                  <a:buAutoNum type="arabicPeriod"/>
                </a:pPr>
                <a:r>
                  <a:rPr lang="en-US" sz="700" dirty="0">
                    <a:latin typeface="Tahoma" panose="020B0604030504040204" pitchFamily="34" charset="0"/>
                    <a:ea typeface="Tahoma" panose="020B0604030504040204" pitchFamily="34" charset="0"/>
                    <a:cs typeface="Tahoma" panose="020B0604030504040204" pitchFamily="34" charset="0"/>
                  </a:rPr>
                  <a:t>Find critical points</a:t>
                </a:r>
              </a:p>
              <a:p>
                <a:pPr marL="742950" lvl="1" indent="-285750">
                  <a:buFont typeface="+mj-lt"/>
                  <a:buAutoNum type="arabicPeriod"/>
                </a:pPr>
                <a:r>
                  <a:rPr lang="en-US" sz="700" dirty="0">
                    <a:latin typeface="Tahoma" panose="020B0604030504040204" pitchFamily="34" charset="0"/>
                    <a:ea typeface="Tahoma" panose="020B0604030504040204" pitchFamily="34" charset="0"/>
                    <a:cs typeface="Tahoma" panose="020B0604030504040204" pitchFamily="34" charset="0"/>
                  </a:rPr>
                  <a:t>Find </a:t>
                </a:r>
                <a14:m>
                  <m:oMath xmlns:m="http://schemas.openxmlformats.org/officeDocument/2006/math">
                    <m:r>
                      <a:rPr lang="en-US" sz="700" b="0" i="1" smtClean="0">
                        <a:latin typeface="Cambria Math" panose="02040503050406030204" pitchFamily="18" charset="0"/>
                        <a:ea typeface="Tahoma" panose="020B0604030504040204" pitchFamily="34" charset="0"/>
                        <a:cs typeface="Tahoma" panose="020B0604030504040204" pitchFamily="34" charset="0"/>
                      </a:rPr>
                      <m:t>𝐷</m:t>
                    </m:r>
                    <m:r>
                      <a:rPr lang="en-US" sz="700" b="0" i="1" smtClean="0">
                        <a:latin typeface="Cambria Math" panose="02040503050406030204" pitchFamily="18" charset="0"/>
                        <a:ea typeface="Tahoma" panose="020B0604030504040204" pitchFamily="34" charset="0"/>
                        <a:cs typeface="Tahoma" panose="020B0604030504040204" pitchFamily="34" charset="0"/>
                      </a:rPr>
                      <m:t>(</m:t>
                    </m:r>
                    <m:r>
                      <a:rPr lang="en-US" sz="700" b="0" i="1" smtClean="0">
                        <a:latin typeface="Cambria Math" panose="02040503050406030204" pitchFamily="18" charset="0"/>
                        <a:ea typeface="Tahoma" panose="020B0604030504040204" pitchFamily="34" charset="0"/>
                        <a:cs typeface="Tahoma" panose="020B0604030504040204" pitchFamily="34" charset="0"/>
                      </a:rPr>
                      <m:t>𝑥</m:t>
                    </m:r>
                    <m:r>
                      <a:rPr lang="en-US" sz="700" b="0" i="1" smtClean="0">
                        <a:latin typeface="Cambria Math" panose="02040503050406030204" pitchFamily="18" charset="0"/>
                        <a:ea typeface="Tahoma" panose="020B0604030504040204" pitchFamily="34" charset="0"/>
                        <a:cs typeface="Tahoma" panose="020B0604030504040204" pitchFamily="34" charset="0"/>
                      </a:rPr>
                      <m:t>,</m:t>
                    </m:r>
                    <m:r>
                      <a:rPr lang="en-US" sz="700" b="0" i="1" smtClean="0">
                        <a:latin typeface="Cambria Math" panose="02040503050406030204" pitchFamily="18" charset="0"/>
                        <a:ea typeface="Tahoma" panose="020B0604030504040204" pitchFamily="34" charset="0"/>
                        <a:cs typeface="Tahoma" panose="020B0604030504040204" pitchFamily="34" charset="0"/>
                      </a:rPr>
                      <m:t>𝑦</m:t>
                    </m:r>
                    <m:r>
                      <a:rPr lang="en-US" sz="700" b="0" i="1" smtClean="0">
                        <a:latin typeface="Cambria Math" panose="02040503050406030204" pitchFamily="18" charset="0"/>
                        <a:ea typeface="Tahoma" panose="020B0604030504040204" pitchFamily="34" charset="0"/>
                        <a:cs typeface="Tahoma" panose="020B0604030504040204" pitchFamily="34" charset="0"/>
                      </a:rPr>
                      <m:t>)</m:t>
                    </m:r>
                  </m:oMath>
                </a14:m>
                <a:endParaRPr lang="en-US" sz="7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mj-lt"/>
                  <a:buAutoNum type="arabicPeriod"/>
                </a:pPr>
                <a:r>
                  <a:rPr lang="en-US" sz="700" dirty="0">
                    <a:latin typeface="Tahoma" panose="020B0604030504040204" pitchFamily="34" charset="0"/>
                    <a:ea typeface="Tahoma" panose="020B0604030504040204" pitchFamily="34" charset="0"/>
                    <a:cs typeface="Tahoma" panose="020B0604030504040204" pitchFamily="34" charset="0"/>
                  </a:rPr>
                  <a:t>Plug in critical points </a:t>
                </a:r>
              </a:p>
            </p:txBody>
          </p:sp>
        </mc:Choice>
        <mc:Fallback xmlns="">
          <p:sp>
            <p:nvSpPr>
              <p:cNvPr id="20" name="TextBox 19">
                <a:extLst>
                  <a:ext uri="{FF2B5EF4-FFF2-40B4-BE49-F238E27FC236}">
                    <a16:creationId xmlns:a16="http://schemas.microsoft.com/office/drawing/2014/main" id="{04AABFFF-934A-43D3-81AE-9F2048CC4AB6}"/>
                  </a:ext>
                </a:extLst>
              </p:cNvPr>
              <p:cNvSpPr txBox="1">
                <a:spLocks noRot="1" noChangeAspect="1" noMove="1" noResize="1" noEditPoints="1" noAdjustHandles="1" noChangeArrowheads="1" noChangeShapeType="1" noTextEdit="1"/>
              </p:cNvSpPr>
              <p:nvPr/>
            </p:nvSpPr>
            <p:spPr>
              <a:xfrm>
                <a:off x="2114575" y="399108"/>
                <a:ext cx="2450267" cy="151810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500505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7"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Second Derivative Test</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89</a:t>
            </a:fld>
            <a:r>
              <a:rPr spc="-55" dirty="0"/>
              <a:t> </a:t>
            </a:r>
            <a:r>
              <a:rPr spc="35" dirty="0"/>
              <a:t>/</a:t>
            </a:r>
            <a:endParaRPr spc="-55" dirty="0"/>
          </a:p>
        </p:txBody>
      </p:sp>
      <p:pic>
        <p:nvPicPr>
          <p:cNvPr id="19" name="Picture 18">
            <a:extLst>
              <a:ext uri="{FF2B5EF4-FFF2-40B4-BE49-F238E27FC236}">
                <a16:creationId xmlns:a16="http://schemas.microsoft.com/office/drawing/2014/main" id="{799B296E-558D-4D1C-80A8-0C8CC4CFDF0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2865" y="2680312"/>
            <a:ext cx="1783619" cy="283429"/>
          </a:xfrm>
          <a:prstGeom prst="rect">
            <a:avLst/>
          </a:prstGeom>
        </p:spPr>
      </p:pic>
      <p:pic>
        <p:nvPicPr>
          <p:cNvPr id="21" name="Picture 20">
            <a:extLst>
              <a:ext uri="{FF2B5EF4-FFF2-40B4-BE49-F238E27FC236}">
                <a16:creationId xmlns:a16="http://schemas.microsoft.com/office/drawing/2014/main" id="{4B000788-5828-43B9-9CC1-9C014D9064E1}"/>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321" y="3139833"/>
            <a:ext cx="3408762" cy="134095"/>
          </a:xfrm>
          <a:prstGeom prst="rect">
            <a:avLst/>
          </a:prstGeom>
        </p:spPr>
      </p:pic>
      <p:pic>
        <p:nvPicPr>
          <p:cNvPr id="23" name="Picture 22">
            <a:extLst>
              <a:ext uri="{FF2B5EF4-FFF2-40B4-BE49-F238E27FC236}">
                <a16:creationId xmlns:a16="http://schemas.microsoft.com/office/drawing/2014/main" id="{6C86E911-FFB8-468A-8AC2-388EAEC4A47F}"/>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2865" y="2982090"/>
            <a:ext cx="3173333" cy="134095"/>
          </a:xfrm>
          <a:prstGeom prst="rect">
            <a:avLst/>
          </a:prstGeom>
        </p:spPr>
      </p:pic>
      <p:pic>
        <p:nvPicPr>
          <p:cNvPr id="25" name="Picture 24">
            <a:extLst>
              <a:ext uri="{FF2B5EF4-FFF2-40B4-BE49-F238E27FC236}">
                <a16:creationId xmlns:a16="http://schemas.microsoft.com/office/drawing/2014/main" id="{5D7D8BB5-90AD-461E-BCF3-81D57BCC699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464581" y="539894"/>
            <a:ext cx="1504762" cy="309333"/>
          </a:xfrm>
          <a:prstGeom prst="rect">
            <a:avLst/>
          </a:prstGeom>
        </p:spPr>
      </p:pic>
      <p:pic>
        <p:nvPicPr>
          <p:cNvPr id="27" name="Picture 26">
            <a:extLst>
              <a:ext uri="{FF2B5EF4-FFF2-40B4-BE49-F238E27FC236}">
                <a16:creationId xmlns:a16="http://schemas.microsoft.com/office/drawing/2014/main" id="{27ADF7EB-C985-41D9-AB27-D6BA9D4BAA9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136389" y="947317"/>
            <a:ext cx="2335238" cy="176762"/>
          </a:xfrm>
          <a:prstGeom prst="rect">
            <a:avLst/>
          </a:prstGeom>
        </p:spPr>
      </p:pic>
      <p:pic>
        <p:nvPicPr>
          <p:cNvPr id="29" name="Picture 28">
            <a:extLst>
              <a:ext uri="{FF2B5EF4-FFF2-40B4-BE49-F238E27FC236}">
                <a16:creationId xmlns:a16="http://schemas.microsoft.com/office/drawing/2014/main" id="{7BD53B1B-6DEB-4F69-A031-BE88CE25303A}"/>
              </a:ext>
            </a:extLst>
          </p:cNvPr>
          <p:cNvPicPr>
            <a:picLocks noChangeAspect="1"/>
          </p:cNvPicPr>
          <p:nvPr/>
        </p:nvPicPr>
        <p:blipFill>
          <a:blip r:embed="rId13"/>
          <a:stretch>
            <a:fillRect/>
          </a:stretch>
        </p:blipFill>
        <p:spPr>
          <a:xfrm>
            <a:off x="399957" y="1222169"/>
            <a:ext cx="3808102" cy="1386609"/>
          </a:xfrm>
          <a:prstGeom prst="rect">
            <a:avLst/>
          </a:prstGeom>
        </p:spPr>
      </p:pic>
    </p:spTree>
    <p:extLst>
      <p:ext uri="{BB962C8B-B14F-4D97-AF65-F5344CB8AC3E}">
        <p14:creationId xmlns:p14="http://schemas.microsoft.com/office/powerpoint/2010/main" val="414863626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580"/>
              </a:lnSpc>
            </a:pPr>
            <a:fld id="{81D60167-4931-47E6-BA6A-407CBD079E47}" type="slidenum">
              <a:rPr spc="-55" dirty="0"/>
              <a:t>9</a:t>
            </a:fld>
            <a:r>
              <a:rPr spc="-55" dirty="0"/>
              <a:t> </a:t>
            </a:r>
            <a:r>
              <a:rPr spc="35" dirty="0"/>
              <a:t>/</a:t>
            </a:r>
            <a:r>
              <a:rPr spc="-15" dirty="0"/>
              <a:t> </a:t>
            </a:r>
            <a:r>
              <a:rPr lang="en-US" spc="-55" dirty="0"/>
              <a:t>11</a:t>
            </a:r>
            <a:endParaRPr spc="-55" dirty="0"/>
          </a:p>
        </p:txBody>
      </p:sp>
      <p:sp>
        <p:nvSpPr>
          <p:cNvPr id="14" name="Rectangle 13">
            <a:extLst>
              <a:ext uri="{FF2B5EF4-FFF2-40B4-BE49-F238E27FC236}">
                <a16:creationId xmlns:a16="http://schemas.microsoft.com/office/drawing/2014/main" id="{1712F569-27A8-A5F0-3EB9-134803C4A70E}"/>
              </a:ext>
            </a:extLst>
          </p:cNvPr>
          <p:cNvSpPr/>
          <p:nvPr/>
        </p:nvSpPr>
        <p:spPr>
          <a:xfrm>
            <a:off x="1335363" y="1268710"/>
            <a:ext cx="1939377"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START</a:t>
            </a:r>
          </a:p>
        </p:txBody>
      </p:sp>
      <p:sp>
        <p:nvSpPr>
          <p:cNvPr id="5" name="object 12">
            <a:extLst>
              <a:ext uri="{FF2B5EF4-FFF2-40B4-BE49-F238E27FC236}">
                <a16:creationId xmlns:a16="http://schemas.microsoft.com/office/drawing/2014/main" id="{BFFA9D35-252E-D1BE-FDE8-0F7F5A26228D}"/>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spTree>
    <p:extLst>
      <p:ext uri="{BB962C8B-B14F-4D97-AF65-F5344CB8AC3E}">
        <p14:creationId xmlns:p14="http://schemas.microsoft.com/office/powerpoint/2010/main" val="3601195688"/>
      </p:ext>
    </p:extLst>
  </p:cSld>
  <p:clrMapOvr>
    <a:masterClrMapping/>
  </p:clrMapOvr>
  <p:transition>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90</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183AE67-5999-42A6-800F-1FE32A5C8B10}"/>
                  </a:ext>
                </a:extLst>
              </p:cNvPr>
              <p:cNvSpPr txBox="1"/>
              <p:nvPr/>
            </p:nvSpPr>
            <p:spPr>
              <a:xfrm>
                <a:off x="1409565" y="2465665"/>
                <a:ext cx="2045512" cy="907941"/>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14:m>
                  <m:oMath xmlns:m="http://schemas.openxmlformats.org/officeDocument/2006/math">
                    <m:r>
                      <a:rPr lang="en-US" sz="600" b="0" i="1" dirty="0" smtClean="0">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latin typeface="Cambria Math" panose="02040503050406030204" pitchFamily="18" charset="0"/>
                        <a:ea typeface="Cambria" panose="02040503050406030204" pitchFamily="18" charset="0"/>
                        <a:cs typeface="Tahoma" panose="020B0604030504040204" pitchFamily="34" charset="0"/>
                      </a:rPr>
                      <m:t>=1</m:t>
                    </m:r>
                  </m:oMath>
                </a14:m>
                <a:endParaRPr lang="en-US" sz="600" b="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14:m>
                  <m:oMath xmlns:m="http://schemas.openxmlformats.org/officeDocument/2006/math">
                    <m:r>
                      <a:rPr lang="en-US" sz="600" b="0" i="1" dirty="0" smtClean="0">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latin typeface="Cambria Math" panose="02040503050406030204" pitchFamily="18" charset="0"/>
                        <a:ea typeface="Cambria" panose="02040503050406030204" pitchFamily="18" charset="0"/>
                        <a:cs typeface="Tahoma" panose="020B0604030504040204" pitchFamily="34" charset="0"/>
                      </a:rPr>
                      <m:t>=2</m:t>
                    </m:r>
                  </m:oMath>
                </a14:m>
                <a:endParaRPr lang="en-US" sz="60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14:m>
                  <m:oMath xmlns:m="http://schemas.openxmlformats.org/officeDocument/2006/math">
                    <m:r>
                      <a:rPr lang="en-US" sz="600" b="0" i="1" dirty="0" smtClean="0">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latin typeface="Cambria Math" panose="02040503050406030204" pitchFamily="18" charset="0"/>
                        <a:ea typeface="Cambria" panose="02040503050406030204" pitchFamily="18" charset="0"/>
                        <a:cs typeface="Tahoma" panose="020B0604030504040204" pitchFamily="34" charset="0"/>
                      </a:rPr>
                      <m:t>=3</m:t>
                    </m:r>
                  </m:oMath>
                </a14:m>
                <a:endParaRPr lang="en-US" sz="600" b="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14:m>
                  <m:oMath xmlns:m="http://schemas.openxmlformats.org/officeDocument/2006/math">
                    <m:r>
                      <a:rPr lang="en-US" sz="600" b="0" i="1" dirty="0" smtClean="0">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latin typeface="Cambria Math" panose="02040503050406030204" pitchFamily="18" charset="0"/>
                        <a:ea typeface="Cambria" panose="02040503050406030204" pitchFamily="18" charset="0"/>
                        <a:cs typeface="Tahoma" panose="020B0604030504040204" pitchFamily="34" charset="0"/>
                      </a:rPr>
                      <m:t>=4</m:t>
                    </m:r>
                  </m:oMath>
                </a14:m>
                <a:endParaRPr lang="en-US" sz="600" b="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14:m>
                  <m:oMath xmlns:m="http://schemas.openxmlformats.org/officeDocument/2006/math">
                    <m:r>
                      <a:rPr lang="en-US" sz="600" b="0" i="1" dirty="0" smtClean="0">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latin typeface="Cambria Math" panose="02040503050406030204" pitchFamily="18" charset="0"/>
                        <a:ea typeface="Cambria" panose="02040503050406030204" pitchFamily="18" charset="0"/>
                        <a:cs typeface="Tahoma" panose="020B0604030504040204" pitchFamily="34" charset="0"/>
                      </a:rPr>
                      <m:t>=5</m:t>
                    </m:r>
                  </m:oMath>
                </a14:m>
                <a:endParaRPr lang="en-US" sz="600" b="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14:m>
                  <m:oMath xmlns:m="http://schemas.openxmlformats.org/officeDocument/2006/math">
                    <m:r>
                      <a:rPr lang="en-US" sz="600" b="0" i="1" dirty="0" smtClean="0">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latin typeface="Cambria Math" panose="02040503050406030204" pitchFamily="18" charset="0"/>
                        <a:ea typeface="Cambria" panose="02040503050406030204" pitchFamily="18" charset="0"/>
                        <a:cs typeface="Tahoma" panose="020B0604030504040204" pitchFamily="34" charset="0"/>
                      </a:rPr>
                      <m:t>=6</m:t>
                    </m:r>
                  </m:oMath>
                </a14:m>
                <a:endParaRPr lang="en-US" sz="600" b="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endParaRPr lang="en-US" sz="600" b="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mc:Choice>
        <mc:Fallback xmlns="">
          <p:sp>
            <p:nvSpPr>
              <p:cNvPr id="45" name="TextBox 44">
                <a:extLst>
                  <a:ext uri="{FF2B5EF4-FFF2-40B4-BE49-F238E27FC236}">
                    <a16:creationId xmlns:a16="http://schemas.microsoft.com/office/drawing/2014/main" id="{D183AE67-5999-42A6-800F-1FE32A5C8B10}"/>
                  </a:ext>
                </a:extLst>
              </p:cNvPr>
              <p:cNvSpPr txBox="1">
                <a:spLocks noRot="1" noChangeAspect="1" noMove="1" noResize="1" noEditPoints="1" noAdjustHandles="1" noChangeArrowheads="1" noChangeShapeType="1" noTextEdit="1"/>
              </p:cNvSpPr>
              <p:nvPr/>
            </p:nvSpPr>
            <p:spPr>
              <a:xfrm>
                <a:off x="1409565" y="2465665"/>
                <a:ext cx="2045512" cy="907941"/>
              </a:xfrm>
              <a:prstGeom prst="rect">
                <a:avLst/>
              </a:prstGeom>
              <a:blipFill>
                <a:blip r:embed="rId4"/>
                <a:stretch>
                  <a:fillRect/>
                </a:stretch>
              </a:blipFill>
            </p:spPr>
            <p:txBody>
              <a:bodyPr/>
              <a:lstStyle/>
              <a:p>
                <a:r>
                  <a:rPr lang="en-US">
                    <a:noFill/>
                  </a:rPr>
                  <a:t> </a:t>
                </a:r>
              </a:p>
            </p:txBody>
          </p:sp>
        </mc:Fallback>
      </mc:AlternateContent>
      <p:sp>
        <p:nvSpPr>
          <p:cNvPr id="23" name="object 12">
            <a:extLst>
              <a:ext uri="{FF2B5EF4-FFF2-40B4-BE49-F238E27FC236}">
                <a16:creationId xmlns:a16="http://schemas.microsoft.com/office/drawing/2014/main" id="{3B23D13B-250B-45C9-B35E-B533FC7B3A8B}"/>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pic>
        <p:nvPicPr>
          <p:cNvPr id="4" name="Picture 3">
            <a:extLst>
              <a:ext uri="{FF2B5EF4-FFF2-40B4-BE49-F238E27FC236}">
                <a16:creationId xmlns:a16="http://schemas.microsoft.com/office/drawing/2014/main" id="{48782FAB-904A-4D90-8E39-F3A49756A839}"/>
              </a:ext>
            </a:extLst>
          </p:cNvPr>
          <p:cNvPicPr>
            <a:picLocks noChangeAspect="1"/>
          </p:cNvPicPr>
          <p:nvPr/>
        </p:nvPicPr>
        <p:blipFill>
          <a:blip r:embed="rId5"/>
          <a:stretch>
            <a:fillRect/>
          </a:stretch>
        </p:blipFill>
        <p:spPr>
          <a:xfrm>
            <a:off x="83641" y="461810"/>
            <a:ext cx="4440733" cy="277546"/>
          </a:xfrm>
          <a:prstGeom prst="rect">
            <a:avLst/>
          </a:prstGeom>
        </p:spPr>
      </p:pic>
    </p:spTree>
    <p:extLst>
      <p:ext uri="{BB962C8B-B14F-4D97-AF65-F5344CB8AC3E}">
        <p14:creationId xmlns:p14="http://schemas.microsoft.com/office/powerpoint/2010/main" val="2556807370"/>
      </p:ext>
    </p:extLst>
  </p:cSld>
  <p:clrMapOvr>
    <a:masterClrMapping/>
  </p:clrMapOvr>
  <p:transition>
    <p:cu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1"/>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chemeClr val="tx1">
              <a:lumMod val="85000"/>
              <a:lumOff val="15000"/>
            </a:schemeClr>
          </a:solidFill>
        </p:spPr>
        <p:txBody>
          <a:bodyPr wrap="square" lIns="0" tIns="0" rIns="0" bIns="0" rtlCol="0"/>
          <a:lstStyle/>
          <a:p>
            <a:endParaRPr dirty="0"/>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chemeClr val="tx1"/>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76944"/>
          </a:xfrm>
          <a:prstGeom prst="rect">
            <a:avLst/>
          </a:prstGeom>
        </p:spPr>
        <p:txBody>
          <a:bodyPr vert="horz" wrap="square" lIns="0" tIns="0" rIns="0" bIns="0" rtlCol="0">
            <a:spAutoFit/>
          </a:bodyPr>
          <a:lstStyle/>
          <a:p>
            <a:pPr marL="12700">
              <a:lnSpc>
                <a:spcPts val="580"/>
              </a:lnSpc>
            </a:pPr>
            <a:r>
              <a:rPr sz="500" spc="5" dirty="0">
                <a:solidFill>
                  <a:srgbClr val="F3B275"/>
                </a:solidFill>
                <a:latin typeface="Verdana"/>
                <a:cs typeface="Verdana"/>
                <a:hlinkClick r:id="" action="ppaction://noaction">
                  <a:extLst>
                    <a:ext uri="{A12FA001-AC4F-418D-AE19-62706E023703}">
                      <ahyp:hlinkClr xmlns:ahyp="http://schemas.microsoft.com/office/drawing/2018/hyperlinkcolor" val="tx"/>
                    </a:ext>
                  </a:extLst>
                </a:hlinkClick>
              </a:rPr>
              <a:t>AEW</a:t>
            </a:r>
            <a:endParaRPr sz="500" dirty="0">
              <a:solidFill>
                <a:srgbClr val="F3B275"/>
              </a:solidFill>
              <a:latin typeface="Verdana"/>
              <a:cs typeface="Verdana"/>
            </a:endParaRP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91</a:t>
            </a:fld>
            <a:r>
              <a:rPr spc="-55" dirty="0"/>
              <a:t> </a:t>
            </a:r>
            <a:r>
              <a:rPr spc="35" dirty="0"/>
              <a:t>/</a:t>
            </a:r>
            <a:endParaRPr spc="-55" dirty="0"/>
          </a:p>
        </p:txBody>
      </p:sp>
      <p:sp>
        <p:nvSpPr>
          <p:cNvPr id="30" name="object 3 2">
            <a:extLst>
              <a:ext uri="{FF2B5EF4-FFF2-40B4-BE49-F238E27FC236}">
                <a16:creationId xmlns:a16="http://schemas.microsoft.com/office/drawing/2014/main" id="{E281E6FB-4A48-40CD-8646-AE83F769290A}"/>
              </a:ext>
            </a:extLst>
          </p:cNvPr>
          <p:cNvSpPr/>
          <p:nvPr/>
        </p:nvSpPr>
        <p:spPr>
          <a:xfrm>
            <a:off x="4233914" y="6399"/>
            <a:ext cx="374103" cy="365661"/>
          </a:xfrm>
          <a:prstGeom prst="rect">
            <a:avLst/>
          </a:prstGeom>
          <a:blipFill>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artisticChalkSketch/>
                      </a14:imgEffect>
                    </a14:imgLayer>
                  </a14:imgProps>
                </a:ext>
              </a:extLst>
            </a:blip>
            <a:stretch>
              <a:fillRect/>
            </a:stretch>
          </a:blipFill>
        </p:spPr>
        <p:txBody>
          <a:bodyPr wrap="square" lIns="0" tIns="0" rIns="0" bIns="0" rtlCol="0"/>
          <a:lstStyle/>
          <a:p>
            <a:endParaRPr dirty="0"/>
          </a:p>
        </p:txBody>
      </p:sp>
      <p:sp>
        <p:nvSpPr>
          <p:cNvPr id="22" name="object 5">
            <a:extLst>
              <a:ext uri="{FF2B5EF4-FFF2-40B4-BE49-F238E27FC236}">
                <a16:creationId xmlns:a16="http://schemas.microsoft.com/office/drawing/2014/main" id="{5D195C2C-D46C-46D5-A8D9-D09BBE0A4F54}"/>
              </a:ext>
            </a:extLst>
          </p:cNvPr>
          <p:cNvSpPr txBox="1"/>
          <p:nvPr/>
        </p:nvSpPr>
        <p:spPr>
          <a:xfrm>
            <a:off x="95300" y="39215"/>
            <a:ext cx="3886150" cy="232756"/>
          </a:xfrm>
          <a:prstGeom prst="rect">
            <a:avLst/>
          </a:prstGeom>
        </p:spPr>
        <p:txBody>
          <a:bodyPr vert="horz" wrap="square" lIns="0" tIns="17145" rIns="0" bIns="0" rtlCol="0">
            <a:spAutoFit/>
          </a:bodyPr>
          <a:lstStyle/>
          <a:p>
            <a:pPr marL="12700">
              <a:lnSpc>
                <a:spcPct val="100000"/>
              </a:lnSpc>
              <a:spcBef>
                <a:spcPts val="135"/>
              </a:spcBef>
            </a:pPr>
            <a:r>
              <a:rPr lang="en-US" sz="1400" dirty="0">
                <a:solidFill>
                  <a:srgbClr val="F3B275"/>
                </a:solidFill>
                <a:latin typeface="Tahoma"/>
                <a:cs typeface="Tahoma"/>
              </a:rPr>
              <a:t>Lecture Question</a:t>
            </a:r>
          </a:p>
        </p:txBody>
      </p:sp>
      <p:sp>
        <p:nvSpPr>
          <p:cNvPr id="59" name="Rectangle 58">
            <a:extLst>
              <a:ext uri="{FF2B5EF4-FFF2-40B4-BE49-F238E27FC236}">
                <a16:creationId xmlns:a16="http://schemas.microsoft.com/office/drawing/2014/main" id="{F52E6C44-321B-4BAE-9BD9-A3D41774736B}"/>
              </a:ext>
            </a:extLst>
          </p:cNvPr>
          <p:cNvSpPr/>
          <p:nvPr/>
        </p:nvSpPr>
        <p:spPr>
          <a:xfrm>
            <a:off x="12227" y="2272850"/>
            <a:ext cx="171450" cy="257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183AE67-5999-42A6-800F-1FE32A5C8B10}"/>
                  </a:ext>
                </a:extLst>
              </p:cNvPr>
              <p:cNvSpPr txBox="1"/>
              <p:nvPr/>
            </p:nvSpPr>
            <p:spPr>
              <a:xfrm>
                <a:off x="1409565" y="2465665"/>
                <a:ext cx="2045512" cy="907941"/>
              </a:xfrm>
              <a:prstGeom prst="rect">
                <a:avLst/>
              </a:prstGeom>
              <a:noFill/>
            </p:spPr>
            <p:txBody>
              <a:bodyPr wrap="square" rtlCol="0">
                <a:spAutoFit/>
              </a:bodyPr>
              <a:lstStyle/>
              <a:p>
                <a:r>
                  <a:rPr lang="en-US" sz="600" b="1" dirty="0">
                    <a:latin typeface="Cambria" panose="02040503050406030204" pitchFamily="18" charset="0"/>
                    <a:ea typeface="Cambria" panose="02040503050406030204" pitchFamily="18" charset="0"/>
                    <a:cs typeface="Tahoma" panose="020B0604030504040204" pitchFamily="34" charset="0"/>
                  </a:rPr>
                  <a:t>Answer Choices: </a:t>
                </a:r>
              </a:p>
              <a:p>
                <a:pPr marL="685800" lvl="1" indent="-228600">
                  <a:buFont typeface="+mj-lt"/>
                  <a:buAutoNum type="alphaUcPeriod"/>
                </a:pPr>
                <a14:m>
                  <m:oMath xmlns:m="http://schemas.openxmlformats.org/officeDocument/2006/math">
                    <m:r>
                      <a:rPr lang="en-US" sz="600" b="0" i="1" dirty="0" smtClean="0">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latin typeface="Cambria Math" panose="02040503050406030204" pitchFamily="18" charset="0"/>
                        <a:ea typeface="Cambria" panose="02040503050406030204" pitchFamily="18" charset="0"/>
                        <a:cs typeface="Tahoma" panose="020B0604030504040204" pitchFamily="34" charset="0"/>
                      </a:rPr>
                      <m:t>=1</m:t>
                    </m:r>
                  </m:oMath>
                </a14:m>
                <a:endParaRPr lang="en-US" sz="600" b="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14:m>
                  <m:oMath xmlns:m="http://schemas.openxmlformats.org/officeDocument/2006/math">
                    <m:r>
                      <a:rPr lang="en-US" sz="600" b="0" i="1" dirty="0" smtClean="0">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latin typeface="Cambria Math" panose="02040503050406030204" pitchFamily="18" charset="0"/>
                        <a:ea typeface="Cambria" panose="02040503050406030204" pitchFamily="18" charset="0"/>
                        <a:cs typeface="Tahoma" panose="020B0604030504040204" pitchFamily="34" charset="0"/>
                      </a:rPr>
                      <m:t>=2</m:t>
                    </m:r>
                  </m:oMath>
                </a14:m>
                <a:endParaRPr lang="en-US" sz="60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14:m>
                  <m:oMath xmlns:m="http://schemas.openxmlformats.org/officeDocument/2006/math">
                    <m:r>
                      <a:rPr lang="en-US" sz="600" b="0" i="1" dirty="0" smtClean="0">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latin typeface="Cambria Math" panose="02040503050406030204" pitchFamily="18" charset="0"/>
                        <a:ea typeface="Cambria" panose="02040503050406030204" pitchFamily="18" charset="0"/>
                        <a:cs typeface="Tahoma" panose="020B0604030504040204" pitchFamily="34" charset="0"/>
                      </a:rPr>
                      <m:t>=3</m:t>
                    </m:r>
                  </m:oMath>
                </a14:m>
                <a:endParaRPr lang="en-US" sz="600" b="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14:m>
                  <m:oMath xmlns:m="http://schemas.openxmlformats.org/officeDocument/2006/math">
                    <m:r>
                      <a:rPr lang="en-US" sz="600" b="0" i="1" dirty="0" smtClean="0">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latin typeface="Cambria Math" panose="02040503050406030204" pitchFamily="18" charset="0"/>
                        <a:ea typeface="Cambria" panose="02040503050406030204" pitchFamily="18" charset="0"/>
                        <a:cs typeface="Tahoma" panose="020B0604030504040204" pitchFamily="34" charset="0"/>
                      </a:rPr>
                      <m:t>=4</m:t>
                    </m:r>
                  </m:oMath>
                </a14:m>
                <a:endParaRPr lang="en-US" sz="600" b="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14:m>
                  <m:oMath xmlns:m="http://schemas.openxmlformats.org/officeDocument/2006/math">
                    <m:r>
                      <a:rPr lang="en-US" sz="600" b="0" i="1" dirty="0" smtClean="0">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latin typeface="Cambria Math" panose="02040503050406030204" pitchFamily="18" charset="0"/>
                        <a:ea typeface="Cambria" panose="02040503050406030204" pitchFamily="18" charset="0"/>
                        <a:cs typeface="Tahoma" panose="020B0604030504040204" pitchFamily="34" charset="0"/>
                      </a:rPr>
                      <m:t>=5</m:t>
                    </m:r>
                  </m:oMath>
                </a14:m>
                <a:endParaRPr lang="en-US" sz="600" b="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14:m>
                  <m:oMath xmlns:m="http://schemas.openxmlformats.org/officeDocument/2006/math">
                    <m:r>
                      <a:rPr lang="en-US" sz="600" b="0" i="1" dirty="0" smtClean="0">
                        <a:solidFill>
                          <a:srgbClr val="FF0000"/>
                        </a:solidFill>
                        <a:latin typeface="Cambria Math" panose="02040503050406030204" pitchFamily="18" charset="0"/>
                        <a:ea typeface="Cambria" panose="02040503050406030204" pitchFamily="18" charset="0"/>
                        <a:cs typeface="Tahoma" panose="020B0604030504040204" pitchFamily="34" charset="0"/>
                      </a:rPr>
                      <m:t>𝑘</m:t>
                    </m:r>
                    <m:r>
                      <a:rPr lang="en-US" sz="600" b="0" i="1" dirty="0" smtClean="0">
                        <a:solidFill>
                          <a:srgbClr val="FF0000"/>
                        </a:solidFill>
                        <a:latin typeface="Cambria Math" panose="02040503050406030204" pitchFamily="18" charset="0"/>
                        <a:ea typeface="Cambria" panose="02040503050406030204" pitchFamily="18" charset="0"/>
                        <a:cs typeface="Tahoma" panose="020B0604030504040204" pitchFamily="34" charset="0"/>
                      </a:rPr>
                      <m:t>=6</m:t>
                    </m:r>
                  </m:oMath>
                </a14:m>
                <a:endParaRPr lang="en-US" sz="600" b="0" dirty="0">
                  <a:solidFill>
                    <a:srgbClr val="FF0000"/>
                  </a:solidFill>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endParaRPr lang="en-US" sz="600" b="0" dirty="0">
                  <a:latin typeface="Cambria" panose="02040503050406030204" pitchFamily="18" charset="0"/>
                  <a:ea typeface="Cambria" panose="02040503050406030204" pitchFamily="18" charset="0"/>
                  <a:cs typeface="Tahoma" panose="020B0604030504040204" pitchFamily="34" charset="0"/>
                </a:endParaRPr>
              </a:p>
              <a:p>
                <a:pPr marL="685800" lvl="1" indent="-228600">
                  <a:buFont typeface="+mj-lt"/>
                  <a:buAutoNum type="alphaUcPeriod"/>
                </a:pPr>
                <a:endParaRPr lang="en-US" sz="500" dirty="0">
                  <a:latin typeface="Cambria" panose="02040503050406030204" pitchFamily="18" charset="0"/>
                  <a:ea typeface="Cambria" panose="02040503050406030204" pitchFamily="18" charset="0"/>
                  <a:cs typeface="Tahoma" panose="020B0604030504040204" pitchFamily="34" charset="0"/>
                </a:endParaRPr>
              </a:p>
            </p:txBody>
          </p:sp>
        </mc:Choice>
        <mc:Fallback xmlns="">
          <p:sp>
            <p:nvSpPr>
              <p:cNvPr id="45" name="TextBox 44">
                <a:extLst>
                  <a:ext uri="{FF2B5EF4-FFF2-40B4-BE49-F238E27FC236}">
                    <a16:creationId xmlns:a16="http://schemas.microsoft.com/office/drawing/2014/main" id="{D183AE67-5999-42A6-800F-1FE32A5C8B10}"/>
                  </a:ext>
                </a:extLst>
              </p:cNvPr>
              <p:cNvSpPr txBox="1">
                <a:spLocks noRot="1" noChangeAspect="1" noMove="1" noResize="1" noEditPoints="1" noAdjustHandles="1" noChangeArrowheads="1" noChangeShapeType="1" noTextEdit="1"/>
              </p:cNvSpPr>
              <p:nvPr/>
            </p:nvSpPr>
            <p:spPr>
              <a:xfrm>
                <a:off x="1409565" y="2465665"/>
                <a:ext cx="2045512" cy="907941"/>
              </a:xfrm>
              <a:prstGeom prst="rect">
                <a:avLst/>
              </a:prstGeom>
              <a:blipFill>
                <a:blip r:embed="rId4"/>
                <a:stretch>
                  <a:fillRect/>
                </a:stretch>
              </a:blipFill>
            </p:spPr>
            <p:txBody>
              <a:bodyPr/>
              <a:lstStyle/>
              <a:p>
                <a:r>
                  <a:rPr lang="en-US">
                    <a:noFill/>
                  </a:rPr>
                  <a:t> </a:t>
                </a:r>
              </a:p>
            </p:txBody>
          </p:sp>
        </mc:Fallback>
      </mc:AlternateContent>
      <p:sp>
        <p:nvSpPr>
          <p:cNvPr id="23" name="object 12">
            <a:extLst>
              <a:ext uri="{FF2B5EF4-FFF2-40B4-BE49-F238E27FC236}">
                <a16:creationId xmlns:a16="http://schemas.microsoft.com/office/drawing/2014/main" id="{3B23D13B-250B-45C9-B35E-B533FC7B3A8B}"/>
              </a:ext>
            </a:extLst>
          </p:cNvPr>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spc="-50" dirty="0"/>
              <a:t>September </a:t>
            </a:r>
            <a:r>
              <a:rPr lang="en-US" spc="-50" dirty="0"/>
              <a:t>20</a:t>
            </a:r>
            <a:r>
              <a:rPr spc="-50" dirty="0"/>
              <a:t>,</a:t>
            </a:r>
            <a:r>
              <a:rPr spc="15" dirty="0"/>
              <a:t> </a:t>
            </a:r>
            <a:r>
              <a:rPr spc="-55" dirty="0"/>
              <a:t>2020</a:t>
            </a:r>
          </a:p>
        </p:txBody>
      </p:sp>
      <p:pic>
        <p:nvPicPr>
          <p:cNvPr id="4" name="Picture 3">
            <a:extLst>
              <a:ext uri="{FF2B5EF4-FFF2-40B4-BE49-F238E27FC236}">
                <a16:creationId xmlns:a16="http://schemas.microsoft.com/office/drawing/2014/main" id="{48782FAB-904A-4D90-8E39-F3A49756A839}"/>
              </a:ext>
            </a:extLst>
          </p:cNvPr>
          <p:cNvPicPr>
            <a:picLocks noChangeAspect="1"/>
          </p:cNvPicPr>
          <p:nvPr/>
        </p:nvPicPr>
        <p:blipFill>
          <a:blip r:embed="rId5"/>
          <a:stretch>
            <a:fillRect/>
          </a:stretch>
        </p:blipFill>
        <p:spPr>
          <a:xfrm>
            <a:off x="83641" y="461810"/>
            <a:ext cx="4440733" cy="277546"/>
          </a:xfrm>
          <a:prstGeom prst="rect">
            <a:avLst/>
          </a:prstGeom>
        </p:spPr>
      </p:pic>
      <p:pic>
        <p:nvPicPr>
          <p:cNvPr id="5" name="Picture 4">
            <a:extLst>
              <a:ext uri="{FF2B5EF4-FFF2-40B4-BE49-F238E27FC236}">
                <a16:creationId xmlns:a16="http://schemas.microsoft.com/office/drawing/2014/main" id="{4471ABBA-C1B4-4FB0-8242-F7E2E41D6D3D}"/>
              </a:ext>
            </a:extLst>
          </p:cNvPr>
          <p:cNvPicPr>
            <a:picLocks noChangeAspect="1"/>
          </p:cNvPicPr>
          <p:nvPr/>
        </p:nvPicPr>
        <p:blipFill>
          <a:blip r:embed="rId6"/>
          <a:stretch>
            <a:fillRect/>
          </a:stretch>
        </p:blipFill>
        <p:spPr>
          <a:xfrm>
            <a:off x="1389494" y="927994"/>
            <a:ext cx="1831111" cy="569302"/>
          </a:xfrm>
          <a:prstGeom prst="rect">
            <a:avLst/>
          </a:prstGeom>
        </p:spPr>
      </p:pic>
      <p:pic>
        <p:nvPicPr>
          <p:cNvPr id="16" name="Picture 15">
            <a:extLst>
              <a:ext uri="{FF2B5EF4-FFF2-40B4-BE49-F238E27FC236}">
                <a16:creationId xmlns:a16="http://schemas.microsoft.com/office/drawing/2014/main" id="{7369A9F1-CB79-4EF0-81A1-61EAF9942993}"/>
              </a:ext>
            </a:extLst>
          </p:cNvPr>
          <p:cNvPicPr>
            <a:picLocks noChangeAspect="1"/>
          </p:cNvPicPr>
          <p:nvPr/>
        </p:nvPicPr>
        <p:blipFill>
          <a:blip r:embed="rId7"/>
          <a:stretch>
            <a:fillRect/>
          </a:stretch>
        </p:blipFill>
        <p:spPr>
          <a:xfrm>
            <a:off x="558199" y="1732707"/>
            <a:ext cx="3754127" cy="365662"/>
          </a:xfrm>
          <a:prstGeom prst="rect">
            <a:avLst/>
          </a:prstGeom>
        </p:spPr>
      </p:pic>
      <p:pic>
        <p:nvPicPr>
          <p:cNvPr id="18" name="Picture 17">
            <a:extLst>
              <a:ext uri="{FF2B5EF4-FFF2-40B4-BE49-F238E27FC236}">
                <a16:creationId xmlns:a16="http://schemas.microsoft.com/office/drawing/2014/main" id="{A2AAA450-B72D-487D-AF0B-7D4F04C11D48}"/>
              </a:ext>
            </a:extLst>
          </p:cNvPr>
          <p:cNvPicPr>
            <a:picLocks noChangeAspect="1"/>
          </p:cNvPicPr>
          <p:nvPr/>
        </p:nvPicPr>
        <p:blipFill>
          <a:blip r:embed="rId8"/>
          <a:stretch>
            <a:fillRect/>
          </a:stretch>
        </p:blipFill>
        <p:spPr>
          <a:xfrm>
            <a:off x="1886882" y="1566579"/>
            <a:ext cx="834250" cy="143470"/>
          </a:xfrm>
          <a:prstGeom prst="rect">
            <a:avLst/>
          </a:prstGeom>
        </p:spPr>
      </p:pic>
    </p:spTree>
    <p:extLst>
      <p:ext uri="{BB962C8B-B14F-4D97-AF65-F5344CB8AC3E}">
        <p14:creationId xmlns:p14="http://schemas.microsoft.com/office/powerpoint/2010/main" val="3949994567"/>
      </p:ext>
    </p:extLst>
  </p:cSld>
  <p:clrMapOvr>
    <a:masterClrMapping/>
  </p:clrMapOvr>
  <p:transition>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6"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Optimization in Several Variables (example 1)</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92</a:t>
            </a:fld>
            <a:r>
              <a:rPr spc="-55" dirty="0"/>
              <a:t> </a:t>
            </a:r>
            <a:r>
              <a:rPr spc="35" dirty="0"/>
              <a:t>/</a:t>
            </a:r>
            <a:endParaRPr spc="-55" dirty="0"/>
          </a:p>
        </p:txBody>
      </p:sp>
      <p:pic>
        <p:nvPicPr>
          <p:cNvPr id="17" name="Picture 16">
            <a:extLst>
              <a:ext uri="{FF2B5EF4-FFF2-40B4-BE49-F238E27FC236}">
                <a16:creationId xmlns:a16="http://schemas.microsoft.com/office/drawing/2014/main" id="{644443D7-9314-4BEC-9707-88CB06217E3A}"/>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43438" y="448551"/>
            <a:ext cx="2947048" cy="94476"/>
          </a:xfrm>
          <a:prstGeom prst="rect">
            <a:avLst/>
          </a:prstGeom>
        </p:spPr>
      </p:pic>
      <p:pic>
        <p:nvPicPr>
          <p:cNvPr id="19" name="Picture 18">
            <a:extLst>
              <a:ext uri="{FF2B5EF4-FFF2-40B4-BE49-F238E27FC236}">
                <a16:creationId xmlns:a16="http://schemas.microsoft.com/office/drawing/2014/main" id="{179B6BED-638D-4E89-87E3-D0FAEED5052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440008" y="613118"/>
            <a:ext cx="1728000" cy="153905"/>
          </a:xfrm>
          <a:prstGeom prst="rect">
            <a:avLst/>
          </a:prstGeom>
        </p:spPr>
      </p:pic>
      <p:pic>
        <p:nvPicPr>
          <p:cNvPr id="21" name="Picture 20">
            <a:extLst>
              <a:ext uri="{FF2B5EF4-FFF2-40B4-BE49-F238E27FC236}">
                <a16:creationId xmlns:a16="http://schemas.microsoft.com/office/drawing/2014/main" id="{2CBDCD2F-7BE2-42BF-A3B6-8FE3B4C68393}"/>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63246" y="837114"/>
            <a:ext cx="3681524" cy="128000"/>
          </a:xfrm>
          <a:prstGeom prst="rect">
            <a:avLst/>
          </a:prstGeom>
        </p:spPr>
      </p:pic>
      <p:pic>
        <p:nvPicPr>
          <p:cNvPr id="23" name="Picture 22">
            <a:extLst>
              <a:ext uri="{FF2B5EF4-FFF2-40B4-BE49-F238E27FC236}">
                <a16:creationId xmlns:a16="http://schemas.microsoft.com/office/drawing/2014/main" id="{F6DE3370-F744-4A4D-8486-ABE9F880B88C}"/>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632349" y="985152"/>
            <a:ext cx="1518476" cy="127238"/>
          </a:xfrm>
          <a:prstGeom prst="rect">
            <a:avLst/>
          </a:prstGeom>
        </p:spPr>
      </p:pic>
    </p:spTree>
    <p:extLst>
      <p:ext uri="{BB962C8B-B14F-4D97-AF65-F5344CB8AC3E}">
        <p14:creationId xmlns:p14="http://schemas.microsoft.com/office/powerpoint/2010/main" val="3378504938"/>
      </p:ext>
    </p:extLst>
  </p:cSld>
  <p:clrMapOvr>
    <a:masterClrMapping/>
  </p:clrMapOvr>
  <p:transition>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0"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Optimization in Several Variables (example 1)</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93</a:t>
            </a:fld>
            <a:r>
              <a:rPr spc="-55" dirty="0"/>
              <a:t> </a:t>
            </a:r>
            <a:r>
              <a:rPr spc="35" dirty="0"/>
              <a:t>/</a:t>
            </a:r>
            <a:endParaRPr spc="-55" dirty="0"/>
          </a:p>
        </p:txBody>
      </p:sp>
      <p:pic>
        <p:nvPicPr>
          <p:cNvPr id="17" name="Picture 16">
            <a:extLst>
              <a:ext uri="{FF2B5EF4-FFF2-40B4-BE49-F238E27FC236}">
                <a16:creationId xmlns:a16="http://schemas.microsoft.com/office/drawing/2014/main" id="{644443D7-9314-4BEC-9707-88CB06217E3A}"/>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743438" y="448551"/>
            <a:ext cx="2947048" cy="94476"/>
          </a:xfrm>
          <a:prstGeom prst="rect">
            <a:avLst/>
          </a:prstGeom>
        </p:spPr>
      </p:pic>
      <p:pic>
        <p:nvPicPr>
          <p:cNvPr id="19" name="Picture 18">
            <a:extLst>
              <a:ext uri="{FF2B5EF4-FFF2-40B4-BE49-F238E27FC236}">
                <a16:creationId xmlns:a16="http://schemas.microsoft.com/office/drawing/2014/main" id="{179B6BED-638D-4E89-87E3-D0FAEED5052B}"/>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1440008" y="613118"/>
            <a:ext cx="1728000" cy="153905"/>
          </a:xfrm>
          <a:prstGeom prst="rect">
            <a:avLst/>
          </a:prstGeom>
        </p:spPr>
      </p:pic>
      <p:pic>
        <p:nvPicPr>
          <p:cNvPr id="21" name="Picture 20">
            <a:extLst>
              <a:ext uri="{FF2B5EF4-FFF2-40B4-BE49-F238E27FC236}">
                <a16:creationId xmlns:a16="http://schemas.microsoft.com/office/drawing/2014/main" id="{2CBDCD2F-7BE2-42BF-A3B6-8FE3B4C68393}"/>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463246" y="837114"/>
            <a:ext cx="3681524" cy="128000"/>
          </a:xfrm>
          <a:prstGeom prst="rect">
            <a:avLst/>
          </a:prstGeom>
        </p:spPr>
      </p:pic>
      <p:pic>
        <p:nvPicPr>
          <p:cNvPr id="23" name="Picture 22">
            <a:extLst>
              <a:ext uri="{FF2B5EF4-FFF2-40B4-BE49-F238E27FC236}">
                <a16:creationId xmlns:a16="http://schemas.microsoft.com/office/drawing/2014/main" id="{F6DE3370-F744-4A4D-8486-ABE9F880B88C}"/>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1632349" y="1001681"/>
            <a:ext cx="1518476" cy="127238"/>
          </a:xfrm>
          <a:prstGeom prst="rect">
            <a:avLst/>
          </a:prstGeom>
        </p:spPr>
      </p:pic>
      <p:pic>
        <p:nvPicPr>
          <p:cNvPr id="15" name="Picture 14">
            <a:extLst>
              <a:ext uri="{FF2B5EF4-FFF2-40B4-BE49-F238E27FC236}">
                <a16:creationId xmlns:a16="http://schemas.microsoft.com/office/drawing/2014/main" id="{4241F9A1-C50F-48CC-99A7-FBACAE3983D9}"/>
              </a:ext>
            </a:extLst>
          </p:cNvPr>
          <p:cNvPicPr>
            <a:picLocks noChangeAspect="1"/>
          </p:cNvPicPr>
          <p:nvPr/>
        </p:nvPicPr>
        <p:blipFill>
          <a:blip r:embed="rId25"/>
          <a:stretch>
            <a:fillRect/>
          </a:stretch>
        </p:blipFill>
        <p:spPr>
          <a:xfrm>
            <a:off x="34607" y="2162580"/>
            <a:ext cx="1405401" cy="1176260"/>
          </a:xfrm>
          <a:prstGeom prst="rect">
            <a:avLst/>
          </a:prstGeom>
        </p:spPr>
      </p:pic>
      <p:pic>
        <p:nvPicPr>
          <p:cNvPr id="22" name="Picture 21">
            <a:extLst>
              <a:ext uri="{FF2B5EF4-FFF2-40B4-BE49-F238E27FC236}">
                <a16:creationId xmlns:a16="http://schemas.microsoft.com/office/drawing/2014/main" id="{09739C26-5BD5-467D-B9C3-B4FEB51C0CC3}"/>
              </a:ext>
            </a:extLst>
          </p:cNvPr>
          <p:cNvPicPr>
            <a:picLocks noChangeAspect="1"/>
          </p:cNvPicPr>
          <p:nvPr>
            <p:custDataLst>
              <p:tags r:id="rId5"/>
            </p:custDataLst>
          </p:nvPr>
        </p:nvPicPr>
        <p:blipFill>
          <a:blip r:embed="rId26" cstate="print">
            <a:extLst>
              <a:ext uri="{28A0092B-C50C-407E-A947-70E740481C1C}">
                <a14:useLocalDpi xmlns:a14="http://schemas.microsoft.com/office/drawing/2010/main" val="0"/>
              </a:ext>
            </a:extLst>
          </a:blip>
          <a:stretch>
            <a:fillRect/>
          </a:stretch>
        </p:blipFill>
        <p:spPr>
          <a:xfrm>
            <a:off x="95301" y="1190902"/>
            <a:ext cx="1256381" cy="124952"/>
          </a:xfrm>
          <a:prstGeom prst="rect">
            <a:avLst/>
          </a:prstGeom>
        </p:spPr>
      </p:pic>
      <p:pic>
        <p:nvPicPr>
          <p:cNvPr id="25" name="Picture 24">
            <a:extLst>
              <a:ext uri="{FF2B5EF4-FFF2-40B4-BE49-F238E27FC236}">
                <a16:creationId xmlns:a16="http://schemas.microsoft.com/office/drawing/2014/main" id="{8268956A-4890-4DCE-8FE6-735DC86640FB}"/>
              </a:ext>
            </a:extLst>
          </p:cNvPr>
          <p:cNvPicPr>
            <a:picLocks noChangeAspect="1"/>
          </p:cNvPicPr>
          <p:nvPr>
            <p:custDataLst>
              <p:tags r:id="rId6"/>
            </p:custDataLst>
          </p:nvPr>
        </p:nvPicPr>
        <p:blipFill>
          <a:blip r:embed="rId27" cstate="print">
            <a:extLst>
              <a:ext uri="{28A0092B-C50C-407E-A947-70E740481C1C}">
                <a14:useLocalDpi xmlns:a14="http://schemas.microsoft.com/office/drawing/2010/main" val="0"/>
              </a:ext>
            </a:extLst>
          </a:blip>
          <a:stretch>
            <a:fillRect/>
          </a:stretch>
        </p:blipFill>
        <p:spPr>
          <a:xfrm>
            <a:off x="1440008" y="1183663"/>
            <a:ext cx="1939048" cy="139429"/>
          </a:xfrm>
          <a:prstGeom prst="rect">
            <a:avLst/>
          </a:prstGeom>
        </p:spPr>
      </p:pic>
      <p:pic>
        <p:nvPicPr>
          <p:cNvPr id="27" name="Picture 26">
            <a:extLst>
              <a:ext uri="{FF2B5EF4-FFF2-40B4-BE49-F238E27FC236}">
                <a16:creationId xmlns:a16="http://schemas.microsoft.com/office/drawing/2014/main" id="{4AA11FB4-8C8B-41F2-84F3-8627352482F8}"/>
              </a:ext>
            </a:extLst>
          </p:cNvPr>
          <p:cNvPicPr>
            <a:picLocks noChangeAspect="1"/>
          </p:cNvPicPr>
          <p:nvPr>
            <p:custDataLst>
              <p:tags r:id="rId7"/>
            </p:custDataLst>
          </p:nvPr>
        </p:nvPicPr>
        <p:blipFill>
          <a:blip r:embed="rId28" cstate="print">
            <a:extLst>
              <a:ext uri="{28A0092B-C50C-407E-A947-70E740481C1C}">
                <a14:useLocalDpi xmlns:a14="http://schemas.microsoft.com/office/drawing/2010/main" val="0"/>
              </a:ext>
            </a:extLst>
          </a:blip>
          <a:stretch>
            <a:fillRect/>
          </a:stretch>
        </p:blipFill>
        <p:spPr>
          <a:xfrm>
            <a:off x="3467382" y="1177757"/>
            <a:ext cx="1024762" cy="134095"/>
          </a:xfrm>
          <a:prstGeom prst="rect">
            <a:avLst/>
          </a:prstGeom>
        </p:spPr>
      </p:pic>
      <p:pic>
        <p:nvPicPr>
          <p:cNvPr id="59" name="Picture 58">
            <a:extLst>
              <a:ext uri="{FF2B5EF4-FFF2-40B4-BE49-F238E27FC236}">
                <a16:creationId xmlns:a16="http://schemas.microsoft.com/office/drawing/2014/main" id="{430E97DC-DC0D-4BAA-A233-3A205321F4B7}"/>
              </a:ext>
            </a:extLst>
          </p:cNvPr>
          <p:cNvPicPr>
            <a:picLocks noChangeAspect="1"/>
          </p:cNvPicPr>
          <p:nvPr>
            <p:custDataLst>
              <p:tags r:id="rId8"/>
            </p:custDataLst>
          </p:nvPr>
        </p:nvPicPr>
        <p:blipFill>
          <a:blip r:embed="rId29" cstate="print">
            <a:extLst>
              <a:ext uri="{28A0092B-C50C-407E-A947-70E740481C1C}">
                <a14:useLocalDpi xmlns:a14="http://schemas.microsoft.com/office/drawing/2010/main" val="0"/>
              </a:ext>
            </a:extLst>
          </a:blip>
          <a:stretch>
            <a:fillRect/>
          </a:stretch>
        </p:blipFill>
        <p:spPr>
          <a:xfrm>
            <a:off x="95300" y="1318660"/>
            <a:ext cx="687238" cy="172952"/>
          </a:xfrm>
          <a:prstGeom prst="rect">
            <a:avLst/>
          </a:prstGeom>
        </p:spPr>
      </p:pic>
      <p:pic>
        <p:nvPicPr>
          <p:cNvPr id="32" name="Picture 31">
            <a:extLst>
              <a:ext uri="{FF2B5EF4-FFF2-40B4-BE49-F238E27FC236}">
                <a16:creationId xmlns:a16="http://schemas.microsoft.com/office/drawing/2014/main" id="{E8159C3F-44D9-45ED-A4FA-202E4FCB2A08}"/>
              </a:ext>
            </a:extLst>
          </p:cNvPr>
          <p:cNvPicPr>
            <a:picLocks noChangeAspect="1"/>
          </p:cNvPicPr>
          <p:nvPr>
            <p:custDataLst>
              <p:tags r:id="rId9"/>
            </p:custDataLst>
          </p:nvPr>
        </p:nvPicPr>
        <p:blipFill>
          <a:blip r:embed="rId30" cstate="print">
            <a:extLst>
              <a:ext uri="{28A0092B-C50C-407E-A947-70E740481C1C}">
                <a14:useLocalDpi xmlns:a14="http://schemas.microsoft.com/office/drawing/2010/main" val="0"/>
              </a:ext>
            </a:extLst>
          </a:blip>
          <a:stretch>
            <a:fillRect/>
          </a:stretch>
        </p:blipFill>
        <p:spPr>
          <a:xfrm>
            <a:off x="95301" y="1486361"/>
            <a:ext cx="1382858" cy="126476"/>
          </a:xfrm>
          <a:prstGeom prst="rect">
            <a:avLst/>
          </a:prstGeom>
        </p:spPr>
      </p:pic>
      <p:pic>
        <p:nvPicPr>
          <p:cNvPr id="34" name="Picture 33">
            <a:extLst>
              <a:ext uri="{FF2B5EF4-FFF2-40B4-BE49-F238E27FC236}">
                <a16:creationId xmlns:a16="http://schemas.microsoft.com/office/drawing/2014/main" id="{74958681-08E1-44C2-8893-C33AC7C7BBA8}"/>
              </a:ext>
            </a:extLst>
          </p:cNvPr>
          <p:cNvPicPr>
            <a:picLocks noChangeAspect="1"/>
          </p:cNvPicPr>
          <p:nvPr>
            <p:custDataLst>
              <p:tags r:id="rId10"/>
            </p:custDataLst>
          </p:nvPr>
        </p:nvPicPr>
        <p:blipFill>
          <a:blip r:embed="rId31" cstate="print">
            <a:extLst>
              <a:ext uri="{28A0092B-C50C-407E-A947-70E740481C1C}">
                <a14:useLocalDpi xmlns:a14="http://schemas.microsoft.com/office/drawing/2010/main" val="0"/>
              </a:ext>
            </a:extLst>
          </a:blip>
          <a:stretch>
            <a:fillRect/>
          </a:stretch>
        </p:blipFill>
        <p:spPr>
          <a:xfrm>
            <a:off x="1579777" y="1493761"/>
            <a:ext cx="1623619" cy="128000"/>
          </a:xfrm>
          <a:prstGeom prst="rect">
            <a:avLst/>
          </a:prstGeom>
        </p:spPr>
      </p:pic>
      <p:pic>
        <p:nvPicPr>
          <p:cNvPr id="36" name="Picture 35">
            <a:extLst>
              <a:ext uri="{FF2B5EF4-FFF2-40B4-BE49-F238E27FC236}">
                <a16:creationId xmlns:a16="http://schemas.microsoft.com/office/drawing/2014/main" id="{A1CA70D2-BBDE-42AE-A772-3C21146589C4}"/>
              </a:ext>
            </a:extLst>
          </p:cNvPr>
          <p:cNvPicPr>
            <a:picLocks noChangeAspect="1"/>
          </p:cNvPicPr>
          <p:nvPr>
            <p:custDataLst>
              <p:tags r:id="rId11"/>
            </p:custDataLst>
          </p:nvPr>
        </p:nvPicPr>
        <p:blipFill>
          <a:blip r:embed="rId32" cstate="print">
            <a:extLst>
              <a:ext uri="{28A0092B-C50C-407E-A947-70E740481C1C}">
                <a14:useLocalDpi xmlns:a14="http://schemas.microsoft.com/office/drawing/2010/main" val="0"/>
              </a:ext>
            </a:extLst>
          </a:blip>
          <a:stretch>
            <a:fillRect/>
          </a:stretch>
        </p:blipFill>
        <p:spPr>
          <a:xfrm>
            <a:off x="95300" y="1655753"/>
            <a:ext cx="1710476" cy="153905"/>
          </a:xfrm>
          <a:prstGeom prst="rect">
            <a:avLst/>
          </a:prstGeom>
        </p:spPr>
      </p:pic>
      <p:pic>
        <p:nvPicPr>
          <p:cNvPr id="38" name="Picture 37">
            <a:extLst>
              <a:ext uri="{FF2B5EF4-FFF2-40B4-BE49-F238E27FC236}">
                <a16:creationId xmlns:a16="http://schemas.microsoft.com/office/drawing/2014/main" id="{2A84F53B-60E3-4171-9250-ACBB4C31AE74}"/>
              </a:ext>
            </a:extLst>
          </p:cNvPr>
          <p:cNvPicPr>
            <a:picLocks noChangeAspect="1"/>
          </p:cNvPicPr>
          <p:nvPr>
            <p:custDataLst>
              <p:tags r:id="rId12"/>
            </p:custDataLst>
          </p:nvPr>
        </p:nvPicPr>
        <p:blipFill>
          <a:blip r:embed="rId33" cstate="print">
            <a:extLst>
              <a:ext uri="{28A0092B-C50C-407E-A947-70E740481C1C}">
                <a14:useLocalDpi xmlns:a14="http://schemas.microsoft.com/office/drawing/2010/main" val="0"/>
              </a:ext>
            </a:extLst>
          </a:blip>
          <a:stretch>
            <a:fillRect/>
          </a:stretch>
        </p:blipFill>
        <p:spPr>
          <a:xfrm>
            <a:off x="1881659" y="1681954"/>
            <a:ext cx="922667" cy="110476"/>
          </a:xfrm>
          <a:prstGeom prst="rect">
            <a:avLst/>
          </a:prstGeom>
        </p:spPr>
      </p:pic>
      <p:pic>
        <p:nvPicPr>
          <p:cNvPr id="42" name="Picture 41">
            <a:extLst>
              <a:ext uri="{FF2B5EF4-FFF2-40B4-BE49-F238E27FC236}">
                <a16:creationId xmlns:a16="http://schemas.microsoft.com/office/drawing/2014/main" id="{D37CDC81-67E3-4FEC-82C7-7B12B01BF39C}"/>
              </a:ext>
            </a:extLst>
          </p:cNvPr>
          <p:cNvPicPr>
            <a:picLocks noChangeAspect="1"/>
          </p:cNvPicPr>
          <p:nvPr>
            <p:custDataLst>
              <p:tags r:id="rId13"/>
            </p:custDataLst>
          </p:nvPr>
        </p:nvPicPr>
        <p:blipFill>
          <a:blip r:embed="rId34" cstate="print">
            <a:extLst>
              <a:ext uri="{28A0092B-C50C-407E-A947-70E740481C1C}">
                <a14:useLocalDpi xmlns:a14="http://schemas.microsoft.com/office/drawing/2010/main" val="0"/>
              </a:ext>
            </a:extLst>
          </a:blip>
          <a:stretch>
            <a:fillRect/>
          </a:stretch>
        </p:blipFill>
        <p:spPr>
          <a:xfrm>
            <a:off x="2883001" y="1707258"/>
            <a:ext cx="1609143" cy="102400"/>
          </a:xfrm>
          <a:prstGeom prst="rect">
            <a:avLst/>
          </a:prstGeom>
        </p:spPr>
      </p:pic>
      <p:pic>
        <p:nvPicPr>
          <p:cNvPr id="61" name="Picture 60">
            <a:extLst>
              <a:ext uri="{FF2B5EF4-FFF2-40B4-BE49-F238E27FC236}">
                <a16:creationId xmlns:a16="http://schemas.microsoft.com/office/drawing/2014/main" id="{B1EFAD61-853C-44E0-AA39-972D60CE14B0}"/>
              </a:ext>
            </a:extLst>
          </p:cNvPr>
          <p:cNvPicPr>
            <a:picLocks noChangeAspect="1"/>
          </p:cNvPicPr>
          <p:nvPr>
            <p:custDataLst>
              <p:tags r:id="rId14"/>
            </p:custDataLst>
          </p:nvPr>
        </p:nvPicPr>
        <p:blipFill>
          <a:blip r:embed="rId35" cstate="print">
            <a:extLst>
              <a:ext uri="{28A0092B-C50C-407E-A947-70E740481C1C}">
                <a14:useLocalDpi xmlns:a14="http://schemas.microsoft.com/office/drawing/2010/main" val="0"/>
              </a:ext>
            </a:extLst>
          </a:blip>
          <a:stretch>
            <a:fillRect/>
          </a:stretch>
        </p:blipFill>
        <p:spPr>
          <a:xfrm>
            <a:off x="1127586" y="1831826"/>
            <a:ext cx="2624000" cy="360381"/>
          </a:xfrm>
          <a:prstGeom prst="rect">
            <a:avLst/>
          </a:prstGeom>
        </p:spPr>
      </p:pic>
      <p:pic>
        <p:nvPicPr>
          <p:cNvPr id="49" name="Picture 48">
            <a:extLst>
              <a:ext uri="{FF2B5EF4-FFF2-40B4-BE49-F238E27FC236}">
                <a16:creationId xmlns:a16="http://schemas.microsoft.com/office/drawing/2014/main" id="{21FA55CF-B330-4409-8384-46B5DBDB4EAE}"/>
              </a:ext>
            </a:extLst>
          </p:cNvPr>
          <p:cNvPicPr>
            <a:picLocks noChangeAspect="1"/>
          </p:cNvPicPr>
          <p:nvPr>
            <p:custDataLst>
              <p:tags r:id="rId15"/>
            </p:custDataLst>
          </p:nvPr>
        </p:nvPicPr>
        <p:blipFill>
          <a:blip r:embed="rId36" cstate="print">
            <a:extLst>
              <a:ext uri="{28A0092B-C50C-407E-A947-70E740481C1C}">
                <a14:useLocalDpi xmlns:a14="http://schemas.microsoft.com/office/drawing/2010/main" val="0"/>
              </a:ext>
            </a:extLst>
          </a:blip>
          <a:stretch>
            <a:fillRect/>
          </a:stretch>
        </p:blipFill>
        <p:spPr>
          <a:xfrm>
            <a:off x="1963284" y="2183831"/>
            <a:ext cx="681448" cy="75581"/>
          </a:xfrm>
          <a:prstGeom prst="rect">
            <a:avLst/>
          </a:prstGeom>
        </p:spPr>
      </p:pic>
      <p:pic>
        <p:nvPicPr>
          <p:cNvPr id="51" name="Picture 50">
            <a:extLst>
              <a:ext uri="{FF2B5EF4-FFF2-40B4-BE49-F238E27FC236}">
                <a16:creationId xmlns:a16="http://schemas.microsoft.com/office/drawing/2014/main" id="{08AEA356-0D10-45C1-ABDC-C55F131007B9}"/>
              </a:ext>
            </a:extLst>
          </p:cNvPr>
          <p:cNvPicPr>
            <a:picLocks noChangeAspect="1"/>
          </p:cNvPicPr>
          <p:nvPr>
            <p:custDataLst>
              <p:tags r:id="rId16"/>
            </p:custDataLst>
          </p:nvPr>
        </p:nvPicPr>
        <p:blipFill>
          <a:blip r:embed="rId37" cstate="print">
            <a:extLst>
              <a:ext uri="{28A0092B-C50C-407E-A947-70E740481C1C}">
                <a14:useLocalDpi xmlns:a14="http://schemas.microsoft.com/office/drawing/2010/main" val="0"/>
              </a:ext>
            </a:extLst>
          </a:blip>
          <a:stretch>
            <a:fillRect/>
          </a:stretch>
        </p:blipFill>
        <p:spPr>
          <a:xfrm>
            <a:off x="1759754" y="2279075"/>
            <a:ext cx="1166476" cy="144000"/>
          </a:xfrm>
          <a:prstGeom prst="rect">
            <a:avLst/>
          </a:prstGeom>
        </p:spPr>
      </p:pic>
      <p:pic>
        <p:nvPicPr>
          <p:cNvPr id="55" name="Picture 54">
            <a:extLst>
              <a:ext uri="{FF2B5EF4-FFF2-40B4-BE49-F238E27FC236}">
                <a16:creationId xmlns:a16="http://schemas.microsoft.com/office/drawing/2014/main" id="{78016F0D-FD0C-4BD2-9211-F6B7B36C6C68}"/>
              </a:ext>
            </a:extLst>
          </p:cNvPr>
          <p:cNvPicPr>
            <a:picLocks noChangeAspect="1"/>
          </p:cNvPicPr>
          <p:nvPr>
            <p:custDataLst>
              <p:tags r:id="rId17"/>
            </p:custDataLst>
          </p:nvPr>
        </p:nvPicPr>
        <p:blipFill>
          <a:blip r:embed="rId38" cstate="print">
            <a:extLst>
              <a:ext uri="{28A0092B-C50C-407E-A947-70E740481C1C}">
                <a14:useLocalDpi xmlns:a14="http://schemas.microsoft.com/office/drawing/2010/main" val="0"/>
              </a:ext>
            </a:extLst>
          </a:blip>
          <a:stretch>
            <a:fillRect/>
          </a:stretch>
        </p:blipFill>
        <p:spPr>
          <a:xfrm>
            <a:off x="1759754" y="2506445"/>
            <a:ext cx="1100952" cy="144000"/>
          </a:xfrm>
          <a:prstGeom prst="rect">
            <a:avLst/>
          </a:prstGeom>
        </p:spPr>
      </p:pic>
      <p:pic>
        <p:nvPicPr>
          <p:cNvPr id="63" name="Picture 62">
            <a:extLst>
              <a:ext uri="{FF2B5EF4-FFF2-40B4-BE49-F238E27FC236}">
                <a16:creationId xmlns:a16="http://schemas.microsoft.com/office/drawing/2014/main" id="{460CAB6D-93F8-4E53-8CC6-46BAEAAB87DD}"/>
              </a:ext>
            </a:extLst>
          </p:cNvPr>
          <p:cNvPicPr>
            <a:picLocks noChangeAspect="1"/>
          </p:cNvPicPr>
          <p:nvPr>
            <p:custDataLst>
              <p:tags r:id="rId18"/>
            </p:custDataLst>
          </p:nvPr>
        </p:nvPicPr>
        <p:blipFill>
          <a:blip r:embed="rId39" cstate="print">
            <a:extLst>
              <a:ext uri="{28A0092B-C50C-407E-A947-70E740481C1C}">
                <a14:useLocalDpi xmlns:a14="http://schemas.microsoft.com/office/drawing/2010/main" val="0"/>
              </a:ext>
            </a:extLst>
          </a:blip>
          <a:stretch>
            <a:fillRect/>
          </a:stretch>
        </p:blipFill>
        <p:spPr>
          <a:xfrm>
            <a:off x="1759755" y="2713536"/>
            <a:ext cx="1229715" cy="174476"/>
          </a:xfrm>
          <a:prstGeom prst="rect">
            <a:avLst/>
          </a:prstGeom>
        </p:spPr>
      </p:pic>
    </p:spTree>
    <p:extLst>
      <p:ext uri="{BB962C8B-B14F-4D97-AF65-F5344CB8AC3E}">
        <p14:creationId xmlns:p14="http://schemas.microsoft.com/office/powerpoint/2010/main" val="216046743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6"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Optimization in Several Variables (example 1)</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94</a:t>
            </a:fld>
            <a:r>
              <a:rPr spc="-55" dirty="0"/>
              <a:t> </a:t>
            </a:r>
            <a:r>
              <a:rPr spc="35" dirty="0"/>
              <a:t>/</a:t>
            </a:r>
            <a:endParaRPr spc="-55" dirty="0"/>
          </a:p>
        </p:txBody>
      </p:sp>
      <p:pic>
        <p:nvPicPr>
          <p:cNvPr id="17" name="Picture 16">
            <a:extLst>
              <a:ext uri="{FF2B5EF4-FFF2-40B4-BE49-F238E27FC236}">
                <a16:creationId xmlns:a16="http://schemas.microsoft.com/office/drawing/2014/main" id="{644443D7-9314-4BEC-9707-88CB06217E3A}"/>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43438" y="448551"/>
            <a:ext cx="2947048" cy="94476"/>
          </a:xfrm>
          <a:prstGeom prst="rect">
            <a:avLst/>
          </a:prstGeom>
        </p:spPr>
      </p:pic>
      <p:pic>
        <p:nvPicPr>
          <p:cNvPr id="19" name="Picture 18">
            <a:extLst>
              <a:ext uri="{FF2B5EF4-FFF2-40B4-BE49-F238E27FC236}">
                <a16:creationId xmlns:a16="http://schemas.microsoft.com/office/drawing/2014/main" id="{179B6BED-638D-4E89-87E3-D0FAEED5052B}"/>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440008" y="613118"/>
            <a:ext cx="1728000" cy="153905"/>
          </a:xfrm>
          <a:prstGeom prst="rect">
            <a:avLst/>
          </a:prstGeom>
        </p:spPr>
      </p:pic>
      <p:pic>
        <p:nvPicPr>
          <p:cNvPr id="21" name="Picture 20">
            <a:extLst>
              <a:ext uri="{FF2B5EF4-FFF2-40B4-BE49-F238E27FC236}">
                <a16:creationId xmlns:a16="http://schemas.microsoft.com/office/drawing/2014/main" id="{2CBDCD2F-7BE2-42BF-A3B6-8FE3B4C68393}"/>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463246" y="837114"/>
            <a:ext cx="3681524" cy="128000"/>
          </a:xfrm>
          <a:prstGeom prst="rect">
            <a:avLst/>
          </a:prstGeom>
        </p:spPr>
      </p:pic>
      <p:pic>
        <p:nvPicPr>
          <p:cNvPr id="23" name="Picture 22">
            <a:extLst>
              <a:ext uri="{FF2B5EF4-FFF2-40B4-BE49-F238E27FC236}">
                <a16:creationId xmlns:a16="http://schemas.microsoft.com/office/drawing/2014/main" id="{F6DE3370-F744-4A4D-8486-ABE9F880B88C}"/>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1632349" y="1001681"/>
            <a:ext cx="1518476" cy="127238"/>
          </a:xfrm>
          <a:prstGeom prst="rect">
            <a:avLst/>
          </a:prstGeom>
        </p:spPr>
      </p:pic>
      <p:pic>
        <p:nvPicPr>
          <p:cNvPr id="15" name="Picture 14">
            <a:extLst>
              <a:ext uri="{FF2B5EF4-FFF2-40B4-BE49-F238E27FC236}">
                <a16:creationId xmlns:a16="http://schemas.microsoft.com/office/drawing/2014/main" id="{4241F9A1-C50F-48CC-99A7-FBACAE3983D9}"/>
              </a:ext>
            </a:extLst>
          </p:cNvPr>
          <p:cNvPicPr>
            <a:picLocks noChangeAspect="1"/>
          </p:cNvPicPr>
          <p:nvPr/>
        </p:nvPicPr>
        <p:blipFill>
          <a:blip r:embed="rId21"/>
          <a:stretch>
            <a:fillRect/>
          </a:stretch>
        </p:blipFill>
        <p:spPr>
          <a:xfrm>
            <a:off x="34607" y="2162580"/>
            <a:ext cx="1405401" cy="1176260"/>
          </a:xfrm>
          <a:prstGeom prst="rect">
            <a:avLst/>
          </a:prstGeom>
        </p:spPr>
      </p:pic>
      <p:pic>
        <p:nvPicPr>
          <p:cNvPr id="32" name="Picture 31">
            <a:extLst>
              <a:ext uri="{FF2B5EF4-FFF2-40B4-BE49-F238E27FC236}">
                <a16:creationId xmlns:a16="http://schemas.microsoft.com/office/drawing/2014/main" id="{E8159C3F-44D9-45ED-A4FA-202E4FCB2A08}"/>
              </a:ext>
            </a:extLst>
          </p:cNvPr>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82651" y="1227811"/>
            <a:ext cx="1382858" cy="126476"/>
          </a:xfrm>
          <a:prstGeom prst="rect">
            <a:avLst/>
          </a:prstGeom>
        </p:spPr>
      </p:pic>
      <p:pic>
        <p:nvPicPr>
          <p:cNvPr id="16" name="Picture 15">
            <a:extLst>
              <a:ext uri="{FF2B5EF4-FFF2-40B4-BE49-F238E27FC236}">
                <a16:creationId xmlns:a16="http://schemas.microsoft.com/office/drawing/2014/main" id="{614EA337-6EA8-487E-92EA-15951543A052}"/>
              </a:ext>
            </a:extLst>
          </p:cNvPr>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1525341" y="1233666"/>
            <a:ext cx="1642667" cy="128000"/>
          </a:xfrm>
          <a:prstGeom prst="rect">
            <a:avLst/>
          </a:prstGeom>
        </p:spPr>
      </p:pic>
      <p:pic>
        <p:nvPicPr>
          <p:cNvPr id="20" name="Picture 19">
            <a:extLst>
              <a:ext uri="{FF2B5EF4-FFF2-40B4-BE49-F238E27FC236}">
                <a16:creationId xmlns:a16="http://schemas.microsoft.com/office/drawing/2014/main" id="{E8A35D61-E237-4DBB-B7D4-662C198B727D}"/>
              </a:ext>
            </a:extLst>
          </p:cNvPr>
          <p:cNvPicPr>
            <a:picLocks noChangeAspect="1"/>
          </p:cNvPicPr>
          <p:nvPr>
            <p:custDataLst>
              <p:tags r:id="rId7"/>
            </p:custDataLst>
          </p:nvPr>
        </p:nvPicPr>
        <p:blipFill>
          <a:blip r:embed="rId24" cstate="print">
            <a:extLst>
              <a:ext uri="{28A0092B-C50C-407E-A947-70E740481C1C}">
                <a14:useLocalDpi xmlns:a14="http://schemas.microsoft.com/office/drawing/2010/main" val="0"/>
              </a:ext>
            </a:extLst>
          </a:blip>
          <a:stretch>
            <a:fillRect/>
          </a:stretch>
        </p:blipFill>
        <p:spPr>
          <a:xfrm>
            <a:off x="82651" y="1361666"/>
            <a:ext cx="1699809" cy="153905"/>
          </a:xfrm>
          <a:prstGeom prst="rect">
            <a:avLst/>
          </a:prstGeom>
        </p:spPr>
      </p:pic>
      <p:pic>
        <p:nvPicPr>
          <p:cNvPr id="26" name="Picture 25">
            <a:extLst>
              <a:ext uri="{FF2B5EF4-FFF2-40B4-BE49-F238E27FC236}">
                <a16:creationId xmlns:a16="http://schemas.microsoft.com/office/drawing/2014/main" id="{F07C1610-8C5E-4DC6-A19E-E1AF04EF87C4}"/>
              </a:ext>
            </a:extLst>
          </p:cNvPr>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1842675" y="1405095"/>
            <a:ext cx="918857" cy="127238"/>
          </a:xfrm>
          <a:prstGeom prst="rect">
            <a:avLst/>
          </a:prstGeom>
        </p:spPr>
      </p:pic>
      <p:pic>
        <p:nvPicPr>
          <p:cNvPr id="30" name="Picture 29">
            <a:extLst>
              <a:ext uri="{FF2B5EF4-FFF2-40B4-BE49-F238E27FC236}">
                <a16:creationId xmlns:a16="http://schemas.microsoft.com/office/drawing/2014/main" id="{14A350BA-40BE-4C50-9074-D26B6BEF1BFE}"/>
              </a:ext>
            </a:extLst>
          </p:cNvPr>
          <p:cNvPicPr>
            <a:picLocks noChangeAspect="1"/>
          </p:cNvPicPr>
          <p:nvPr>
            <p:custDataLst>
              <p:tags r:id="rId9"/>
            </p:custDataLst>
          </p:nvPr>
        </p:nvPicPr>
        <p:blipFill>
          <a:blip r:embed="rId26" cstate="print">
            <a:extLst>
              <a:ext uri="{28A0092B-C50C-407E-A947-70E740481C1C}">
                <a14:useLocalDpi xmlns:a14="http://schemas.microsoft.com/office/drawing/2010/main" val="0"/>
              </a:ext>
            </a:extLst>
          </a:blip>
          <a:stretch>
            <a:fillRect/>
          </a:stretch>
        </p:blipFill>
        <p:spPr>
          <a:xfrm>
            <a:off x="2821747" y="1390450"/>
            <a:ext cx="912762" cy="144000"/>
          </a:xfrm>
          <a:prstGeom prst="rect">
            <a:avLst/>
          </a:prstGeom>
        </p:spPr>
      </p:pic>
      <p:pic>
        <p:nvPicPr>
          <p:cNvPr id="33" name="Picture 32">
            <a:extLst>
              <a:ext uri="{FF2B5EF4-FFF2-40B4-BE49-F238E27FC236}">
                <a16:creationId xmlns:a16="http://schemas.microsoft.com/office/drawing/2014/main" id="{E0813F23-6E74-40AE-9247-693CB9C0D522}"/>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82651" y="1544984"/>
            <a:ext cx="922667" cy="144000"/>
          </a:xfrm>
          <a:prstGeom prst="rect">
            <a:avLst/>
          </a:prstGeom>
        </p:spPr>
      </p:pic>
      <p:pic>
        <p:nvPicPr>
          <p:cNvPr id="45" name="Picture 44">
            <a:extLst>
              <a:ext uri="{FF2B5EF4-FFF2-40B4-BE49-F238E27FC236}">
                <a16:creationId xmlns:a16="http://schemas.microsoft.com/office/drawing/2014/main" id="{D9436E0D-E183-4F28-840D-33EABAE2D6CE}"/>
              </a:ext>
            </a:extLst>
          </p:cNvPr>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1124785" y="1587812"/>
            <a:ext cx="681448" cy="75581"/>
          </a:xfrm>
          <a:prstGeom prst="rect">
            <a:avLst/>
          </a:prstGeom>
        </p:spPr>
      </p:pic>
      <p:pic>
        <p:nvPicPr>
          <p:cNvPr id="39" name="Picture 38">
            <a:extLst>
              <a:ext uri="{FF2B5EF4-FFF2-40B4-BE49-F238E27FC236}">
                <a16:creationId xmlns:a16="http://schemas.microsoft.com/office/drawing/2014/main" id="{AF5C9C49-3331-492A-B44F-4CF31898A78D}"/>
              </a:ext>
            </a:extLst>
          </p:cNvPr>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1842675" y="1544984"/>
            <a:ext cx="1099428" cy="144000"/>
          </a:xfrm>
          <a:prstGeom prst="rect">
            <a:avLst/>
          </a:prstGeom>
        </p:spPr>
      </p:pic>
      <p:pic>
        <p:nvPicPr>
          <p:cNvPr id="41" name="Picture 40">
            <a:extLst>
              <a:ext uri="{FF2B5EF4-FFF2-40B4-BE49-F238E27FC236}">
                <a16:creationId xmlns:a16="http://schemas.microsoft.com/office/drawing/2014/main" id="{2BD73A6F-12A4-4794-84D3-D94E92DEA566}"/>
              </a:ext>
            </a:extLst>
          </p:cNvPr>
          <p:cNvPicPr>
            <a:picLocks noChangeAspect="1"/>
          </p:cNvPicPr>
          <p:nvPr>
            <p:custDataLst>
              <p:tags r:id="rId13"/>
            </p:custDataLst>
          </p:nvPr>
        </p:nvPicPr>
        <p:blipFill>
          <a:blip r:embed="rId30" cstate="print">
            <a:extLst>
              <a:ext uri="{28A0092B-C50C-407E-A947-70E740481C1C}">
                <a14:useLocalDpi xmlns:a14="http://schemas.microsoft.com/office/drawing/2010/main" val="0"/>
              </a:ext>
            </a:extLst>
          </a:blip>
          <a:stretch>
            <a:fillRect/>
          </a:stretch>
        </p:blipFill>
        <p:spPr>
          <a:xfrm>
            <a:off x="1296200" y="1735637"/>
            <a:ext cx="1841524" cy="128000"/>
          </a:xfrm>
          <a:prstGeom prst="rect">
            <a:avLst/>
          </a:prstGeom>
        </p:spPr>
      </p:pic>
      <p:pic>
        <p:nvPicPr>
          <p:cNvPr id="53" name="Picture 52">
            <a:extLst>
              <a:ext uri="{FF2B5EF4-FFF2-40B4-BE49-F238E27FC236}">
                <a16:creationId xmlns:a16="http://schemas.microsoft.com/office/drawing/2014/main" id="{2B47B947-A502-4AAB-A51C-27F5A56DDFE8}"/>
              </a:ext>
            </a:extLst>
          </p:cNvPr>
          <p:cNvPicPr>
            <a:picLocks noChangeAspect="1"/>
          </p:cNvPicPr>
          <p:nvPr>
            <p:custDataLst>
              <p:tags r:id="rId14"/>
            </p:custDataLst>
          </p:nvPr>
        </p:nvPicPr>
        <p:blipFill>
          <a:blip r:embed="rId31" cstate="print">
            <a:extLst>
              <a:ext uri="{28A0092B-C50C-407E-A947-70E740481C1C}">
                <a14:useLocalDpi xmlns:a14="http://schemas.microsoft.com/office/drawing/2010/main" val="0"/>
              </a:ext>
            </a:extLst>
          </a:blip>
          <a:stretch>
            <a:fillRect/>
          </a:stretch>
        </p:blipFill>
        <p:spPr>
          <a:xfrm>
            <a:off x="1099396" y="1882516"/>
            <a:ext cx="2497525" cy="185904"/>
          </a:xfrm>
          <a:prstGeom prst="rect">
            <a:avLst/>
          </a:prstGeom>
        </p:spPr>
      </p:pic>
    </p:spTree>
    <p:extLst>
      <p:ext uri="{BB962C8B-B14F-4D97-AF65-F5344CB8AC3E}">
        <p14:creationId xmlns:p14="http://schemas.microsoft.com/office/powerpoint/2010/main" val="372590318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3"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Optimization in Several Variables (example 1)</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95</a:t>
            </a:fld>
            <a:r>
              <a:rPr spc="-55" dirty="0"/>
              <a:t> </a:t>
            </a:r>
            <a:r>
              <a:rPr spc="35" dirty="0"/>
              <a:t>/</a:t>
            </a:r>
            <a:endParaRPr spc="-55" dirty="0"/>
          </a:p>
        </p:txBody>
      </p:sp>
      <p:pic>
        <p:nvPicPr>
          <p:cNvPr id="17" name="Picture 16">
            <a:extLst>
              <a:ext uri="{FF2B5EF4-FFF2-40B4-BE49-F238E27FC236}">
                <a16:creationId xmlns:a16="http://schemas.microsoft.com/office/drawing/2014/main" id="{644443D7-9314-4BEC-9707-88CB06217E3A}"/>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743438" y="448551"/>
            <a:ext cx="2947048" cy="94476"/>
          </a:xfrm>
          <a:prstGeom prst="rect">
            <a:avLst/>
          </a:prstGeom>
        </p:spPr>
      </p:pic>
      <p:pic>
        <p:nvPicPr>
          <p:cNvPr id="19" name="Picture 18">
            <a:extLst>
              <a:ext uri="{FF2B5EF4-FFF2-40B4-BE49-F238E27FC236}">
                <a16:creationId xmlns:a16="http://schemas.microsoft.com/office/drawing/2014/main" id="{179B6BED-638D-4E89-87E3-D0FAEED5052B}"/>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440008" y="613118"/>
            <a:ext cx="1728000" cy="153905"/>
          </a:xfrm>
          <a:prstGeom prst="rect">
            <a:avLst/>
          </a:prstGeom>
        </p:spPr>
      </p:pic>
      <p:pic>
        <p:nvPicPr>
          <p:cNvPr id="21" name="Picture 20">
            <a:extLst>
              <a:ext uri="{FF2B5EF4-FFF2-40B4-BE49-F238E27FC236}">
                <a16:creationId xmlns:a16="http://schemas.microsoft.com/office/drawing/2014/main" id="{2CBDCD2F-7BE2-42BF-A3B6-8FE3B4C68393}"/>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463246" y="837114"/>
            <a:ext cx="3681524" cy="128000"/>
          </a:xfrm>
          <a:prstGeom prst="rect">
            <a:avLst/>
          </a:prstGeom>
        </p:spPr>
      </p:pic>
      <p:pic>
        <p:nvPicPr>
          <p:cNvPr id="23" name="Picture 22">
            <a:extLst>
              <a:ext uri="{FF2B5EF4-FFF2-40B4-BE49-F238E27FC236}">
                <a16:creationId xmlns:a16="http://schemas.microsoft.com/office/drawing/2014/main" id="{F6DE3370-F744-4A4D-8486-ABE9F880B88C}"/>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632349" y="1001681"/>
            <a:ext cx="1518476" cy="127238"/>
          </a:xfrm>
          <a:prstGeom prst="rect">
            <a:avLst/>
          </a:prstGeom>
        </p:spPr>
      </p:pic>
      <p:pic>
        <p:nvPicPr>
          <p:cNvPr id="15" name="Picture 14">
            <a:extLst>
              <a:ext uri="{FF2B5EF4-FFF2-40B4-BE49-F238E27FC236}">
                <a16:creationId xmlns:a16="http://schemas.microsoft.com/office/drawing/2014/main" id="{4241F9A1-C50F-48CC-99A7-FBACAE3983D9}"/>
              </a:ext>
            </a:extLst>
          </p:cNvPr>
          <p:cNvPicPr>
            <a:picLocks noChangeAspect="1"/>
          </p:cNvPicPr>
          <p:nvPr/>
        </p:nvPicPr>
        <p:blipFill>
          <a:blip r:embed="rId18"/>
          <a:stretch>
            <a:fillRect/>
          </a:stretch>
        </p:blipFill>
        <p:spPr>
          <a:xfrm>
            <a:off x="34607" y="2162580"/>
            <a:ext cx="1405401" cy="1176260"/>
          </a:xfrm>
          <a:prstGeom prst="rect">
            <a:avLst/>
          </a:prstGeom>
        </p:spPr>
      </p:pic>
      <p:pic>
        <p:nvPicPr>
          <p:cNvPr id="32" name="Picture 31">
            <a:extLst>
              <a:ext uri="{FF2B5EF4-FFF2-40B4-BE49-F238E27FC236}">
                <a16:creationId xmlns:a16="http://schemas.microsoft.com/office/drawing/2014/main" id="{E8159C3F-44D9-45ED-A4FA-202E4FCB2A08}"/>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82651" y="1227811"/>
            <a:ext cx="1382858" cy="126476"/>
          </a:xfrm>
          <a:prstGeom prst="rect">
            <a:avLst/>
          </a:prstGeom>
        </p:spPr>
      </p:pic>
      <p:pic>
        <p:nvPicPr>
          <p:cNvPr id="24" name="Picture 23">
            <a:extLst>
              <a:ext uri="{FF2B5EF4-FFF2-40B4-BE49-F238E27FC236}">
                <a16:creationId xmlns:a16="http://schemas.microsoft.com/office/drawing/2014/main" id="{BE30FDE3-183D-49EF-AE62-6F2E544BB83A}"/>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1525341" y="1233664"/>
            <a:ext cx="1899429" cy="128000"/>
          </a:xfrm>
          <a:prstGeom prst="rect">
            <a:avLst/>
          </a:prstGeom>
        </p:spPr>
      </p:pic>
      <p:pic>
        <p:nvPicPr>
          <p:cNvPr id="34" name="Picture 33">
            <a:extLst>
              <a:ext uri="{FF2B5EF4-FFF2-40B4-BE49-F238E27FC236}">
                <a16:creationId xmlns:a16="http://schemas.microsoft.com/office/drawing/2014/main" id="{25E28EBF-79C1-4AF7-A7E0-C594ACD471B4}"/>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463246" y="1592858"/>
            <a:ext cx="3710476" cy="153905"/>
          </a:xfrm>
          <a:prstGeom prst="rect">
            <a:avLst/>
          </a:prstGeom>
        </p:spPr>
      </p:pic>
      <p:pic>
        <p:nvPicPr>
          <p:cNvPr id="35" name="Picture 34">
            <a:extLst>
              <a:ext uri="{FF2B5EF4-FFF2-40B4-BE49-F238E27FC236}">
                <a16:creationId xmlns:a16="http://schemas.microsoft.com/office/drawing/2014/main" id="{5099A084-4BE0-462D-81D4-21BF82A0C228}"/>
              </a:ext>
            </a:extLst>
          </p:cNvPr>
          <p:cNvPicPr>
            <a:picLocks noChangeAspect="1"/>
          </p:cNvPicPr>
          <p:nvPr>
            <p:custDataLst>
              <p:tags r:id="rId8"/>
            </p:custDataLst>
          </p:nvPr>
        </p:nvPicPr>
        <p:blipFill>
          <a:blip r:embed="rId15" cstate="print">
            <a:extLst>
              <a:ext uri="{28A0092B-C50C-407E-A947-70E740481C1C}">
                <a14:useLocalDpi xmlns:a14="http://schemas.microsoft.com/office/drawing/2010/main" val="0"/>
              </a:ext>
            </a:extLst>
          </a:blip>
          <a:stretch>
            <a:fillRect/>
          </a:stretch>
        </p:blipFill>
        <p:spPr>
          <a:xfrm>
            <a:off x="463246" y="1373555"/>
            <a:ext cx="1728000" cy="153905"/>
          </a:xfrm>
          <a:prstGeom prst="rect">
            <a:avLst/>
          </a:prstGeom>
        </p:spPr>
      </p:pic>
      <p:pic>
        <p:nvPicPr>
          <p:cNvPr id="29" name="Picture 28">
            <a:extLst>
              <a:ext uri="{FF2B5EF4-FFF2-40B4-BE49-F238E27FC236}">
                <a16:creationId xmlns:a16="http://schemas.microsoft.com/office/drawing/2014/main" id="{799DDC4E-C8D0-4CEB-9BD1-660709AAA8D8}"/>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463246" y="1817832"/>
            <a:ext cx="1454476" cy="144000"/>
          </a:xfrm>
          <a:prstGeom prst="rect">
            <a:avLst/>
          </a:prstGeom>
        </p:spPr>
      </p:pic>
      <p:pic>
        <p:nvPicPr>
          <p:cNvPr id="37" name="Picture 36">
            <a:extLst>
              <a:ext uri="{FF2B5EF4-FFF2-40B4-BE49-F238E27FC236}">
                <a16:creationId xmlns:a16="http://schemas.microsoft.com/office/drawing/2014/main" id="{20F07DEA-8462-4FF0-B934-21F068C48010}"/>
              </a:ext>
            </a:extLst>
          </p:cNvPr>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2012198" y="1837865"/>
            <a:ext cx="583619" cy="91429"/>
          </a:xfrm>
          <a:prstGeom prst="rect">
            <a:avLst/>
          </a:prstGeom>
        </p:spPr>
      </p:pic>
      <p:pic>
        <p:nvPicPr>
          <p:cNvPr id="43" name="Picture 42">
            <a:extLst>
              <a:ext uri="{FF2B5EF4-FFF2-40B4-BE49-F238E27FC236}">
                <a16:creationId xmlns:a16="http://schemas.microsoft.com/office/drawing/2014/main" id="{A845BCF0-BA6D-468E-898A-41DBDC3AEC89}"/>
              </a:ext>
            </a:extLst>
          </p:cNvPr>
          <p:cNvPicPr>
            <a:picLocks noChangeAspect="1"/>
          </p:cNvPicPr>
          <p:nvPr>
            <p:custDataLst>
              <p:tags r:id="rId11"/>
            </p:custDataLst>
          </p:nvPr>
        </p:nvPicPr>
        <p:blipFill>
          <a:blip r:embed="rId24" cstate="print">
            <a:extLst>
              <a:ext uri="{28A0092B-C50C-407E-A947-70E740481C1C}">
                <a14:useLocalDpi xmlns:a14="http://schemas.microsoft.com/office/drawing/2010/main" val="0"/>
              </a:ext>
            </a:extLst>
          </a:blip>
          <a:stretch>
            <a:fillRect/>
          </a:stretch>
        </p:blipFill>
        <p:spPr>
          <a:xfrm>
            <a:off x="463246" y="2006367"/>
            <a:ext cx="2691809" cy="185904"/>
          </a:xfrm>
          <a:prstGeom prst="rect">
            <a:avLst/>
          </a:prstGeom>
        </p:spPr>
      </p:pic>
    </p:spTree>
    <p:extLst>
      <p:ext uri="{BB962C8B-B14F-4D97-AF65-F5344CB8AC3E}">
        <p14:creationId xmlns:p14="http://schemas.microsoft.com/office/powerpoint/2010/main" val="397979032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12" cstate="print"/>
              <a:stretch>
                <a:fillRect/>
              </a:stretch>
            </a:blipFill>
          </p:spPr>
          <p:txBody>
            <a:bodyPr wrap="square" lIns="0" tIns="0" rIns="0" bIns="0" rtlCol="0"/>
            <a:lstStyle/>
            <a:p>
              <a:endParaRPr/>
            </a:p>
          </p:txBody>
        </p:sp>
      </p:grpSp>
      <p:sp>
        <p:nvSpPr>
          <p:cNvPr id="5" name="object 5"/>
          <p:cNvSpPr txBox="1"/>
          <p:nvPr/>
        </p:nvSpPr>
        <p:spPr>
          <a:xfrm>
            <a:off x="95300" y="39215"/>
            <a:ext cx="40385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Optimization in Several Variables (example 1)</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96</a:t>
            </a:fld>
            <a:r>
              <a:rPr spc="-55" dirty="0"/>
              <a:t> </a:t>
            </a:r>
            <a:r>
              <a:rPr spc="35" dirty="0"/>
              <a:t>/</a:t>
            </a:r>
            <a:endParaRPr spc="-55" dirty="0"/>
          </a:p>
        </p:txBody>
      </p:sp>
      <p:pic>
        <p:nvPicPr>
          <p:cNvPr id="17" name="Picture 16">
            <a:extLst>
              <a:ext uri="{FF2B5EF4-FFF2-40B4-BE49-F238E27FC236}">
                <a16:creationId xmlns:a16="http://schemas.microsoft.com/office/drawing/2014/main" id="{644443D7-9314-4BEC-9707-88CB06217E3A}"/>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743438" y="448551"/>
            <a:ext cx="2947048" cy="94476"/>
          </a:xfrm>
          <a:prstGeom prst="rect">
            <a:avLst/>
          </a:prstGeom>
        </p:spPr>
      </p:pic>
      <p:pic>
        <p:nvPicPr>
          <p:cNvPr id="19" name="Picture 18">
            <a:extLst>
              <a:ext uri="{FF2B5EF4-FFF2-40B4-BE49-F238E27FC236}">
                <a16:creationId xmlns:a16="http://schemas.microsoft.com/office/drawing/2014/main" id="{179B6BED-638D-4E89-87E3-D0FAEED5052B}"/>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440008" y="613118"/>
            <a:ext cx="1728000" cy="153905"/>
          </a:xfrm>
          <a:prstGeom prst="rect">
            <a:avLst/>
          </a:prstGeom>
        </p:spPr>
      </p:pic>
      <p:pic>
        <p:nvPicPr>
          <p:cNvPr id="21" name="Picture 20">
            <a:extLst>
              <a:ext uri="{FF2B5EF4-FFF2-40B4-BE49-F238E27FC236}">
                <a16:creationId xmlns:a16="http://schemas.microsoft.com/office/drawing/2014/main" id="{2CBDCD2F-7BE2-42BF-A3B6-8FE3B4C68393}"/>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463246" y="837114"/>
            <a:ext cx="3681524" cy="128000"/>
          </a:xfrm>
          <a:prstGeom prst="rect">
            <a:avLst/>
          </a:prstGeom>
        </p:spPr>
      </p:pic>
      <p:pic>
        <p:nvPicPr>
          <p:cNvPr id="23" name="Picture 22">
            <a:extLst>
              <a:ext uri="{FF2B5EF4-FFF2-40B4-BE49-F238E27FC236}">
                <a16:creationId xmlns:a16="http://schemas.microsoft.com/office/drawing/2014/main" id="{F6DE3370-F744-4A4D-8486-ABE9F880B88C}"/>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1632349" y="1001681"/>
            <a:ext cx="1518476" cy="127238"/>
          </a:xfrm>
          <a:prstGeom prst="rect">
            <a:avLst/>
          </a:prstGeom>
        </p:spPr>
      </p:pic>
      <p:pic>
        <p:nvPicPr>
          <p:cNvPr id="15" name="Picture 14">
            <a:extLst>
              <a:ext uri="{FF2B5EF4-FFF2-40B4-BE49-F238E27FC236}">
                <a16:creationId xmlns:a16="http://schemas.microsoft.com/office/drawing/2014/main" id="{4241F9A1-C50F-48CC-99A7-FBACAE3983D9}"/>
              </a:ext>
            </a:extLst>
          </p:cNvPr>
          <p:cNvPicPr>
            <a:picLocks noChangeAspect="1"/>
          </p:cNvPicPr>
          <p:nvPr/>
        </p:nvPicPr>
        <p:blipFill>
          <a:blip r:embed="rId17"/>
          <a:stretch>
            <a:fillRect/>
          </a:stretch>
        </p:blipFill>
        <p:spPr>
          <a:xfrm>
            <a:off x="463246" y="1718356"/>
            <a:ext cx="1893836" cy="1585059"/>
          </a:xfrm>
          <a:prstGeom prst="rect">
            <a:avLst/>
          </a:prstGeom>
        </p:spPr>
      </p:pic>
      <p:pic>
        <p:nvPicPr>
          <p:cNvPr id="16" name="Picture 15">
            <a:extLst>
              <a:ext uri="{FF2B5EF4-FFF2-40B4-BE49-F238E27FC236}">
                <a16:creationId xmlns:a16="http://schemas.microsoft.com/office/drawing/2014/main" id="{556B2B40-6453-4280-A88D-27496C6FCD40}"/>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82651" y="1227812"/>
            <a:ext cx="581334" cy="121905"/>
          </a:xfrm>
          <a:prstGeom prst="rect">
            <a:avLst/>
          </a:prstGeom>
        </p:spPr>
      </p:pic>
      <p:pic>
        <p:nvPicPr>
          <p:cNvPr id="20" name="Picture 19">
            <a:extLst>
              <a:ext uri="{FF2B5EF4-FFF2-40B4-BE49-F238E27FC236}">
                <a16:creationId xmlns:a16="http://schemas.microsoft.com/office/drawing/2014/main" id="{35E55436-13F0-4C83-BC28-4764454D0E77}"/>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741613" y="1231556"/>
            <a:ext cx="2975238" cy="112000"/>
          </a:xfrm>
          <a:prstGeom prst="rect">
            <a:avLst/>
          </a:prstGeom>
        </p:spPr>
      </p:pic>
      <p:pic>
        <p:nvPicPr>
          <p:cNvPr id="25" name="Picture 24">
            <a:extLst>
              <a:ext uri="{FF2B5EF4-FFF2-40B4-BE49-F238E27FC236}">
                <a16:creationId xmlns:a16="http://schemas.microsoft.com/office/drawing/2014/main" id="{9EA2E1BD-5795-4D7E-8705-865CD34498A2}"/>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85800" y="1403262"/>
            <a:ext cx="1059048" cy="94476"/>
          </a:xfrm>
          <a:prstGeom prst="rect">
            <a:avLst/>
          </a:prstGeom>
        </p:spPr>
      </p:pic>
      <p:pic>
        <p:nvPicPr>
          <p:cNvPr id="33" name="Picture 32">
            <a:extLst>
              <a:ext uri="{FF2B5EF4-FFF2-40B4-BE49-F238E27FC236}">
                <a16:creationId xmlns:a16="http://schemas.microsoft.com/office/drawing/2014/main" id="{186F5CA5-AC7D-46B3-B537-5DC1FEA3744F}"/>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1241205" y="1359717"/>
            <a:ext cx="687238" cy="172952"/>
          </a:xfrm>
          <a:prstGeom prst="rect">
            <a:avLst/>
          </a:prstGeom>
        </p:spPr>
      </p:pic>
      <p:pic>
        <p:nvPicPr>
          <p:cNvPr id="27" name="Picture 26">
            <a:extLst>
              <a:ext uri="{FF2B5EF4-FFF2-40B4-BE49-F238E27FC236}">
                <a16:creationId xmlns:a16="http://schemas.microsoft.com/office/drawing/2014/main" id="{F8833136-8EB9-4A91-9E9E-B2131C84C5E2}"/>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5300" y="1620090"/>
            <a:ext cx="1145905" cy="94476"/>
          </a:xfrm>
          <a:prstGeom prst="rect">
            <a:avLst/>
          </a:prstGeom>
        </p:spPr>
      </p:pic>
      <p:pic>
        <p:nvPicPr>
          <p:cNvPr id="30" name="Picture 29">
            <a:extLst>
              <a:ext uri="{FF2B5EF4-FFF2-40B4-BE49-F238E27FC236}">
                <a16:creationId xmlns:a16="http://schemas.microsoft.com/office/drawing/2014/main" id="{7529BF55-0875-407D-BE46-D92D41BAF8F0}"/>
              </a:ext>
            </a:extLst>
          </p:cNvPr>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1343743" y="1565559"/>
            <a:ext cx="856381" cy="185905"/>
          </a:xfrm>
          <a:prstGeom prst="rect">
            <a:avLst/>
          </a:prstGeom>
        </p:spPr>
      </p:pic>
      <p:pic>
        <p:nvPicPr>
          <p:cNvPr id="38" name="Picture 37">
            <a:extLst>
              <a:ext uri="{FF2B5EF4-FFF2-40B4-BE49-F238E27FC236}">
                <a16:creationId xmlns:a16="http://schemas.microsoft.com/office/drawing/2014/main" id="{CF84C1DE-9DBF-43E2-B900-1AB7BD7F2BC9}"/>
              </a:ext>
            </a:extLst>
          </p:cNvPr>
          <p:cNvPicPr>
            <a:picLocks noChangeAspect="1"/>
          </p:cNvPicPr>
          <p:nvPr/>
        </p:nvPicPr>
        <p:blipFill>
          <a:blip r:embed="rId24"/>
          <a:stretch>
            <a:fillRect/>
          </a:stretch>
        </p:blipFill>
        <p:spPr>
          <a:xfrm>
            <a:off x="2570686" y="1389166"/>
            <a:ext cx="1194643" cy="1816933"/>
          </a:xfrm>
          <a:prstGeom prst="rect">
            <a:avLst/>
          </a:prstGeom>
        </p:spPr>
      </p:pic>
    </p:spTree>
    <p:extLst>
      <p:ext uri="{BB962C8B-B14F-4D97-AF65-F5344CB8AC3E}">
        <p14:creationId xmlns:p14="http://schemas.microsoft.com/office/powerpoint/2010/main" val="267736863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Chain Rule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97</a:t>
            </a:fld>
            <a:r>
              <a:rPr spc="-55" dirty="0"/>
              <a:t> </a:t>
            </a:r>
            <a:r>
              <a:rPr spc="35" dirty="0"/>
              <a:t>/</a:t>
            </a:r>
            <a:endParaRPr spc="-55"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034E36-4D4E-433F-80EF-8AFC3280FE0A}"/>
                  </a:ext>
                </a:extLst>
              </p:cNvPr>
              <p:cNvSpPr txBox="1"/>
              <p:nvPr/>
            </p:nvSpPr>
            <p:spPr>
              <a:xfrm>
                <a:off x="2216962" y="409070"/>
                <a:ext cx="2297887" cy="2731902"/>
              </a:xfrm>
              <a:prstGeom prst="rect">
                <a:avLst/>
              </a:prstGeom>
              <a:noFill/>
            </p:spPr>
            <p:txBody>
              <a:bodyPr wrap="square" rtlCol="0">
                <a:spAutoFit/>
              </a:bodyPr>
              <a:lstStyle/>
              <a:p>
                <a:r>
                  <a:rPr lang="en-US" sz="800" b="1" dirty="0">
                    <a:latin typeface="Tahoma" panose="020B0604030504040204" pitchFamily="34" charset="0"/>
                    <a:ea typeface="Tahoma" panose="020B0604030504040204" pitchFamily="34" charset="0"/>
                    <a:cs typeface="Tahoma" panose="020B0604030504040204" pitchFamily="34" charset="0"/>
                  </a:rPr>
                  <a:t>1-VAR:</a:t>
                </a:r>
              </a:p>
              <a:p>
                <a:pPr marL="171450"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One independent variable (</a:t>
                </a:r>
                <a:r>
                  <a:rPr lang="en-US" sz="800" dirty="0" err="1">
                    <a:latin typeface="Tahoma" panose="020B0604030504040204" pitchFamily="34" charset="0"/>
                    <a:ea typeface="Tahoma" panose="020B0604030504040204" pitchFamily="34" charset="0"/>
                    <a:cs typeface="Tahoma" panose="020B0604030504040204" pitchFamily="34" charset="0"/>
                  </a:rPr>
                  <a:t>i.e</a:t>
                </a:r>
                <a:r>
                  <a:rPr lang="en-US" sz="80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800" b="0" i="1" smtClean="0">
                        <a:latin typeface="Cambria Math" panose="02040503050406030204" pitchFamily="18" charset="0"/>
                        <a:ea typeface="Tahoma" panose="020B0604030504040204" pitchFamily="34" charset="0"/>
                        <a:cs typeface="Tahoma" panose="020B0604030504040204" pitchFamily="34" charset="0"/>
                      </a:rPr>
                      <m:t>𝑡</m:t>
                    </m:r>
                  </m:oMath>
                </a14:m>
                <a:r>
                  <a:rPr lang="en-US" sz="800" dirty="0">
                    <a:latin typeface="Tahoma" panose="020B0604030504040204" pitchFamily="34" charset="0"/>
                    <a:ea typeface="Tahoma" panose="020B0604030504040204" pitchFamily="34" charset="0"/>
                    <a:cs typeface="Tahoma" panose="020B0604030504040204" pitchFamily="34" charset="0"/>
                  </a:rPr>
                  <a:t>)</a:t>
                </a:r>
                <a:endParaRPr lang="en-US" sz="80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800" b="0" i="0" u="none" strike="noStrike" baseline="0" dirty="0">
                    <a:latin typeface="Tahoma" panose="020B0604030504040204" pitchFamily="34" charset="0"/>
                    <a:ea typeface="Tahoma" panose="020B0604030504040204" pitchFamily="34" charset="0"/>
                    <a:cs typeface="Tahoma" panose="020B0604030504040204" pitchFamily="34" charset="0"/>
                  </a:rPr>
                  <a:t>Involves “intermediate variable” with composition of functions	</a:t>
                </a:r>
              </a:p>
              <a:p>
                <a:pPr marL="628650" lvl="1" indent="-171450">
                  <a:buFont typeface="Arial" panose="020B0604020202020204" pitchFamily="34" charset="0"/>
                  <a:buChar char="•"/>
                </a:pPr>
                <a14:m>
                  <m:oMath xmlns:m="http://schemas.openxmlformats.org/officeDocument/2006/math">
                    <m:r>
                      <a:rPr lang="en-US" sz="800" i="1" dirty="0" smtClean="0">
                        <a:latin typeface="Cambria Math" panose="02040503050406030204" pitchFamily="18" charset="0"/>
                        <a:ea typeface="Tahoma" panose="020B0604030504040204" pitchFamily="34" charset="0"/>
                        <a:cs typeface="Tahoma" panose="020B0604030504040204" pitchFamily="34" charset="0"/>
                      </a:rPr>
                      <m:t>𝑤</m:t>
                    </m:r>
                    <m:r>
                      <a:rPr lang="en-US" sz="800" i="1" dirty="0" smtClean="0">
                        <a:latin typeface="Cambria Math" panose="02040503050406030204" pitchFamily="18" charset="0"/>
                        <a:ea typeface="Tahoma" panose="020B0604030504040204" pitchFamily="34" charset="0"/>
                        <a:cs typeface="Tahoma" panose="020B0604030504040204" pitchFamily="34" charset="0"/>
                      </a:rPr>
                      <m:t>(</m:t>
                    </m:r>
                    <m:r>
                      <a:rPr lang="en-US" sz="800" i="1" dirty="0" smtClean="0">
                        <a:latin typeface="Cambria Math" panose="02040503050406030204" pitchFamily="18" charset="0"/>
                        <a:ea typeface="Tahoma" panose="020B0604030504040204" pitchFamily="34" charset="0"/>
                        <a:cs typeface="Tahoma" panose="020B0604030504040204" pitchFamily="34" charset="0"/>
                      </a:rPr>
                      <m:t>𝑡</m:t>
                    </m:r>
                    <m:r>
                      <a:rPr lang="en-US" sz="800" i="1" dirty="0" smtClean="0">
                        <a:latin typeface="Cambria Math" panose="02040503050406030204" pitchFamily="18" charset="0"/>
                        <a:ea typeface="Tahoma" panose="020B0604030504040204" pitchFamily="34" charset="0"/>
                        <a:cs typeface="Tahoma" panose="020B0604030504040204" pitchFamily="34" charset="0"/>
                      </a:rPr>
                      <m:t>)=</m:t>
                    </m:r>
                    <m:r>
                      <a:rPr lang="en-US" sz="800" i="1" dirty="0" smtClean="0">
                        <a:latin typeface="Cambria Math" panose="02040503050406030204" pitchFamily="18" charset="0"/>
                        <a:ea typeface="Tahoma" panose="020B0604030504040204" pitchFamily="34" charset="0"/>
                        <a:cs typeface="Tahoma" panose="020B0604030504040204" pitchFamily="34" charset="0"/>
                      </a:rPr>
                      <m:t>𝑓</m:t>
                    </m:r>
                    <m:r>
                      <a:rPr lang="en-US" sz="800" i="1" dirty="0" smtClean="0">
                        <a:latin typeface="Cambria Math" panose="02040503050406030204" pitchFamily="18" charset="0"/>
                        <a:ea typeface="Tahoma" panose="020B0604030504040204" pitchFamily="34" charset="0"/>
                        <a:cs typeface="Tahoma" panose="020B0604030504040204" pitchFamily="34" charset="0"/>
                      </a:rPr>
                      <m:t>(</m:t>
                    </m:r>
                    <m:r>
                      <a:rPr lang="en-US" sz="800" i="1" dirty="0" smtClean="0">
                        <a:latin typeface="Cambria Math" panose="02040503050406030204" pitchFamily="18" charset="0"/>
                        <a:ea typeface="Tahoma" panose="020B0604030504040204" pitchFamily="34" charset="0"/>
                        <a:cs typeface="Tahoma" panose="020B0604030504040204" pitchFamily="34" charset="0"/>
                      </a:rPr>
                      <m:t>𝑔</m:t>
                    </m:r>
                    <m:r>
                      <a:rPr lang="en-US" sz="800" i="1" dirty="0" smtClean="0">
                        <a:latin typeface="Cambria Math" panose="02040503050406030204" pitchFamily="18" charset="0"/>
                        <a:ea typeface="Tahoma" panose="020B0604030504040204" pitchFamily="34" charset="0"/>
                        <a:cs typeface="Tahoma" panose="020B0604030504040204" pitchFamily="34" charset="0"/>
                      </a:rPr>
                      <m:t>(</m:t>
                    </m:r>
                    <m:r>
                      <a:rPr lang="en-US" sz="800" i="1" dirty="0" smtClean="0">
                        <a:latin typeface="Cambria Math" panose="02040503050406030204" pitchFamily="18" charset="0"/>
                        <a:ea typeface="Tahoma" panose="020B0604030504040204" pitchFamily="34" charset="0"/>
                        <a:cs typeface="Tahoma" panose="020B0604030504040204" pitchFamily="34" charset="0"/>
                      </a:rPr>
                      <m:t>𝑡</m:t>
                    </m:r>
                    <m:r>
                      <a:rPr lang="en-US" sz="800" i="1" dirty="0" smtClean="0">
                        <a:latin typeface="Cambria Math" panose="02040503050406030204" pitchFamily="18" charset="0"/>
                        <a:ea typeface="Tahoma" panose="020B0604030504040204" pitchFamily="34" charset="0"/>
                        <a:cs typeface="Tahoma" panose="020B0604030504040204" pitchFamily="34" charset="0"/>
                      </a:rPr>
                      <m:t>))</m:t>
                    </m:r>
                  </m:oMath>
                </a14:m>
                <a:endParaRPr lang="en-US" sz="800"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14:m>
                  <m:oMath xmlns:m="http://schemas.openxmlformats.org/officeDocument/2006/math">
                    <m:f>
                      <m:fPr>
                        <m:ctrlPr>
                          <a:rPr lang="en-US" sz="800" i="1" dirty="0" smtClean="0">
                            <a:latin typeface="Cambria Math" panose="02040503050406030204" pitchFamily="18" charset="0"/>
                            <a:ea typeface="Tahoma" panose="020B0604030504040204" pitchFamily="34" charset="0"/>
                            <a:cs typeface="Tahoma" panose="020B0604030504040204" pitchFamily="34" charset="0"/>
                          </a:rPr>
                        </m:ctrlPr>
                      </m:fPr>
                      <m:num>
                        <m:r>
                          <a:rPr lang="en-US" sz="800" b="0" i="1" dirty="0" smtClean="0">
                            <a:latin typeface="Cambria Math" panose="02040503050406030204" pitchFamily="18" charset="0"/>
                            <a:ea typeface="Tahoma" panose="020B0604030504040204" pitchFamily="34" charset="0"/>
                            <a:cs typeface="Tahoma" panose="020B0604030504040204" pitchFamily="34" charset="0"/>
                          </a:rPr>
                          <m:t>𝑑𝑤</m:t>
                        </m:r>
                      </m:num>
                      <m:den>
                        <m:r>
                          <a:rPr lang="en-US" sz="800" b="0" i="1" dirty="0" smtClean="0">
                            <a:latin typeface="Cambria Math" panose="02040503050406030204" pitchFamily="18" charset="0"/>
                            <a:ea typeface="Tahoma" panose="020B0604030504040204" pitchFamily="34" charset="0"/>
                            <a:cs typeface="Tahoma" panose="020B0604030504040204" pitchFamily="34" charset="0"/>
                          </a:rPr>
                          <m:t>𝑑𝑡</m:t>
                        </m:r>
                      </m:den>
                    </m:f>
                    <m:r>
                      <a:rPr lang="en-US" sz="800" i="1" dirty="0" smtClean="0">
                        <a:latin typeface="Cambria Math" panose="02040503050406030204" pitchFamily="18" charset="0"/>
                        <a:ea typeface="Tahoma" panose="020B0604030504040204" pitchFamily="34" charset="0"/>
                        <a:cs typeface="Tahoma" panose="020B0604030504040204" pitchFamily="34" charset="0"/>
                      </a:rPr>
                      <m:t>=</m:t>
                    </m:r>
                    <m:f>
                      <m:fPr>
                        <m:ctrlPr>
                          <a:rPr lang="en-US" sz="800" i="1" dirty="0">
                            <a:latin typeface="Cambria Math" panose="02040503050406030204" pitchFamily="18" charset="0"/>
                            <a:ea typeface="Tahoma" panose="020B0604030504040204" pitchFamily="34" charset="0"/>
                            <a:cs typeface="Tahoma" panose="020B0604030504040204" pitchFamily="34" charset="0"/>
                          </a:rPr>
                        </m:ctrlPr>
                      </m:fPr>
                      <m:num>
                        <m:r>
                          <a:rPr lang="en-US" sz="800" i="1" dirty="0">
                            <a:latin typeface="Cambria Math" panose="02040503050406030204" pitchFamily="18" charset="0"/>
                            <a:ea typeface="Tahoma" panose="020B0604030504040204" pitchFamily="34" charset="0"/>
                            <a:cs typeface="Tahoma" panose="020B0604030504040204" pitchFamily="34" charset="0"/>
                          </a:rPr>
                          <m:t>𝑑𝑤</m:t>
                        </m:r>
                      </m:num>
                      <m:den>
                        <m:r>
                          <a:rPr lang="en-US" sz="800" i="1" dirty="0">
                            <a:latin typeface="Cambria Math" panose="02040503050406030204" pitchFamily="18" charset="0"/>
                            <a:ea typeface="Tahoma" panose="020B0604030504040204" pitchFamily="34" charset="0"/>
                            <a:cs typeface="Tahoma" panose="020B0604030504040204" pitchFamily="34" charset="0"/>
                          </a:rPr>
                          <m:t>𝑑</m:t>
                        </m:r>
                        <m:r>
                          <a:rPr lang="en-US" sz="800" b="0" i="1" dirty="0" smtClean="0">
                            <a:latin typeface="Cambria Math" panose="02040503050406030204" pitchFamily="18" charset="0"/>
                            <a:ea typeface="Tahoma" panose="020B0604030504040204" pitchFamily="34" charset="0"/>
                            <a:cs typeface="Tahoma" panose="020B0604030504040204" pitchFamily="34" charset="0"/>
                          </a:rPr>
                          <m:t>𝑥</m:t>
                        </m:r>
                      </m:den>
                    </m:f>
                    <m:f>
                      <m:fPr>
                        <m:ctrlPr>
                          <a:rPr lang="en-US" sz="800" i="1" dirty="0">
                            <a:latin typeface="Cambria Math" panose="02040503050406030204" pitchFamily="18" charset="0"/>
                            <a:ea typeface="Tahoma" panose="020B0604030504040204" pitchFamily="34" charset="0"/>
                            <a:cs typeface="Tahoma" panose="020B0604030504040204" pitchFamily="34" charset="0"/>
                          </a:rPr>
                        </m:ctrlPr>
                      </m:fPr>
                      <m:num>
                        <m:r>
                          <a:rPr lang="en-US" sz="800" i="1" dirty="0">
                            <a:latin typeface="Cambria Math" panose="02040503050406030204" pitchFamily="18" charset="0"/>
                            <a:ea typeface="Tahoma" panose="020B0604030504040204" pitchFamily="34" charset="0"/>
                            <a:cs typeface="Tahoma" panose="020B0604030504040204" pitchFamily="34" charset="0"/>
                          </a:rPr>
                          <m:t>𝑑</m:t>
                        </m:r>
                        <m:r>
                          <a:rPr lang="en-US" sz="800" b="0" i="1" dirty="0" smtClean="0">
                            <a:latin typeface="Cambria Math" panose="02040503050406030204" pitchFamily="18" charset="0"/>
                            <a:ea typeface="Tahoma" panose="020B0604030504040204" pitchFamily="34" charset="0"/>
                            <a:cs typeface="Tahoma" panose="020B0604030504040204" pitchFamily="34" charset="0"/>
                          </a:rPr>
                          <m:t>𝑥</m:t>
                        </m:r>
                      </m:num>
                      <m:den>
                        <m:r>
                          <a:rPr lang="en-US" sz="800" i="1" dirty="0">
                            <a:latin typeface="Cambria Math" panose="02040503050406030204" pitchFamily="18" charset="0"/>
                            <a:ea typeface="Tahoma" panose="020B0604030504040204" pitchFamily="34" charset="0"/>
                            <a:cs typeface="Tahoma" panose="020B0604030504040204" pitchFamily="34" charset="0"/>
                          </a:rPr>
                          <m:t>𝑑𝑡</m:t>
                        </m:r>
                      </m:den>
                    </m:f>
                  </m:oMath>
                </a14:m>
                <a:endParaRPr lang="en-US" sz="800" i="1" dirty="0">
                  <a:latin typeface="Tahoma" panose="020B0604030504040204" pitchFamily="34" charset="0"/>
                  <a:ea typeface="Tahoma" panose="020B0604030504040204" pitchFamily="34" charset="0"/>
                  <a:cs typeface="Tahoma" panose="020B0604030504040204" pitchFamily="34" charset="0"/>
                </a:endParaRPr>
              </a:p>
              <a:p>
                <a:pPr marL="628650" lvl="1" indent="-171450">
                  <a:buFont typeface="Arial" panose="020B0604020202020204" pitchFamily="34" charset="0"/>
                  <a:buChar char="•"/>
                </a:pPr>
                <a:r>
                  <a:rPr lang="en-US" sz="800" b="0" i="1" u="none" strike="noStrike" baseline="0" dirty="0">
                    <a:latin typeface="Tahoma" panose="020B0604030504040204" pitchFamily="34" charset="0"/>
                    <a:ea typeface="Tahoma" panose="020B0604030504040204" pitchFamily="34" charset="0"/>
                    <a:cs typeface="Tahoma" panose="020B0604030504040204" pitchFamily="34" charset="0"/>
                  </a:rPr>
                  <a:t>Intermediate variable: </a:t>
                </a:r>
                <a14:m>
                  <m:oMath xmlns:m="http://schemas.openxmlformats.org/officeDocument/2006/math">
                    <m:r>
                      <a:rPr lang="en-US" sz="800" b="0" i="1" u="none" strike="noStrike" baseline="0" dirty="0" smtClean="0">
                        <a:latin typeface="Cambria Math" panose="02040503050406030204" pitchFamily="18" charset="0"/>
                        <a:ea typeface="Tahoma" panose="020B0604030504040204" pitchFamily="34" charset="0"/>
                        <a:cs typeface="Tahoma" panose="020B0604030504040204" pitchFamily="34" charset="0"/>
                      </a:rPr>
                      <m:t>𝑥</m:t>
                    </m:r>
                    <m:r>
                      <a:rPr lang="en-US" sz="800" b="0" i="1" u="none" strike="noStrike" baseline="0" dirty="0" smtClean="0">
                        <a:latin typeface="Cambria Math" panose="02040503050406030204" pitchFamily="18" charset="0"/>
                        <a:ea typeface="Tahoma" panose="020B0604030504040204" pitchFamily="34" charset="0"/>
                        <a:cs typeface="Tahoma" panose="020B0604030504040204" pitchFamily="34" charset="0"/>
                      </a:rPr>
                      <m:t> = </m:t>
                    </m:r>
                    <m:r>
                      <a:rPr lang="en-US" sz="800" b="0" i="1" u="none" strike="noStrike" baseline="0" dirty="0" smtClean="0">
                        <a:latin typeface="Cambria Math" panose="02040503050406030204" pitchFamily="18" charset="0"/>
                        <a:ea typeface="Tahoma" panose="020B0604030504040204" pitchFamily="34" charset="0"/>
                        <a:cs typeface="Tahoma" panose="020B0604030504040204" pitchFamily="34" charset="0"/>
                      </a:rPr>
                      <m:t>𝑔</m:t>
                    </m:r>
                    <m:r>
                      <a:rPr lang="en-US" sz="800" b="0" i="1" u="none" strike="noStrike" baseline="0" dirty="0" smtClean="0">
                        <a:latin typeface="Cambria Math" panose="02040503050406030204" pitchFamily="18" charset="0"/>
                        <a:ea typeface="Tahoma" panose="020B0604030504040204" pitchFamily="34" charset="0"/>
                        <a:cs typeface="Tahoma" panose="020B0604030504040204" pitchFamily="34" charset="0"/>
                      </a:rPr>
                      <m:t>(</m:t>
                    </m:r>
                    <m:r>
                      <a:rPr lang="en-US" sz="800" b="0" i="1" u="none" strike="noStrike" baseline="0" dirty="0" smtClean="0">
                        <a:latin typeface="Cambria Math" panose="02040503050406030204" pitchFamily="18" charset="0"/>
                        <a:ea typeface="Tahoma" panose="020B0604030504040204" pitchFamily="34" charset="0"/>
                        <a:cs typeface="Tahoma" panose="020B0604030504040204" pitchFamily="34" charset="0"/>
                      </a:rPr>
                      <m:t>𝑡</m:t>
                    </m:r>
                    <m:r>
                      <a:rPr lang="en-US" sz="800" b="0" i="1" u="none" strike="noStrike" baseline="0" dirty="0" smtClean="0">
                        <a:latin typeface="Cambria Math" panose="02040503050406030204" pitchFamily="18" charset="0"/>
                        <a:ea typeface="Tahoma" panose="020B0604030504040204" pitchFamily="34" charset="0"/>
                        <a:cs typeface="Tahoma" panose="020B0604030504040204" pitchFamily="34" charset="0"/>
                      </a:rPr>
                      <m:t>)</m:t>
                    </m:r>
                  </m:oMath>
                </a14:m>
                <a:endParaRPr lang="en-US" sz="800" dirty="0">
                  <a:latin typeface="Tahoma" panose="020B0604030504040204" pitchFamily="34" charset="0"/>
                  <a:ea typeface="Tahoma" panose="020B0604030504040204" pitchFamily="34" charset="0"/>
                  <a:cs typeface="Tahoma" panose="020B0604030504040204" pitchFamily="34" charset="0"/>
                </a:endParaRPr>
              </a:p>
              <a:p>
                <a:r>
                  <a:rPr lang="en-US" sz="800" b="1" dirty="0">
                    <a:latin typeface="Tahoma" panose="020B0604030504040204" pitchFamily="34" charset="0"/>
                    <a:ea typeface="Tahoma" panose="020B0604030504040204" pitchFamily="34" charset="0"/>
                    <a:cs typeface="Tahoma" panose="020B0604030504040204" pitchFamily="34" charset="0"/>
                  </a:rPr>
                  <a:t>2-VAR:</a:t>
                </a:r>
              </a:p>
              <a:p>
                <a:pPr marL="171450"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Many independent variables</a:t>
                </a:r>
              </a:p>
              <a:p>
                <a:pPr marL="171450"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Many forms and types</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The types and/or formats depend on both independent and intermediate variables</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May be defined implicitly or explicitly (as noted in the textbook)</a:t>
                </a:r>
              </a:p>
              <a:p>
                <a:pPr marL="171450"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Many intermediate variables</a:t>
                </a:r>
              </a:p>
              <a:p>
                <a:pPr marL="628650" lvl="1" indent="-171450">
                  <a:buFont typeface="Arial" panose="020B0604020202020204" pitchFamily="34" charset="0"/>
                  <a:buChar char="•"/>
                </a:pPr>
                <a:r>
                  <a:rPr lang="en-US" sz="800" dirty="0">
                    <a:latin typeface="Tahoma" panose="020B0604030504040204" pitchFamily="34" charset="0"/>
                    <a:ea typeface="Tahoma" panose="020B0604030504040204" pitchFamily="34" charset="0"/>
                    <a:cs typeface="Tahoma" panose="020B0604030504040204" pitchFamily="34" charset="0"/>
                  </a:rPr>
                  <a:t>Intermediate variables provide a pathway from the dependent variable to the independent variable(s)</a:t>
                </a:r>
              </a:p>
            </p:txBody>
          </p:sp>
        </mc:Choice>
        <mc:Fallback xmlns="">
          <p:sp>
            <p:nvSpPr>
              <p:cNvPr id="19" name="TextBox 18">
                <a:extLst>
                  <a:ext uri="{FF2B5EF4-FFF2-40B4-BE49-F238E27FC236}">
                    <a16:creationId xmlns:a16="http://schemas.microsoft.com/office/drawing/2014/main" id="{8D034E36-4D4E-433F-80EF-8AFC3280FE0A}"/>
                  </a:ext>
                </a:extLst>
              </p:cNvPr>
              <p:cNvSpPr txBox="1">
                <a:spLocks noRot="1" noChangeAspect="1" noMove="1" noResize="1" noEditPoints="1" noAdjustHandles="1" noChangeArrowheads="1" noChangeShapeType="1" noTextEdit="1"/>
              </p:cNvSpPr>
              <p:nvPr/>
            </p:nvSpPr>
            <p:spPr>
              <a:xfrm>
                <a:off x="2216962" y="409070"/>
                <a:ext cx="2297887" cy="2731902"/>
              </a:xfrm>
              <a:prstGeom prst="rect">
                <a:avLst/>
              </a:prstGeom>
              <a:blipFill>
                <a:blip r:embed="rId3"/>
                <a:stretch>
                  <a:fillRect/>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FCB340A2-D440-4FE5-B9D6-00DD8EE72B01}"/>
              </a:ext>
            </a:extLst>
          </p:cNvPr>
          <p:cNvPicPr>
            <a:picLocks noChangeAspect="1"/>
          </p:cNvPicPr>
          <p:nvPr/>
        </p:nvPicPr>
        <p:blipFill>
          <a:blip r:embed="rId4"/>
          <a:stretch>
            <a:fillRect/>
          </a:stretch>
        </p:blipFill>
        <p:spPr>
          <a:xfrm>
            <a:off x="369488" y="417675"/>
            <a:ext cx="1198474" cy="1568659"/>
          </a:xfrm>
          <a:prstGeom prst="rect">
            <a:avLst/>
          </a:prstGeom>
        </p:spPr>
      </p:pic>
      <p:pic>
        <p:nvPicPr>
          <p:cNvPr id="25" name="Picture 24">
            <a:extLst>
              <a:ext uri="{FF2B5EF4-FFF2-40B4-BE49-F238E27FC236}">
                <a16:creationId xmlns:a16="http://schemas.microsoft.com/office/drawing/2014/main" id="{0C36A363-EE06-4256-A72A-0FAD8206D23E}"/>
              </a:ext>
            </a:extLst>
          </p:cNvPr>
          <p:cNvPicPr>
            <a:picLocks noChangeAspect="1"/>
          </p:cNvPicPr>
          <p:nvPr/>
        </p:nvPicPr>
        <p:blipFill>
          <a:blip r:embed="rId5"/>
          <a:stretch>
            <a:fillRect/>
          </a:stretch>
        </p:blipFill>
        <p:spPr>
          <a:xfrm>
            <a:off x="420724" y="1869246"/>
            <a:ext cx="1064015" cy="1483172"/>
          </a:xfrm>
          <a:prstGeom prst="rect">
            <a:avLst/>
          </a:prstGeom>
        </p:spPr>
      </p:pic>
      <p:sp>
        <p:nvSpPr>
          <p:cNvPr id="26" name="Rectangle 25">
            <a:extLst>
              <a:ext uri="{FF2B5EF4-FFF2-40B4-BE49-F238E27FC236}">
                <a16:creationId xmlns:a16="http://schemas.microsoft.com/office/drawing/2014/main" id="{E8DCA03B-B84F-41D2-894C-626BA93F5E79}"/>
              </a:ext>
            </a:extLst>
          </p:cNvPr>
          <p:cNvSpPr/>
          <p:nvPr/>
        </p:nvSpPr>
        <p:spPr>
          <a:xfrm>
            <a:off x="369488" y="409070"/>
            <a:ext cx="1166488" cy="1410338"/>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B8E737A-7A06-4B76-B651-55A0BE961BD2}"/>
              </a:ext>
            </a:extLst>
          </p:cNvPr>
          <p:cNvSpPr/>
          <p:nvPr/>
        </p:nvSpPr>
        <p:spPr>
          <a:xfrm>
            <a:off x="369488" y="1858623"/>
            <a:ext cx="1166488" cy="1474567"/>
          </a:xfrm>
          <a:prstGeom prst="rect">
            <a:avLst/>
          </a:prstGeom>
          <a:noFill/>
          <a:ln>
            <a:solidFill>
              <a:srgbClr val="8C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91881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Chain Rule</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98</a:t>
            </a:fld>
            <a:r>
              <a:rPr spc="-55" dirty="0"/>
              <a:t> </a:t>
            </a:r>
            <a:r>
              <a:rPr spc="35" dirty="0"/>
              <a:t>/</a:t>
            </a:r>
            <a:endParaRPr spc="-55" dirty="0"/>
          </a:p>
        </p:txBody>
      </p:sp>
      <p:pic>
        <p:nvPicPr>
          <p:cNvPr id="15" name="Picture 14">
            <a:extLst>
              <a:ext uri="{FF2B5EF4-FFF2-40B4-BE49-F238E27FC236}">
                <a16:creationId xmlns:a16="http://schemas.microsoft.com/office/drawing/2014/main" id="{B6E7BCA8-1AAD-41F2-A3E9-17AC1A1D64AA}"/>
              </a:ext>
            </a:extLst>
          </p:cNvPr>
          <p:cNvPicPr>
            <a:picLocks noChangeAspect="1"/>
          </p:cNvPicPr>
          <p:nvPr/>
        </p:nvPicPr>
        <p:blipFill>
          <a:blip r:embed="rId5"/>
          <a:stretch>
            <a:fillRect/>
          </a:stretch>
        </p:blipFill>
        <p:spPr>
          <a:xfrm>
            <a:off x="396131" y="418057"/>
            <a:ext cx="3799097" cy="1352780"/>
          </a:xfrm>
          <a:prstGeom prst="rect">
            <a:avLst/>
          </a:prstGeom>
        </p:spPr>
      </p:pic>
      <p:sp>
        <p:nvSpPr>
          <p:cNvPr id="16" name="TextBox 15">
            <a:extLst>
              <a:ext uri="{FF2B5EF4-FFF2-40B4-BE49-F238E27FC236}">
                <a16:creationId xmlns:a16="http://schemas.microsoft.com/office/drawing/2014/main" id="{2F6C1D7F-C60D-42BC-A03C-002C9CF38F34}"/>
              </a:ext>
            </a:extLst>
          </p:cNvPr>
          <p:cNvSpPr txBox="1"/>
          <p:nvPr/>
        </p:nvSpPr>
        <p:spPr>
          <a:xfrm>
            <a:off x="768032" y="394150"/>
            <a:ext cx="5105400" cy="184666"/>
          </a:xfrm>
          <a:prstGeom prst="rect">
            <a:avLst/>
          </a:prstGeom>
          <a:noFill/>
        </p:spPr>
        <p:txBody>
          <a:bodyPr wrap="square" rtlCol="0">
            <a:spAutoFit/>
          </a:bodyPr>
          <a:lstStyle/>
          <a:p>
            <a:pPr algn="l"/>
            <a:r>
              <a:rPr lang="en-US" sz="600" b="1" i="0" u="none" strike="noStrike" baseline="0" dirty="0">
                <a:latin typeface="Tahoma" panose="020B0604030504040204" pitchFamily="34" charset="0"/>
                <a:ea typeface="Tahoma" panose="020B0604030504040204" pitchFamily="34" charset="0"/>
                <a:cs typeface="Tahoma" panose="020B0604030504040204" pitchFamily="34" charset="0"/>
              </a:rPr>
              <a:t>Chain Rule for Two Independent Variables and Three Intermediate Variables:</a:t>
            </a:r>
            <a:endParaRPr lang="en-US" sz="600" dirty="0">
              <a:latin typeface="Tahoma" panose="020B0604030504040204" pitchFamily="34" charset="0"/>
              <a:ea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B9EEF9B4-DC27-4529-AC2F-4177DA28B61D}"/>
              </a:ext>
            </a:extLst>
          </p:cNvPr>
          <p:cNvSpPr txBox="1"/>
          <p:nvPr/>
        </p:nvSpPr>
        <p:spPr>
          <a:xfrm>
            <a:off x="0" y="1776646"/>
            <a:ext cx="5105400" cy="184666"/>
          </a:xfrm>
          <a:prstGeom prst="rect">
            <a:avLst/>
          </a:prstGeom>
          <a:noFill/>
        </p:spPr>
        <p:txBody>
          <a:bodyPr wrap="square" rtlCol="0">
            <a:spAutoFit/>
          </a:bodyPr>
          <a:lstStyle/>
          <a:p>
            <a:pPr algn="l"/>
            <a:r>
              <a:rPr lang="en-US" sz="600" b="1" i="0" u="none" strike="noStrike" baseline="0" dirty="0">
                <a:latin typeface="Tahoma" panose="020B0604030504040204" pitchFamily="34" charset="0"/>
                <a:ea typeface="Tahoma" panose="020B0604030504040204" pitchFamily="34" charset="0"/>
                <a:cs typeface="Tahoma" panose="020B0604030504040204" pitchFamily="34" charset="0"/>
              </a:rPr>
              <a:t>Chain Rule for two intermediate variables:</a:t>
            </a:r>
            <a:endParaRPr lang="en-US" sz="600" b="1" dirty="0">
              <a:latin typeface="Tahoma" panose="020B0604030504040204" pitchFamily="34" charset="0"/>
              <a:ea typeface="Tahoma" panose="020B0604030504040204" pitchFamily="34" charset="0"/>
              <a:cs typeface="Tahoma" panose="020B0604030504040204" pitchFamily="34" charset="0"/>
            </a:endParaRPr>
          </a:p>
        </p:txBody>
      </p:sp>
      <p:sp>
        <p:nvSpPr>
          <p:cNvPr id="27" name="TextBox 26">
            <a:extLst>
              <a:ext uri="{FF2B5EF4-FFF2-40B4-BE49-F238E27FC236}">
                <a16:creationId xmlns:a16="http://schemas.microsoft.com/office/drawing/2014/main" id="{00C4CEE4-3BB0-4198-BB22-B07FADF71D06}"/>
              </a:ext>
            </a:extLst>
          </p:cNvPr>
          <p:cNvSpPr txBox="1"/>
          <p:nvPr/>
        </p:nvSpPr>
        <p:spPr>
          <a:xfrm>
            <a:off x="1743169" y="1778003"/>
            <a:ext cx="5105400" cy="184666"/>
          </a:xfrm>
          <a:prstGeom prst="rect">
            <a:avLst/>
          </a:prstGeom>
          <a:noFill/>
        </p:spPr>
        <p:txBody>
          <a:bodyPr wrap="square" rtlCol="0">
            <a:spAutoFit/>
          </a:bodyPr>
          <a:lstStyle/>
          <a:p>
            <a:pPr algn="l"/>
            <a:r>
              <a:rPr lang="en-US" sz="600" b="1" i="0" u="none" strike="noStrike" baseline="0" dirty="0">
                <a:latin typeface="Tahoma" panose="020B0604030504040204" pitchFamily="34" charset="0"/>
                <a:ea typeface="Tahoma" panose="020B0604030504040204" pitchFamily="34" charset="0"/>
                <a:cs typeface="Tahoma" panose="020B0604030504040204" pitchFamily="34" charset="0"/>
              </a:rPr>
              <a:t>Chain Rule for </a:t>
            </a:r>
            <a:r>
              <a:rPr lang="en-US" sz="600" b="1" dirty="0">
                <a:latin typeface="Tahoma" panose="020B0604030504040204" pitchFamily="34" charset="0"/>
                <a:ea typeface="Tahoma" panose="020B0604030504040204" pitchFamily="34" charset="0"/>
                <a:cs typeface="Tahoma" panose="020B0604030504040204" pitchFamily="34" charset="0"/>
              </a:rPr>
              <a:t>one </a:t>
            </a:r>
            <a:r>
              <a:rPr lang="en-US" sz="600" b="1" i="0" u="none" strike="noStrike" baseline="0" dirty="0">
                <a:latin typeface="Tahoma" panose="020B0604030504040204" pitchFamily="34" charset="0"/>
                <a:ea typeface="Tahoma" panose="020B0604030504040204" pitchFamily="34" charset="0"/>
                <a:cs typeface="Tahoma" panose="020B0604030504040204" pitchFamily="34" charset="0"/>
              </a:rPr>
              <a:t>intermediate variable:</a:t>
            </a:r>
            <a:endParaRPr lang="en-US" sz="600" b="1" dirty="0">
              <a:latin typeface="Tahoma" panose="020B0604030504040204" pitchFamily="34" charset="0"/>
              <a:ea typeface="Tahoma" panose="020B0604030504040204" pitchFamily="34" charset="0"/>
              <a:cs typeface="Tahoma" panose="020B0604030504040204" pitchFamily="34" charset="0"/>
            </a:endParaRPr>
          </a:p>
        </p:txBody>
      </p:sp>
      <p:pic>
        <p:nvPicPr>
          <p:cNvPr id="18" name="Picture 17">
            <a:extLst>
              <a:ext uri="{FF2B5EF4-FFF2-40B4-BE49-F238E27FC236}">
                <a16:creationId xmlns:a16="http://schemas.microsoft.com/office/drawing/2014/main" id="{B4BA060C-1135-44DA-9689-96A5F103E72E}"/>
              </a:ext>
            </a:extLst>
          </p:cNvPr>
          <p:cNvPicPr>
            <a:picLocks noChangeAspect="1"/>
          </p:cNvPicPr>
          <p:nvPr/>
        </p:nvPicPr>
        <p:blipFill>
          <a:blip r:embed="rId6">
            <a:duotone>
              <a:schemeClr val="accent1">
                <a:shade val="45000"/>
                <a:satMod val="135000"/>
              </a:schemeClr>
              <a:prstClr val="white"/>
            </a:duotone>
          </a:blip>
          <a:stretch>
            <a:fillRect/>
          </a:stretch>
        </p:blipFill>
        <p:spPr>
          <a:xfrm>
            <a:off x="495522" y="1923284"/>
            <a:ext cx="858776" cy="1165212"/>
          </a:xfrm>
          <a:prstGeom prst="rect">
            <a:avLst/>
          </a:prstGeom>
        </p:spPr>
      </p:pic>
      <p:pic>
        <p:nvPicPr>
          <p:cNvPr id="30" name="Picture 29">
            <a:extLst>
              <a:ext uri="{FF2B5EF4-FFF2-40B4-BE49-F238E27FC236}">
                <a16:creationId xmlns:a16="http://schemas.microsoft.com/office/drawing/2014/main" id="{9D66725A-F0FE-4E15-836F-444F933CA0D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43085" y="3088496"/>
            <a:ext cx="1476190" cy="150095"/>
          </a:xfrm>
          <a:prstGeom prst="rect">
            <a:avLst/>
          </a:prstGeom>
        </p:spPr>
      </p:pic>
      <p:pic>
        <p:nvPicPr>
          <p:cNvPr id="32" name="Picture 31">
            <a:extLst>
              <a:ext uri="{FF2B5EF4-FFF2-40B4-BE49-F238E27FC236}">
                <a16:creationId xmlns:a16="http://schemas.microsoft.com/office/drawing/2014/main" id="{34D3B64B-1C51-47DD-9EAA-80C25A6AB2D9}"/>
              </a:ext>
            </a:extLst>
          </p:cNvPr>
          <p:cNvPicPr>
            <a:picLocks noChangeAspect="1"/>
          </p:cNvPicPr>
          <p:nvPr/>
        </p:nvPicPr>
        <p:blipFill>
          <a:blip r:embed="rId8"/>
          <a:stretch>
            <a:fillRect/>
          </a:stretch>
        </p:blipFill>
        <p:spPr>
          <a:xfrm>
            <a:off x="2169446" y="1934258"/>
            <a:ext cx="885131" cy="1323521"/>
          </a:xfrm>
          <a:prstGeom prst="rect">
            <a:avLst/>
          </a:prstGeom>
        </p:spPr>
      </p:pic>
      <p:pic>
        <p:nvPicPr>
          <p:cNvPr id="34" name="Picture 33">
            <a:extLst>
              <a:ext uri="{FF2B5EF4-FFF2-40B4-BE49-F238E27FC236}">
                <a16:creationId xmlns:a16="http://schemas.microsoft.com/office/drawing/2014/main" id="{B4D63C6E-4B94-4964-B762-4FDCC6BBED5E}"/>
              </a:ext>
            </a:extLst>
          </p:cNvPr>
          <p:cNvPicPr>
            <a:picLocks noChangeAspect="1"/>
          </p:cNvPicPr>
          <p:nvPr/>
        </p:nvPicPr>
        <p:blipFill>
          <a:blip r:embed="rId9"/>
          <a:stretch>
            <a:fillRect/>
          </a:stretch>
        </p:blipFill>
        <p:spPr>
          <a:xfrm>
            <a:off x="3504998" y="1931539"/>
            <a:ext cx="1076260" cy="1141736"/>
          </a:xfrm>
          <a:prstGeom prst="rect">
            <a:avLst/>
          </a:prstGeom>
        </p:spPr>
      </p:pic>
      <p:sp>
        <p:nvSpPr>
          <p:cNvPr id="35" name="TextBox 34">
            <a:extLst>
              <a:ext uri="{FF2B5EF4-FFF2-40B4-BE49-F238E27FC236}">
                <a16:creationId xmlns:a16="http://schemas.microsoft.com/office/drawing/2014/main" id="{B8D74787-141F-4A86-A642-188EC40D6B13}"/>
              </a:ext>
            </a:extLst>
          </p:cNvPr>
          <p:cNvSpPr txBox="1"/>
          <p:nvPr/>
        </p:nvSpPr>
        <p:spPr>
          <a:xfrm>
            <a:off x="3481396" y="1774381"/>
            <a:ext cx="5105400" cy="184666"/>
          </a:xfrm>
          <a:prstGeom prst="rect">
            <a:avLst/>
          </a:prstGeom>
          <a:noFill/>
        </p:spPr>
        <p:txBody>
          <a:bodyPr wrap="square" rtlCol="0">
            <a:spAutoFit/>
          </a:bodyPr>
          <a:lstStyle/>
          <a:p>
            <a:pPr algn="l"/>
            <a:r>
              <a:rPr lang="en-US" sz="600" b="1" dirty="0">
                <a:latin typeface="Tahoma" panose="020B0604030504040204" pitchFamily="34" charset="0"/>
                <a:ea typeface="Tahoma" panose="020B0604030504040204" pitchFamily="34" charset="0"/>
                <a:cs typeface="Tahoma" panose="020B0604030504040204" pitchFamily="34" charset="0"/>
              </a:rPr>
              <a:t>Implicit Differentiation: </a:t>
            </a:r>
          </a:p>
        </p:txBody>
      </p:sp>
      <p:pic>
        <p:nvPicPr>
          <p:cNvPr id="39" name="Picture 38">
            <a:extLst>
              <a:ext uri="{FF2B5EF4-FFF2-40B4-BE49-F238E27FC236}">
                <a16:creationId xmlns:a16="http://schemas.microsoft.com/office/drawing/2014/main" id="{9EFEE0B6-F9DB-4387-B53F-BF0E730CA27E}"/>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66888" y="3066600"/>
            <a:ext cx="285714" cy="155429"/>
          </a:xfrm>
          <a:prstGeom prst="rect">
            <a:avLst/>
          </a:prstGeom>
        </p:spPr>
      </p:pic>
      <p:sp>
        <p:nvSpPr>
          <p:cNvPr id="40" name="Rectangle 39">
            <a:extLst>
              <a:ext uri="{FF2B5EF4-FFF2-40B4-BE49-F238E27FC236}">
                <a16:creationId xmlns:a16="http://schemas.microsoft.com/office/drawing/2014/main" id="{368A06AB-2EB3-486C-8539-EF7B7D2560F5}"/>
              </a:ext>
            </a:extLst>
          </p:cNvPr>
          <p:cNvSpPr/>
          <p:nvPr/>
        </p:nvSpPr>
        <p:spPr>
          <a:xfrm>
            <a:off x="32487" y="1809079"/>
            <a:ext cx="1705740" cy="1492528"/>
          </a:xfrm>
          <a:prstGeom prst="rect">
            <a:avLst/>
          </a:prstGeom>
          <a:noFill/>
          <a:ln>
            <a:solidFill>
              <a:srgbClr val="8BA5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0486C96-E199-451B-90DA-4C5D32BF9B4A}"/>
              </a:ext>
            </a:extLst>
          </p:cNvPr>
          <p:cNvSpPr/>
          <p:nvPr/>
        </p:nvSpPr>
        <p:spPr>
          <a:xfrm>
            <a:off x="1783123" y="1809079"/>
            <a:ext cx="1661839" cy="1492528"/>
          </a:xfrm>
          <a:prstGeom prst="rect">
            <a:avLst/>
          </a:prstGeom>
          <a:noFill/>
          <a:ln>
            <a:solidFill>
              <a:srgbClr val="1FB6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9594011-AA50-4C53-AD3F-2B23E05C8B48}"/>
              </a:ext>
            </a:extLst>
          </p:cNvPr>
          <p:cNvSpPr/>
          <p:nvPr/>
        </p:nvSpPr>
        <p:spPr>
          <a:xfrm>
            <a:off x="3512888" y="1809079"/>
            <a:ext cx="993715" cy="1492528"/>
          </a:xfrm>
          <a:prstGeom prst="rect">
            <a:avLst/>
          </a:prstGeom>
          <a:noFill/>
          <a:ln>
            <a:solidFill>
              <a:srgbClr val="6D29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1AE4CC6-AA11-442F-98EA-FD90DB6222EE}"/>
              </a:ext>
            </a:extLst>
          </p:cNvPr>
          <p:cNvSpPr/>
          <p:nvPr/>
        </p:nvSpPr>
        <p:spPr>
          <a:xfrm>
            <a:off x="275551" y="409253"/>
            <a:ext cx="4000361" cy="1333312"/>
          </a:xfrm>
          <a:prstGeom prst="rect">
            <a:avLst/>
          </a:prstGeom>
          <a:noFill/>
          <a:ln>
            <a:solidFill>
              <a:srgbClr val="ED10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2274039"/>
      </p:ext>
    </p:extLst>
  </p:cSld>
  <p:clrMapOvr>
    <a:masterClrMapping/>
  </p:clrMapOvr>
  <p:transition>
    <p:cu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378460"/>
            <a:chOff x="0" y="0"/>
            <a:chExt cx="4608195" cy="378460"/>
          </a:xfrm>
        </p:grpSpPr>
        <p:sp>
          <p:nvSpPr>
            <p:cNvPr id="3" name="object 3"/>
            <p:cNvSpPr/>
            <p:nvPr/>
          </p:nvSpPr>
          <p:spPr>
            <a:xfrm>
              <a:off x="0" y="0"/>
              <a:ext cx="4608195" cy="378460"/>
            </a:xfrm>
            <a:custGeom>
              <a:avLst/>
              <a:gdLst/>
              <a:ahLst/>
              <a:cxnLst/>
              <a:rect l="l" t="t" r="r" b="b"/>
              <a:pathLst>
                <a:path w="4608195" h="378460">
                  <a:moveTo>
                    <a:pt x="4608004" y="0"/>
                  </a:moveTo>
                  <a:lnTo>
                    <a:pt x="0" y="0"/>
                  </a:lnTo>
                  <a:lnTo>
                    <a:pt x="0" y="378409"/>
                  </a:lnTo>
                  <a:lnTo>
                    <a:pt x="4608004" y="378409"/>
                  </a:lnTo>
                  <a:lnTo>
                    <a:pt x="4608004" y="0"/>
                  </a:lnTo>
                  <a:close/>
                </a:path>
              </a:pathLst>
            </a:custGeom>
            <a:solidFill>
              <a:srgbClr val="8C1414"/>
            </a:solidFill>
          </p:spPr>
          <p:txBody>
            <a:bodyPr wrap="square" lIns="0" tIns="0" rIns="0" bIns="0" rtlCol="0"/>
            <a:lstStyle/>
            <a:p>
              <a:endParaRPr/>
            </a:p>
          </p:txBody>
        </p:sp>
        <p:sp>
          <p:nvSpPr>
            <p:cNvPr id="4" name="object 4"/>
            <p:cNvSpPr/>
            <p:nvPr/>
          </p:nvSpPr>
          <p:spPr>
            <a:xfrm>
              <a:off x="4256316" y="12653"/>
              <a:ext cx="351688" cy="365755"/>
            </a:xfrm>
            <a:prstGeom prst="rect">
              <a:avLst/>
            </a:prstGeom>
            <a:blipFill>
              <a:blip r:embed="rId5" cstate="print"/>
              <a:stretch>
                <a:fillRect/>
              </a:stretch>
            </a:blipFill>
          </p:spPr>
          <p:txBody>
            <a:bodyPr wrap="square" lIns="0" tIns="0" rIns="0" bIns="0" rtlCol="0"/>
            <a:lstStyle/>
            <a:p>
              <a:endParaRPr/>
            </a:p>
          </p:txBody>
        </p:sp>
      </p:grpSp>
      <p:sp>
        <p:nvSpPr>
          <p:cNvPr id="5" name="object 5"/>
          <p:cNvSpPr txBox="1"/>
          <p:nvPr/>
        </p:nvSpPr>
        <p:spPr>
          <a:xfrm>
            <a:off x="95300" y="39215"/>
            <a:ext cx="3047950" cy="232756"/>
          </a:xfrm>
          <a:prstGeom prst="rect">
            <a:avLst/>
          </a:prstGeom>
        </p:spPr>
        <p:txBody>
          <a:bodyPr vert="horz" wrap="square" lIns="0" tIns="17145" rIns="0" bIns="0" rtlCol="0">
            <a:spAutoFit/>
          </a:bodyPr>
          <a:lstStyle/>
          <a:p>
            <a:pPr marL="12700">
              <a:lnSpc>
                <a:spcPct val="100000"/>
              </a:lnSpc>
              <a:spcBef>
                <a:spcPts val="135"/>
              </a:spcBef>
            </a:pPr>
            <a:r>
              <a:rPr lang="en-US" sz="1400" spc="-50" dirty="0">
                <a:solidFill>
                  <a:srgbClr val="FFFFFF"/>
                </a:solidFill>
                <a:latin typeface="Tahoma"/>
                <a:cs typeface="Tahoma"/>
              </a:rPr>
              <a:t>Multivariable Chain Rule (example 1)</a:t>
            </a:r>
            <a:endParaRPr sz="1400" dirty="0">
              <a:latin typeface="Tahoma"/>
              <a:cs typeface="Tahoma"/>
            </a:endParaRPr>
          </a:p>
        </p:txBody>
      </p:sp>
      <p:grpSp>
        <p:nvGrpSpPr>
          <p:cNvPr id="6" name="object 6"/>
          <p:cNvGrpSpPr/>
          <p:nvPr/>
        </p:nvGrpSpPr>
        <p:grpSpPr>
          <a:xfrm>
            <a:off x="0" y="3364623"/>
            <a:ext cx="4608195" cy="91440"/>
            <a:chOff x="0" y="3364623"/>
            <a:chExt cx="4608195" cy="91440"/>
          </a:xfrm>
        </p:grpSpPr>
        <p:sp>
          <p:nvSpPr>
            <p:cNvPr id="7" name="object 7"/>
            <p:cNvSpPr/>
            <p:nvPr/>
          </p:nvSpPr>
          <p:spPr>
            <a:xfrm>
              <a:off x="0" y="3364623"/>
              <a:ext cx="1536065" cy="91440"/>
            </a:xfrm>
            <a:custGeom>
              <a:avLst/>
              <a:gdLst/>
              <a:ahLst/>
              <a:cxnLst/>
              <a:rect l="l" t="t" r="r" b="b"/>
              <a:pathLst>
                <a:path w="1536065" h="91439">
                  <a:moveTo>
                    <a:pt x="1535976" y="0"/>
                  </a:moveTo>
                  <a:lnTo>
                    <a:pt x="0" y="0"/>
                  </a:lnTo>
                  <a:lnTo>
                    <a:pt x="0" y="91376"/>
                  </a:lnTo>
                  <a:lnTo>
                    <a:pt x="1535976" y="91376"/>
                  </a:lnTo>
                  <a:lnTo>
                    <a:pt x="1535976" y="0"/>
                  </a:lnTo>
                  <a:close/>
                </a:path>
              </a:pathLst>
            </a:custGeom>
            <a:solidFill>
              <a:srgbClr val="C7D1C5"/>
            </a:solidFill>
          </p:spPr>
          <p:txBody>
            <a:bodyPr wrap="square" lIns="0" tIns="0" rIns="0" bIns="0" rtlCol="0"/>
            <a:lstStyle/>
            <a:p>
              <a:endParaRPr/>
            </a:p>
          </p:txBody>
        </p:sp>
        <p:sp>
          <p:nvSpPr>
            <p:cNvPr id="8" name="object 8"/>
            <p:cNvSpPr/>
            <p:nvPr/>
          </p:nvSpPr>
          <p:spPr>
            <a:xfrm>
              <a:off x="1535976"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8C1414"/>
            </a:solidFill>
          </p:spPr>
          <p:txBody>
            <a:bodyPr wrap="square" lIns="0" tIns="0" rIns="0" bIns="0" rtlCol="0"/>
            <a:lstStyle/>
            <a:p>
              <a:endParaRPr/>
            </a:p>
          </p:txBody>
        </p:sp>
        <p:sp>
          <p:nvSpPr>
            <p:cNvPr id="9" name="object 9"/>
            <p:cNvSpPr/>
            <p:nvPr/>
          </p:nvSpPr>
          <p:spPr>
            <a:xfrm>
              <a:off x="3071952" y="3364623"/>
              <a:ext cx="1536065" cy="91440"/>
            </a:xfrm>
            <a:custGeom>
              <a:avLst/>
              <a:gdLst/>
              <a:ahLst/>
              <a:cxnLst/>
              <a:rect l="l" t="t" r="r" b="b"/>
              <a:pathLst>
                <a:path w="1536064" h="91439">
                  <a:moveTo>
                    <a:pt x="1535976" y="0"/>
                  </a:moveTo>
                  <a:lnTo>
                    <a:pt x="0" y="0"/>
                  </a:lnTo>
                  <a:lnTo>
                    <a:pt x="0" y="91376"/>
                  </a:lnTo>
                  <a:lnTo>
                    <a:pt x="1535976" y="91376"/>
                  </a:lnTo>
                  <a:lnTo>
                    <a:pt x="1535976" y="0"/>
                  </a:lnTo>
                  <a:close/>
                </a:path>
              </a:pathLst>
            </a:custGeom>
            <a:solidFill>
              <a:srgbClr val="4C4E5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580"/>
              </a:lnSpc>
            </a:pPr>
            <a:r>
              <a:rPr spc="-15" dirty="0"/>
              <a:t>Math </a:t>
            </a:r>
            <a:r>
              <a:rPr spc="-55" dirty="0"/>
              <a:t>1920 </a:t>
            </a:r>
            <a:r>
              <a:rPr spc="5" dirty="0"/>
              <a:t>AEW</a:t>
            </a:r>
          </a:p>
        </p:txBody>
      </p:sp>
      <p:sp>
        <p:nvSpPr>
          <p:cNvPr id="11" name="object 11"/>
          <p:cNvSpPr txBox="1"/>
          <p:nvPr/>
        </p:nvSpPr>
        <p:spPr>
          <a:xfrm>
            <a:off x="2216962" y="3367039"/>
            <a:ext cx="174625" cy="89535"/>
          </a:xfrm>
          <a:prstGeom prst="rect">
            <a:avLst/>
          </a:prstGeom>
        </p:spPr>
        <p:txBody>
          <a:bodyPr vert="horz" wrap="square" lIns="0" tIns="0" rIns="0" bIns="0" rtlCol="0">
            <a:spAutoFit/>
          </a:bodyPr>
          <a:lstStyle/>
          <a:p>
            <a:pPr marL="12700">
              <a:lnSpc>
                <a:spcPts val="580"/>
              </a:lnSpc>
            </a:pPr>
            <a:r>
              <a:rPr sz="500" spc="5" dirty="0">
                <a:solidFill>
                  <a:srgbClr val="FF0000"/>
                </a:solidFill>
                <a:latin typeface="Verdana"/>
                <a:cs typeface="Verdana"/>
                <a:hlinkClick r:id="" action="ppaction://noaction"/>
              </a:rPr>
              <a:t>AEW</a:t>
            </a:r>
            <a:endParaRPr sz="500">
              <a:latin typeface="Verdana"/>
              <a:cs typeface="Verdana"/>
            </a:endParaRPr>
          </a:p>
        </p:txBody>
      </p:sp>
      <p:sp>
        <p:nvSpPr>
          <p:cNvPr id="12" name="object 12"/>
          <p:cNvSpPr txBox="1">
            <a:spLocks noGrp="1"/>
          </p:cNvSpPr>
          <p:nvPr>
            <p:ph type="dt" sz="half" idx="6"/>
          </p:nvPr>
        </p:nvSpPr>
        <p:spPr>
          <a:xfrm>
            <a:off x="3605314" y="3367039"/>
            <a:ext cx="589914" cy="76944"/>
          </a:xfrm>
          <a:prstGeom prst="rect">
            <a:avLst/>
          </a:prstGeom>
        </p:spPr>
        <p:txBody>
          <a:bodyPr vert="horz" wrap="square" lIns="0" tIns="0" rIns="0" bIns="0" rtlCol="0">
            <a:spAutoFit/>
          </a:bodyPr>
          <a:lstStyle/>
          <a:p>
            <a:pPr marL="12700">
              <a:lnSpc>
                <a:spcPts val="580"/>
              </a:lnSpc>
            </a:pPr>
            <a:r>
              <a:rPr lang="en-US" spc="-55" dirty="0"/>
              <a:t>Oct. 6 ,2020</a:t>
            </a:r>
          </a:p>
        </p:txBody>
      </p:sp>
      <p:sp>
        <p:nvSpPr>
          <p:cNvPr id="13" name="object 13"/>
          <p:cNvSpPr txBox="1">
            <a:spLocks noGrp="1"/>
          </p:cNvSpPr>
          <p:nvPr>
            <p:ph type="sldNum" sz="quarter" idx="7"/>
          </p:nvPr>
        </p:nvSpPr>
        <p:spPr>
          <a:xfrm>
            <a:off x="4300682" y="3367039"/>
            <a:ext cx="264160" cy="76944"/>
          </a:xfrm>
          <a:prstGeom prst="rect">
            <a:avLst/>
          </a:prstGeom>
        </p:spPr>
        <p:txBody>
          <a:bodyPr vert="horz" wrap="square" lIns="0" tIns="0" rIns="0" bIns="0" rtlCol="0">
            <a:spAutoFit/>
          </a:bodyPr>
          <a:lstStyle/>
          <a:p>
            <a:pPr marL="38100">
              <a:lnSpc>
                <a:spcPts val="580"/>
              </a:lnSpc>
            </a:pPr>
            <a:fld id="{81D60167-4931-47E6-BA6A-407CBD079E47}" type="slidenum">
              <a:rPr spc="-55"/>
              <a:t>99</a:t>
            </a:fld>
            <a:r>
              <a:rPr spc="-55" dirty="0"/>
              <a:t> </a:t>
            </a:r>
            <a:r>
              <a:rPr spc="35" dirty="0"/>
              <a:t>/</a:t>
            </a:r>
            <a:endParaRPr spc="-55" dirty="0"/>
          </a:p>
        </p:txBody>
      </p:sp>
      <p:pic>
        <p:nvPicPr>
          <p:cNvPr id="15" name="Picture 14">
            <a:extLst>
              <a:ext uri="{FF2B5EF4-FFF2-40B4-BE49-F238E27FC236}">
                <a16:creationId xmlns:a16="http://schemas.microsoft.com/office/drawing/2014/main" id="{47D9B72D-1352-4B60-9F18-3B3682D9E8D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5300" y="443608"/>
            <a:ext cx="1184000" cy="153905"/>
          </a:xfrm>
          <a:prstGeom prst="rect">
            <a:avLst/>
          </a:prstGeom>
        </p:spPr>
      </p:pic>
      <p:pic>
        <p:nvPicPr>
          <p:cNvPr id="22" name="Picture 21">
            <a:extLst>
              <a:ext uri="{FF2B5EF4-FFF2-40B4-BE49-F238E27FC236}">
                <a16:creationId xmlns:a16="http://schemas.microsoft.com/office/drawing/2014/main" id="{6C30B366-63B7-4BF5-8E9B-C1B19610629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358107" y="470275"/>
            <a:ext cx="1811810" cy="127238"/>
          </a:xfrm>
          <a:prstGeom prst="rect">
            <a:avLst/>
          </a:prstGeom>
        </p:spPr>
      </p:pic>
      <p:pic>
        <p:nvPicPr>
          <p:cNvPr id="20" name="Picture 19">
            <a:extLst>
              <a:ext uri="{FF2B5EF4-FFF2-40B4-BE49-F238E27FC236}">
                <a16:creationId xmlns:a16="http://schemas.microsoft.com/office/drawing/2014/main" id="{2ED238CC-8904-4C64-B4F6-F549D24AEDB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5300" y="634340"/>
            <a:ext cx="1924571" cy="266667"/>
          </a:xfrm>
          <a:prstGeom prst="rect">
            <a:avLst/>
          </a:prstGeom>
        </p:spPr>
      </p:pic>
    </p:spTree>
    <p:extLst>
      <p:ext uri="{BB962C8B-B14F-4D97-AF65-F5344CB8AC3E}">
        <p14:creationId xmlns:p14="http://schemas.microsoft.com/office/powerpoint/2010/main" val="2810488334"/>
      </p:ext>
    </p:extLst>
  </p:cSld>
  <p:clrMapOvr>
    <a:masterClrMapping/>
  </p:clrMapOvr>
  <p:transition>
    <p:cut/>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2130.484"/>
  <p:tag name="LATEXADDIN" val="\documentclass{article}&#10;\usepackage{amsmath}&#10;\usepackage{mathpazo}&#10;\pagestyle{empty}&#10;\begin{document}&#10;&#10;&#10;$$\text { Show that }|\mathbf{a} \times \mathbf{b}|^{2}=|\mathbf{a}|^{2}|\mathbf{b}|^{2}-(\mathbf{a} \cdot \mathbf{b})^{2}$$&#10;&#10;\end{document}"/>
  <p:tag name="IGUANATEXSIZE" val="10"/>
  <p:tag name="IGUANATEXCURSOR" val="2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655.418"/>
  <p:tag name="LATEXADDIN" val="\documentclass{article}&#10;\usepackage{amsmath}&#10;\usepackage{mathpazo}&#10;\pagestyle{empty}&#10;\begin{document}&#10;&#10;$$\mathbf{v} \cdot \mathbf{v}=\|\mathbf{v}\|^{2}$$&#10;&#10;&#10;\end{document}"/>
  <p:tag name="IGUANATEXSIZE" val="10"/>
  <p:tag name="IGUANATEXCURSOR" val="15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32.2085"/>
  <p:tag name="ORIGINALWIDTH" val="1646.044"/>
  <p:tag name="LATEXADDIN" val="\documentclass{article}&#10;\usepackage{amsmath}&#10;\usepackage{mathpazo}&#10;\pagestyle{empty}&#10;\begin{document}&#10;&#10;&#10;$$&#10;\text { Evaluate } \lim _{(x, y) \rightarrow(4,1)} \frac{x y-4 y^{2}}{\sqrt{x}-2 \sqrt{y}}&#10;$$&#10;&#10;\end{document}"/>
  <p:tag name="IGUANATEXSIZE" val="10"/>
  <p:tag name="IGUANATEXCURSOR" val="20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00.xml><?xml version="1.0" encoding="utf-8"?>
<p:tagLst xmlns:a="http://schemas.openxmlformats.org/drawingml/2006/main" xmlns:r="http://schemas.openxmlformats.org/officeDocument/2006/relationships" xmlns:p="http://schemas.openxmlformats.org/presentationml/2006/main">
  <p:tag name="OUTPUTDPI" val="1200"/>
  <p:tag name="ORIGINALHEIGHT" val="955.3806"/>
  <p:tag name="ORIGINALWIDTH" val="3989.501"/>
  <p:tag name="LATEXADDIN" val="\documentclass{article}&#10;\usepackage{amsmath}&#10;\usepackage{mathpazo}&#10;\pagestyle{empty}&#10;\begin{document}&#10;&#10;&#10;\begin{center}&#10;    \textbf{Normal 1 Dot Product:}&#10;    $$\mathbf{r}^{\prime}(t) \cdot \mathbf{N}(t) =\left\langle x^{\prime}(t), y^{\prime}(t)\right\rangle \cdot \left\langle y^{\prime}(t),-x^{\prime}(t)\right\rangle = x^{\prime}(t) y^{\prime}(t) - x^{\prime}(t) y^{\prime}(t)  = 0 $$&#10;    \textbf{Normal 2 Dot Product:}&#10;    $$\mathbf{r}^{\prime}(t) \cdot \mathbf{N}(t) =\left\langle x^{\prime}(t), y^{\prime}(t)\right\rangle \cdot \left\langle-y^{\prime}(t), x^{\prime}(t)\right\rangle = -x^{\prime}(t)y^{\prime}(t) + x^{\prime}(t)y^{\prime}(t) = 0&#10;    $$&#10;\end{center}&#10;&#10;\end{document}"/>
  <p:tag name="IGUANATEXSIZE" val="8"/>
  <p:tag name="IGUANATEXCURSOR" val="6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01.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2653.918"/>
  <p:tag name="LATEXADDIN" val="\documentclass{article}&#10;\usepackage{amsmath}&#10;\usepackage{mathpazo}&#10;\pagestyle{empty}&#10;\begin{document}&#10;&#10;&#10;$$&#10;\text { flux across } \mathcal{C}=\int_{\mathcal{C}}(\mathbf{F} \cdot \mathbf{n}) d s=\int_{a}^{b} \mathbf{F}(\mathbf{r}(t)) \cdot \mathbf{N}(t) d t&#10;$$&#10;&#10;\end{document}"/>
  <p:tag name="IGUANATEXSIZE" val="6"/>
  <p:tag name="IGUANATEXCURSOR" val="2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0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3994.001"/>
  <p:tag name="LATEXADDIN" val="\documentclass{article}&#10;\usepackage{amsmath}&#10;\usepackage{mathpazo}&#10;\pagestyle{empty}&#10;\begin{document}&#10;&#10;&#10;$$&#10;\text { Evaluate } \int_{C} 3 x^{2}-2 y \, d s \text { where } C \text { is the line segment from }(3,6) \text { to }(1,-1)&#10;$$&#10;&#10;\end{document}"/>
  <p:tag name="IGUANATEXSIZE" val="10"/>
  <p:tag name="IGUANATEXCURSOR" val="15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03.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3994.001"/>
  <p:tag name="LATEXADDIN" val="\documentclass{article}&#10;\usepackage{amsmath}&#10;\usepackage{mathpazo}&#10;\pagestyle{empty}&#10;\begin{document}&#10;&#10;&#10;$$&#10;\text { Evaluate } \int_{C} 3 x^{2}-2 y \, d s \text { where } C \text { is the line segment from }(3,6) \text { to }(1,-1)&#10;$$&#10;&#10;\end{document}"/>
  <p:tag name="IGUANATEXSIZE" val="10"/>
  <p:tag name="IGUANATEXCURSOR" val="15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0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337.833"/>
  <p:tag name="LATEXADDIN" val="\documentclass{article}&#10;\usepackage{amsmath}&#10;\usepackage{mathpazo}&#10;\pagestyle{empty}&#10;\begin{document}&#10;&#10;$$&#10;\vec r\left( t \right) = \left( {1 - t} \right)\left\langle {3,6} \right\rangle  + t\left\langle {1, - 1} \right\rangle  = \left\langle {3 - 2t,6 - 7t} \right\rangle \,\,\,\,\,\,\,\,0 \le t \le 1&#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0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387.327"/>
  <p:tag name="LATEXADDIN" val="\documentclass{article}&#10;\usepackage{amsmath}&#10;\usepackage{mathpazo}&#10;\pagestyle{empty}&#10;\begin{document}&#10;&#10;&#10;Parameterize downward:&#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06.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311.586"/>
  <p:tag name="LATEXADDIN" val="\documentclass{article}&#10;\usepackage{amsmath}&#10;\usepackage{mathpazo}&#10;\pagestyle{empty}&#10;\begin{document}&#10;&#10;$$&#10;\vec r'\left( t \right) = \left\langle { - 2, - 7} \right\rangle \hspace{0.25in}\hspace{0.25in}\left\| {\vec r'\left( t \right)} \right\| = \sqrt {{{\left( { - 2} \right)}^2} + {{\left( { - 7} \right)}^2}}  = \sqrt {53}&#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07.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3154.855"/>
  <p:tag name="LATEXADDIN" val="\documentclass{article}&#10;\usepackage{amsmath}&#10;\usepackage{mathpazo}&#10;\pagestyle{empty}&#10;\begin{document}&#10;&#10;$$&#10;3{x^2} - 2y = 3{\left( {3 - 2t} \right)^2} - 2\left( {6 - 7t} \right) = 3{\left( {3 - 2t} \right)^2} - 12 + 14t&#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0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22.085"/>
  <p:tag name="LATEXADDIN" val="\documentclass{article}&#10;\usepackage{amsmath}&#10;\usepackage{mathpazo}&#10;\pagestyle{empty}&#10;\begin{document}&#10;&#10;&#10;Parameterize Integrand:&#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09.xml><?xml version="1.0" encoding="utf-8"?>
<p:tagLst xmlns:a="http://schemas.openxmlformats.org/drawingml/2006/main" xmlns:r="http://schemas.openxmlformats.org/officeDocument/2006/relationships" xmlns:p="http://schemas.openxmlformats.org/presentationml/2006/main">
  <p:tag name="OUTPUTDPI" val="1200"/>
  <p:tag name="ORIGINALHEIGHT" val="765.6542"/>
  <p:tag name="ORIGINALWIDTH" val="3281.59"/>
  <p:tag name="LATEXADDIN" val="\documentclass{article}&#10;\usepackage{amsmath}&#10;\usepackage{mathpazo}&#10;\pagestyle{empty}&#10;\begin{document}&#10;&#10;&#10;\begin{align*}\int\limits_{C}{{3{x^2} - 2y\,ds}} &amp; = \int_{0}^{1}{{\left( {3{{\left( {3 - 2t} \right)}^2} - 12 + 14t} \right)\sqrt {53} \,dt}}\\ &amp;  = \sqrt {53} \left. {\left[ { - \frac{1}{2}{{\left( {3 - 2t} \right)}^3} - 12t + 7{t^2}} \right]} \right|_0^1 = \boxed{8\sqrt {53}}\end{align*}&#10;&#10;\end{document}"/>
  <p:tag name="IGUANATEXSIZE" val="10"/>
  <p:tag name="IGUANATEXCURSOR" val="38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2956.88"/>
  <p:tag name="LATEXADDIN" val="\documentclass{article}&#10;\usepackage{amsmath}&#10;\usepackage{mathpazo}&#10;\pagestyle{empty}&#10;\begin{document}&#10;&#10;&#10;Points satisfy $x \geq 0$, $y \geq 0$, and $x \neq 4 y$ (denominator).&#10;&#10;\end{document}"/>
  <p:tag name="IGUANATEXSIZE" val="10"/>
  <p:tag name="IGUANATEXCURSOR" val="17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10.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737.158"/>
  <p:tag name="LATEXADDIN" val="\documentclass{article}&#10;\usepackage{amsmath}&#10;\usepackage{mathpazo}&#10;\pagestyle{empty}&#10;\begin{document}&#10;&#10;&#10;$$&#10;\text { Evaluate } \int_{C} y d x+x d y+z d z \text { where } C \text { is given by } x=\cos t, y=\sin t, z=t^{2}, 0 \leq t \leq 2 \pi&#10;$$&#10;&#10;\end{document}"/>
  <p:tag name="IGUANATEXSIZE" val="8"/>
  <p:tag name="IGUANATEXCURSOR" val="2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1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737.158"/>
  <p:tag name="LATEXADDIN" val="\documentclass{article}&#10;\usepackage{amsmath}&#10;\usepackage{mathpazo}&#10;\pagestyle{empty}&#10;\begin{document}&#10;&#10;&#10;$$&#10;\text { Evaluate } \int_{C} y d x+x d y+z d z \text { where } C \text { is given by } x=\cos t, y=\sin t, z=t^{2}, 0 \leq t \leq 2 \pi&#10;$$&#10;&#10;\end{document}"/>
  <p:tag name="IGUANATEXSIZE" val="8"/>
  <p:tag name="IGUANATEXCURSOR" val="2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12.xml><?xml version="1.0" encoding="utf-8"?>
<p:tagLst xmlns:a="http://schemas.openxmlformats.org/drawingml/2006/main" xmlns:r="http://schemas.openxmlformats.org/officeDocument/2006/relationships" xmlns:p="http://schemas.openxmlformats.org/presentationml/2006/main">
  <p:tag name="OUTPUTDPI" val="1200"/>
  <p:tag name="ORIGINALHEIGHT" val="1902.512"/>
  <p:tag name="ORIGINALWIDTH" val="4762.654"/>
  <p:tag name="LATEXADDIN" val="\documentclass{article}&#10;\usepackage{amsmath}&#10;\usepackage{mathpazo}&#10;\pagestyle{empty}&#10;\begin{document}&#10;&#10;&#10;\begin{align*}\int\limits_{C}{{y\,dx + x\,dy + z\,dz}} &amp;= \int\limits_{C}{{y\,dx}} + \int\limits_{C}{{x\,dy}} + \int\limits_{C}{{z\,dz}}\\ &amp;  = \int_{{\,0}}^{{\,2\pi }}{{\sin t\left( { - \sin t} \right)\,dt}} + \int_{{\,0}}^{{\,2\pi }}{{\cos t\left( {\cos t} \right)\,dt}} + \int_{{\,0}}^{{\,2\pi }}{{{t^2}\left( {2t} \right)\,dt}}\\ &amp;  =  - \int_{{\,0}}^{{\,2\pi }}{{{{\sin }^2}t\,dt}} + \int_{{\,0}}^{{\,2\pi }}{{{{\cos }^2}t\,dt}} + \int_{{\,0}}^{{\,2\pi }}{{2{t^3}\,dt}}\\ &amp;  =  - \frac{1}{2}\int_{{\,0}}^{{\,2\pi }}{{\left( {1 - \cos \left( {2t} \right)} \right)\,dt}} + \frac{1}{2}\int_{{\,0}}^{{\,2\pi }}{{\left( {1 + \cos \left( {2t} \right)} \right)\,dt}} + \int_{{\,0}}^{{\,2\pi }}{{2{t^3}\,dt}}\\ &amp;  = \left. {\left( { - \frac{1}{2}\left( {t - \frac{1}{2}\sin \left( {2t} \right)} \right) + \frac{1}{2}\left( {t + \frac{1}{2}\sin \left( {2t} \right)} \right) + \frac{1}{2}{t^4}} \right)} \right|_0^{2\pi }\\ &amp;  = 8{\pi ^4}\end{align*}&#10;&#10;\end{document}"/>
  <p:tag name="IGUANATEXSIZE" val="9"/>
  <p:tag name="IGUANATEXCURSOR" val="10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13.xml><?xml version="1.0" encoding="utf-8"?>
<p:tagLst xmlns:a="http://schemas.openxmlformats.org/drawingml/2006/main" xmlns:r="http://schemas.openxmlformats.org/officeDocument/2006/relationships" xmlns:p="http://schemas.openxmlformats.org/presentationml/2006/main">
  <p:tag name="OUTPUTDPI" val="1200"/>
  <p:tag name="ORIGINALHEIGHT" val="150.7312"/>
  <p:tag name="ORIGINALWIDTH" val="3758.53"/>
  <p:tag name="LATEXADDIN" val="\documentclass{article}&#10;\usepackage{amsmath}&#10;\usepackage{mathpazo}&#10;\pagestyle{empty}&#10;\begin{document}&#10;&#10;&#10;Determine whether $\int_{C} \mathbf{F} \cdot d \mathbf{r}$ along the paths C1 and C2 shown in the &#10;&#10;\end{document}"/>
  <p:tag name="IGUANATEXSIZE" val="10"/>
  <p:tag name="IGUANATEXCURSOR" val="20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1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43.907"/>
  <p:tag name="LATEXADDIN" val="\documentclass{article}&#10;\usepackage{amsmath}&#10;\usepackage{mathpazo}&#10;\pagestyle{empty}&#10;\begin{document}&#10;&#10;&#10;following vector field is positive, negative or zero.&#10;&#10;\end{document}"/>
  <p:tag name="IGUANATEXSIZE" val="10"/>
  <p:tag name="IGUANATEXCURSOR" val="1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15.xml><?xml version="1.0" encoding="utf-8"?>
<p:tagLst xmlns:a="http://schemas.openxmlformats.org/drawingml/2006/main" xmlns:r="http://schemas.openxmlformats.org/officeDocument/2006/relationships" xmlns:p="http://schemas.openxmlformats.org/presentationml/2006/main">
  <p:tag name="OUTPUTDPI" val="1200"/>
  <p:tag name="ORIGINALHEIGHT" val="150.7312"/>
  <p:tag name="ORIGINALWIDTH" val="3758.53"/>
  <p:tag name="LATEXADDIN" val="\documentclass{article}&#10;\usepackage{amsmath}&#10;\usepackage{mathpazo}&#10;\pagestyle{empty}&#10;\begin{document}&#10;&#10;&#10;Determine whether $\int_{C} \mathbf{F} \cdot d \mathbf{r}$ along the paths C1 and C2 shown in the &#10;&#10;\end{document}"/>
  <p:tag name="IGUANATEXSIZE" val="10"/>
  <p:tag name="IGUANATEXCURSOR" val="20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1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43.907"/>
  <p:tag name="LATEXADDIN" val="\documentclass{article}&#10;\usepackage{amsmath}&#10;\usepackage{mathpazo}&#10;\pagestyle{empty}&#10;\begin{document}&#10;&#10;&#10;following vector field is positive, negative or zero.&#10;&#10;\end{document}"/>
  <p:tag name="IGUANATEXSIZE" val="10"/>
  <p:tag name="IGUANATEXCURSOR" val="1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17.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058.118"/>
  <p:tag name="LATEXADDIN" val="\documentclass{article}&#10;\usepackage{amsmath}&#10;\usepackage{mathpazo}&#10;\pagestyle{empty}&#10;\begin{document}&#10;&#10;&#10;$$&#10;\left\langle\frac{-y}{x^{2}+y^{2}}, \frac{x}{x^{2}+y^{2}}\right\rangle&#10;$$&#10;&#10;\end{document}"/>
  <p:tag name="IGUANATEXSIZE" val="10"/>
  <p:tag name="IGUANATEXCURSOR" val="18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18.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203.9745"/>
  <p:tag name="LATEXADDIN" val="\documentclass{article}&#10;\usepackage{amsmath}&#10;\usepackage{mathpazo}&#10;\pagestyle{empty}&#10;\begin{document}&#10;&#10;&#10;$\vec B = $&#10;&#10;\end{document}"/>
  <p:tag name="IGUANATEXSIZE" val="10"/>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19.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71.2411"/>
  <p:tag name="LATEXADDIN" val="\documentclass{article}&#10;\usepackage{amsmath}&#10;\usepackage{mathpazo}&#10;\pagestyle{empty}&#10;\begin{document}&#10;&#10;&#10;$\vec B $&#10;&#10;\end{document}"/>
  <p:tag name="IGUANATEXSIZE" val="10"/>
  <p:tag name="IGUANATEXCURSOR" val="1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175.853"/>
  <p:tag name="ORIGINALWIDTH" val="3166.104"/>
  <p:tag name="LATEXADDIN" val="\documentclass{article}&#10;\usepackage{amsmath}&#10;\usepackage{mathpazo}&#10;\pagestyle{empty}&#10;\begin{document}&#10;&#10;&#10;$$&#10;\begin{aligned}&#10;\lim _{(x, y) \rightarrow(4,1)} \frac{x y-4 y^{2}}{\sqrt{x}-2 \sqrt{y}} &amp;=\lim _{(x y) \rightarrow(4,1)} \frac{\left(x y-4 y^{2}\right)(\sqrt{x}+2 \sqrt{y})}{(\sqrt{x}-2 \sqrt{y})(\sqrt{x}+2 \sqrt{y})} \\&#10;&amp;=\lim _{(x y) \rightarrow(4,1)} \frac{y(x-4 y)(\sqrt{x}+2 \sqrt{y})}{x-4 y} \\&#10;&amp;=\lim _{(x, y) \rightarrow(4,1)} y(\sqrt{x}+2 \sqrt{y}) \\&#10;&amp;=4&#10;\end{aligned}&#10;$$&#10;&#10;\end{document}"/>
  <p:tag name="IGUANATEXSIZE" val="10"/>
  <p:tag name="IGUANATEXCURSOR" val="4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2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623.922"/>
  <p:tag name="LATEXADDIN" val="\documentclass{article}&#10;\usepackage{amsmath}&#10;\usepackage{mathpazo}&#10;\pagestyle{empty}&#10;\begin{document}&#10;&#10;&#10;$$&#10;\operatorname{curl}(\mathbf{F})=0&#10;$$&#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21.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563.9295"/>
  <p:tag name="LATEXADDIN" val="\documentclass{article}&#10;\usepackage{amsmath}&#10;\usepackage{mathpazo}&#10;\pagestyle{empty}&#10;\begin{document}&#10;&#10;&#10;$$&#10;\frac{\partial F_{1}}{\partial y}=\frac{\partial F_{2}}{\partial x}&#10;$$&#10;&#10;\end{document}"/>
  <p:tag name="IGUANATEXSIZE" val="10"/>
  <p:tag name="IGUANATEXCURSOR" val="17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22.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1691.788"/>
  <p:tag name="LATEXADDIN" val="\documentclass{article}&#10;\usepackage{amsmath}&#10;\usepackage{mathpazo}&#10;\pagestyle{empty}&#10;\begin{document}&#10;&#10;&#10;$$&#10;\int_{C} \mathbf{F} \cdot \mathrm{d} \mathbf{r}=\int_{a}^{b} \mathbf{F}(\mathbf{r}(t)) \cdot \frac{\operatorname{dr}(t)}{\mathrm{d} t} \mathrm{d} t&#10;$$&#10;&#10;\end{document}"/>
  <p:tag name="IGUANATEXSIZE" val="10"/>
  <p:tag name="IGUANATEXCURSOR" val="2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23.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1189.351"/>
  <p:tag name="LATEXADDIN" val="\documentclass{article}&#10;\usepackage{amsmath}&#10;\usepackage{mathpazo}&#10;\pagestyle{empty}&#10;\begin{document}&#10;&#10;&#10;$$&#10;\int_{C} \mathbf{F} \cdot d \mathbf{r}=\int_{A}^{B} \nabla f \cdot d \mathbf{r}&#10;$$&#10;&#10;\end{document}"/>
  <p:tag name="IGUANATEXSIZE" val="10"/>
  <p:tag name="IGUANATEXCURSOR" val="18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2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1355.081"/>
  <p:tag name="LATEXADDIN" val="\documentclass{article}&#10;\usepackage{amsmath}&#10;\usepackage{mathpazo}&#10;\pagestyle{empty}&#10;\begin{document}&#10;&#10;&#10;$$&#10;=\int_{t=a}^{t=b} \nabla f(\mathbf{r}(t)) \cdot \mathbf{r}^{\prime}(t) d t&#10;$$&#10;&#10;\end{document}"/>
  <p:tag name="IGUANATEXSIZE" val="10"/>
  <p:tag name="IGUANATEXCURSOR" val="1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25.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44.132"/>
  <p:tag name="LATEXADDIN" val="\documentclass{article}&#10;\usepackage{amsmath}&#10;\usepackage{mathpazo}&#10;\pagestyle{empty}&#10;\begin{document}&#10;&#10;&#10;$$&#10;=\int_{a}^{b} \frac{d}{d t} f(\mathbf{r}(t)) d t&#10;$$&#10;&#10;\end{document}"/>
  <p:tag name="IGUANATEXSIZE" val="10"/>
  <p:tag name="IGUANATEXCURSOR" val="1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2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061.117"/>
  <p:tag name="LATEXADDIN" val="\documentclass{article}&#10;\usepackage{amsmath}&#10;\usepackage{mathpazo}&#10;\pagestyle{empty}&#10;\begin{document}&#10;&#10;&#10;$=f(\mathbf{r}(b))-f(\mathbf{r}(a))$&#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27.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04.6495"/>
  <p:tag name="LATEXADDIN" val="\documentclass{article}&#10;\usepackage{amsmath}&#10;\usepackage{mathpazo}&#10;\pagestyle{empty}&#10;\begin{document}&#10;&#10;&#10;&#10;$$&#10;=f(B)-f(A)&#10;$$&#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28.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648.6689"/>
  <p:tag name="LATEXADDIN" val="\documentclass{article}&#10;\usepackage{amsmath}&#10;\usepackage{mathpazo}&#10;\pagestyle{empty}&#10;\begin{document}&#10;&#10;&#10;&#10;$$&#10;(\text{Iff} \,&#10;\mathbf{F}=\nabla f)&#10;$$&#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2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302.9621"/>
  <p:tag name="LATEXADDIN" val="\documentclass{article}&#10;\usepackage{amsmath}&#10;\usepackage{mathpazo}&#10;\pagestyle{empty}&#10;\begin{document}&#10;&#10;&#10;(FTC)&#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364.079"/>
  <p:tag name="LATEXADDIN" val="\documentclass{article}&#10;\usepackage{amsmath}&#10;\usepackage{mathpazo}&#10;\pagestyle{empty}&#10;\begin{document}&#10;&#10;&#10;Along all other paths to $(4,1)$ the function values approach 4.&#10;&#10;\end{document}"/>
  <p:tag name="IGUANATEXSIZE" val="10"/>
  <p:tag name="IGUANATEXCURSOR" val="16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3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240.7199"/>
  <p:tag name="LATEXADDIN" val="\documentclass{article}&#10;\usepackage{amsmath}&#10;\usepackage{mathpazo}&#10;\pagestyle{empty}&#10;\begin{document}&#10;&#10;&#10;(CR)&#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31.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48.369"/>
  <p:tag name="LATEXADDIN" val="\documentclass{article}&#10;\usepackage{amsmath}&#10;\usepackage{mathpazo}&#10;\pagestyle{empty}&#10;\begin{document}&#10;&#10;&#10;CR = Chain Rule \&amp;&#10;&#10;\end{document}"/>
  <p:tag name="IGUANATEXSIZE" val="7"/>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3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533.933"/>
  <p:tag name="LATEXADDIN" val="\documentclass{article}&#10;\usepackage{amsmath}&#10;\usepackage{mathpazo}&#10;\pagestyle{empty}&#10;\begin{document}&#10;&#10;&#10;FTC = Fundamental Theorem of Calculus I\&amp;II&#10;&#10;\end{document}"/>
  <p:tag name="IGUANATEXSIZE" val="7"/>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33.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203.599"/>
  <p:tag name="LATEXADDIN" val="\documentclass{article}&#10;\usepackage{amsmath}&#10;\usepackage{mathpazo}&#10;\pagestyle{empty}&#10;\begin{document}&#10;&#10;&#10;$$&#10;=f(0,1,1)-f(1,1,1)&#10;$$&#10;&#10;\end{document}"/>
  <p:tag name="IGUANATEXSIZE" val="6"/>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34.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614.1732"/>
  <p:tag name="LATEXADDIN" val="\documentclass{article}&#10;\usepackage{amsmath}&#10;\usepackage{mathpazo}&#10;\pagestyle{empty}&#10;\begin{document}&#10;&#10;&#10;$$&#10;\operatorname{curl} \vec{F}=\overrightarrow{0}&#10;$$&#10;&#10;\end{document}"/>
  <p:tag name="IGUANATEXSIZE" val="6"/>
  <p:tag name="IGUANATEXCURSOR" val="1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35.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704.162"/>
  <p:tag name="LATEXADDIN" val="\documentclass{article}&#10;\usepackage{amsmath}&#10;\usepackage{mathpazo}&#10;\pagestyle{empty}&#10;\begin{document}&#10;&#10;&#10;$$&#10;\implies \vec{F}=\vec{\nabla} f&#10;$$&#10;&#10;\end{document}"/>
  <p:tag name="IGUANATEXSIZE" val="6"/>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3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43.6821"/>
  <p:tag name="LATEXADDIN" val="\documentclass{article}&#10;\usepackage{amsmath}&#10;\usepackage{mathpazo}&#10;\pagestyle{empty}&#10;\begin{document}&#10;&#10;&#10;$$&#10;\int_{C} \vec{\nabla} f \cdot d \vec{r}&#10;$$&#10;&#10;\end{document}"/>
  <p:tag name="IGUANATEXSIZE" val="6"/>
  <p:tag name="IGUANATEXCURSOR" val="1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37.xml><?xml version="1.0" encoding="utf-8"?>
<p:tagLst xmlns:a="http://schemas.openxmlformats.org/drawingml/2006/main" xmlns:r="http://schemas.openxmlformats.org/officeDocument/2006/relationships" xmlns:p="http://schemas.openxmlformats.org/presentationml/2006/main">
  <p:tag name="OUTPUTDPI" val="1200"/>
  <p:tag name="ORIGINALHEIGHT" val="248.9689"/>
  <p:tag name="ORIGINALWIDTH" val="641.9197"/>
  <p:tag name="LATEXADDIN" val="\documentclass{article}&#10;\usepackage{amsmath}&#10;\usepackage{mathpazo}&#10;\pagestyle{empty}&#10;\begin{document}&#10;&#10;&#10;$$&#10;\oint \mathrm{F} \cdot \mathrm{dr}=0&#10;$$&#10;&#10;\end{document}"/>
  <p:tag name="IGUANATEXSIZE" val="10"/>
  <p:tag name="IGUANATEXCURSOR" val="1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38.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563.9295"/>
  <p:tag name="LATEXADDIN" val="\documentclass{article}&#10;\usepackage{amsmath}&#10;\usepackage{mathpazo}&#10;\pagestyle{empty}&#10;\begin{document}&#10;&#10;&#10;$$&#10;\frac{\partial F_{1}}{\partial y}=\frac{\partial F_{2}}{\partial x}&#10;$$&#10;&#10;\end{document}"/>
  <p:tag name="IGUANATEXSIZE" val="10"/>
  <p:tag name="IGUANATEXCURSOR" val="17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39.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769.029"/>
  <p:tag name="LATEXADDIN" val="\documentclass{article}&#10;\usepackage{amsmath}&#10;\usepackage{mathpazo}&#10;\pagestyle{empty}&#10;\begin{document}&#10;&#10;&#10;For $F(x,y) = \langle x_{comp}, y_{comp} \rangle \implies$&#10;&#10;\end{document}"/>
  <p:tag name="IGUANATEXSIZE" val="10"/>
  <p:tag name="IGUANATEXCURSOR" val="15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842.52"/>
  <p:tag name="LATEXADDIN" val="\documentclass{article}&#10;\usepackage{amsmath}&#10;\usepackage{mathpazo}&#10;\pagestyle{empty}&#10;\begin{document}&#10;&#10;&#10;$$&#10;\text { Evaluate } \lim _{(x, y) \rightarrow(0,0)} \cos \left(\frac{x^{3}-y^{3}}{x^{2}+y^{2}}\right)&#10;$$&#10;&#10;\end{document}"/>
  <p:tag name="IGUANATEXSIZE" val="10"/>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4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123.36"/>
  <p:tag name="LATEXADDIN" val="\documentclass{article}&#10;\usepackage{amsmath}&#10;\usepackage{mathpazo}&#10;\pagestyle{empty}&#10;\begin{document}&#10;&#10;&#10;$$&#10;\frac{\partial (x_{comp})}{\partial y}=\frac{\partial (y_{comp}) }{\partial x}&#10;$$&#10;&#10;\end{document}"/>
  <p:tag name="IGUANATEXSIZE" val="10"/>
  <p:tag name="IGUANATEXCURSOR" val="1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41.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1682.04"/>
  <p:tag name="LATEXADDIN" val="\documentclass{article}&#10;\usepackage{amsmath}&#10;\usepackage{mathpazo}&#10;\pagestyle{empty}&#10;\begin{document}&#10;&#10;&#10;For $F(x,y,z) \implies curl(\vec F) = \vec 0$&#10;&#10;\end{document}"/>
  <p:tag name="IGUANATEXSIZE" val="10"/>
  <p:tag name="IGUANATEXCURSOR" val="1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42.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260.592"/>
  <p:tag name="LATEXADDIN" val="\documentclass{article}&#10;\usepackage{amsmath}&#10;\usepackage{mathpazo}&#10;\pagestyle{empty}&#10;\begin{document}&#10;&#10;&#10;$$&#10;F(x,y) = \langle x_{comp},y_{comp} \rangle&#10;$$&#10;&#10;\end{document}"/>
  <p:tag name="IGUANATEXSIZE" val="10"/>
  <p:tag name="IGUANATEXCURSOR" val="1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4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86.614"/>
  <p:tag name="LATEXADDIN" val="\documentclass{article}&#10;\usepackage{amsmath}&#10;\usepackage{mathpazo}&#10;\pagestyle{empty}&#10;\begin{document}&#10;&#10;&#10;\textbf{Show conservative:}&#10;&#10;\end{document}"/>
  <p:tag name="IGUANATEXSIZE" val="10"/>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4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632.921"/>
  <p:tag name="LATEXADDIN" val="\documentclass{article}&#10;\usepackage{amsmath}&#10;\usepackage{mathpazo}&#10;\pagestyle{empty}&#10;\begin{document}&#10;&#10;&#10;Define an arbitrary vector field as the following:&#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45.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123.36"/>
  <p:tag name="LATEXADDIN" val="\documentclass{article}&#10;\usepackage{amsmath}&#10;\usepackage{mathpazo}&#10;\pagestyle{empty}&#10;\begin{document}&#10;&#10;&#10;$$&#10;\frac{\partial (x_{comp})}{\partial y}=\frac{\partial (y_{comp}) }{\partial x}&#10;$$&#10;&#10;\end{document}"/>
  <p:tag name="IGUANATEXSIZE" val="10"/>
  <p:tag name="IGUANATEXCURSOR" val="1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46.xml><?xml version="1.0" encoding="utf-8"?>
<p:tagLst xmlns:a="http://schemas.openxmlformats.org/drawingml/2006/main" xmlns:r="http://schemas.openxmlformats.org/officeDocument/2006/relationships" xmlns:p="http://schemas.openxmlformats.org/presentationml/2006/main">
  <p:tag name="OUTPUTDPI" val="1200"/>
  <p:tag name="ORIGINALHEIGHT" val="205.4743"/>
  <p:tag name="ORIGINALWIDTH" val="1883.764"/>
  <p:tag name="LATEXADDIN" val="\documentclass{article}&#10;\usepackage{amsmath}&#10;\usepackage{mathpazo}&#10;\pagestyle{empty}&#10;\begin{document}&#10;&#10;&#10;If conservative, $\nabla f = F = \langle \frac{\partial f}{\partial x}, \frac{\partial f}{\partial y} \rangle $&#10;&#10;\end{document}"/>
  <p:tag name="IGUANATEXSIZE" val="10"/>
  <p:tag name="IGUANATEXCURSOR" val="2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47.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2130.484"/>
  <p:tag name="LATEXADDIN" val="\documentclass{article}&#10;\usepackage{amsmath}&#10;\usepackage{mathpazo}&#10;\pagestyle{empty}&#10;\begin{document}&#10;&#10;&#10;\textbf{Start with $x$ component and integrate:}&#10;\end{document}"/>
  <p:tag name="IGUANATEXSIZE" val="10"/>
  <p:tag name="IGUANATEXCURSOR" val="15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48.xml><?xml version="1.0" encoding="utf-8"?>
<p:tagLst xmlns:a="http://schemas.openxmlformats.org/drawingml/2006/main" xmlns:r="http://schemas.openxmlformats.org/officeDocument/2006/relationships" xmlns:p="http://schemas.openxmlformats.org/presentationml/2006/main">
  <p:tag name="OUTPUTDPI" val="1200"/>
  <p:tag name="ORIGINALHEIGHT" val="269.9662"/>
  <p:tag name="ORIGINALWIDTH" val="3513.311"/>
  <p:tag name="LATEXADDIN" val="\documentclass{article}&#10;\usepackage{amsmath}&#10;\usepackage{mathpazo}&#10;\pagestyle{empty}&#10;\begin{document}&#10;&#10;&#10;$$f(x,y) = \int x_{comp} \, dx = \int \frac{\partial f}{\partial x} \, dx = \int f_x (x,y) \, dx = \mathcal{H}(x) + g_1(y) $$&#10;&#10;\end{document}"/>
  <p:tag name="IGUANATEXSIZE" val="10"/>
  <p:tag name="IGUANATEXCURSOR" val="21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49.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335.583"/>
  <p:tag name="LATEXADDIN" val="\documentclass{article}&#10;\usepackage{amsmath}&#10;\usepackage{mathpazo}&#10;\pagestyle{empty}&#10;\begin{document}&#10;&#10;&#10;$$&#10;\mathcal{H}(x) = \text{integrated } x_{comp}&#10;$$&#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842.52"/>
  <p:tag name="LATEXADDIN" val="\documentclass{article}&#10;\usepackage{amsmath}&#10;\usepackage{mathpazo}&#10;\pagestyle{empty}&#10;\begin{document}&#10;&#10;&#10;$$&#10;\text { Evaluate } \lim _{(x, y) \rightarrow(0,0)} \cos \left(\frac{x^{3}-y^{3}}{x^{2}+y^{2}}\right)&#10;$$&#10;&#10;\end{document}"/>
  <p:tag name="IGUANATEXSIZE" val="10"/>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50.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778.028"/>
  <p:tag name="LATEXADDIN" val="\documentclass{article}&#10;\usepackage{amsmath}&#10;\usepackage{mathpazo}&#10;\pagestyle{empty}&#10;\begin{document}&#10;&#10;&#10;$$&#10;g_1(y) = \text{ a constant in terms of y }&#10;$$&#10;&#10;\end{document}"/>
  <p:tag name="IGUANATEXSIZE" val="10"/>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5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4026.997"/>
  <p:tag name="LATEXADDIN" val="\documentclass{article}&#10;\usepackage{amsmath}&#10;\usepackage{mathpazo}&#10;\pagestyle{empty}&#10;\begin{document}&#10;&#10;&#10;\textbf{Take partial deriv. w.r.t. $y$ for $f(x,y)$ and set given $y_{comp}$ equal to deriv. :}&#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52.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4002.25"/>
  <p:tag name="LATEXADDIN" val="\documentclass{article}&#10;\usepackage{amsmath}&#10;\usepackage{mathpazo}&#10;\pagestyle{empty}&#10;\begin{document}&#10;&#10;$$&#10;\frac{\partial f(x,y) }{\partial y}= \frac{\partial f  }{\partial y} \implies y _{comp} = 0 + g_1'(y) \implies \text{simplify} \implies g_1'(y)= y _{comp}&#10;$$&#10;\end{document}"/>
  <p:tag name="IGUANATEXSIZE" val="10"/>
  <p:tag name="IGUANATEXCURSOR" val="2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5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279.34"/>
  <p:tag name="LATEXADDIN" val="\documentclass{article}&#10;\usepackage{amsmath}&#10;\usepackage{mathpazo}&#10;\pagestyle{empty}&#10;\begin{document}&#10;&#10;\textbf{Integrate in terms of y:}&#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54.xml><?xml version="1.0" encoding="utf-8"?>
<p:tagLst xmlns:a="http://schemas.openxmlformats.org/drawingml/2006/main" xmlns:r="http://schemas.openxmlformats.org/officeDocument/2006/relationships" xmlns:p="http://schemas.openxmlformats.org/presentationml/2006/main">
  <p:tag name="OUTPUTDPI" val="1200"/>
  <p:tag name="ORIGINALHEIGHT" val="248.9689"/>
  <p:tag name="ORIGINALWIDTH" val="3542.557"/>
  <p:tag name="LATEXADDIN" val="\documentclass{article}&#10;\usepackage{amsmath}&#10;\usepackage{mathpazo}&#10;\pagestyle{empty}&#10;\begin{document}&#10;&#10;&#10;$$g_1(y) = \int g_1'(y) \, dy = g_2(y) + c \implies f(x,y) = \mathcal{H}(x)+g_2(y) + c$$&#10;&#10;\end{document}"/>
  <p:tag name="IGUANATEXSIZE" val="10"/>
  <p:tag name="IGUANATEXCURSOR" val="17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5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518.56"/>
  <p:tag name="LATEXADDIN" val="\documentclass{article}&#10;\usepackage{amsmath}&#10;\usepackage{mathpazo}&#10;\pagestyle{empty}&#10;\begin{document}&#10;&#10;&#10;$$&#10;c = \text{ is a numerical constant }&#10;$$&#10;&#10;\end{document}"/>
  <p:tag name="IGUANATEXSIZE" val="10"/>
  <p:tag name="IGUANATEXCURSOR" val="1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5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11.398"/>
  <p:tag name="LATEXADDIN" val="\documentclass{article}&#10;\usepackage{amsmath}&#10;\usepackage{mathpazo}&#10;\pagestyle{empty}&#10;\begin{document}&#10;&#10;&#10;\textbf{Can extend to multiple components and variables}&#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5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88.48898"/>
  <p:tag name="LATEXADDIN" val="\documentclass{article}&#10;\usepackage{amsmath}&#10;\usepackage{mathpazo}&#10;\pagestyle{empty}&#10;\begin{document}&#10;&#10;&#10;\&amp;&#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58.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4351.706"/>
  <p:tag name="LATEXADDIN" val="\documentclass{article}&#10;\usepackage{amsmath}&#10;\usepackage{mathpazo}&#10;\pagestyle{empty}&#10;\begin{document}&#10;&#10;\text{The $x_{comp}$ is only in terms of $x$ in this overview, but in general it has $x$'s and $y$'s,}&#10;&#10;\end{document}"/>
  <p:tag name="IGUANATEXSIZE" val="10"/>
  <p:tag name="IGUANATEXCURSOR" val="2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59.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4096.738"/>
  <p:tag name="LATEXADDIN" val="\documentclass{article}&#10;\usepackage{amsmath}&#10;\usepackage{mathpazo}&#10;\pagestyle{empty}&#10;\begin{document}&#10;&#10;and the same is true for the $y_{comp}$, as we will see in the following examples.&#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3121.11"/>
  <p:tag name="LATEXADDIN" val="\documentclass{article}&#10;\usepackage{amsmath}&#10;\usepackage{mathpazo}&#10;\pagestyle{empty}&#10;\begin{document}&#10;&#10;&#10;$$&#10;\lim _{(x, y) \rightarrow(0,0)} \cos \left(\frac{x^{3}-y^{3}}{x^{2}+y^{2}}\right)=\lim _{r \rightarrow 0} \cos \left(\frac{r^{3} \cos ^{3} \theta-r^{3} \sin ^{3} \theta}{r^{2}}\right)&#10;$$&#10;&#10;\end{document}"/>
  <p:tag name="IGUANATEXSIZE" val="10"/>
  <p:tag name="IGUANATEXCURSOR" val="29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60.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3856.018"/>
  <p:tag name="LATEXADDIN" val="\documentclass{article}&#10;\usepackage{amsmath}&#10;\usepackage{mathpazo}&#10;\pagestyle{empty}&#10;\begin{document}&#10;&#10;&#10;Find the work done on $F(x,y) = \langle x e^{2 y}, x^{2} e^{2 y} \rangle$ from $A(0,0) \rightarrow B(-1,1)$&#10;&#10;\end{document}"/>
  <p:tag name="IGUANATEXSIZE" val="10"/>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61.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3856.018"/>
  <p:tag name="LATEXADDIN" val="\documentclass{article}&#10;\usepackage{amsmath}&#10;\usepackage{mathpazo}&#10;\pagestyle{empty}&#10;\begin{document}&#10;&#10;&#10;Find the work done on $F(x,y) = \langle x e^{2 y}, x^{2} e^{2 y} \rangle$ from $A(0,0) \rightarrow B(-1,1)$&#10;&#10;\end{document}"/>
  <p:tag name="IGUANATEXSIZE" val="10"/>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62.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851.1436"/>
  <p:tag name="LATEXADDIN" val="\documentclass{article}&#10;\usepackage{amsmath}&#10;\usepackage{mathpazo}&#10;\pagestyle{empty}&#10;\begin{document}&#10;&#10;&#10;$$&#10;\frac{\partial F_{1}}{\partial y}=\frac{\partial F_{2}}{\partial x} \implies&#10;$$&#10;&#10;\end{document}"/>
  <p:tag name="IGUANATEXSIZE" val="10"/>
  <p:tag name="IGUANATEXCURSOR" val="18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6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86.614"/>
  <p:tag name="LATEXADDIN" val="\documentclass{article}&#10;\usepackage{amsmath}&#10;\usepackage{mathpazo}&#10;\pagestyle{empty}&#10;\begin{document}&#10;&#10;&#10;\textbf{Show conservative:}&#10;&#10;\end{document}"/>
  <p:tag name="IGUANATEXSIZE" val="10"/>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64.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734.9081"/>
  <p:tag name="LATEXADDIN" val="\documentclass{article}&#10;\usepackage{amsmath}&#10;\usepackage{mathpazo}&#10;\pagestyle{empty}&#10;\begin{document}&#10;&#10;&#10;$$&#10;2 x e^{2 y}=2 x e^{2 y}&#10;$$&#10;&#10;\end{document}"/>
  <p:tag name="IGUANATEXSIZE" val="10"/>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6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649.4188"/>
  <p:tag name="LATEXADDIN" val="\documentclass{article}&#10;\usepackage{amsmath}&#10;\usepackage{mathpazo}&#10;\pagestyle{empty}&#10;\begin{document}&#10;&#10;&#10;$$ \langle F_1, F_2 \rangle \implies$$&#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66.xml><?xml version="1.0" encoding="utf-8"?>
<p:tagLst xmlns:a="http://schemas.openxmlformats.org/drawingml/2006/main" xmlns:r="http://schemas.openxmlformats.org/officeDocument/2006/relationships" xmlns:p="http://schemas.openxmlformats.org/presentationml/2006/main">
  <p:tag name="OUTPUTDPI" val="1200"/>
  <p:tag name="ORIGINALHEIGHT" val="205.4743"/>
  <p:tag name="ORIGINALWIDTH" val="1920.51"/>
  <p:tag name="LATEXADDIN" val="\documentclass{article}&#10;\usepackage{amsmath}&#10;\usepackage{mathpazo}&#10;\pagestyle{empty}&#10;\begin{document}&#10;&#10;conservative so, $\nabla f = F = \langle \frac{\partial f}{\partial x}, \frac{\partial f}{\partial y} \rangle $&#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67.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904.3869"/>
  <p:tag name="LATEXADDIN" val="\documentclass{article}&#10;\usepackage{amsmath}&#10;\usepackage{mathpazo}&#10;\pagestyle{empty}&#10;\begin{document}&#10;&#10;&#10;\textbf{Start with $x_{comp}$:}&#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68.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953.506"/>
  <p:tag name="LATEXADDIN" val="\documentclass{article}&#10;\usepackage{amsmath}&#10;\usepackage{mathpazo}&#10;\pagestyle{empty}&#10;\begin{document}&#10;&#10;&#10;$$&#10;f(x, y)=\int x e^{2 y} d x = \frac{1}{2} x^{2} e^{2 y}+g(y)&#10;$$&#10;&#10;\end{document}"/>
  <p:tag name="IGUANATEXSIZE" val="10"/>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69.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4026.997"/>
  <p:tag name="LATEXADDIN" val="\documentclass{article}&#10;\usepackage{amsmath}&#10;\usepackage{mathpazo}&#10;\pagestyle{empty}&#10;\begin{document}&#10;&#10;\textbf{Take partial deriv. w.r.t. $y$ for $f(x,y)$ and set given $y_{comp}$ equal to deriv. :}&#10;&#10;\end{document}"/>
  <p:tag name="IGUANATEXSIZE" val="10"/>
  <p:tag name="IGUANATEXCURSOR" val="19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380.952"/>
  <p:tag name="LATEXADDIN" val="\documentclass{article}&#10;\usepackage{amsmath}&#10;\usepackage{mathpazo}&#10;\pagestyle{empty}&#10;\begin{document}&#10;&#10;&#10;$$&#10;= \lim _{r \rightarrow 0} \cos \left(\frac{r\left(\cos ^{3} \theta-\sin ^{3} \theta\right)}{1}\right)=\cos 0=1&#10;$$&#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70.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1593.551"/>
  <p:tag name="LATEXADDIN" val="\documentclass{article}&#10;\usepackage{amsmath}&#10;\usepackage{mathpazo}&#10;\pagestyle{empty}&#10;\begin{document}&#10;&#10;$$&#10;\frac{\partial f(x,y) }{\partial y}= x^{2} e^{2 y}+g^{\prime}(y) \implies $$&#10;&#10;\end{document}"/>
  <p:tag name="IGUANATEXSIZE" val="10"/>
  <p:tag name="IGUANATEXCURSOR" val="18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71.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424.072"/>
  <p:tag name="LATEXADDIN" val="\documentclass{article}&#10;\usepackage{amsmath}&#10;\usepackage{mathpazo}&#10;\pagestyle{empty}&#10;\begin{document}&#10;&#10;&#10;$$&#10;x^{2} e^{2 y}+g^{\prime}(y)=x^{2} e^{2 y} \implies&#10;$$&#10;&#10;\end{document}"/>
  <p:tag name="IGUANATEXSIZE" val="10"/>
  <p:tag name="IGUANATEXCURSOR" val="1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72.xml><?xml version="1.0" encoding="utf-8"?>
<p:tagLst xmlns:a="http://schemas.openxmlformats.org/drawingml/2006/main" xmlns:r="http://schemas.openxmlformats.org/officeDocument/2006/relationships" xmlns:p="http://schemas.openxmlformats.org/presentationml/2006/main">
  <p:tag name="OUTPUTDPI" val="1200"/>
  <p:tag name="ORIGINALHEIGHT" val="248.9689"/>
  <p:tag name="ORIGINALWIDTH" val="1200.6"/>
  <p:tag name="LATEXADDIN" val="\documentclass{article}&#10;\usepackage{amsmath}&#10;\usepackage{mathpazo}&#10;\pagestyle{empty}&#10;\begin{document}&#10;&#10;&#10;$$g(y) = \int g'(y) \, dy = c $$&#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73.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09.1864"/>
  <p:tag name="LATEXADDIN" val="\documentclass{article}&#10;\usepackage{amsmath}&#10;\usepackage{mathpazo}&#10;\pagestyle{empty}&#10;\begin{document}&#10;&#10;&#10;$$&#10;g^{\prime}(y)=0 &#10;$$&#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7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279.34"/>
  <p:tag name="LATEXADDIN" val="\documentclass{article}&#10;\usepackage{amsmath}&#10;\usepackage{mathpazo}&#10;\pagestyle{empty}&#10;\begin{document}&#10;&#10;\textbf{Integrate in terms of y:}&#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7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40.12"/>
  <p:tag name="LATEXADDIN" val="\documentclass{article}&#10;\usepackage{amsmath}&#10;\usepackage{mathpazo}&#10;\pagestyle{empty}&#10;\begin{document}&#10;&#10;&#10;\textbf{Re-build function:}&#10;&#10;\end{document}"/>
  <p:tag name="IGUANATEXSIZE" val="10"/>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76.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2045.744"/>
  <p:tag name="LATEXADDIN" val="\documentclass{article}&#10;\usepackage{amsmath}&#10;\usepackage{mathpazo}&#10;\pagestyle{empty}&#10;\begin{document}&#10;&#10;$$&#10;f(x,y) = \frac{1}{2} x^{2} e^{2 y}+g(y) = \frac{1}{2} x^{2} e^{2 y} + c$$&#10;&#10;\end{document}"/>
  <p:tag name="IGUANATEXSIZE" val="10"/>
  <p:tag name="IGUANATEXCURSOR" val="17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7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650.544"/>
  <p:tag name="LATEXADDIN" val="\documentclass{article}&#10;\usepackage{amsmath}&#10;\usepackage{mathpazo}&#10;\pagestyle{empty}&#10;\begin{document}&#10;&#10;&#10;$$&#10;w = \int_{C} \overrightarrow{\mathbf{F}} \cdot d \overrightarrow{\mathbf{r}}= \int_{C} \nabla f \cdot d \overrightarrow{\mathbf{r}}&#10;$$&#10;&#10;\end{document}"/>
  <p:tag name="IGUANATEXSIZE" val="10"/>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78.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545.1818"/>
  <p:tag name="LATEXADDIN" val="\documentclass{article}&#10;\usepackage{amsmath}&#10;\usepackage{mathpazo}&#10;\pagestyle{empty}&#10;\begin{document}&#10;&#10;&#10;\textbf{Compute:}&#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79.xml><?xml version="1.0" encoding="utf-8"?>
<p:tagLst xmlns:a="http://schemas.openxmlformats.org/drawingml/2006/main" xmlns:r="http://schemas.openxmlformats.org/officeDocument/2006/relationships" xmlns:p="http://schemas.openxmlformats.org/presentationml/2006/main">
  <p:tag name="OUTPUTDPI" val="1200"/>
  <p:tag name="ORIGINALHEIGHT" val="407.1991"/>
  <p:tag name="ORIGINALWIDTH" val="1388.077"/>
  <p:tag name="LATEXADDIN" val="\documentclass{article}&#10;\usepackage{amsmath}&#10;\usepackage{mathpazo}&#10;\pagestyle{empty}&#10;\begin{document}&#10;&#10;&#10;$$&#10;= \underbrace{f(-1,1)-f(0,0)}_ { \text{Point2 - Point1} } = \frac{e^{2}}{2}&#10;$$&#10;&#10;\end{document}"/>
  <p:tag name="IGUANATEXSIZE" val="10"/>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169.854"/>
  <p:tag name="LATEXADDIN" val="\documentclass{article}&#10;\usepackage{amsmath}&#10;\usepackage{mathpazo}&#10;\pagestyle{empty}&#10;\begin{document}&#10;&#10;&#10;$$&#10;x=r \cos \theta, y=r \sin \theta&#10;$$&#10;&#10;\end{document}"/>
  <p:tag name="IGUANATEXSIZE" val="10"/>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8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94.901"/>
  <p:tag name="LATEXADDIN" val="\documentclass{article}&#10;\usepackage{amsmath}&#10;\usepackage{mathpazo}&#10;\pagestyle{empty}&#10;\begin{document}&#10;&#10;&#10;\textbf{Note:} the '$c$' cancels out since we subtracted points&#10;&#10;\end{document}"/>
  <p:tag name="IGUANATEXSIZE" val="10"/>
  <p:tag name="IGUANATEXCURSOR" val="1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81.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4066.741"/>
  <p:tag name="LATEXADDIN" val="\documentclass{article}&#10;\usepackage{amsmath}&#10;\usepackage{mathpazo}&#10;\pagestyle{empty}&#10;\begin{document}&#10;&#10;&#10;Find the work done on $F(x,y) = \langle x^{2}+\frac{y}{x}, y^{2}+\ln x \rangle$ from $A(1,0) \rightarrow B(e,1)$&#10;&#10;\end{document}"/>
  <p:tag name="IGUANATEXSIZE" val="10"/>
  <p:tag name="IGUANATEXCURSOR" val="19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82.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4066.741"/>
  <p:tag name="LATEXADDIN" val="\documentclass{article}&#10;\usepackage{amsmath}&#10;\usepackage{mathpazo}&#10;\pagestyle{empty}&#10;\begin{document}&#10;&#10;&#10;Find the work done on $F(x,y) = \langle x^{2}+\frac{y}{x}, y^{2}+\ln x \rangle$ from $A(1,0) \rightarrow B(e,1)$&#10;&#10;\end{document}"/>
  <p:tag name="IGUANATEXSIZE" val="10"/>
  <p:tag name="IGUANATEXCURSOR" val="19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8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86.614"/>
  <p:tag name="LATEXADDIN" val="\documentclass{article}&#10;\usepackage{amsmath}&#10;\usepackage{mathpazo}&#10;\pagestyle{empty}&#10;\begin{document}&#10;&#10;&#10;\textbf{Show conservative:}&#10;&#10;\end{document}"/>
  <p:tag name="IGUANATEXSIZE" val="10"/>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84.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904.3869"/>
  <p:tag name="LATEXADDIN" val="\documentclass{article}&#10;\usepackage{amsmath}&#10;\usepackage{mathpazo}&#10;\pagestyle{empty}&#10;\begin{document}&#10;&#10;&#10;\textbf{Start with $x_{comp}$:}&#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85.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4026.997"/>
  <p:tag name="LATEXADDIN" val="\documentclass{article}&#10;\usepackage{amsmath}&#10;\usepackage{mathpazo}&#10;\pagestyle{empty}&#10;\begin{document}&#10;&#10;\textbf{Take partial deriv. w.r.t. $y$ for $f(x,y)$ and set given $y_{comp}$ equal to deriv. :}&#10;&#10;\end{document}"/>
  <p:tag name="IGUANATEXSIZE" val="10"/>
  <p:tag name="IGUANATEXCURSOR" val="19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8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279.34"/>
  <p:tag name="LATEXADDIN" val="\documentclass{article}&#10;\usepackage{amsmath}&#10;\usepackage{mathpazo}&#10;\pagestyle{empty}&#10;\begin{document}&#10;&#10;\textbf{Integrate in terms of y:}&#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87.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40.12"/>
  <p:tag name="LATEXADDIN" val="\documentclass{article}&#10;\usepackage{amsmath}&#10;\usepackage{mathpazo}&#10;\pagestyle{empty}&#10;\begin{document}&#10;&#10;&#10;\textbf{Re-build function:}&#10;&#10;\end{document}"/>
  <p:tag name="IGUANATEXSIZE" val="10"/>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88.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545.1818"/>
  <p:tag name="LATEXADDIN" val="\documentclass{article}&#10;\usepackage{amsmath}&#10;\usepackage{mathpazo}&#10;\pagestyle{empty}&#10;\begin{document}&#10;&#10;&#10;\textbf{Compute:}&#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8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94.901"/>
  <p:tag name="LATEXADDIN" val="\documentclass{article}&#10;\usepackage{amsmath}&#10;\usepackage{mathpazo}&#10;\pagestyle{empty}&#10;\begin{document}&#10;&#10;&#10;\textbf{Note:} the '$c$' cancels out since we subtracted points&#10;&#10;\end{document}"/>
  <p:tag name="IGUANATEXSIZE" val="10"/>
  <p:tag name="IGUANATEXCURSOR" val="1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468.317"/>
  <p:tag name="LATEXADDIN" val="\documentclass{article}&#10;\usepackage{amsmath}&#10;\usepackage{mathpazo}&#10;\pagestyle{empty}&#10;\begin{document}&#10;&#10;&#10;$$&#10;\text { Evaluate } \lim _{(x, y) \rightarrow(0,0)} \frac{y^{2}}{x^{2}+y^{2}}&#10;$$&#10;&#10;\end{document}"/>
  <p:tag name="IGUANATEXSIZE" val="10"/>
  <p:tag name="IGUANATEXCURSOR" val="18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9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649.4188"/>
  <p:tag name="LATEXADDIN" val="\documentclass{article}&#10;\usepackage{amsmath}&#10;\usepackage{mathpazo}&#10;\pagestyle{empty}&#10;\begin{document}&#10;&#10;&#10;$$ \langle F_1, F_2 \rangle \implies$$&#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91.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851.1436"/>
  <p:tag name="LATEXADDIN" val="\documentclass{article}&#10;\usepackage{amsmath}&#10;\usepackage{mathpazo}&#10;\pagestyle{empty}&#10;\begin{document}&#10;&#10;&#10;$$&#10;\frac{\partial F_{1}}{\partial y}=\frac{\partial F_{2}}{\partial x} \implies&#10;$$&#10;&#10;\end{document}"/>
  <p:tag name="IGUANATEXSIZE" val="10"/>
  <p:tag name="IGUANATEXCURSOR" val="18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92.xml><?xml version="1.0" encoding="utf-8"?>
<p:tagLst xmlns:a="http://schemas.openxmlformats.org/drawingml/2006/main" xmlns:r="http://schemas.openxmlformats.org/officeDocument/2006/relationships" xmlns:p="http://schemas.openxmlformats.org/presentationml/2006/main">
  <p:tag name="OUTPUTDPI" val="1200"/>
  <p:tag name="ORIGINALHEIGHT" val="205.4743"/>
  <p:tag name="ORIGINALWIDTH" val="1920.51"/>
  <p:tag name="LATEXADDIN" val="\documentclass{article}&#10;\usepackage{amsmath}&#10;\usepackage{mathpazo}&#10;\pagestyle{empty}&#10;\begin{document}&#10;&#10;conservative so, $\nabla f = F = \langle \frac{\partial f}{\partial x}, \frac{\partial f}{\partial y} \rangle $&#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93.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40.4574"/>
  <p:tag name="LATEXADDIN" val="\documentclass{article}&#10;\usepackage{amsmath}&#10;\usepackage{mathpazo}&#10;\pagestyle{empty}&#10;\begin{document}&#10;&#10;&#10;$$&#10;\frac{1}{x}=\frac{1}{x}&#10;$$&#10;&#10;\end{document}"/>
  <p:tag name="IGUANATEXSIZE" val="10"/>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94.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2646.419"/>
  <p:tag name="LATEXADDIN" val="\documentclass{article}&#10;\usepackage{amsmath}&#10;\usepackage{mathpazo}&#10;\pagestyle{empty}&#10;\begin{document}&#10;&#10;&#10;$$&#10;f(x, y)=\int\left(x^{2}+\frac{y}{x}\right) d x = &#10;\frac{1}{3} x^{3}+y \ln (x)+g(y)&#10;$$&#10;&#10;\end{document}"/>
  <p:tag name="IGUANATEXSIZE" val="10"/>
  <p:tag name="IGUANATEXCURSOR" val="1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9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540.307"/>
  <p:tag name="LATEXADDIN" val="\documentclass{article}&#10;\usepackage{amsmath}&#10;\usepackage{mathpazo}&#10;\pagestyle{empty}&#10;\begin{document}&#10;&#10;&#10;$$&#10;\ln x+g^{\prime}(y)=y^{2}+\ln x \implies&#10;$$&#10;&#10;\end{document}"/>
  <p:tag name="IGUANATEXSIZE" val="10"/>
  <p:tag name="IGUANATEXCURSOR" val="1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96.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1514.061"/>
  <p:tag name="LATEXADDIN" val="\documentclass{article}&#10;\usepackage{amsmath}&#10;\usepackage{mathpazo}&#10;\pagestyle{empty}&#10;\begin{document}&#10;&#10;$$&#10;\frac{\partial f(x,y) }{\partial y}= \ln x+g^{\prime}(y) \implies $$&#10;&#10;\end{document}"/>
  <p:tag name="IGUANATEXSIZE" val="10"/>
  <p:tag name="IGUANATEXCURSOR" val="16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97.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386.577"/>
  <p:tag name="LATEXADDIN" val="\documentclass{article}&#10;\usepackage{amsmath}&#10;\usepackage{mathpazo}&#10;\pagestyle{empty}&#10;\begin{document}&#10;&#10;&#10;$$&#10;g(y)=\int y^{2} d y=\frac{1}{3} y^{3}+c&#10;$$&#10;&#10;\end{document}"/>
  <p:tag name="IGUANATEXSIZE" val="10"/>
  <p:tag name="IGUANATEXCURSOR" val="1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98.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59.4301"/>
  <p:tag name="LATEXADDIN" val="\documentclass{article}&#10;\usepackage{amsmath}&#10;\usepackage{mathpazo}&#10;\pagestyle{empty}&#10;\begin{document}&#10;&#10;&#10;$$&#10;g^{\prime}(y)=y^{2}&#10;$$&#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09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144.357"/>
  <p:tag name="LATEXADDIN" val="\documentclass{article}&#10;\usepackage{amsmath}&#10;\usepackage{mathpazo}&#10;\pagestyle{empty}&#10;\begin{document}&#10;&#10;&#10;$$&#10;f(x, y)=  &#10;\frac{1}{3} x^{3}+y \ln (x)+g(y) = \frac{1}{3} x^{3}+y \ln (x)+\frac{1}{3} y^{3}+c&#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162.355"/>
  <p:tag name="LATEXADDIN" val="\documentclass{article}&#10;\usepackage{amsmath}&#10;\usepackage{mathpazo}&#10;\pagestyle{empty}&#10;\begin{document}&#10;&#10;&#10;$$\mathbf{v} \cdot \mathbf{w}=\|\mathbf{v}\|\|\mathbf{w}\| \cos \theta$$&#10;&#10;\end{document}"/>
  <p:tag name="IGUANATEXSIZE" val="10"/>
  <p:tag name="IGUANATEXCURSOR" val="17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468.317"/>
  <p:tag name="LATEXADDIN" val="\documentclass{article}&#10;\usepackage{amsmath}&#10;\usepackage{mathpazo}&#10;\pagestyle{empty}&#10;\begin{document}&#10;&#10;&#10;$$&#10;\text { Evaluate } \lim _{(x, y) \rightarrow(0,0)} \frac{y^{2}}{x^{2}+y^{2}}&#10;$$&#10;&#10;\end{document}"/>
  <p:tag name="IGUANATEXSIZE" val="10"/>
  <p:tag name="IGUANATEXCURSOR" val="18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00.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650.544"/>
  <p:tag name="LATEXADDIN" val="\documentclass{article}&#10;\usepackage{amsmath}&#10;\usepackage{mathpazo}&#10;\pagestyle{empty}&#10;\begin{document}&#10;&#10;&#10;$$&#10;w = \int_{C} \overrightarrow{\mathbf{F}} \cdot d \overrightarrow{\mathbf{r}}= \int_{C} \nabla f \cdot d \overrightarrow{\mathbf{r}}&#10;$$&#10;&#10;\end{document}"/>
  <p:tag name="IGUANATEXSIZE" val="10"/>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01.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1492.313"/>
  <p:tag name="LATEXADDIN" val="\documentclass{article}&#10;\usepackage{amsmath}&#10;\usepackage{mathpazo}&#10;\pagestyle{empty}&#10;\begin{document}&#10;&#10;&#10;$$&#10;= f(e, 1)-f(1,0) = &#10;\frac{e^{3}}{3}+1&#10;$$&#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02.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2980.877"/>
  <p:tag name="LATEXADDIN" val="\documentclass{article}&#10;\usepackage{amsmath}&#10;\usepackage{mathpazo}&#10;\pagestyle{empty}&#10;\begin{document}&#10;&#10;&#10;Find work done on $F(x,y,z) = \langle \cos y, z^{2}-x \sin y, 2 y z \rangle$ &#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0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67.829"/>
  <p:tag name="LATEXADDIN" val="\documentclass{article}&#10;\usepackage{amsmath}&#10;\usepackage{mathpazo}&#10;\pagestyle{empty}&#10;\begin{document}&#10;&#10;&#10;from $(1,0,0) \rightarrow (2,2 \pi, 1)$&#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0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67.829"/>
  <p:tag name="LATEXADDIN" val="\documentclass{article}&#10;\usepackage{amsmath}&#10;\usepackage{mathpazo}&#10;\pagestyle{empty}&#10;\begin{document}&#10;&#10;&#10;from $(1,0,0) \rightarrow (2,2 \pi, 1)$&#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0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86.614"/>
  <p:tag name="LATEXADDIN" val="\documentclass{article}&#10;\usepackage{amsmath}&#10;\usepackage{mathpazo}&#10;\pagestyle{empty}&#10;\begin{document}&#10;&#10;&#10;\textbf{Show conservative:}&#10;&#10;\end{document}"/>
  <p:tag name="IGUANATEXSIZE" val="10"/>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06.xml><?xml version="1.0" encoding="utf-8"?>
<p:tagLst xmlns:a="http://schemas.openxmlformats.org/drawingml/2006/main" xmlns:r="http://schemas.openxmlformats.org/officeDocument/2006/relationships" xmlns:p="http://schemas.openxmlformats.org/presentationml/2006/main">
  <p:tag name="OUTPUTDPI" val="1200"/>
  <p:tag name="ORIGINALHEIGHT" val="456.6929"/>
  <p:tag name="ORIGINALWIDTH" val="1334.833"/>
  <p:tag name="LATEXADDIN" val="\documentclass{article}&#10;\usepackage{amsmath}&#10;\usepackage{mathpazo}&#10;\pagestyle{empty}&#10;\begin{document}&#10;&#10;&#10;$$&#10;\nabla \times \boldsymbol{F}=\left|\begin{array}{ccc}&#10;\boldsymbol{i} &amp; \boldsymbol{j} &amp; \boldsymbol{k} \\&#10;\frac{\partial}{\partial x} &amp; \frac{\partial}{\partial y} &amp; \frac{\partial}{\partial z} \\&#10;F_{1} &amp; F_{2} &amp; F_{3}&#10;\end{array}\right|&#10;$$&#10;&#10;\end{document}"/>
  <p:tag name="IGUANATEXSIZE" val="10"/>
  <p:tag name="IGUANATEXCURSOR" val="3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0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182.602"/>
  <p:tag name="LATEXADDIN" val="\documentclass{article}&#10;\usepackage{amsmath}&#10;\usepackage{mathpazo}&#10;\pagestyle{empty}&#10;\begin{document}&#10;&#10;&#10;$$&#10;\operatorname{curl}(\mathbf{F})= \vec 0 = \langle 0,0,0 \rangle&#10;$$&#10;&#10;\end{document}"/>
  <p:tag name="IGUANATEXSIZE" val="10"/>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0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521.9348"/>
  <p:tag name="LATEXADDIN" val="\documentclass{article}&#10;\usepackage{amsmath}&#10;\usepackage{mathpazo}&#10;\pagestyle{empty}&#10;\begin{document}&#10;&#10;&#10;$$&#10;\operatorname{curl}(\mathbf{F})=&#10;$$&#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09.xml><?xml version="1.0" encoding="utf-8"?>
<p:tagLst xmlns:a="http://schemas.openxmlformats.org/drawingml/2006/main" xmlns:r="http://schemas.openxmlformats.org/officeDocument/2006/relationships" xmlns:p="http://schemas.openxmlformats.org/presentationml/2006/main">
  <p:tag name="OUTPUTDPI" val="1200"/>
  <p:tag name="ORIGINALHEIGHT" val="468.6914"/>
  <p:tag name="ORIGINALWIDTH" val="1623.547"/>
  <p:tag name="LATEXADDIN" val="\documentclass{article}&#10;\usepackage{amsmath}&#10;\usepackage{mathpazo}&#10;\pagestyle{empty}&#10;\begin{document}&#10;&#10;&#10;$$&#10;= \left|\begin{array}{ccc}&#10;\boldsymbol{i}  &amp; \boldsymbol{j}  &amp; \boldsymbol{k}  \\&#10;\frac{\partial}{\partial x} &amp; \frac{\partial}{\partial y} &amp; \frac{\partial}{\partial z} \\&#10;\cos y &amp; z^{2}-x \sin y &amp; 2 y z&#10;\end{array}\right|&#10;$$&#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19.4601"/>
  <p:tag name="ORIGINALWIDTH" val="1760.78"/>
  <p:tag name="LATEXADDIN" val="\documentclass{article}&#10;\usepackage{amsmath}&#10;\usepackage{mathpazo}&#10;\pagestyle{empty}&#10;\begin{document}&#10;&#10;&#10;$$&#10;\lim _{(x, y) \rightarrow(0,0)} \frac{y^{2}}{x^{2}+y^{2}}=\lim _{r \rightarrow 0} \frac{r^{2} \sin ^{2} \theta}{r^{2}}&#10;$$&#10;&#10;\end{document}"/>
  <p:tag name="IGUANATEXSIZE" val="10"/>
  <p:tag name="IGUANATEXCURSOR" val="2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10.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566.929"/>
  <p:tag name="LATEXADDIN" val="\documentclass{article}&#10;\usepackage{amsmath}&#10;\usepackage{mathpazo}&#10;\pagestyle{empty}&#10;\begin{document}&#10;&#10;&#10;$$&#10;= (2 z-2 z) \hat{i}-(0-0) \hat{\jmath}+(-\sin y -(-\sin y ) ) \hat{k}&#10;$$&#10;&#10;\end{document}"/>
  <p:tag name="IGUANATEXSIZE" val="10"/>
  <p:tag name="IGUANATEXCURSOR" val="16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1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788.526"/>
  <p:tag name="LATEXADDIN" val="\documentclass{article}&#10;\usepackage{amsmath}&#10;\usepackage{mathpazo}&#10;\pagestyle{empty}&#10;\begin{document}&#10;&#10;&#10;$$&#10;\boldsymbol{F}=F_{1} \boldsymbol{i}+F_{2} \boldsymbol{j}+F_{3} \boldsymbol{k}=\left\langle F_{1}, F_{2}, F_{3}\right\rangle&#10;$$&#10;&#10;\end{document}"/>
  <p:tag name="IGUANATEXSIZE" val="10"/>
  <p:tag name="IGUANATEXCURSOR" val="2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12.xml><?xml version="1.0" encoding="utf-8"?>
<p:tagLst xmlns:a="http://schemas.openxmlformats.org/drawingml/2006/main" xmlns:r="http://schemas.openxmlformats.org/officeDocument/2006/relationships" xmlns:p="http://schemas.openxmlformats.org/presentationml/2006/main">
  <p:tag name="OUTPUTDPI" val="1200"/>
  <p:tag name="ORIGINALHEIGHT" val="205.4743"/>
  <p:tag name="ORIGINALWIDTH" val="2104.237"/>
  <p:tag name="LATEXADDIN" val="\documentclass{article}&#10;\usepackage{amsmath}&#10;\usepackage{mathpazo}&#10;\pagestyle{empty}&#10;\begin{document}&#10;&#10;conservative so, $\nabla f = F = \langle \frac{\partial f}{\partial x}, \frac{\partial f}{\partial y}, \frac{\partial f}{\partial z} \rangle $&#10;&#10;\end{document}"/>
  <p:tag name="IGUANATEXSIZE" val="10"/>
  <p:tag name="IGUANATEXCURSOR" val="2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13.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904.3869"/>
  <p:tag name="LATEXADDIN" val="\documentclass{article}&#10;\usepackage{amsmath}&#10;\usepackage{mathpazo}&#10;\pagestyle{empty}&#10;\begin{document}&#10;&#10;&#10;\textbf{Start with $x_{comp}$:}&#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14.xml><?xml version="1.0" encoding="utf-8"?>
<p:tagLst xmlns:a="http://schemas.openxmlformats.org/drawingml/2006/main" xmlns:r="http://schemas.openxmlformats.org/officeDocument/2006/relationships" xmlns:p="http://schemas.openxmlformats.org/presentationml/2006/main">
  <p:tag name="OUTPUTDPI" val="1200"/>
  <p:tag name="ORIGINALHEIGHT" val="248.9689"/>
  <p:tag name="ORIGINALWIDTH" val="2194.976"/>
  <p:tag name="LATEXADDIN" val="\documentclass{article}&#10;\usepackage{amsmath}&#10;\usepackage{mathpazo}&#10;\pagestyle{empty}&#10;\begin{document}&#10;&#10;&#10;$$&#10;f(x, y, z)=\int \cos y d x=x \cos y+g(y, z)&#10;$$&#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15.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4098.237"/>
  <p:tag name="LATEXADDIN" val="\documentclass{article}&#10;\usepackage{amsmath}&#10;\usepackage{mathpazo}&#10;\pagestyle{empty}&#10;\begin{document}&#10;&#10;\textbf{Take partial deriv. w.r.t. $y$ for $f(x,y,z)$ and set given $y_{comp}$ equal to deriv.:}&#10;&#10;\end{document}"/>
  <p:tag name="IGUANATEXSIZE" val="10"/>
  <p:tag name="IGUANATEXCURSOR" val="19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16.xml><?xml version="1.0" encoding="utf-8"?>
<p:tagLst xmlns:a="http://schemas.openxmlformats.org/drawingml/2006/main" xmlns:r="http://schemas.openxmlformats.org/officeDocument/2006/relationships" xmlns:p="http://schemas.openxmlformats.org/presentationml/2006/main">
  <p:tag name="OUTPUTDPI" val="1200"/>
  <p:tag name="ORIGINALHEIGHT" val="296.213"/>
  <p:tag name="ORIGINALWIDTH" val="1350.581"/>
  <p:tag name="LATEXADDIN" val="\documentclass{article}&#10;\usepackage{amsmath}&#10;\usepackage{mathpazo}&#10;\pagestyle{empty}&#10;\begin{document}&#10;&#10;&#10;$$&#10;\frac{\partial f}{\partial y}=-x \sin y +\frac{\partial g}{\partial y} \implies&#10;$$&#10;&#10;\end{document}"/>
  <p:tag name="IGUANATEXSIZE" val="10"/>
  <p:tag name="IGUANATEXCURSOR" val="18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17.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790.026"/>
  <p:tag name="LATEXADDIN" val="\documentclass{article}&#10;\usepackage{amsmath}&#10;\usepackage{mathpazo}&#10;\pagestyle{empty}&#10;\begin{document}&#10;&#10;&#10;$$&#10;-x \sin y +\frac{\partial g}{\partial y}=z^{2}-x \sin y \implies&#10;$$&#10;&#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18.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422.1972"/>
  <p:tag name="LATEXADDIN" val="\documentclass{article}&#10;\usepackage{amsmath}&#10;\usepackage{mathpazo}&#10;\pagestyle{empty}&#10;\begin{document}&#10;&#10;&#10;$$&#10;\frac{\partial g}{\partial y}=z^{2}&#10;$$&#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1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279.34"/>
  <p:tag name="LATEXADDIN" val="\documentclass{article}&#10;\usepackage{amsmath}&#10;\usepackage{mathpazo}&#10;\pagestyle{empty}&#10;\begin{document}&#10;&#10;\textbf{Integrate in terms of y:}&#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1256.093"/>
  <p:tag name="LATEXADDIN" val="\documentclass{article}&#10;\usepackage{amsmath}&#10;\usepackage{mathpazo}&#10;\pagestyle{empty}&#10;\begin{document}&#10;&#10;&#10;$$&#10;=\lim _{r \rightarrow 0}\left(\sin ^{2} \theta\right)=\sin ^{2} \theta&#10;$$&#10;&#10;\end{document}"/>
  <p:tag name="IGUANATEXSIZE" val="10"/>
  <p:tag name="IGUANATEXCURSOR" val="18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20.xml><?xml version="1.0" encoding="utf-8"?>
<p:tagLst xmlns:a="http://schemas.openxmlformats.org/drawingml/2006/main" xmlns:r="http://schemas.openxmlformats.org/officeDocument/2006/relationships" xmlns:p="http://schemas.openxmlformats.org/presentationml/2006/main">
  <p:tag name="OUTPUTDPI" val="1200"/>
  <p:tag name="ORIGINALHEIGHT" val="248.9689"/>
  <p:tag name="ORIGINALWIDTH" val="1622.047"/>
  <p:tag name="LATEXADDIN" val="\documentclass{article}&#10;\usepackage{amsmath}&#10;\usepackage{mathpazo}&#10;\pagestyle{empty}&#10;\begin{document}&#10;&#10;&#10;$$&#10;g(y, z)=\int z^{2} d y=y z^{2}+h(z)&#10;$$&#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21.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2980.877"/>
  <p:tag name="LATEXADDIN" val="\documentclass{article}&#10;\usepackage{amsmath}&#10;\usepackage{mathpazo}&#10;\pagestyle{empty}&#10;\begin{document}&#10;&#10;&#10;Find work done on $F(x,y,z) = \langle \cos y, z^{2}-x \sin y, 2 y z \rangle$ &#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22.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67.829"/>
  <p:tag name="LATEXADDIN" val="\documentclass{article}&#10;\usepackage{amsmath}&#10;\usepackage{mathpazo}&#10;\pagestyle{empty}&#10;\begin{document}&#10;&#10;&#10;from $(1,0,0) \rightarrow (2,2 \pi, 1)$&#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2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697.038"/>
  <p:tag name="LATEXADDIN" val="\documentclass{article}&#10;\usepackage{amsmath}&#10;\usepackage{mathpazo}&#10;\pagestyle{empty}&#10;\begin{document}&#10;&#10;&#10;\textbf{Re-build function \&amp; find $h(z)$:} &#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2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727.409"/>
  <p:tag name="LATEXADDIN" val="\documentclass{article}&#10;\usepackage{amsmath}&#10;\usepackage{mathpazo}&#10;\pagestyle{empty}&#10;\begin{document}&#10;&#10;&#10;$$&#10;f(x, y, z)= x \cos y+ g(y, z) = x \cos y+y z^{2}+h(z)&#10;$$&#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2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358.83"/>
  <p:tag name="LATEXADDIN" val="\documentclass{article}&#10;\usepackage{amsmath}&#10;\usepackage{mathpazo}&#10;\pagestyle{empty}&#10;\begin{document}&#10;&#10;$$&#10;g(y, z) = y z^{2}+h(z) \implies&#10;$$&#10;&#10;\end{document}"/>
  <p:tag name="IGUANATEXSIZE" val="1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26.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3211.848"/>
  <p:tag name="LATEXADDIN" val="\documentclass{article}&#10;\usepackage{amsmath}&#10;\usepackage{mathpazo}&#10;\pagestyle{empty}&#10;\begin{document}&#10;&#10;\textbf{Take partial deriv. w.r.t. $z$ for $f(x,y,z)$ and set given $z_{comp}$ }&#10;&#10;\end{document}"/>
  <p:tag name="IGUANATEXSIZE" val="10"/>
  <p:tag name="IGUANATEXCURSOR" val="17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27.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1200.6"/>
  <p:tag name="LATEXADDIN" val="\documentclass{article}&#10;\usepackage{amsmath}&#10;\usepackage{mathpazo}&#10;\pagestyle{empty}&#10;\begin{document}&#10;&#10;&#10;$$&#10;\frac{\partial f}{\partial z}=2 y z+h^{\prime}(z) \implies&#10;$$&#10;&#10;\end{document}"/>
  <p:tag name="IGUANATEXSIZE" val="10"/>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2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235.845"/>
  <p:tag name="LATEXADDIN" val="\documentclass{article}&#10;\usepackage{amsmath}&#10;\usepackage{mathpazo}&#10;\pagestyle{empty}&#10;\begin{document}&#10;&#10;&#10;$$&#10;2 y z+h^{\prime}(z)=2 y z \implies&#10;$$&#10;&#10;\end{document}"/>
  <p:tag name="IGUANATEXSIZE" val="10"/>
  <p:tag name="IGUANATEXCURSOR" val="1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29.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495.688"/>
  <p:tag name="LATEXADDIN" val="\documentclass{article}&#10;\usepackage{amsmath}&#10;\usepackage{mathpazo}&#10;\pagestyle{empty}&#10;\begin{document}&#10;&#10;$$&#10;h^{\prime}(z)=0&#10;$$&#10;&#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3877.765"/>
  <p:tag name="LATEXADDIN" val="\documentclass{article}&#10;\usepackage{amsmath}&#10;\usepackage{mathpazo}&#10;\pagestyle{empty}&#10;\begin{document}&#10;&#10;&#10;The limit does not exist since $\sin ^{2} \theta$ is between 0 and 1 depending on $\theta$.&#10;&#10;\end{document}"/>
  <p:tag name="IGUANATEXSIZE" val="10"/>
  <p:tag name="IGUANATEXCURSOR" val="19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30.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272.591"/>
  <p:tag name="LATEXADDIN" val="\documentclass{article}&#10;\usepackage{amsmath}&#10;\usepackage{mathpazo}&#10;\pagestyle{empty}&#10;\begin{document}&#10;&#10;\textbf{Integrate in terms of z:}&#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31.xml><?xml version="1.0" encoding="utf-8"?>
<p:tagLst xmlns:a="http://schemas.openxmlformats.org/drawingml/2006/main" xmlns:r="http://schemas.openxmlformats.org/officeDocument/2006/relationships" xmlns:p="http://schemas.openxmlformats.org/presentationml/2006/main">
  <p:tag name="OUTPUTDPI" val="1200"/>
  <p:tag name="ORIGINALHEIGHT" val="248.9689"/>
  <p:tag name="ORIGINALWIDTH" val="1172.104"/>
  <p:tag name="LATEXADDIN" val="\documentclass{article}&#10;\usepackage{amsmath}&#10;\usepackage{mathpazo}&#10;\pagestyle{empty}&#10;\begin{document}&#10;&#10;&#10;$$h(z) = \int h'(z) \, dz = c $$&#10;&#10;\end{document}"/>
  <p:tag name="IGUANATEXSIZE" val="10"/>
  <p:tag name="IGUANATEXCURSOR" val="1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3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40.12"/>
  <p:tag name="LATEXADDIN" val="\documentclass{article}&#10;\usepackage{amsmath}&#10;\usepackage{mathpazo}&#10;\pagestyle{empty}&#10;\begin{document}&#10;&#10;&#10;\textbf{Re-build function:}&#10;&#10;\end{document}"/>
  <p:tag name="IGUANATEXSIZE" val="10"/>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3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770.904"/>
  <p:tag name="LATEXADDIN" val="\documentclass{article}&#10;\usepackage{amsmath}&#10;\usepackage{mathpazo}&#10;\pagestyle{empty}&#10;\begin{document}&#10;&#10;$$&#10;f(x,y,z) = x \cos y+y z^{2}+h(z) = x \cos y+y z^{2}+c&#10;$$&#10;\end{document}"/>
  <p:tag name="IGUANATEXSIZE" val="10"/>
  <p:tag name="IGUANATEXCURSOR" val="1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34.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545.1818"/>
  <p:tag name="LATEXADDIN" val="\documentclass{article}&#10;\usepackage{amsmath}&#10;\usepackage{mathpazo}&#10;\pagestyle{empty}&#10;\begin{document}&#10;&#10;&#10;\textbf{Compute:}&#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35.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3542.557"/>
  <p:tag name="LATEXADDIN" val="\documentclass{article}&#10;\usepackage{amsmath}&#10;\usepackage{mathpazo}&#10;\pagestyle{empty}&#10;\begin{document}&#10;&#10;$$&#10;w = \int_{C} \overrightarrow{\mathbf{F}} \cdot d \overrightarrow{\mathbf{r}}= \int_{C} \nabla f \cdot d \overrightarrow{\mathbf{r}} = f(2,2 \pi, 1)-f(1,0,0) = 2 \pi+1&#10;$$&#10;&#10;\end{document}"/>
  <p:tag name="IGUANATEXSIZE" val="10"/>
  <p:tag name="IGUANATEXCURSOR" val="27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36.xml><?xml version="1.0" encoding="utf-8"?>
<p:tagLst xmlns:a="http://schemas.openxmlformats.org/drawingml/2006/main" xmlns:r="http://schemas.openxmlformats.org/officeDocument/2006/relationships" xmlns:p="http://schemas.openxmlformats.org/presentationml/2006/main">
  <p:tag name="OUTPUTDPI" val="1200"/>
  <p:tag name="ORIGINALHEIGHT" val="205.4743"/>
  <p:tag name="ORIGINALWIDTH" val="4084.74"/>
  <p:tag name="LATEXADDIN" val="\documentclass{article}&#10;\usepackage{amsmath}&#10;\usepackage{mathpazo}&#10;\pagestyle{empty}&#10;\begin{document}&#10;&#10;&#10;\textbf{Note:} Always check for both $z$ and $y$ components, even if $\frac{\partial f}{\partial y}=0$ or $\frac{\partial f}{\partial z}=0$&#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3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814.023"/>
  <p:tag name="LATEXADDIN" val="\documentclass{article}&#10;\usepackage{amsmath}&#10;\usepackage{mathpazo}&#10;\pagestyle{empty}&#10;\begin{document}&#10;&#10;&#10;it is important to not skip steps here and instead follow the guideline.&#10;&#10;\end{document}"/>
  <p:tag name="IGUANATEXSIZE" val="10"/>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3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94.901"/>
  <p:tag name="LATEXADDIN" val="\documentclass{article}&#10;\usepackage{amsmath}&#10;\usepackage{mathpazo}&#10;\pagestyle{empty}&#10;\begin{document}&#10;&#10;&#10;\textbf{Note:} the '$c$' cancels out since we subtracted points&#10;&#10;\end{document}"/>
  <p:tag name="IGUANATEXSIZE" val="10"/>
  <p:tag name="IGUANATEXCURSOR" val="1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39.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2980.877"/>
  <p:tag name="LATEXADDIN" val="\documentclass{article}&#10;\usepackage{amsmath}&#10;\usepackage{mathpazo}&#10;\pagestyle{empty}&#10;\begin{document}&#10;&#10;&#10;Find work done on $F(x,y,z) = \langle \cos y, z^{2}-x \sin y, 2 y z \rangle$ &#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2968.879"/>
  <p:tag name="LATEXADDIN" val="\documentclass{article}&#10;\usepackage{amsmath}&#10;\usepackage{mathpazo}&#10;\pagestyle{empty}&#10;\begin{document}&#10;&#10;&#10;Recall that $\theta = \tan ^{-1} (\frac{y}{x})$, where $\frac{y}{x} = m$ which is slope.&#10;&#10;\end{document}"/>
  <p:tag name="IGUANATEXSIZE" val="10"/>
  <p:tag name="IGUANATEXCURSOR" val="19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40.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3964.004"/>
  <p:tag name="LATEXADDIN" val="\documentclass{article}&#10;\usepackage{amsmath}&#10;\pagestyle{empty}&#10;\begin{document}&#10;&#10;Let $g(x, y, z)= x^2 \ln y+y z^2 $, and let $C$ be the curve shown in the image.&#10;&#10;&#10;\end{document}"/>
  <p:tag name="IGUANATEXSIZE" val="10"/>
  <p:tag name="IGUANATEXCURSOR" val="160"/>
  <p:tag name="TRANSPARENCY" val="True"/>
  <p:tag name="LATEXENGINEID" val="0"/>
  <p:tag name="TEMPFOLDER" val="D:\temp\"/>
  <p:tag name="LATEXFORMHEIGHT" val="320"/>
  <p:tag name="LATEXFORMWIDTH" val="385"/>
  <p:tag name="LATEXFORMWRAP" val="True"/>
  <p:tag name="BITMAPVECTOR" val="0"/>
</p:tagLst>
</file>

<file path=ppt/tags/tag1141.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1109.111"/>
  <p:tag name="LATEXADDIN" val="\documentclass{article}&#10;\usepackage{amsmath}&#10;\pagestyle{empty}&#10;\begin{document}&#10;&#10;&#10;Calculate $\int_C \nabla \mathrm{g} \cdot \mathrm{dr}$.&#10;&#10;\end{document}"/>
  <p:tag name="IGUANATEXSIZE" val="10"/>
  <p:tag name="IGUANATEXCURSOR" val="116"/>
  <p:tag name="TRANSPARENCY" val="True"/>
  <p:tag name="LATEXENGINEID" val="0"/>
  <p:tag name="TEMPFOLDER" val="D:\temp\"/>
  <p:tag name="LATEXFORMHEIGHT" val="320"/>
  <p:tag name="LATEXFORMWIDTH" val="385"/>
  <p:tag name="LATEXFORMWRAP" val="True"/>
  <p:tag name="BITMAPVECTOR" val="0"/>
</p:tagLst>
</file>

<file path=ppt/tags/tag1142.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199.1"/>
  <p:tag name="LATEXADDIN" val="\documentclass{article}&#10;\usepackage{amsmath}&#10;\usepackage{mathpazo}&#10;\pagestyle{empty}&#10;\begin{document}&#10;&#10;&#10;$$&#10;=g(0,1,1)-g(1,1,1)&#10;$$&#10;&#10;\end{document}"/>
  <p:tag name="IGUANATEXSIZE" val="6"/>
  <p:tag name="IGUANATEXCURSOR" val="118"/>
  <p:tag name="TRANSPARENCY" val="True"/>
  <p:tag name="LATEXENGINEID" val="0"/>
  <p:tag name="TEMPFOLDER" val="D:\temp\"/>
  <p:tag name="LATEXFORMHEIGHT" val="312"/>
  <p:tag name="LATEXFORMWIDTH" val="384"/>
  <p:tag name="LATEXFORMWRAP" val="True"/>
  <p:tag name="BITMAPVECTOR" val="0"/>
</p:tagLst>
</file>

<file path=ppt/tags/tag1143.xml><?xml version="1.0" encoding="utf-8"?>
<p:tagLst xmlns:a="http://schemas.openxmlformats.org/drawingml/2006/main" xmlns:r="http://schemas.openxmlformats.org/officeDocument/2006/relationships" xmlns:p="http://schemas.openxmlformats.org/presentationml/2006/main">
  <p:tag name="OUTPUTDPI" val="1200"/>
  <p:tag name="ORIGINALHEIGHT" val="185.9768"/>
  <p:tag name="ORIGINALWIDTH" val="605.1743"/>
  <p:tag name="LATEXADDIN" val="\documentclass{article}&#10;\usepackage{amsmath}&#10;\usepackage{mathpazo}&#10;\pagestyle{empty}&#10;\begin{document}&#10;&#10;&#10;$$&#10;\operatorname{curl} \vec{g}=\overrightarrow{0}&#10;$$&#10;&#10;\end{document}"/>
  <p:tag name="IGUANATEXSIZE" val="9"/>
  <p:tag name="IGUANATEXCURSOR" val="133"/>
  <p:tag name="TRANSPARENCY" val="True"/>
  <p:tag name="LATEXENGINEID" val="0"/>
  <p:tag name="TEMPFOLDER" val="D:\temp\"/>
  <p:tag name="LATEXFORMHEIGHT" val="312"/>
  <p:tag name="LATEXFORMWIDTH" val="384"/>
  <p:tag name="LATEXFORMWRAP" val="True"/>
  <p:tag name="BITMAPVECTOR" val="0"/>
</p:tagLst>
</file>

<file path=ppt/tags/tag1144.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692.9134"/>
  <p:tag name="LATEXADDIN" val="\documentclass{article}&#10;\usepackage{amsmath}&#10;\usepackage{mathpazo}&#10;\pagestyle{empty}&#10;\begin{document}&#10;&#10;&#10;$$&#10;\implies \vec{g}=\vec{\nabla} g&#10;$$&#10;&#10;\end{document}"/>
  <p:tag name="IGUANATEXSIZE" val="6"/>
  <p:tag name="IGUANATEXCURSOR" val="138"/>
  <p:tag name="TRANSPARENCY" val="True"/>
  <p:tag name="LATEXENGINEID" val="0"/>
  <p:tag name="TEMPFOLDER" val="D:\temp\"/>
  <p:tag name="LATEXFORMHEIGHT" val="312"/>
  <p:tag name="LATEXFORMWIDTH" val="384"/>
  <p:tag name="LATEXFORMWRAP" val="True"/>
  <p:tag name="BITMAPVECTOR" val="0"/>
</p:tagLst>
</file>

<file path=ppt/tags/tag1145.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41.4323"/>
  <p:tag name="LATEXADDIN" val="\documentclass{article}&#10;\usepackage{amsmath}&#10;\usepackage{mathpazo}&#10;\pagestyle{empty}&#10;\begin{document}&#10;&#10;&#10;$$&#10;\int_{C} \vec{\nabla} g \cdot d \vec{r}&#10;$$&#10;&#10;\end{document}"/>
  <p:tag name="IGUANATEXSIZE" val="6"/>
  <p:tag name="IGUANATEXCURSOR" val="130"/>
  <p:tag name="TRANSPARENCY" val="True"/>
  <p:tag name="LATEXENGINEID" val="0"/>
  <p:tag name="TEMPFOLDER" val="D:\temp\"/>
  <p:tag name="LATEXFORMHEIGHT" val="312"/>
  <p:tag name="LATEXFORMWIDTH" val="384"/>
  <p:tag name="LATEXFORMWRAP" val="True"/>
  <p:tag name="BITMAPVECTOR" val="0"/>
</p:tagLst>
</file>

<file path=ppt/tags/tag1146.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3964.004"/>
  <p:tag name="LATEXADDIN" val="\documentclass{article}&#10;\usepackage{amsmath}&#10;\pagestyle{empty}&#10;\begin{document}&#10;&#10;Let $g(x, y, z)= x^2 \ln y+y z^2 $, and let $C$ be the curve shown in the image.&#10;&#10;&#10;\end{document}"/>
  <p:tag name="IGUANATEXSIZE" val="10"/>
  <p:tag name="IGUANATEXCURSOR" val="160"/>
  <p:tag name="TRANSPARENCY" val="True"/>
  <p:tag name="LATEXENGINEID" val="0"/>
  <p:tag name="TEMPFOLDER" val="D:\temp\"/>
  <p:tag name="LATEXFORMHEIGHT" val="320"/>
  <p:tag name="LATEXFORMWIDTH" val="385"/>
  <p:tag name="LATEXFORMWRAP" val="True"/>
  <p:tag name="BITMAPVECTOR" val="0"/>
</p:tagLst>
</file>

<file path=ppt/tags/tag1147.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1109.111"/>
  <p:tag name="LATEXADDIN" val="\documentclass{article}&#10;\usepackage{amsmath}&#10;\pagestyle{empty}&#10;\begin{document}&#10;&#10;&#10;Calculate $\int_C \nabla \mathrm{g} \cdot \mathrm{dr}$.&#10;&#10;\end{document}"/>
  <p:tag name="IGUANATEXSIZE" val="10"/>
  <p:tag name="IGUANATEXCURSOR" val="116"/>
  <p:tag name="TRANSPARENCY" val="True"/>
  <p:tag name="LATEXENGINEID" val="0"/>
  <p:tag name="TEMPFOLDER" val="D:\temp\"/>
  <p:tag name="LATEXFORMHEIGHT" val="320"/>
  <p:tag name="LATEXFORMWIDTH" val="385"/>
  <p:tag name="LATEXFORMWRAP" val="True"/>
  <p:tag name="BITMAPVECTOR" val="0"/>
</p:tagLst>
</file>

<file path=ppt/tags/tag114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1936.258"/>
  <p:tag name="LATEXADDIN" val="\documentclass{article}&#10;\usepackage{amsmath}&#10;\pagestyle{empty}&#10;\begin{document}&#10;&#10;&#10;$$&#10;\overrightarrow{\mathbf{g}}(x, y, z)=\left\langle 2 x \ln y, \frac{x^2}{y}+z^2, 2 y z\right\rangle&#10;$$&#10;&#10;\end{document}"/>
  <p:tag name="IGUANATEXSIZE" val="10"/>
  <p:tag name="IGUANATEXCURSOR" val="110"/>
  <p:tag name="TRANSPARENCY" val="True"/>
  <p:tag name="LATEXENGINEID" val="0"/>
  <p:tag name="TEMPFOLDER" val="D:\temp\"/>
  <p:tag name="LATEXFORMHEIGHT" val="320"/>
  <p:tag name="LATEXFORMWIDTH" val="385"/>
  <p:tag name="LATEXFORMWRAP" val="True"/>
  <p:tag name="BITMAPVECTOR" val="0"/>
</p:tagLst>
</file>

<file path=ppt/tags/tag1149.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638.9202"/>
  <p:tag name="LATEXADDIN" val="\documentclass{article}&#10;\usepackage{amsmath}&#10;\usepackage{mathpazo}&#10;\pagestyle{empty}&#10;\begin{document}&#10;&#10;&#10;$$&#10;=1-1 = 0&#10;$$&#10;&#10;\end{document}"/>
  <p:tag name="IGUANATEXSIZE" val="6"/>
  <p:tag name="IGUANATEXCURSOR" val="115"/>
  <p:tag name="TRANSPARENCY" val="True"/>
  <p:tag name="LATEXENGINEID" val="0"/>
  <p:tag name="TEMPFOLDER" val="D:\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844.769"/>
  <p:tag name="LATEXADDIN" val="\documentclass{article}&#10;\usepackage{amsmath}&#10;\usepackage{mathpazo}&#10;\pagestyle{empty}&#10;\begin{document}&#10;&#10;&#10;$$&#10;\text{Evalute} \lim _{(x, y) \rightarrow(-3,-2)}\left(x^{2} y^{3}+4 x y\right)&#10;$$&#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50.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1603.3"/>
  <p:tag name="LATEXADDIN" val="\documentclass{article}&#10;\usepackage{amsmath}&#10;\usepackage{mathpazo}&#10;\pagestyle{empty}&#10;\begin{document}&#10;&#10;&#10;$$&#10;\int_{C} \mathbf{F} \cdot d \mathbf{r}=\int_{a}^{b} \mathbf{F}(\mathbf{r}(t)) \cdot \mathbf{r}^{\prime}(t) d t&#10;$$&#10;&#10;\end{document}"/>
  <p:tag name="IGUANATEXSIZE" val="8"/>
  <p:tag name="IGUANATEXCURSOR" val="2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5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395.575"/>
  <p:tag name="LATEXADDIN" val="\documentclass{article}&#10;\usepackage{amsmath}&#10;\usepackage{mathpazo}&#10;\pagestyle{empty}&#10;\begin{document}&#10;&#10;&#10;$$&#10;\iint_{\mathcal{S}} \mathbf{F} \cdot d \mathbf{S}=\iint_{\mathcal{S}}(\mathbf{F} \cdot \mathbf{n}) d S&#10;$$&#10;&#10;\end{document}"/>
  <p:tag name="IGUANATEXSIZE" val="8"/>
  <p:tag name="IGUANATEXCURSOR" val="2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52.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213.348"/>
  <p:tag name="LATEXADDIN" val="\documentclass{article}&#10;\usepackage{amsmath}&#10;\usepackage{mathpazo}&#10;\pagestyle{empty}&#10;\begin{document}&#10;&#10;&#10;$$&#10;\mathbf{r}(t)=\langle x(t), y(t), z(t)\rangle&#10;$$&#10;&#10;\end{document}"/>
  <p:tag name="IGUANATEXSIZE" val="8"/>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53.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20.1349"/>
  <p:tag name="LATEXADDIN" val="\documentclass{article}&#10;\usepackage{amsmath}&#10;\usepackage{mathpazo}&#10;\pagestyle{empty}&#10;\begin{document}&#10;&#10;&#10;$$&#10;s=\int_{a}^{b}\left\|\mathbf{r}^{\prime}(t)\right\| d t&#10;$$&#10;&#10;\end{document}"/>
  <p:tag name="IGUANATEXSIZE" val="8"/>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54.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1685.789"/>
  <p:tag name="LATEXADDIN" val="\documentclass{article}&#10;\usepackage{amsmath}&#10;\usepackage{mathpazo}&#10;\pagestyle{empty}&#10;\begin{document}&#10;&#10;&#10;$$&#10;\operatorname{Area}(\mathcal{S})=\iint_{\mathcal{D}}\|\mathbf{N}(u, v)\| d u d v&#10;$$&#10;&#10;\end{document}"/>
  <p:tag name="IGUANATEXSIZE" val="8"/>
  <p:tag name="IGUANATEXCURSOR" val="19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55.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793.026"/>
  <p:tag name="LATEXADDIN" val="\documentclass{article}&#10;\usepackage{amsmath}&#10;\usepackage{mathpazo}&#10;\pagestyle{empty}&#10;\begin{document}&#10;&#10;&#10;$$&#10;\mathbf{r}(u, v)=\langle x(u, v), y(u, v), z(u, v)\rangle&#10;$$&#10;&#10;\end{document}"/>
  <p:tag name="IGUANATEXSIZE" val="8"/>
  <p:tag name="IGUANATEXCURSOR" val="1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56.xml><?xml version="1.0" encoding="utf-8"?>
<p:tagLst xmlns:a="http://schemas.openxmlformats.org/drawingml/2006/main" xmlns:r="http://schemas.openxmlformats.org/officeDocument/2006/relationships" xmlns:p="http://schemas.openxmlformats.org/presentationml/2006/main">
  <p:tag name="OUTPUTDPI" val="1200"/>
  <p:tag name="ORIGINALHEIGHT" val="803.1496"/>
  <p:tag name="ORIGINALWIDTH" val="3010.124"/>
  <p:tag name="LATEXADDIN" val="\documentclass{article}&#10;\usepackage{amsmath}&#10;\usepackage{mathpazo}&#10;\pagestyle{empty}&#10;\begin{document}&#10;&#10;&#10;$$&#10;\begin{aligned}&#10;&amp;G(\theta, \phi)=(R \cos \theta \sin \phi, R \sin \theta \sin \phi, R \cos \phi)\\&#10;&amp;\text { Unit radial vector: } \quad \mathbf{e}_{r}=\langle\cos \theta \sin \phi, \sin \theta \sin \phi, \cos \phi\rangle\\&#10;&amp;\text { Outward normal: } \quad \mathbf{N}=\mathbf{T}_{\phi} \times \mathbf{T}_{\theta}=\left(R^{2} \sin \phi\right) \mathbf{e}_{r}\\&#10;&amp;d S=\|\mathbf{N}\| d \phi d \theta=R^{2} \sin \phi d \phi d \theta&#10;\end{aligned}&#10;$$&#10;&#10;\end{document}"/>
  <p:tag name="IGUANATEXSIZE" val="10"/>
  <p:tag name="IGUANATEXCURSOR" val="5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57.xml><?xml version="1.0" encoding="utf-8"?>
<p:tagLst xmlns:a="http://schemas.openxmlformats.org/drawingml/2006/main" xmlns:r="http://schemas.openxmlformats.org/officeDocument/2006/relationships" xmlns:p="http://schemas.openxmlformats.org/presentationml/2006/main">
  <p:tag name="OUTPUTDPI" val="1200"/>
  <p:tag name="ORIGINALHEIGHT" val="428.1964"/>
  <p:tag name="ORIGINALWIDTH" val="2884.889"/>
  <p:tag name="LATEXADDIN" val="\documentclass{article}&#10;\usepackage{amsmath}&#10;\usepackage{mathpazo}&#10;\pagestyle{empty}&#10;\begin{document}&#10;&#10;&#10;$$&#10;\begin{array}{l}&#10;G(\theta, z)=(R \cos \theta, R \sin \theta, z) \\&#10;\text { Outward normal: } \quad \mathbf{N}=\mathbf{T}_{\theta} \times \mathbf{T}_{z}=R\langle\cos \theta, \sin \theta, 0\rangle \\&#10;d S=\|\mathbf{N}\| d \theta d z=R d \theta d z&#10;\end{array}&#10;$$&#10;&#10;\end{document}"/>
  <p:tag name="IGUANATEXSIZE" val="10"/>
  <p:tag name="IGUANATEXCURSOR" val="3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5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520.81"/>
  <p:tag name="LATEXADDIN" val="\documentclass{article}&#10;\usepackage{amsmath}&#10;\usepackage{mathpazo}&#10;\pagestyle{empty}&#10;\begin{document}&#10;&#10;&#10;$$&#10;G(u, v)=(u \cos v, u \sin v, u)&#10;$$&#10;&#10;\end{document}"/>
  <p:tag name="IGUANATEXSIZE" val="10"/>
  <p:tag name="IGUANATEXCURSOR" val="1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5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2332.958"/>
  <p:tag name="LATEXADDIN" val="\documentclass{article}&#10;\usepackage{amsmath}&#10;\usepackage{mathpazo}&#10;\pagestyle{empty}&#10;\begin{document}&#10;&#10;&#10;$$&#10;\{(r, \theta, z): 0 \leq r \leq a, 0 \leq \theta \leq 2 \pi, z=r h / a\}&#10;$$&#10;&#10;\end{document}"/>
  <p:tag name="IGUANATEXSIZE" val="10"/>
  <p:tag name="IGUANATEXCURSOR" val="18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3764.53"/>
  <p:tag name="LATEXADDIN" val="\documentclass{article}&#10;\usepackage{amsmath}&#10;\usepackage{mathpazo}&#10;\pagestyle{empty}&#10;\begin{document}&#10;&#10;&#10;$$&#10;\lim _{(x, y) \rightarrow(-3,-2)}\left(x^{2} y^{3}+4 x y\right)=9(-8)+4(-3)(-2)=-72+24=-48&#10;$$&#10;&#10;\end{document}"/>
  <p:tag name="IGUANATEXSIZE" val="10"/>
  <p:tag name="IGUANATEXCURSOR" val="20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60.xml><?xml version="1.0" encoding="utf-8"?>
<p:tagLst xmlns:a="http://schemas.openxmlformats.org/drawingml/2006/main" xmlns:r="http://schemas.openxmlformats.org/officeDocument/2006/relationships" xmlns:p="http://schemas.openxmlformats.org/presentationml/2006/main">
  <p:tag name="OUTPUTDPI" val="1200"/>
  <p:tag name="ORIGINALHEIGHT" val="230.2212"/>
  <p:tag name="ORIGINALWIDTH" val="2827.896"/>
  <p:tag name="LATEXADDIN" val="\documentclass{article}&#10;\usepackage{amsmath}&#10;\usepackage{mathpazo}&#10;\pagestyle{empty}&#10;\begin{document}&#10;&#10;&#10;$$&#10;x=r \cos \theta=\frac{a z}{h} \cos \theta \quad \text { and } \quad y=r \sin \theta=\frac{a z}{h} \sin \theta&#10;$$&#10;&#10;\end{document}"/>
  <p:tag name="IGUANATEXSIZE" val="9"/>
  <p:tag name="IGUANATEXCURSOR" val="2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61.xml><?xml version="1.0" encoding="utf-8"?>
<p:tagLst xmlns:a="http://schemas.openxmlformats.org/drawingml/2006/main" xmlns:r="http://schemas.openxmlformats.org/officeDocument/2006/relationships" xmlns:p="http://schemas.openxmlformats.org/presentationml/2006/main">
  <p:tag name="OUTPUTDPI" val="1200"/>
  <p:tag name="ORIGINALHEIGHT" val="230.2212"/>
  <p:tag name="ORIGINALWIDTH" val="3169.854"/>
  <p:tag name="LATEXADDIN" val="\documentclass{article}&#10;\usepackage{amsmath}&#10;\usepackage{mathpazo}&#10;\pagestyle{empty}&#10;\begin{document}&#10;&#10;&#10;$$&#10;\mathbf{r}(u, v)=\langle x(u, v), y(u, v), z(u, v)\rangle=\left\langle\frac{a v}{h} \cos u, \frac{a v}{h} \sin u, v\right\rangle&#10;$$&#10;&#10;\end{document}"/>
  <p:tag name="IGUANATEXSIZE" val="8"/>
  <p:tag name="IGUANATEXCURSOR" val="2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62.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439.07"/>
  <p:tag name="LATEXADDIN" val="\documentclass{article}&#10;\usepackage{amsmath}&#10;\usepackage{mathpazo}&#10;\pagestyle{empty}&#10;\begin{document}&#10;&#10;&#10;$$&#10;0 \leq u \leq 2 \pi \text { and } 0 \leq v \leq h&#10;$$&#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6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99.325"/>
  <p:tag name="LATEXADDIN" val="\documentclass{article}&#10;\usepackage{amsmath}&#10;\usepackage{mathpazo}&#10;\pagestyle{empty}&#10;\begin{document}&#10;&#10;&#10;$$&#10;G(\theta, t)=(t \cos \theta, t \sin \theta, t)&#10;$$&#10;&#10;\end{document}"/>
  <p:tag name="IGUANATEXSIZE" val="10"/>
  <p:tag name="IGUANATEXCURSOR" val="1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6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637.42"/>
  <p:tag name="LATEXADDIN" val="\documentclass{article}&#10;\usepackage{amsmath}&#10;\usepackage{mathpazo}&#10;\pagestyle{empty}&#10;\begin{document}&#10;&#10;&#10;Find parametric descriptions for the paraboloid.&#10;&#10;\end{document}"/>
  <p:tag name="IGUANATEXSIZE" val="10"/>
  <p:tag name="IGUANATEXCURSOR" val="15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6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421.072"/>
  <p:tag name="LATEXADDIN" val="\documentclass{article}&#10;\usepackage{amsmath}&#10;\usepackage{mathpazo}&#10;\pagestyle{empty}&#10;\begin{document}&#10;&#10;&#10;$$&#10;z=x^{2}+y^{2}, \text { for } 0 \leq z \leq 9&#10;$$&#10;&#10;\end{document}"/>
  <p:tag name="IGUANATEXSIZE" val="10"/>
  <p:tag name="IGUANATEXCURSOR" val="15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6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637.42"/>
  <p:tag name="LATEXADDIN" val="\documentclass{article}&#10;\usepackage{amsmath}&#10;\usepackage{mathpazo}&#10;\pagestyle{empty}&#10;\begin{document}&#10;&#10;&#10;Find parametric descriptions for the paraboloid.&#10;&#10;\end{document}"/>
  <p:tag name="IGUANATEXSIZE" val="10"/>
  <p:tag name="IGUANATEXCURSOR" val="15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67.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421.072"/>
  <p:tag name="LATEXADDIN" val="\documentclass{article}&#10;\usepackage{amsmath}&#10;\usepackage{mathpazo}&#10;\pagestyle{empty}&#10;\begin{document}&#10;&#10;&#10;$$&#10;z=x^{2}+y^{2}, \text { for } 0 \leq z \leq 9&#10;$$&#10;&#10;\end{document}"/>
  <p:tag name="IGUANATEXSIZE" val="10"/>
  <p:tag name="IGUANATEXCURSOR" val="15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6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295.838"/>
  <p:tag name="LATEXADDIN" val="\documentclass{article}&#10;\usepackage{amsmath}&#10;\usepackage{mathpazo}&#10;\pagestyle{empty}&#10;\begin{document}&#10;&#10;&#10;Think in terms of polar!&#10;&#10;\end{document}"/>
  <p:tag name="IGUANATEXSIZE" val="10"/>
  <p:tag name="IGUANATEXCURSOR" val="1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6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81.327"/>
  <p:tag name="LATEXADDIN" val="\documentclass{article}&#10;\usepackage{amsmath}&#10;\usepackage{mathpazo}&#10;\pagestyle{empty}&#10;\begin{document}&#10;&#10;&#10;$$&#10;u=\theta \text { and } v=\sqrt{z} \text { so that }&#10;$$&#10;&#10;\end{document}"/>
  <p:tag name="IGUANATEXSIZE" val="10"/>
  <p:tag name="IGUANATEXCURSOR" val="1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595.051"/>
  <p:tag name="LATEXADDIN" val="\documentclass{article}&#10;\usepackage{amsmath}&#10;\usepackage{mathpazo}&#10;\pagestyle{empty}&#10;\begin{document}&#10;&#10;&#10;$$&#10;x= a+ r \cos \theta, y= b+ r \sin \theta&#10;$$&#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70.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40.4574"/>
  <p:tag name="LATEXADDIN" val="\documentclass{article}&#10;\usepackage{amsmath}&#10;\usepackage{mathpazo}&#10;\pagestyle{empty}&#10;\begin{document}&#10;&#10;&#10;$$&#10;z=v^{2}&#10;$$&#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7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221.972"/>
  <p:tag name="LATEXADDIN" val="\documentclass{article}&#10;\usepackage{amsmath}&#10;\usepackage{mathpazo}&#10;\pagestyle{empty}&#10;\begin{document}&#10;&#10;&#10;$v$ plays the role of the polar coordinate $r$.&#10;&#10;\end{document}"/>
  <p:tag name="IGUANATEXSIZE" val="10"/>
  <p:tag name="IGUANATEXCURSOR" val="15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7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459.693"/>
  <p:tag name="LATEXADDIN" val="\documentclass{article}&#10;\usepackage{amsmath}&#10;\usepackage{mathpazo}&#10;\pagestyle{empty}&#10;\begin{document}&#10;&#10;&#10;$$&#10;x=v \cos \theta=v \cos u \text { and } y=v \sin \theta=v \sin u&#10;$$&#10;&#10;\end{document}"/>
  <p:tag name="IGUANATEXSIZE" val="10"/>
  <p:tag name="IGUANATEXCURSOR" val="17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73.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577.803"/>
  <p:tag name="LATEXADDIN" val="\documentclass{article}&#10;\usepackage{amsmath}&#10;\usepackage{mathpazo}&#10;\pagestyle{empty}&#10;\begin{document}&#10;&#10;&#10;$$&#10;\mathbf{r}(u, v)=\left\langle v \cos u, v \sin u, v^{2}\right\rangle&#10;$$&#10;&#10;\end{document}"/>
  <p:tag name="IGUANATEXSIZE" val="10"/>
  <p:tag name="IGUANATEXCURSOR" val="17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7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435.321"/>
  <p:tag name="LATEXADDIN" val="\documentclass{article}&#10;\usepackage{amsmath}&#10;\usepackage{mathpazo}&#10;\pagestyle{empty}&#10;\begin{document}&#10;&#10;&#10;$$&#10;0 \leq u \leq 2 \pi \text { and } 0 \leq v \leq 3&#10;$$&#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7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639.67"/>
  <p:tag name="LATEXADDIN" val="\documentclass{article}&#10;\usepackage{amsmath}&#10;\usepackage{mathpazo}&#10;\pagestyle{empty}&#10;\begin{document}&#10;&#10;&#10;$$&#10;\text { Altematively, we could choose } u=\theta \text { and } v=z \text { . }&#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76.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1695.538"/>
  <p:tag name="LATEXADDIN" val="\documentclass{article}&#10;\usepackage{amsmath}&#10;\usepackage{mathpazo}&#10;\pagestyle{empty}&#10;\begin{document}&#10;&#10;&#10;$$&#10;\mathbf{r}(u, v)=\langle\sqrt{v} \cos u, \sqrt{v} \sin u, v\rangle&#10;$$&#10;&#10;\end{document}"/>
  <p:tag name="IGUANATEXSIZE" val="10"/>
  <p:tag name="IGUANATEXCURSOR" val="17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7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434.571"/>
  <p:tag name="LATEXADDIN" val="\documentclass{article}&#10;\usepackage{amsmath}&#10;\usepackage{mathpazo}&#10;\pagestyle{empty}&#10;\begin{document}&#10;&#10;&#10;$$&#10;0 \leq u \leq 2 \pi \text { and } 0 \leq v \leq 9&#10;$$&#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7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2632.171"/>
  <p:tag name="LATEXADDIN" val="\documentclass{article}&#10;\usepackage{amsmath}&#10;\usepackage{mathpazo}&#10;\pagestyle{empty}&#10;\begin{document}&#10;&#10;&#10;$$&#10;\iint_{\mathcal{S}} f(x, y, z) d S=\iint_{\mathcal{D}} f(G(u, v))\|\mathbf{N}(u, v)\| d u d v&#10;$$&#10;&#10;\end{document}"/>
  <p:tag name="IGUANATEXSIZE" val="7"/>
  <p:tag name="IGUANATEXCURSOR" val="20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79.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1603.3"/>
  <p:tag name="LATEXADDIN" val="\documentclass{article}&#10;\usepackage{amsmath}&#10;\usepackage{mathpazo}&#10;\pagestyle{empty}&#10;\begin{document}&#10;&#10;&#10;$$&#10;\int_{C} \mathbf{F} \cdot d \mathbf{r}=\int_{a}^{b} \mathbf{F}(\mathbf{r}(t)) \cdot \mathbf{r}^{\prime}(t) d t&#10;$$&#10;&#10;\end{document}"/>
  <p:tag name="IGUANATEXSIZE" val="8"/>
  <p:tag name="IGUANATEXCURSOR" val="2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084.739"/>
  <p:tag name="LATEXADDIN" val="\documentclass{article}&#10;\usepackage{amsmath}&#10;\usepackage{mathpazo}&#10;\pagestyle{empty}&#10;\begin{document}&#10;&#10;&#10;$$&#10;\implies x= -3 + r \cos \theta, y=  -2+ r \sin \theta&#10;$$&#10;&#10;\end{document}"/>
  <p:tag name="IGUANATEXSIZE" val="10"/>
  <p:tag name="IGUANATEXCURSOR" val="116"/>
  <p:tag name="TRANSPARENCY" val="True"/>
  <p:tag name="FILENAME" val=""/>
  <p:tag name="LATEXENGINEID" val="0"/>
  <p:tag name="TEMPFOLDER" val="C:\Users\dohkl\Desktop\AEW Folder\"/>
  <p:tag name="LATEXFORMHEIGHT" val="366.75"/>
  <p:tag name="LATEXFORMWIDTH" val="384"/>
  <p:tag name="LATEXFORMWRAP" val="True"/>
  <p:tag name="BITMAPVECTOR" val="0"/>
</p:tagLst>
</file>

<file path=ppt/tags/tag1180.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395.575"/>
  <p:tag name="LATEXADDIN" val="\documentclass{article}&#10;\usepackage{amsmath}&#10;\usepackage{mathpazo}&#10;\pagestyle{empty}&#10;\begin{document}&#10;&#10;&#10;$$&#10;\iint_{\mathcal{S}} \mathbf{F} \cdot d \mathbf{S}=\iint_{\mathcal{S}}(\mathbf{F} \cdot \mathbf{n}) d S&#10;$$&#10;&#10;\end{document}"/>
  <p:tag name="IGUANATEXSIZE" val="8"/>
  <p:tag name="IGUANATEXCURSOR" val="2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81.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213.348"/>
  <p:tag name="LATEXADDIN" val="\documentclass{article}&#10;\usepackage{amsmath}&#10;\usepackage{mathpazo}&#10;\pagestyle{empty}&#10;\begin{document}&#10;&#10;&#10;$$&#10;\mathbf{r}(t)=\langle x(t), y(t), z(t)\rangle&#10;$$&#10;&#10;\end{document}"/>
  <p:tag name="IGUANATEXSIZE" val="8"/>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82.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20.1349"/>
  <p:tag name="LATEXADDIN" val="\documentclass{article}&#10;\usepackage{amsmath}&#10;\usepackage{mathpazo}&#10;\pagestyle{empty}&#10;\begin{document}&#10;&#10;&#10;$$&#10;s=\int_{a}^{b}\left\|\mathbf{r}^{\prime}(t)\right\| d t&#10;$$&#10;&#10;\end{document}"/>
  <p:tag name="IGUANATEXSIZE" val="8"/>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83.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1685.789"/>
  <p:tag name="LATEXADDIN" val="\documentclass{article}&#10;\usepackage{amsmath}&#10;\usepackage{mathpazo}&#10;\pagestyle{empty}&#10;\begin{document}&#10;&#10;&#10;$$&#10;\operatorname{Area}(\mathcal{S})=\iint_{\mathcal{D}}\|\mathbf{N}(u, v)\| d u d v&#10;$$&#10;&#10;\end{document}"/>
  <p:tag name="IGUANATEXSIZE" val="8"/>
  <p:tag name="IGUANATEXCURSOR" val="19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84.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793.026"/>
  <p:tag name="LATEXADDIN" val="\documentclass{article}&#10;\usepackage{amsmath}&#10;\usepackage{mathpazo}&#10;\pagestyle{empty}&#10;\begin{document}&#10;&#10;&#10;$$&#10;\mathbf{r}(u, v)=\langle x(u, v), y(u, v), z(u, v)\rangle&#10;$$&#10;&#10;\end{document}"/>
  <p:tag name="IGUANATEXSIZE" val="8"/>
  <p:tag name="IGUANATEXCURSOR" val="1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85.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23.7346"/>
  <p:tag name="LATEXADDIN" val="\documentclass{article}&#10;\usepackage{amsmath}&#10;\usepackage{mathpazo}&#10;\pagestyle{empty}&#10;\begin{document}&#10;&#10;&#10;$\Delta t$&#10;&#10;\end{document}"/>
  <p:tag name="IGUANATEXSIZE" val="6"/>
  <p:tag name="IGUANATEXCURSOR" val="11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86.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982.3771"/>
  <p:tag name="LATEXADDIN" val="\documentclass{article}&#10;\usepackage{amsmath}&#10;\usepackage{mathpazo}&#10;\pagestyle{empty}&#10;\begin{document}&#10;&#10;&#10;$$&#10;\frac{\Delta V_{i j}}{\Delta t}=(\mathbf{F} \cdot \mathbf{n}) \Delta S_{i j}&#10;$$&#10;&#10;\end{document}"/>
  <p:tag name="IGUANATEXSIZE" val="5"/>
  <p:tag name="IGUANATEXCURSOR" val="18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87.xml><?xml version="1.0" encoding="utf-8"?>
<p:tagLst xmlns:a="http://schemas.openxmlformats.org/drawingml/2006/main" xmlns:r="http://schemas.openxmlformats.org/officeDocument/2006/relationships" xmlns:p="http://schemas.openxmlformats.org/presentationml/2006/main">
  <p:tag name="OUTPUTDPI" val="1200"/>
  <p:tag name="ORIGINALHEIGHT" val="341.9572"/>
  <p:tag name="ORIGINALWIDTH" val="1504.312"/>
  <p:tag name="LATEXADDIN" val="\documentclass{article}&#10;\usepackage{amsmath}&#10;\usepackage{mathpazo}&#10;\pagestyle{empty}&#10;\begin{document}&#10;&#10;&#10;$$&#10;\frac{\Delta V}{\Delta t}=\lim _{h \rightarrow 0} \sum_{j=1}^{n} \sum_{k=1}^{m}(\mathbf{F} \cdot \mathbf{n}) \Delta S_{i j}&#10;$$&#10;&#10;\end{document}"/>
  <p:tag name="IGUANATEXSIZE" val="5"/>
  <p:tag name="IGUANATEXCURSOR" val="2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8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661.4173"/>
  <p:tag name="LATEXADDIN" val="\documentclass{article}&#10;\usepackage{amsmath}&#10;\usepackage{mathpazo}&#10;\pagestyle{empty}&#10;\begin{document}&#10;&#10;&#10;$$ = \iint_{\mathcal{S}} \mathbf{F} \cdot d \mathbf{S} $$&#10;&#10;\end{document}"/>
  <p:tag name="IGUANATEXSIZE" val="5"/>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89.xml><?xml version="1.0" encoding="utf-8"?>
<p:tagLst xmlns:a="http://schemas.openxmlformats.org/drawingml/2006/main" xmlns:r="http://schemas.openxmlformats.org/officeDocument/2006/relationships" xmlns:p="http://schemas.openxmlformats.org/presentationml/2006/main">
  <p:tag name="OUTPUTDPI" val="1200"/>
  <p:tag name="ORIGINALHEIGHT" val="394.4507"/>
  <p:tag name="ORIGINALWIDTH" val="1503.562"/>
  <p:tag name="LATEXADDIN" val="\documentclass{article}&#10;\usepackage{amsmath}&#10;\usepackage{mathpazo}&#10;\pagestyle{empty}&#10;\begin{document}&#10;&#10;&#10;$$&#10; \iint_{\mathcal{S}} \underbrace{ \mathbf{F} \cdot d \mathbf{S} }_ { \text{2 vectors} } =\iint_{\mathcal{S}} \underbrace{ (\mathbf{F} \cdot \mathbf{n}) d S }_ { \text{dot product} }&#10;$$&#10;&#10;\end{document}"/>
  <p:tag name="IGUANATEXSIZE" val="12"/>
  <p:tag name="IGUANATEXCURSOR" val="28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4143.982"/>
  <p:tag name="LATEXADDIN" val="\documentclass{article}&#10;\usepackage{amsmath}&#10;\usepackage{mathpazo}&#10;\pagestyle{empty}&#10;\begin{document}&#10;&#10;$$&#10;\lim _{r\to 0}\left(\left(-3+r \cos\left(\theta \right)\right)^2\left(-2+r\sin\left(\theta \right)\right)^3+4\left(-3+r \cos\left(\theta \right)\right)\left(-2+r \sin\left(\theta \right)\right)\right)&#10;$$&#10;&#10;\end{document}"/>
  <p:tag name="IGUANATEXSIZE" val="10"/>
  <p:tag name="IGUANATEXCURSOR" val="26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9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511.061"/>
  <p:tag name="LATEXADDIN" val="\documentclass{article}&#10;\usepackage{amsmath}&#10;\usepackage{mathpazo}&#10;\pagestyle{empty}&#10;\begin{document}&#10;&#10;&#10;\textbf{Note:} Pay attention to the S &#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9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004.125"/>
  <p:tag name="LATEXADDIN" val="\documentclass{article}&#10;\usepackage{amsmath}&#10;\usepackage{mathpazo}&#10;\pagestyle{empty}&#10;\begin{document}&#10;&#10;&#10;(bold vs italicized)&#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92.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82.3771"/>
  <p:tag name="LATEXADDIN" val="\documentclass{article}&#10;\usepackage{amsmath}&#10;\usepackage{mathpazo}&#10;\pagestyle{empty}&#10;\begin{document}&#10;&#10;&#10;$$&#10;d \mathbf{S}=\mathbf{N}(u, v) d u d v&#10;$$&#10;&#10;\end{document}"/>
  <p:tag name="IGUANATEXSIZE" val="10"/>
  <p:tag name="IGUANATEXCURSOR" val="1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9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343.082"/>
  <p:tag name="LATEXADDIN" val="\documentclass{article}&#10;\usepackage{amsmath}&#10;\usepackage{mathpazo}&#10;\pagestyle{empty}&#10;\begin{document}&#10;&#10;&#10;\textbf{Vector Surface Element:}&#10;&#10;\end{document}"/>
  <p:tag name="IGUANATEXSIZE" val="10"/>
  <p:tag name="IGUANATEXCURSOR" val="1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94.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2776.903"/>
  <p:tag name="LATEXADDIN" val="\documentclass{article}&#10;\usepackage{amsmath}&#10;\usepackage{mathpazo}&#10;\pagestyle{empty}&#10;\begin{document}&#10;&#10;&#10;$$&#10;\text { Flow rate through } \mathcal{S}_{0} \approx \mathbf{v}\left(u_{0}, v_{0}\right) \cdot \mathbf{N}\left(u_{0}, v_{0}\right) \Delta u \Delta v&#10;$$&#10;&#10;\end{document}"/>
  <p:tag name="IGUANATEXSIZE" val="6"/>
  <p:tag name="IGUANATEXCURSOR" val="2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9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02.3997"/>
  <p:tag name="LATEXADDIN" val="\documentclass{article}&#10;\usepackage{amsmath}&#10;\usepackage{mathpazo}&#10;\pagestyle{empty}&#10;\begin{document}&#10;&#10;&#10;$$&#10;\mathbf{n}=\frac{\mathbf{N}(u, v)}{\|\mathbf{N}(u, v)\|}&#10;$$&#10;&#10;\end{document}"/>
  <p:tag name="IGUANATEXSIZE" val="10"/>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96.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745.4069"/>
  <p:tag name="LATEXADDIN" val="\documentclass{article}&#10;\usepackage{amsmath}&#10;\usepackage{mathpazo}&#10;\pagestyle{empty}&#10;\begin{document}&#10;&#10;&#10;\textbf{Unit Normal:}&#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9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132.358"/>
  <p:tag name="LATEXADDIN" val="\documentclass{article}&#10;\usepackage{amsmath}&#10;\usepackage{mathpazo}&#10;\pagestyle{empty}&#10;\begin{document}&#10;&#10;&#10;$$d S=\|\mathbf{N}(u,v)\| d u \,d v $$&#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98.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151.106"/>
  <p:tag name="LATEXADDIN" val="\documentclass{article}&#10;\usepackage{amsmath}&#10;\usepackage{mathpazo}&#10;\pagestyle{empty}&#10;\begin{document}&#10;&#10;&#10;\textbf{Orientable Surfaces:}&#10;&#10;\end{document}"/>
  <p:tag name="IGUANATEXSIZE" val="10"/>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199.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442.82"/>
  <p:tag name="LATEXADDIN" val="\documentclass{article}&#10;\usepackage{amsmath}&#10;\usepackage{mathpazo}&#10;\pagestyle{empty}&#10;\begin{document}&#10;&#10;&#10;\textbf{Non-Orientable Surfaces:}&#10;&#10;\end{document}"/>
  <p:tag name="IGUANATEXSIZE" val="1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160.105"/>
  <p:tag name="LATEXADDIN" val="\documentclass{article}&#10;\usepackage{amsmath}&#10;\usepackage{mathpazo}&#10;\pagestyle{empty}&#10;\begin{document}&#10;&#10;The parallelogram spanned by $\mathrm{v}$ and $\mathrm{w}$ has area $\|\mathrm{v} \times \mathrm{w}\| .$ &#10;&#10;&#10;\end{document}"/>
  <p:tag name="IGUANATEXSIZE" val="10"/>
  <p:tag name="IGUANATEXCURSOR" val="2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4233.221"/>
  <p:tag name="LATEXADDIN" val="\documentclass{article}&#10;\usepackage{amsmath}&#10;\usepackage{mathpazo}&#10;\pagestyle{empty}&#10;\begin{document}&#10;&#10;$$&#10;=\left(-3+0\cdot \cos \left(\theta \right)\right)^2\left(-2+0\cdot \sin \left(\theta \right)\right)^3+4\left(-3+0\cdot \cos \left(\theta \right)\right)\left(-2+0\cdot \sin \left(\theta \right)\right)&#10;$$&#10;&#10;\end{document}"/>
  <p:tag name="IGUANATEXSIZE" val="10"/>
  <p:tag name="IGUANATEXCURSOR" val="1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00.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2300.712"/>
  <p:tag name="LATEXADDIN" val="\documentclass{article}&#10;\usepackage{amsmath}&#10;\usepackage{mathpazo}&#10;\pagestyle{empty}&#10;\begin{document}&#10;&#10;&#10;$$&#10;\iint_{\mathcal{S}} \boldsymbol{F} \cdot d \mathbf{S}=\iint_{\mathcal{D}} \boldsymbol{F}(G(u, v)) \cdot \boldsymbol{N}(u, v) d u d v&#10;$$&#10;&#10;\end{document}"/>
  <p:tag name="IGUANATEXSIZE" val="8"/>
  <p:tag name="IGUANATEXCURSOR" val="2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01.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1322.085"/>
  <p:tag name="LATEXADDIN" val="\documentclass{article}&#10;\usepackage{amsmath}&#10;\usepackage{mathpazo}&#10;\pagestyle{empty}&#10;\begin{document}&#10;&#10;&#10;$$&#10;\text{ e.g } dr \, d \theta, \text { and not } r \, d r \, d \theta&#10;$$&#10;&#10;\end{document}"/>
  <p:tag name="IGUANATEXSIZE" val="8"/>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02.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4361.455"/>
  <p:tag name="LATEXADDIN" val="\documentclass{article}&#10;\usepackage{amsmath}&#10;\usepackage{mathpazo}&#10;\pagestyle{empty}&#10;\begin{document}&#10;&#10;&#10;Let  $v(x,y,z)= \langle 2x,2y,z \rangle $  represent a velocity field (with units of meters/second)&#10;\end{document}"/>
  <p:tag name="IGUANATEXSIZE" val="10"/>
  <p:tag name="IGUANATEXCURSOR" val="20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03.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3446.569"/>
  <p:tag name="LATEXADDIN" val="\documentclass{article}&#10;\usepackage{amsmath}&#10;\usepackage{mathpazo}&#10;\pagestyle{empty}&#10;\begin{document}&#10;&#10;&#10;of a fluid with constant density $80$ kg/$m^3$. Let  $S$  be hemisphere &#10;&#10;\end{document}"/>
  <p:tag name="IGUANATEXSIZE" val="10"/>
  <p:tag name="IGUANATEXCURSOR" val="17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04.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883.3895"/>
  <p:tag name="LATEXADDIN" val="\documentclass{article}&#10;\usepackage{amsmath}&#10;\usepackage{mathpazo}&#10;\pagestyle{empty}&#10;\begin{document}&#10;&#10;&#10;$x^2+y^2+z^2=9$  &#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0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2354.706"/>
  <p:tag name="LATEXADDIN" val="\documentclass{article}&#10;\usepackage{amsmath}&#10;\usepackage{mathpazo}&#10;\pagestyle{empty}&#10;\begin{document}&#10;&#10;&#10;with  $z \le 0$  such that  $S$  is oriented outward. &#10;&#10;\end{document}"/>
  <p:tag name="IGUANATEXSIZE" val="10"/>
  <p:tag name="IGUANATEXCURSOR" val="1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06.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387.701"/>
  <p:tag name="LATEXADDIN" val="\documentclass{article}&#10;\usepackage{amsmath}&#10;\usepackage{mathpazo}&#10;\pagestyle{empty}&#10;\begin{document}&#10;&#10;&#10;Find the mass flow rate of the fluid across  S &#10;&#10;\end{document}"/>
  <p:tag name="IGUANATEXSIZE" val="10"/>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0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719.91"/>
  <p:tag name="LATEXADDIN" val="\documentclass{article}&#10;\usepackage{amsmath}&#10;\usepackage{mathpazo}&#10;\pagestyle{empty}&#10;\begin{document}&#10;&#10;&#10;$x=R\cos \theta \sin \phi, \quad y=R\sin \theta \sin \phi, \quad z=R\cos \phi$&#10;&#10;\end{document}"/>
  <p:tag name="IGUANATEXSIZE" val="10"/>
  <p:tag name="IGUANATEXCURSOR" val="17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0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663.292"/>
  <p:tag name="LATEXADDIN" val="\documentclass{article}&#10;\usepackage{amsmath}&#10;\usepackage{mathpazo}&#10;\pagestyle{empty}&#10;\begin{document}&#10;&#10;&#10;\textbf{We use spherical coordinates:}&#10;&#10;\end{document}"/>
  <p:tag name="IGUANATEXSIZE" val="10"/>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0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2044.994"/>
  <p:tag name="LATEXADDIN" val="\documentclass{article}&#10;\usepackage{amsmath}&#10;\usepackage{mathpazo}&#10;\pagestyle{empty}&#10;\begin{document}&#10;&#10;\textbf{For a sphere, we have the following:}&#10;&#10;\end{document}"/>
  <p:tag name="IGUANATEXSIZE" val="10"/>
  <p:tag name="IGUANATEXCURSOR" val="14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354.7057"/>
  <p:tag name="LATEXADDIN" val="\documentclass{article}&#10;\usepackage{amsmath}&#10;\usepackage{mathpazo}&#10;\pagestyle{empty}&#10;\begin{document}&#10;&#10;&#10;$$= -48$$&#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10.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857.143"/>
  <p:tag name="LATEXADDIN" val="\documentclass{article}&#10;\usepackage{amsmath}&#10;\usepackage{mathpazo}&#10;\pagestyle{empty}&#10;\begin{document}&#10;&#10;&#10;$$&#10;\text { Unit radial vector: } \mathbf{e}_{r}=\langle\cos \theta \sin \phi, \sin \theta \sin \phi, \cos \phi\rangle&#10;$$&#10;&#10;\end{document}"/>
  <p:tag name="IGUANATEXSIZE" val="10"/>
  <p:tag name="IGUANATEXCURSOR" val="2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11.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718.41"/>
  <p:tag name="LATEXADDIN" val="\documentclass{article}&#10;\usepackage{amsmath}&#10;\usepackage{mathpazo}&#10;\pagestyle{empty}&#10;\begin{document}&#10;&#10;&#10;$$&#10;\text { Outward normal: } \quad \mathbf{N}=\mathbf{T}_{\phi} \times \mathbf{T}_{\theta}=\left(R^{2} \sin \phi\right) \mathbf{e}_{r}&#10;$$&#10;&#10;\end{document}"/>
  <p:tag name="IGUANATEXSIZE" val="10"/>
  <p:tag name="IGUANATEXCURSOR" val="2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12.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2607.424"/>
  <p:tag name="LATEXADDIN" val="\documentclass{article}&#10;\usepackage{amsmath}&#10;\usepackage{mathpazo}&#10;\pagestyle{empty}&#10;\begin{document}&#10;&#10;$$&#10;\vec N = \langle 9 \, \cos \theta \, \sin^2 \phi, \, 9 \, \sin \theta \, \sin^2 \phi, \, 9 \, \sin \phi \, \cos \phi \rangle &#10;$$&#10;&#10;\end{document}"/>
  <p:tag name="IGUANATEXSIZE" val="10"/>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1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612.298"/>
  <p:tag name="LATEXADDIN" val="\documentclass{article}&#10;\usepackage{amsmath}&#10;\usepackage{mathpazo}&#10;\pagestyle{empty}&#10;\begin{document}&#10;&#10;&#10;$$&#10;x^{2}+y^{2}+z^{2}=9 \implies R^2 = 9&#10;$$&#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1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250.844"/>
  <p:tag name="LATEXADDIN" val="\documentclass{article}&#10;\usepackage{amsmath}&#10;\usepackage{mathpazo}&#10;\pagestyle{empty}&#10;\begin{document}&#10;&#10;&#10;\textbf{However, direct computation provides us the same result:}&#10;&#10;\end{document}"/>
  <p:tag name="IGUANATEXSIZE" val="10"/>
  <p:tag name="IGUANATEXCURSOR" val="16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15.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978.253"/>
  <p:tag name="LATEXADDIN" val="\documentclass{article}&#10;\usepackage{amsmath}&#10;\usepackage{mathpazo}&#10;\pagestyle{empty}&#10;\begin{document}&#10;&#10;$$&#10;\vec G(\phi, \theta) = \langle 3 \, \cos \theta \, \sin \phi, \, 3 \, \sin \theta \, \sin \phi, \, 3 \, \cos \phi \rangle, \, 0 \leq \theta \leq 2\pi, \, 0 \leq \phi \leq \pi/2&#10;$$&#10;&#10;\end{document}"/>
  <p:tag name="IGUANATEXSIZE" val="10"/>
  <p:tag name="IGUANATEXCURSOR" val="1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1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023.997"/>
  <p:tag name="LATEXADDIN" val="\documentclass{article}&#10;\usepackage{amsmath}&#10;\usepackage{mathpazo}&#10;\pagestyle{empty}&#10;\begin{document}&#10;&#10;$$&#10;\mathbf{T}_{\theta} = \langle -3 \, \sin \theta \, \sin \phi, \, 3 \, \cos \theta \, \sin \phi, \, 0 \rangle&#10;$$&#10;\end{document}"/>
  <p:tag name="IGUANATEXSIZE" val="10"/>
  <p:tag name="IGUANATEXCURSOR" val="10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17.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2363.705"/>
  <p:tag name="LATEXADDIN" val="\documentclass{article}&#10;\usepackage{amsmath}&#10;\usepackage{mathpazo}&#10;\pagestyle{empty}&#10;\begin{document}&#10;&#10;$$&#10;\mathbf{T}_{\phi} = \langle 3 \, \cos \theta \, \cos \phi, \, 3 \, \sin \theta \, \cos \phi, \, -3 \, \sin \phi \rangle&#10;$$&#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18.xml><?xml version="1.0" encoding="utf-8"?>
<p:tagLst xmlns:a="http://schemas.openxmlformats.org/drawingml/2006/main" xmlns:r="http://schemas.openxmlformats.org/officeDocument/2006/relationships" xmlns:p="http://schemas.openxmlformats.org/presentationml/2006/main">
  <p:tag name="OUTPUTDPI" val="1200"/>
  <p:tag name="ORIGINALHEIGHT" val="161.9798"/>
  <p:tag name="ORIGINALWIDTH" val="3221.597"/>
  <p:tag name="LATEXADDIN" val="\documentclass{article}&#10;\usepackage{amsmath}&#10;\usepackage{mathpazo}&#10;\pagestyle{empty}&#10;\begin{document}&#10;&#10;$$&#10;\mathbf{N}=\mathbf{T}_{\phi} \times \mathbf{T}_{\theta} = \langle 9 \, \cos \theta \, \sin^2 \phi, \, 9 \, \sin \theta \, \sin^2 \phi, \, 9 \, \sin \phi \, \cos \phi \rangle&#10;$$&#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19.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322.085"/>
  <p:tag name="LATEXADDIN" val="\documentclass{article}&#10;\usepackage{amsmath}&#10;\usepackage{mathpazo}&#10;\pagestyle{empty}&#10;\begin{document}&#10;&#10;$$&#10;v(x,y,z) \implies v (r(\phi, \theta))&#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317.9602"/>
  <p:tag name="LATEXADDIN" val="\documentclass{article}&#10;\usepackage{amsmath}&#10;\usepackage{mathpazo}&#10;\pagestyle{empty}&#10;\begin{document}&#10;&#10;&#10;\textbf{Polar:}&#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20.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150.356"/>
  <p:tag name="LATEXADDIN" val="\documentclass{article}&#10;\usepackage{amsmath}&#10;\usepackage{mathpazo}&#10;\pagestyle{empty}&#10;\begin{document}&#10;&#10;&#10;$$&#10;v(x, y, z)=\langle 2 x, 2 y, z\rangle&#10;$$&#10;&#10;\end{document}"/>
  <p:tag name="IGUANATEXSIZE" val="10"/>
  <p:tag name="IGUANATEXCURSOR" val="1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21.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614.923"/>
  <p:tag name="LATEXADDIN" val="\documentclass{article}&#10;\usepackage{amsmath}&#10;\usepackage{mathpazo}&#10;\pagestyle{empty}&#10;\begin{document}&#10;&#10;$$&#10;v (r(\phi, \theta)) = \langle 6 \, \cos \theta \, \sin \phi, \, 6 \, \sin \theta \, \sin \phi, \, 3 \, \cos \phi \rangle&#10;$$&#10;&#10;\end{document}"/>
  <p:tag name="IGUANATEXSIZE" val="10"/>
  <p:tag name="IGUANATEXCURSOR" val="1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2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304.462"/>
  <p:tag name="LATEXADDIN" val="\documentclass{article}&#10;\usepackage{amsmath}&#10;\usepackage{mathpazo}&#10;\pagestyle{empty}&#10;\begin{document}&#10;&#10;&#10;$$&#10;v(r(\phi, \theta)) \cdot \mathbf{N}= 54 \, \sin^3 \phi + 27 \, \cos^2 \phi \, \sin \phi&#10;$$&#10;&#10;\end{document}"/>
  <p:tag name="IGUANATEXSIZE" val="10"/>
  <p:tag name="IGUANATEXCURSOR" val="19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23.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97.6753"/>
  <p:tag name="LATEXADDIN" val="\documentclass{article}&#10;\usepackage{amsmath}&#10;\usepackage{mathpazo}&#10;\pagestyle{empty}&#10;\begin{document}&#10;&#10;&#10;$$&#10;\iint_{S} \rho v \cdot d S ,&#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2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908.136"/>
  <p:tag name="LATEXADDIN" val="\documentclass{article}&#10;\usepackage{amsmath}&#10;\usepackage{mathpazo}&#10;\pagestyle{empty}&#10;\begin{document}&#10;&#10;&#10;Since we want the mass flowrate then $\iint_{\mathcal{S}} \mathbf{v} \cdot d \mathbf{S} \implies$&#10;&#10;\end{document}"/>
  <p:tag name="IGUANATEXSIZE" val="10"/>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25.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713.1609"/>
  <p:tag name="LATEXADDIN" val="\documentclass{article}&#10;\usepackage{amsmath}&#10;\usepackage{mathpazo}&#10;\pagestyle{empty}&#10;\begin{document}&#10;&#10;&#10;$\rho = 80 kg/m^3 $&#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26.xml><?xml version="1.0" encoding="utf-8"?>
<p:tagLst xmlns:a="http://schemas.openxmlformats.org/drawingml/2006/main" xmlns:r="http://schemas.openxmlformats.org/officeDocument/2006/relationships" xmlns:p="http://schemas.openxmlformats.org/presentationml/2006/main">
  <p:tag name="OUTPUTDPI" val="1200"/>
  <p:tag name="ORIGINALHEIGHT" val="2477.69"/>
  <p:tag name="ORIGINALWIDTH" val="6143.232"/>
  <p:tag name="LATEXADDIN" val="\documentclass{article}&#10;\usepackage{amsmath}&#10;\usepackage{mathpazo}&#10;\pagestyle{empty}&#10;\begin{document}&#10;&#10;&#10;\begin{align*} \iint_S \rho v \cdot \,dS &amp;= 80 \int_0^{2\pi} \int_0^{\pi/2} v (r(\phi, \theta)) \cdot (t_{\phi} \times t_{\theta}) \, d\phi \, d\theta \\ &#10;&amp;= 80 \int_0^{2\pi} \int_0^{\pi/2} \langle 6 \, \cos \theta \, \sin \phi, \, 6 \, \sin \theta \, \sin \phi, \, 3 \, \cos \phi \rangle \cdot \langle 9 \, \cos \theta \, \sin^2 \phi, \, 9 \, \sin \theta \, \sin^2 \phi, \, 9 \, \sin \phi \, \cos \phi \rangle \, d\phi \, d\theta \\ &#10;&amp;= 80 \int_0^{2\pi} \int_0^{\pi/2} 54 \, \sin^3 \phi + 27 \, \cos^2 \phi \, \sin \phi \, d\phi \, d\theta \\ &#10;&amp;= 80 \int_0^{2\pi} \int_0^{\pi/2} 54 (1 - \cos^2\phi) \, \sin \phi + 27 \cos^2\phi \, \sin \phi \, d\phi \, d\theta \\ &#10;&amp;= 80 \int_0^{2\pi} \int_0^{\pi/2} 54\, \sin \phi - 27 \, \cos^2 \phi \, \sin \phi \, d\phi \,d\theta \\ &#10;&amp;= 80 \int_0^{2\pi} \Big[-54 \, \cos \phi + 9 \, \cos^3 \phi \Big]_{\phi=0}^{\phi=2\pi} \, d\theta \\ &#10;&amp;=80 \int_0^{2\pi} 45 \, d\theta \\ &#10;&amp;= 7200\pi.\end{align*}&#10;&#10;\end{document}"/>
  <p:tag name="IGUANATEXSIZE" val="7.2"/>
  <p:tag name="IGUANATEXCURSOR" val="10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27.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58.1552"/>
  <p:tag name="LATEXADDIN" val="\documentclass{article}&#10;\usepackage{amsmath}&#10;\usepackage{mathpazo}&#10;\pagestyle{empty}&#10;\begin{document}&#10;&#10;&#10;Computation:&#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28.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2166.479"/>
  <p:tag name="LATEXADDIN" val="\documentclass{article}&#10;\usepackage{amsmath}&#10;\usepackage{mathpazo}&#10;\pagestyle{empty}&#10;\begin{document}&#10;&#10;$$&#10;\text { The mass flow rate is } 7200 \pi \, \mathrm{kg} / \mathrm{sec} / \mathrm{m}^{2} &#10;$$&#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29.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3866.517"/>
  <p:tag name="LATEXADDIN" val="\documentclass{article}&#10;\usepackage{amsmath}&#10;\usepackage{mathpazo}&#10;\pagestyle{empty}&#10;\begin{document}&#10;&#10;&#10;Find the flux of $\mathbf{F}= \langle y z, x, -z^{2} \rangle$ through the parabolic cylinder $y=x^{2},$&#10;&#10;\end{document}"/>
  <p:tag name="IGUANATEXSIZE" val="10"/>
  <p:tag name="IGUANATEXCURSOR" val="2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559.4301"/>
  <p:tag name="LATEXADDIN" val="\documentclass{article}&#10;\usepackage{amsmath}&#10;\usepackage{mathpazo}&#10;\pagestyle{empty}&#10;\begin{document}&#10;&#10;&#10;\textbf{Cartesian:}&#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3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368.579"/>
  <p:tag name="LATEXADDIN" val="\documentclass{article}&#10;\usepackage{amsmath}&#10;\usepackage{mathpazo}&#10;\pagestyle{empty}&#10;\begin{document}&#10;&#10;&#10;$0 \leq x \leq 1, 0 \leq z \leq 4$ in the direction $\mathrm{n}$ indicated in the image.&#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31.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3866.517"/>
  <p:tag name="LATEXADDIN" val="\documentclass{article}&#10;\usepackage{amsmath}&#10;\usepackage{mathpazo}&#10;\pagestyle{empty}&#10;\begin{document}&#10;&#10;&#10;Find the flux of $\mathbf{F}= \langle y z, x, -z^{2} \rangle$ through the parabolic cylinder $y=x^{2},$&#10;&#10;\end{document}"/>
  <p:tag name="IGUANATEXSIZE" val="10"/>
  <p:tag name="IGUANATEXCURSOR" val="2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3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368.579"/>
  <p:tag name="LATEXADDIN" val="\documentclass{article}&#10;\usepackage{amsmath}&#10;\usepackage{mathpazo}&#10;\pagestyle{empty}&#10;\begin{document}&#10;&#10;&#10;$0 \leq x \leq 1, 0 \leq z \leq 4$ in the direction $\mathrm{n}$ indicated in the image.&#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33.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512.561"/>
  <p:tag name="LATEXADDIN" val="\documentclass{article}&#10;\usepackage{amsmath}&#10;\usepackage{mathpazo}&#10;\pagestyle{empty}&#10;\begin{document}&#10;&#10;&#10;$$&#10;\mathbf{n}=\frac{\mathbf{N}(x, y)}{\|\mathbf{N}(x, y)\|} = \frac{2 x \mathbf{i}-\mathbf{j}}{\sqrt{4 x^{2}+1}}&#10;$$&#10;&#10;\end{document}"/>
  <p:tag name="IGUANATEXSIZE" val="10"/>
  <p:tag name="IGUANATEXCURSOR" val="2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34.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741.282"/>
  <p:tag name="LATEXADDIN" val="\documentclass{article}&#10;\usepackage{amsmath}&#10;\usepackage{mathpazo}&#10;\pagestyle{empty}&#10;\begin{document}&#10;&#10;$$&#10;r(x, z) = G(x, z)=(x, f(x, z), z )&#10;$$&#10;&#10;&#10;\end{document}"/>
  <p:tag name="IGUANATEXSIZE" val="1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3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328.084"/>
  <p:tag name="LATEXADDIN" val="\documentclass{article}&#10;\usepackage{amsmath}&#10;\usepackage{mathpazo}&#10;\pagestyle{empty}&#10;\begin{document}&#10;&#10;&#10;$$&#10;x=x, y=x^{2}, \text { and } z=z&#10;$$&#10;&#10;\end{document}"/>
  <p:tag name="IGUANATEXSIZE" val="10"/>
  <p:tag name="IGUANATEXCURSOR" val="1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36.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991.376"/>
  <p:tag name="LATEXADDIN" val="\documentclass{article}&#10;\usepackage{amsmath}&#10;\usepackage{mathpazo}&#10;\pagestyle{empty}&#10;\begin{document}&#10;&#10;&#10;$$&#10;G(x, z)=(x, x^{2}, z )&#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37.xml><?xml version="1.0" encoding="utf-8"?>
<p:tagLst xmlns:a="http://schemas.openxmlformats.org/drawingml/2006/main" xmlns:r="http://schemas.openxmlformats.org/officeDocument/2006/relationships" xmlns:p="http://schemas.openxmlformats.org/presentationml/2006/main">
  <p:tag name="OUTPUTDPI" val="1200"/>
  <p:tag name="ORIGINALHEIGHT" val="453.6933"/>
  <p:tag name="ORIGINALWIDTH" val="2148.481"/>
  <p:tag name="LATEXADDIN" val="\documentclass{article}&#10;\usepackage{amsmath}&#10;\usepackage{mathpazo}&#10;\pagestyle{empty}&#10;\begin{document}&#10;&#10;&#10;$$&#10;\mathbf{N} =\mathbf{T}_{x} \times \mathbf{T}_{z}=\left|\begin{array}{ccc}&#10;\mathbf{i} &amp; \mathbf{j} &amp; \mathbf{k} \\&#10;1 &amp; 2 x &amp; 0 \\&#10;0 &amp; 0 &amp; 1&#10;\end{array}\right|=2 x \mathbf{i}-\mathbf{j}&#10;$$&#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38.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023.247"/>
  <p:tag name="LATEXADDIN" val="\documentclass{article}&#10;\usepackage{amsmath}&#10;\usepackage{mathpazo}&#10;\pagestyle{empty}&#10;\begin{document}&#10;&#10;&#10;$$&#10;\mathbf{F}=y z \mathbf{i}+x \mathbf{j}-z^{2} \mathbf{k}=x^{2} z \mathbf{i}+x \mathbf{j}-z^{2} \mathbf{k}&#10;$$&#10;&#10;\end{document}"/>
  <p:tag name="IGUANATEXSIZE" val="10"/>
  <p:tag name="IGUANATEXCURSOR" val="2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39.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2026.247"/>
  <p:tag name="LATEXADDIN" val="\documentclass{article}&#10;\usepackage{amsmath}&#10;\usepackage{mathpazo}&#10;\pagestyle{empty}&#10;\begin{document}&#10;&#10;&#10;Since $y = x^2$ on the surface, we have:&#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736.783"/>
  <p:tag name="LATEXADDIN" val="\documentclass{article}&#10;\usepackage{amsmath}&#10;\usepackage{mathpazo}&#10;\pagestyle{empty}&#10;\begin{document}&#10;&#10;&#10;$$&#10;= \left(\left(-3\right)^2\left(-2\right)^3+4\left(-3\right)\left(-2\right)\right)&#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40.xml><?xml version="1.0" encoding="utf-8"?>
<p:tagLst xmlns:a="http://schemas.openxmlformats.org/drawingml/2006/main" xmlns:r="http://schemas.openxmlformats.org/officeDocument/2006/relationships" xmlns:p="http://schemas.openxmlformats.org/presentationml/2006/main">
  <p:tag name="OUTPUTDPI" val="1200"/>
  <p:tag name="ORIGINALHEIGHT" val="656.9178"/>
  <p:tag name="ORIGINALWIDTH" val="3006.374"/>
  <p:tag name="LATEXADDIN" val="\documentclass{article}&#10;\usepackage{amsmath}&#10;\usepackage{mathpazo}&#10;\pagestyle{empty}&#10;\begin{document}&#10;&#10;&#10;$$&#10;\begin{aligned}&#10;\mathbf{F} \cdot \mathbf{n} &amp;=\frac{1}{\sqrt{4 x^{2}+1}}\left(\left(x^{2} z\right)(2 x)+(x)(-1)+\left(-z^{2}\right)(0)\right) \\&#10;&amp;=\frac{2 x^{3} z-x}{\sqrt{4 x^{2}+1}}&#10;\end{aligned}&#10;$$&#10;&#10;\end{document}"/>
  <p:tag name="IGUANATEXSIZE" val="10"/>
  <p:tag name="IGUANATEXCURSOR" val="3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4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725.534"/>
  <p:tag name="LATEXADDIN" val="\documentclass{article}&#10;\usepackage{amsmath}&#10;\usepackage{mathpazo}&#10;\pagestyle{empty}&#10;\begin{document}&#10;&#10;&#10;\textbf{Note:} From the image the unit normal vectors are pointing outward&#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42.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3866.517"/>
  <p:tag name="LATEXADDIN" val="\documentclass{article}&#10;\usepackage{amsmath}&#10;\usepackage{mathpazo}&#10;\pagestyle{empty}&#10;\begin{document}&#10;&#10;&#10;Find the flux of $\mathbf{F}= \langle y z, x, -z^{2} \rangle$ through the parabolic cylinder $y=x^{2},$&#10;&#10;\end{document}"/>
  <p:tag name="IGUANATEXSIZE" val="10"/>
  <p:tag name="IGUANATEXCURSOR" val="2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4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368.579"/>
  <p:tag name="LATEXADDIN" val="\documentclass{article}&#10;\usepackage{amsmath}&#10;\usepackage{mathpazo}&#10;\pagestyle{empty}&#10;\begin{document}&#10;&#10;&#10;$0 \leq x \leq 1, 0 \leq z \leq 4$ in the direction $\mathrm{n}$ indicated in the image.&#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4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59.88"/>
  <p:tag name="LATEXADDIN" val="\documentclass{article}&#10;\usepackage{amsmath}&#10;\usepackage{mathpazo}&#10;\pagestyle{empty}&#10;\begin{document}&#10;&#10;&#10;$$&#10;d \mathbf{S}=\mathbf{N}(x, z) d x d z&#10;$$&#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45.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3977.503"/>
  <p:tag name="LATEXADDIN" val="\documentclass{article}&#10;\usepackage{amsmath}&#10;\usepackage{mathpazo}&#10;\pagestyle{empty}&#10;\begin{document}&#10;&#10;&#10;$$&#10;\iint_{\mathcal{S}} \mathbf{F} \cdot d \mathbf{S}  =\iint_{R} \mathbf{F} \cdot \frac{\mathbf{T}_{\mathrm{x}} \times \mathbf{T}_{z}}{\left| \left|\mathbf{T}_{\mathrm{x}} \times \mathbf{T}_{z}\right| \right|}\left| \left|\mathbf{T}_{\mathrm{x}} \times \mathbf{T}_{z}\right| \right| d x d z =\iint_{R} \mathbf{F} \cdot\left(\mathbf{T}_{\mathrm{x}} \times \mathbf{T}_{z}\right) d x d z&#10;$$&#10;&#10;\end{document}"/>
  <p:tag name="IGUANATEXSIZE" val="10"/>
  <p:tag name="IGUANATEXCURSOR" val="38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46.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505.812"/>
  <p:tag name="LATEXADDIN" val="\documentclass{article}&#10;\usepackage{amsmath}&#10;\usepackage{mathpazo}&#10;\pagestyle{empty}&#10;\begin{document}&#10;&#10;&#10;$$&#10;\mathbf{n}=\frac{\mathbf{N}(x, z)}{\|\mathbf{N}(x, z)\|} = \frac{2 x \mathbf{i}-\mathbf{j}}{\sqrt{4 x^{2}+1}}&#10;$$&#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47.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932.8834"/>
  <p:tag name="LATEXADDIN" val="\documentclass{article}&#10;\usepackage{amsmath}&#10;\usepackage{mathpazo}&#10;\pagestyle{empty}&#10;\begin{document}&#10;&#10;&#10;$$&#10;\mathbf{F} \cdot \mathbf{n} =\frac{2 x^{3} z-x}{\sqrt{4 x^{2}+1}}&#10;$$&#10;&#10;\end{document}"/>
  <p:tag name="IGUANATEXSIZE" val="10"/>
  <p:tag name="IGUANATEXCURSOR" val="17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48.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2639.67"/>
  <p:tag name="LATEXADDIN" val="\documentclass{article}&#10;\usepackage{amsmath}&#10;\usepackage{mathpazo}&#10;\pagestyle{empty}&#10;\begin{document}&#10;&#10;&#10;$$&#10;\iint_{\mathcal{S}} \mathbf{F} \cdot d \mathbf{S} =\int_{0}^{4} \int_{0}^{1} \frac{2 x^{3} z-x}{\sqrt{4 x^{2}+1}} \sqrt{4 x^{2}+1} d x d z = 2&#10;$$&#10;&#10;\end{document}"/>
  <p:tag name="IGUANATEXSIZE" val="10"/>
  <p:tag name="IGUANATEXCURSOR" val="1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4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292.089"/>
  <p:tag name="LATEXADDIN" val="\documentclass{article}&#10;\usepackage{amsmath}&#10;\usepackage{mathpazo}&#10;\pagestyle{empty}&#10;\begin{document}&#10;&#10;&#10;\textbf{However, with the simpler method we get the same result:}&#10;&#10;\end{document}"/>
  <p:tag name="IGUANATEXSIZE" val="10"/>
  <p:tag name="IGUANATEXCURSOR" val="16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883.764"/>
  <p:tag name="LATEXADDIN" val="\documentclass{article}&#10;\usepackage{amsmath}&#10;\usepackage{mathpazo}&#10;\pagestyle{empty}&#10;\begin{document}&#10;&#10;&#10;in polar and cartesian coordinates.&#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50.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696.663"/>
  <p:tag name="LATEXADDIN" val="\documentclass{article}&#10;\usepackage{amsmath}&#10;\usepackage{mathpazo}&#10;\pagestyle{empty}&#10;\begin{document}&#10;&#10;&#10;$$&#10;\mathbf{F} \cdot\left(\mathbf{T}_{x} \times \mathbf{T}_{z}\right)=\left(x^{2} z\right)(2 x)+(x)(-1)=2 x^{3} z-x&#10;$$&#10;&#10;\end{document}"/>
  <p:tag name="IGUANATEXSIZE" val="9"/>
  <p:tag name="IGUANATEXCURSOR" val="16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51.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241.095"/>
  <p:tag name="LATEXADDIN" val="\documentclass{article}&#10;\usepackage{amsmath}&#10;\usepackage{mathpazo}&#10;\pagestyle{empty}&#10;\begin{document}&#10;&#10;&#10;$$&#10;\mathbf{N}=\mathbf{T}_{x} \times \mathbf{T}_{z} = 2 x \mathbf{i}-\mathbf{j}&#10;$$&#10;&#10;\end{document}"/>
  <p:tag name="IGUANATEXSIZE" val="10"/>
  <p:tag name="IGUANATEXCURSOR" val="18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52.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2212.973"/>
  <p:tag name="LATEXADDIN" val="\documentclass{article}&#10;\usepackage{amsmath}&#10;\usepackage{mathpazo}&#10;\pagestyle{empty}&#10;\begin{document}&#10;&#10;$$&#10;\iint_{\mathcal{S}} \mathbf{F} \cdot d \mathbf{S} = \int_{0}^{4} \int_{0}^{1}\left(2 x^{3} z-x\right) d x d z=2&#10;$$&#10;&#10;\end{document}"/>
  <p:tag name="IGUANATEXSIZE" val="9"/>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53.xml><?xml version="1.0" encoding="utf-8"?>
<p:tagLst xmlns:a="http://schemas.openxmlformats.org/drawingml/2006/main" xmlns:r="http://schemas.openxmlformats.org/officeDocument/2006/relationships" xmlns:p="http://schemas.openxmlformats.org/presentationml/2006/main">
  <p:tag name="OUTPUTDPI" val="1200"/>
  <p:tag name="ORIGINALHEIGHT" val="394.4507"/>
  <p:tag name="ORIGINALWIDTH" val="1503.562"/>
  <p:tag name="LATEXADDIN" val="\documentclass{article}&#10;\usepackage{amsmath}&#10;\usepackage{mathpazo}&#10;\pagestyle{empty}&#10;\begin{document}&#10;&#10;&#10;$$&#10; \iint_{\mathcal{S}} \underbrace{ \mathbf{F} \cdot d \mathbf{S} }_ { \text{2 vectors} } =\iint_{\mathcal{S}} \underbrace{ (\mathbf{F} \cdot \mathbf{n}) d S }_ { \text{dot product} }&#10;$$&#10;&#10;\end{document}"/>
  <p:tag name="IGUANATEXSIZE" val="6"/>
  <p:tag name="IGUANATEXCURSOR" val="28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54.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2245.219"/>
  <p:tag name="LATEXADDIN" val="\documentclass{article}&#10;\usepackage{amsmath}&#10;\usepackage{mathpazo}&#10;\pagestyle{empty}&#10;\begin{document}&#10;&#10;&#10;$$&#10;\iint_{\mathcal{S}} \mathbf{F} \cdot d \mathbf{S}=\iint_{\mathcal{D}} \mathbf{F}(G(x, z)) \cdot \mathbf{N}(x, z) d x d z&#10;$$&#10;&#10;\end{document}"/>
  <p:tag name="IGUANATEXSIZE" val="10"/>
  <p:tag name="IGUANATEXCURSOR" val="24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55.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3422.572"/>
  <p:tag name="LATEXADDIN" val="\documentclass{article}&#10;\usepackage{amsmath}&#10;\usepackage{mathpazo}&#10;\pagestyle{empty}&#10;\begin{document}&#10;&#10;&#10;$$&#10;\oint_{\partial D} F_1 d x+ F_2 d y=\iint_{D}\left|\begin{array}{ll}&#10;\frac{\partial}{\partial x} &amp; \frac{\partial}{\partial y} \\&#10;F_1 &amp; F_2&#10;\end{array}\right| d A = \iint_{\mathcal{D}}\left(\frac{\partial F_{2}}{\partial x}-\frac{\partial F_{1}}{\partial y}\right) d A&#10;$$&#10;&#10;\end{document}"/>
  <p:tag name="IGUANATEXSIZE" val="10"/>
  <p:tag name="IGUANATEXCURSOR" val="37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56.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10;&#10;\end{document}"/>
  <p:tag name="IGUANATEXSIZE" val="15"/>
  <p:tag name="IGUANATEXCURSOR" val="11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57.xml><?xml version="1.0" encoding="utf-8"?>
<p:tagLst xmlns:a="http://schemas.openxmlformats.org/drawingml/2006/main" xmlns:r="http://schemas.openxmlformats.org/officeDocument/2006/relationships" xmlns:p="http://schemas.openxmlformats.org/presentationml/2006/main">
  <p:tag name="OUTPUTDPI" val="1200"/>
  <p:tag name="ORIGINALHEIGHT" val="29.99622"/>
  <p:tag name="ORIGINALWIDTH" val="86.98914"/>
  <p:tag name="LATEXADDIN" val="\documentclass{article}&#10;\usepackage{amsmath}&#10;\usepackage{mathpazo}&#10;\pagestyle{empty}&#10;\begin{document}&#10;&#10;&#10;$=$&#10;&#10;\end{document}"/>
  <p:tag name="IGUANATEXSIZE" val="15"/>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58.xml><?xml version="1.0" encoding="utf-8"?>
<p:tagLst xmlns:a="http://schemas.openxmlformats.org/drawingml/2006/main" xmlns:r="http://schemas.openxmlformats.org/officeDocument/2006/relationships" xmlns:p="http://schemas.openxmlformats.org/presentationml/2006/main">
  <p:tag name="OUTPUTDPI" val="1200"/>
  <p:tag name="ORIGINALHEIGHT" val="269.9662"/>
  <p:tag name="ORIGINALWIDTH" val="2634.421"/>
  <p:tag name="LATEXADDIN" val="\documentclass{article}&#10;\usepackage{amsmath}&#10;\usepackage{mathpazo}&#10;\pagestyle{empty}&#10;\begin{document}&#10;&#10;&#10;$$&#10;\operatorname{Area}(\mathcal{D})=\oint_{C} x d y=\oint_{C}-y d x=\frac{1}{2} \oint_{C} x d y-y d x&#10;$$&#10;&#10;\end{document}"/>
  <p:tag name="IGUANATEXSIZE" val="10"/>
  <p:tag name="IGUANATEXCURSOR" val="2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59.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669.6663"/>
  <p:tag name="LATEXADDIN" val="\documentclass{article}&#10;\usepackage{amsmath}&#10;\usepackage{mathpazo}&#10;\pagestyle{empty}&#10;\begin{document}&#10;&#10;&#10;$$&#10;A=\iint_{D} d A&#10;$$&#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715.785"/>
  <p:tag name="LATEXADDIN" val="\documentclass{article}&#10;\usepackage{amsmath}&#10;\usepackage{mathpazo}&#10;\pagestyle{empty}&#10;\begin{document}&#10;&#10;&#10;Determine the points at which the following&#10;function is continuous.&#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60.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063.367"/>
  <p:tag name="LATEXADDIN" val="\documentclass{article}&#10;\usepackage{amsmath}&#10;\usepackage{mathpazo}&#10;\pagestyle{empty}&#10;\begin{document}&#10;&#10;$$&#10;{\partial _x( F_2) } - {\partial _y(F_1) } = 1&#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61.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520.06"/>
  <p:tag name="LATEXADDIN" val="\documentclass{article}&#10;\usepackage{amsmath}&#10;\usepackage{mathpazo}&#10;\pagestyle{empty}&#10;\begin{document}&#10;$$&#10;\begin{array}{lll}&#10;F_1=0 &amp; F_1=-y &amp; F_1=-\frac{y}{2} \\&#10;F_2=x &amp; F_2=0 &amp; F_2=\frac{x}{2}&#10;\end{array}&#10;$$&#10;\end{document}"/>
  <p:tag name="IGUANATEXSIZE" val="10"/>
  <p:tag name="IGUANATEXCURSOR" val="2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62.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3422.572"/>
  <p:tag name="LATEXADDIN" val="\documentclass{article}&#10;\usepackage{amsmath}&#10;\usepackage{mathpazo}&#10;\pagestyle{empty}&#10;\begin{document}&#10;&#10;&#10;$$&#10;\oint_{\partial D} F_1 d x+ F_2 d y=\iint_{D}\left|\begin{array}{ll}&#10;\frac{\partial}{\partial x} &amp; \frac{\partial}{\partial y} \\&#10;F_1 &amp; F_2&#10;\end{array}\right| d A = \iint_{\mathcal{D}}\left(\frac{\partial F_{2}}{\partial x}-\frac{\partial F_{1}}{\partial y}\right) d A&#10;$$&#10;&#10;\end{document}"/>
  <p:tag name="IGUANATEXSIZE" val="10"/>
  <p:tag name="IGUANATEXCURSOR" val="37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63.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059.618"/>
  <p:tag name="LATEXADDIN" val="\documentclass{article}&#10;\usepackage{amsmath}&#10;\usepackage{mathpazo}&#10;\pagestyle{empty}&#10;\begin{document}&#10;&#10;&#10;$\partial \mathcal{D}_{2}=\mathcal{C}_{3}+\mathcal{C}_{4}-\mathcal{C}_{5}$&#10;&#10;\end{document}"/>
  <p:tag name="IGUANATEXSIZE" val="10"/>
  <p:tag name="IGUANATEXCURSOR" val="17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64.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3332.583"/>
  <p:tag name="LATEXADDIN" val="\documentclass{article}&#10;\usepackage{amsmath}&#10;\usepackage{mathpazo}&#10;\pagestyle{empty}&#10;\begin{document}&#10;&#10;&#10;$$&#10;\oint_{\partial \mathcal{D}_{1}} \mathbf{F} \cdot d \mathbf{r}+\oint_{\partial \mathcal{D}_{2}} \mathbf{F} \cdot d \mathbf{r}=\int_{\mathcal{C}_{\text {top }}} \mathbf{F} \cdot d \mathbf{r}+\int_{\mathcal{C}_{\text {bot }}} \mathbf{F} \cdot d \mathbf{r}=\oint_{\partial \mathcal{D}} \mathbf{F} \cdot d \mathbf{r}&#10;$$&#10;&#10;\end{document}"/>
  <p:tag name="IGUANATEXSIZE" val="6"/>
  <p:tag name="IGUANATEXCURSOR" val="26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65.xml><?xml version="1.0" encoding="utf-8"?>
<p:tagLst xmlns:a="http://schemas.openxmlformats.org/drawingml/2006/main" xmlns:r="http://schemas.openxmlformats.org/officeDocument/2006/relationships" xmlns:p="http://schemas.openxmlformats.org/presentationml/2006/main">
  <p:tag name="OUTPUTDPI" val="1200"/>
  <p:tag name="ORIGINALHEIGHT" val="1317.585"/>
  <p:tag name="ORIGINALWIDTH" val="2417.698"/>
  <p:tag name="LATEXADDIN" val="\documentclass{article}&#10;\usepackage{amsmath}&#10;\usepackage{mathpazo}&#10;\pagestyle{empty}&#10;\begin{document}&#10;&#10;&#10;$$&#10;\begin{aligned}&#10;\oint_{\mathcal{C}} \mathbf{F} \cdot \mathbf{n} d s &amp;=\int_{a}^{b}(\mathbf{F} \cdot \mathbf{n})(t)\left\|\mathbf{r}^{\prime}(t)\right\| d t \\&#10;&amp;=\int_{a}^{b}\left[\frac{F_{1} y^{\prime}(t)}{\|\mathbf{r}(t)\|}-\frac{F_{2} x^{\prime}(t)}{\|\mathbf{r}(t)\|}\right]\|\mathbf{r}(t)\| d t \\&#10;&amp;=\int_{a}^{b} F_{1} y^{\prime}(t) d t-F_{2} x^{\prime}(t) d t \\&#10;&amp;=\int_{a}^{b} F_{1} d y-F_{2} d x&#10;\end{aligned}&#10;$$&#10;&#10;\end{document}"/>
  <p:tag name="IGUANATEXSIZE" val="10"/>
  <p:tag name="IGUANATEXCURSOR" val="5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66.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860.1425"/>
  <p:tag name="LATEXADDIN" val="\documentclass{article}&#10;\usepackage{amsmath}&#10;\usepackage{mathpazo}&#10;\pagestyle{empty}&#10;\begin{document}&#10;&#10;&#10;$$&#10;\int_{\partial \mathcal{D}} F_{1} d y-F_{2} d x&#10;$$&#10;&#10;\end{document}"/>
  <p:tag name="IGUANATEXSIZE" val="10"/>
  <p:tag name="IGUANATEXCURSOR" val="15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6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317.585"/>
  <p:tag name="LATEXADDIN" val="\documentclass{article}&#10;\usepackage{amsmath}&#10;\usepackage{mathpazo}&#10;\pagestyle{empty}&#10;\begin{document}&#10;&#10;$$&#10;=\iint_{\mathcal{D}}\left(\frac{\partial F_{1}}{\partial x}+\frac{\partial F_{2}}{\partial y}\right) d A&#10;$$&#10;\end{document}"/>
  <p:tag name="IGUANATEXSIZE" val="10"/>
  <p:tag name="IGUANATEXCURSOR" val="2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68.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896.8879"/>
  <p:tag name="LATEXADDIN" val="\documentclass{article}&#10;\usepackage{amsmath}&#10;\usepackage{mathpazo}&#10;\pagestyle{empty}&#10;\begin{document}&#10;&#10;&#10;$$&#10;=\iint_{\mathcal{D}} \operatorname{div}(\mathbf{F}) d A &#10;$$&#10;&#10;&#10;&#10;\end{document}"/>
  <p:tag name="IGUANATEXSIZE" val="10"/>
  <p:tag name="IGUANATEXCURSOR" val="16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69.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1465.317"/>
  <p:tag name="LATEXADDIN" val="\documentclass{article}&#10;\usepackage{amsmath}&#10;\usepackage{mathpazo}&#10;\pagestyle{empty}&#10;\begin{document}&#10;&#10;&#10;$$&#10;\vec{F}(x, y)=\langle -y+x^{8}, x-y^{9}\rangle&#10;$$&#10;&#10;\end{document}"/>
  <p:tag name="IGUANATEXSIZE" val="10"/>
  <p:tag name="IGUANATEXCURSOR" val="15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77.9528"/>
  <p:tag name="ORIGINALWIDTH" val="2005.249"/>
  <p:tag name="LATEXADDIN" val="\documentclass{article}&#10;\usepackage{amsmath}&#10;\usepackage{mathpazo}&#10;\pagestyle{empty}&#10;\begin{document}&#10;&#10;&#10;$$&#10;f(x, y)=\left\{\begin{array}{ll}&#10;\frac{3 x y^{2}}{x^{2}+y^{4}} &amp; \text { if }(x, y) \neq(0,0) \\&#10;0 &amp; \text { if }(x, y)=(0,0)&#10;\end{array}\right.&#10;$$&#10;&#10;\end{document}"/>
  <p:tag name="IGUANATEXSIZE" val="10"/>
  <p:tag name="IGUANATEXCURSOR" val="25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7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041.245"/>
  <p:tag name="LATEXADDIN" val="\documentclass{article}&#10;\usepackage{amsmath}&#10;\usepackage{mathpazo}&#10;\pagestyle{empty}&#10;\begin{document}&#10;&#10;&#10;Pythagoras tree theorem states that the generation $n$ Pythagorean tree has &#10;&#10;\end{document}"/>
  <p:tag name="IGUANATEXSIZE" val="8"/>
  <p:tag name="IGUANATEXCURSOR" val="18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7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886.014"/>
  <p:tag name="LATEXADDIN" val="\documentclass{article}&#10;\usepackage{amsmath}&#10;\usepackage{mathpazo}&#10;\pagestyle{empty}&#10;\begin{document}&#10;&#10;&#10;In each generation, new squares are added along a right angle triangle. &#10;&#10;\end{document}"/>
  <p:tag name="IGUANATEXSIZE" val="8"/>
  <p:tag name="IGUANATEXCURSOR" val="17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72.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4104.987"/>
  <p:tag name="LATEXADDIN" val="\documentclass{article}&#10;\usepackage{amsmath}&#10;\usepackage{mathpazo}&#10;\pagestyle{empty}&#10;\begin{document}&#10;&#10;&#10;If a curve $\mathcal{C}$ traces each of the $\alpha$ square boundaries counter clockwise, what &#10;&#10;\end{document}"/>
  <p:tag name="IGUANATEXSIZE" val="8"/>
  <p:tag name="IGUANATEXCURSOR" val="1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73.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557.555"/>
  <p:tag name="LATEXADDIN" val="\documentclass{article}&#10;\usepackage{amsmath}&#10;\usepackage{mathpazo}&#10;\pagestyle{empty}&#10;\begin{document}&#10;&#10;&#10; line integral, given a vector field below and a $(k-n)!$ generation &#10;&#10;\end{document}"/>
  <p:tag name="IGUANATEXSIZE" val="8"/>
  <p:tag name="IGUANATEXCURSOR" val="16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7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966.6292"/>
  <p:tag name="LATEXADDIN" val="\documentclass{article}&#10;\usepackage{amsmath}&#10;\usepackage{mathpazo}&#10;\pagestyle{empty}&#10;\begin{document}&#10;&#10;&#10;is the value of the&#10;&#10;\end{document}"/>
  <p:tag name="IGUANATEXSIZE" val="8"/>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7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881.1398"/>
  <p:tag name="LATEXADDIN" val="\documentclass{article}&#10;\usepackage{amsmath}&#10;\usepackage{mathpazo}&#10;\pagestyle{empty}&#10;\begin{document}&#10;&#10;&#10;Pythagoras tree:&#10;&#10;\end{document}"/>
  <p:tag name="IGUANATEXSIZE" val="8"/>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76.xml><?xml version="1.0" encoding="utf-8"?>
<p:tagLst xmlns:a="http://schemas.openxmlformats.org/drawingml/2006/main" xmlns:r="http://schemas.openxmlformats.org/officeDocument/2006/relationships" xmlns:p="http://schemas.openxmlformats.org/presentationml/2006/main">
  <p:tag name="OUTPUTDPI" val="1200"/>
  <p:tag name="ORIGINALHEIGHT" val="97.48779"/>
  <p:tag name="ORIGINALWIDTH" val="568.429"/>
  <p:tag name="LATEXADDIN" val="\documentclass{article}&#10;\usepackage{amsmath}&#10;\usepackage{mathpazo}&#10;\pagestyle{empty}&#10;\begin{document}&#10;&#10;&#10;area $n+1$.&#10;&#10;\end{document}"/>
  <p:tag name="IGUANATEXSIZE" val="8"/>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7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110.611"/>
  <p:tag name="LATEXADDIN" val="\documentclass{article}&#10;\usepackage{amsmath}&#10;\usepackage{mathpazo}&#10;\pagestyle{empty}&#10;\begin{document}&#10;&#10;&#10;$\alpha$ square boundaries&#10;&#10;\end{document}"/>
  <p:tag name="IGUANATEXSIZE" val="6"/>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78.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1465.317"/>
  <p:tag name="LATEXADDIN" val="\documentclass{article}&#10;\usepackage{amsmath}&#10;\usepackage{mathpazo}&#10;\pagestyle{empty}&#10;\begin{document}&#10;&#10;&#10;$$&#10;\vec{F}(x, y)=\langle -y+x^{8}, x-y^{9}\rangle&#10;$$&#10;&#10;\end{document}"/>
  <p:tag name="IGUANATEXSIZE" val="8"/>
  <p:tag name="IGUANATEXCURSOR" val="15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7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041.245"/>
  <p:tag name="LATEXADDIN" val="\documentclass{article}&#10;\usepackage{amsmath}&#10;\usepackage{mathpazo}&#10;\pagestyle{empty}&#10;\begin{document}&#10;&#10;&#10;Pythagoras tree theorem states that the generation $n$ Pythagorean tree has &#10;&#10;\end{document}"/>
  <p:tag name="IGUANATEXSIZE" val="8"/>
  <p:tag name="IGUANATEXCURSOR" val="18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715.785"/>
  <p:tag name="LATEXADDIN" val="\documentclass{article}&#10;\usepackage{amsmath}&#10;\usepackage{mathpazo}&#10;\pagestyle{empty}&#10;\begin{document}&#10;&#10;&#10;Determine the points at which the following&#10;function is continuous.&#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80.xml><?xml version="1.0" encoding="utf-8"?>
<p:tagLst xmlns:a="http://schemas.openxmlformats.org/drawingml/2006/main" xmlns:r="http://schemas.openxmlformats.org/officeDocument/2006/relationships" xmlns:p="http://schemas.openxmlformats.org/presentationml/2006/main">
  <p:tag name="OUTPUTDPI" val="1200"/>
  <p:tag name="ORIGINALHEIGHT" val="97.48779"/>
  <p:tag name="ORIGINALWIDTH" val="568.429"/>
  <p:tag name="LATEXADDIN" val="\documentclass{article}&#10;\usepackage{amsmath}&#10;\usepackage{mathpazo}&#10;\pagestyle{empty}&#10;\begin{document}&#10;&#10;&#10;area $n+1$.&#10;&#10;\end{document}"/>
  <p:tag name="IGUANATEXSIZE" val="8"/>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8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886.014"/>
  <p:tag name="LATEXADDIN" val="\documentclass{article}&#10;\usepackage{amsmath}&#10;\usepackage{mathpazo}&#10;\pagestyle{empty}&#10;\begin{document}&#10;&#10;&#10;In each generation, new squares are added along a right angle triangle. &#10;&#10;\end{document}"/>
  <p:tag name="IGUANATEXSIZE" val="8"/>
  <p:tag name="IGUANATEXCURSOR" val="17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8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222.722"/>
  <p:tag name="LATEXADDIN" val="\documentclass{article}&#10;\usepackage{amsmath}&#10;\usepackage{mathpazo}&#10;\pagestyle{empty}&#10;\begin{document}&#10;&#10;$$&#10;\oint_{\partial D} F_1 d x+ F_2 d y&#10; = \iint_{\mathcal{D}}\left(\frac{\partial F_{2}}{\partial x}-\frac{\partial F_{1}}{\partial y}\right) d A&#10;$$&#10;&#10;\end{document}"/>
  <p:tag name="IGUANATEXSIZE" val="8"/>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8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92.576"/>
  <p:tag name="LATEXADDIN" val="\documentclass{article}&#10;\usepackage{amsmath}&#10;\usepackage{mathpazo}&#10;\pagestyle{empty}&#10;\begin{document}&#10;&#10;&#10;$$&#10;curl_z(\vec F) =\left(\frac{\partial F_{2}}{\partial x}-\frac{\partial F_{1}}{\partial y}\right) = \frac{\partial}{\partial x}\left(x-y^{9}\right)-\frac{\partial}{\partial y}\left(-y+x^{8}\right)=2&#10;$$&#10;&#10;\end{document}"/>
  <p:tag name="IGUANATEXSIZE" val="8"/>
  <p:tag name="IGUANATEXCURSOR" val="20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8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1502.062"/>
  <p:tag name="LATEXADDIN" val="\documentclass{article}&#10;\usepackage{amsmath}&#10;\usepackage{mathpazo}&#10;\pagestyle{empty}&#10;\begin{document}&#10;&#10;$$&#10;\oint_{\partial D} F_1 d x+ F_2 d y&#10; = \iint_{\mathcal{D}} 2 d A&#10;$$&#10;&#10;\end{document}"/>
  <p:tag name="IGUANATEXSIZE" val="8"/>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8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966.6292"/>
  <p:tag name="LATEXADDIN" val="\documentclass{article}&#10;\usepackage{amsmath}&#10;\usepackage{mathpazo}&#10;\pagestyle{empty}&#10;\begin{document}&#10;&#10;&#10;is the value of the&#10;&#10;\end{document}"/>
  <p:tag name="IGUANATEXSIZE" val="8"/>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86.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465.317"/>
  <p:tag name="LATEXADDIN" val="\documentclass{article}&#10;\usepackage{amsmath}&#10;\usepackage{mathpazo}&#10;\pagestyle{empty}&#10;\begin{document}&#10;&#10;&#10;$$&#10;\text { The curl of } \vec{F} \text { is constant } 2 \text { . }&#10;$$&#10;&#10;\end{document}"/>
  <p:tag name="IGUANATEXSIZE" val="6"/>
  <p:tag name="IGUANATEXCURSOR" val="17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87.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2638.17"/>
  <p:tag name="LATEXADDIN" val="\documentclass{article}&#10;\usepackage{amsmath}&#10;\usepackage{mathpazo}&#10;\pagestyle{empty}&#10;\begin{document}&#10;&#10;$$&#10; = 2\cdot \iint_{\mathcal{D}} d A = 2 \cdot ((k-n)! + 1) = 2 (k-n)! + 2 &#10;$$&#10;&#10;\end{document}"/>
  <p:tag name="IGUANATEXSIZE" val="8"/>
  <p:tag name="IGUANATEXCURSOR" val="17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88.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4104.987"/>
  <p:tag name="LATEXADDIN" val="\documentclass{article}&#10;\usepackage{amsmath}&#10;\usepackage{mathpazo}&#10;\pagestyle{empty}&#10;\begin{document}&#10;&#10;&#10;If a curve $\mathcal{C}$ traces each of the $\alpha$ square boundaries counter clockwise, what &#10;&#10;\end{document}"/>
  <p:tag name="IGUANATEXSIZE" val="8"/>
  <p:tag name="IGUANATEXCURSOR" val="1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89.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1485.564"/>
  <p:tag name="LATEXADDIN" val="\documentclass{article}&#10;\usepackage{amsmath}&#10;\usepackage{mathpazo}&#10;\pagestyle{empty}&#10;\begin{document}&#10;&#10;$$&#10;A = \iint_{\mathcal{D}} d A = (k-n)! + 1&#10;$$&#10;&#10;\end{document}"/>
  <p:tag name="IGUANATEXSIZE" val="8"/>
  <p:tag name="IGUANATEXCURSOR" val="105"/>
  <p:tag name="TRANSPARENCY" val="True"/>
  <p:tag name="FILENAME" val=""/>
  <p:tag name="LATEXENGINEID" val="0"/>
  <p:tag name="TEMPFOLDER" val="C:\Users\dohkl\Desktop\AEW Folder\"/>
  <p:tag name="LATEXFORMHEIGHT" val="308.25"/>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77.9528"/>
  <p:tag name="ORIGINALWIDTH" val="2005.249"/>
  <p:tag name="LATEXADDIN" val="\documentclass{article}&#10;\usepackage{amsmath}&#10;\usepackage{mathpazo}&#10;\pagestyle{empty}&#10;\begin{document}&#10;&#10;&#10;$$&#10;f(x, y)=\left\{\begin{array}{ll}&#10;\frac{3 x y^{2}}{x^{2}+y^{4}} &amp; \text { if }(x, y) \neq(0,0) \\&#10;0 &amp; \text { if }(x, y)=(0,0)&#10;\end{array}\right.&#10;$$&#10;&#10;\end{document}"/>
  <p:tag name="IGUANATEXSIZE" val="10"/>
  <p:tag name="IGUANATEXCURSOR" val="25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90.xml><?xml version="1.0" encoding="utf-8"?>
<p:tagLst xmlns:a="http://schemas.openxmlformats.org/drawingml/2006/main" xmlns:r="http://schemas.openxmlformats.org/officeDocument/2006/relationships" xmlns:p="http://schemas.openxmlformats.org/presentationml/2006/main">
  <p:tag name="OUTPUTDPI" val="1200"/>
  <p:tag name="ORIGINALHEIGHT" val="98.98764"/>
  <p:tag name="ORIGINALWIDTH" val="545.1818"/>
  <p:tag name="LATEXADDIN" val="\documentclass{article}&#10;\usepackage{amsmath}&#10;\usepackage{mathpazo}&#10;\pagestyle{empty}&#10;\begin{document}&#10;&#10;$$&#10;A = n+1&#10;$$&#10;&#10;\end{document}"/>
  <p:tag name="IGUANATEXSIZE" val="8"/>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9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881.1398"/>
  <p:tag name="LATEXADDIN" val="\documentclass{article}&#10;\usepackage{amsmath}&#10;\usepackage{mathpazo}&#10;\pagestyle{empty}&#10;\begin{document}&#10;&#10;&#10;Pythagoras tree:&#10;&#10;\end{document}"/>
  <p:tag name="IGUANATEXSIZE" val="8"/>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92.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557.555"/>
  <p:tag name="LATEXADDIN" val="\documentclass{article}&#10;\usepackage{amsmath}&#10;\usepackage{mathpazo}&#10;\pagestyle{empty}&#10;\begin{document}&#10;&#10;&#10; line integral, given a vector field below and a $(k-n)!$ generation &#10;&#10;\end{document}"/>
  <p:tag name="IGUANATEXSIZE" val="8"/>
  <p:tag name="IGUANATEXCURSOR" val="16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93.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701.912"/>
  <p:tag name="LATEXADDIN" val="\documentclass{article}&#10;\usepackage{amsmath}&#10;\usepackage{mathpazo}&#10;\pagestyle{empty}&#10;\begin{document}&#10;&#10;&#10;$$&#10;\text { Use Green's Theorem to evaluate } \int_{C} x^{2} y^{2} d x+\left(y x^{3}+y^{2}\right) d y \text { where } C \text { is shown below. }&#10;$$&#10;&#10;\end{document}"/>
  <p:tag name="IGUANATEXSIZE" val="8"/>
  <p:tag name="IGUANATEXCURSOR" val="2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9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701.912"/>
  <p:tag name="LATEXADDIN" val="\documentclass{article}&#10;\usepackage{amsmath}&#10;\usepackage{mathpazo}&#10;\pagestyle{empty}&#10;\begin{document}&#10;&#10;&#10;$$&#10;\text { Use Green's Theorem to evaluate } \int_{C} x^{2} y^{2} d x+\left(y x^{3}+y^{2}\right) d y \text { where } C \text { is shown below. }&#10;$$&#10;&#10;\end{document}"/>
  <p:tag name="IGUANATEXSIZE" val="8"/>
  <p:tag name="IGUANATEXCURSOR" val="2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9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104.237"/>
  <p:tag name="LATEXADDIN" val="\documentclass{article}&#10;\usepackage{amsmath}&#10;\usepackage{mathpazo}&#10;\pagestyle{empty}&#10;\begin{document}&#10;&#10;&#10;Since the curve has a clockwise direction (-), we can’t use Green’s Theorem &#10;&#10;\end{document}"/>
  <p:tag name="IGUANATEXSIZE" val="10"/>
  <p:tag name="IGUANATEXCURSOR" val="1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9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26.547"/>
  <p:tag name="LATEXADDIN" val="\documentclass{article}&#10;\usepackage{amsmath}&#10;\usepackage{mathpazo}&#10;\pagestyle{empty}&#10;\begin{document}&#10;&#10;&#10;to evaluate the given integral.&#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9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155.23"/>
  <p:tag name="LATEXADDIN" val="\documentclass{article}&#10;\usepackage{amsmath}&#10;\usepackage{mathpazo}&#10;\pagestyle{empty}&#10;\begin{document}&#10;&#10;&#10;$$&#10;\text { If } C \text { has the negative orientation then }-C \text { will have the positive orientation }&#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98.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3261.342"/>
  <p:tag name="LATEXADDIN" val="\documentclass{article}&#10;\usepackage{amsmath}&#10;\usepackage{mathpazo}&#10;\pagestyle{empty}&#10;\begin{document}&#10;&#10;$$&#10;\int\limits_{C}{{{x^2}{y^2}\,dx + \left( {y{x^3} + {y^2}} \right)\,dy}} =  - \int\limits_{{ - C}}{{{x^2}{y^2}\,dx + \left( {y{x^3} + {y^2}} \right)\,dy}}&#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29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220.098"/>
  <p:tag name="LATEXADDIN" val="\documentclass{article}&#10;\usepackage{amsmath}&#10;\usepackage{mathpazo}&#10;\pagestyle{empty}&#10;\begin{document}&#10;&#10;&#10;Thus we can use Green’s Theorem to compute the value of &#10;&#10;\end{document}"/>
  <p:tag name="IGUANATEXSIZE" val="10"/>
  <p:tag name="IGUANATEXCURSOR" val="16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2663.667"/>
  <p:tag name="LATEXADDIN" val="\documentclass{article}&#10;\usepackage{amsmath}&#10;\usepackage{mathpazo}&#10;\pagestyle{empty}&#10;\begin{document}&#10;&#10;The triangle spanned by $\mathbf{v}$ and $\mathbf{w}$ has area $\frac{\|\mathbf{v} \times \mathbf{w}\|}{2}$&#10;&#10;&#10;\end{document}"/>
  <p:tag name="IGUANATEXSIZE" val="10"/>
  <p:tag name="IGUANATEXCURSOR" val="2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885.264"/>
  <p:tag name="LATEXADDIN" val="\documentclass{article}&#10;\usepackage{amsmath}&#10;\usepackage{mathpazo}&#10;\pagestyle{empty}&#10;\begin{document}&#10;&#10;&#10;The function above is a rational function, so it is continous everywhere&#10;&#10;\end{document}"/>
  <p:tag name="IGUANATEXSIZE" val="10"/>
  <p:tag name="IGUANATEXCURSOR" val="17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0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213.348"/>
  <p:tag name="LATEXADDIN" val="\documentclass{article}&#10;\usepackage{amsmath}&#10;\usepackage{mathpazo}&#10;\pagestyle{empty}&#10;\begin{document}&#10;&#10;&#10;the following integral:&#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01.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1514.061"/>
  <p:tag name="LATEXADDIN" val="\documentclass{article}&#10;\usepackage{amsmath}&#10;\usepackage{mathpazo}&#10;\pagestyle{empty}&#10;\begin{document}&#10;&#10;$$&#10;\int\limits_{{ - C}}{{{x^2}{y^2}\,dx + \left( {y{x^3} + {y^2}} \right)\,dy}}&#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0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715.036"/>
  <p:tag name="LATEXADDIN" val="\documentclass{article}&#10;\usepackage{amsmath}&#10;\usepackage{mathpazo}&#10;\pagestyle{empty}&#10;\begin{document}&#10;&#10;$$&#10;F_1 = {x^2}{y^2}\hspace{0.25in}\hspace{0.25in} F_2 = y{x^3} + {y^2}&#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03.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3484.814"/>
  <p:tag name="LATEXADDIN" val="\documentclass{article}&#10;\usepackage{amsmath}&#10;\usepackage{mathpazo}&#10;\pagestyle{empty}&#10;\begin{document}&#10;&#10;$$&#10;\int\limits_{{ - C}}{{{x^2}{y^2}\,dx + \left( {y{x^3} + {y^2}} \right)\,dy}} = \iint\limits_{D}{{3y{x^2} - 2y{x^2}\,dA}} = \iint\limits_{D}{{y{x^2}\,dA}}&#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0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50.581"/>
  <p:tag name="LATEXADDIN" val="\documentclass{article}&#10;\usepackage{amsmath}&#10;\usepackage{mathpazo}&#10;\pagestyle{empty}&#10;\begin{document}&#10;&#10;&#10;Apply Green's Theorem:&#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05.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2784.402"/>
  <p:tag name="LATEXADDIN" val="\documentclass{article}&#10;\usepackage{amsmath}&#10;\usepackage{mathpazo}&#10;\pagestyle{empty}&#10;\begin{document}&#10;&#10;&#10;Using the point slope formula: $y-y_{0}=m\left(x-x_{0}\right)$&#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06.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791.1511"/>
  <p:tag name="LATEXADDIN" val="\documentclass{article}&#10;\usepackage{amsmath}&#10;\usepackage{mathpazo}&#10;\pagestyle{empty}&#10;\begin{document}&#10;&#10;$$&#10;\begin{array}{c}0 \le x \le 4\\ \displaystyle   - 2x \le y \le \frac{1}{2}x\end{array}&#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0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701.912"/>
  <p:tag name="LATEXADDIN" val="\documentclass{article}&#10;\usepackage{amsmath}&#10;\usepackage{mathpazo}&#10;\pagestyle{empty}&#10;\begin{document}&#10;&#10;&#10;$$&#10;\text { Use Green's Theorem to evaluate } \int_{C} x^{2} y^{2} d x+\left(y x^{3}+y^{2}\right) d y \text { where } C \text { is shown below. }&#10;$$&#10;&#10;\end{document}"/>
  <p:tag name="IGUANATEXSIZE" val="8"/>
  <p:tag name="IGUANATEXCURSOR" val="2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08.xml><?xml version="1.0" encoding="utf-8"?>
<p:tagLst xmlns:a="http://schemas.openxmlformats.org/drawingml/2006/main" xmlns:r="http://schemas.openxmlformats.org/officeDocument/2006/relationships" xmlns:p="http://schemas.openxmlformats.org/presentationml/2006/main">
  <p:tag name="OUTPUTDPI" val="1200"/>
  <p:tag name="ORIGINALHEIGHT" val="1869.516"/>
  <p:tag name="ORIGINALWIDTH" val="2639.67"/>
  <p:tag name="LATEXADDIN" val="\documentclass{article}&#10;\usepackage{amsmath}&#10;\usepackage{mathpazo}&#10;\pagestyle{empty}&#10;\begin{document}&#10;&#10;&#10;\begin{align*}\int\limits_{{ - C}}{{{x^2}{y^2}\,dx + \left( {y{x^3} + {y^2}} \right)\,dy}} &amp; = \iint\limits_{D}{{y{x^2}\,dA}}\\ &amp;  = \int_{0}^{4}{{\int_{{ - 2x}}^{{\frac{1}{2}x}}{{y{x^2}\,dy}}\,dx}}\\ &amp;  = \int_{0}^{4}{{\left. {\frac{1}{2}{y^2}{x^2}} \right|_{ - 2x}^{\frac{1}{2}x}\,dx}}\\ &amp;  = \int_{0}^{4}{{ - \frac{{15}}{8}{x^4}\,dx}}\\ &amp;  = \left. { - \frac{{3{x^5}}}{8}} \right|_0^4 =  -384\end{align*}&#10;&#10;\end{document}"/>
  <p:tag name="IGUANATEXSIZE" val="10"/>
  <p:tag name="IGUANATEXCURSOR" val="49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09.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3619.797"/>
  <p:tag name="LATEXADDIN" val="\documentclass{article}&#10;\usepackage{amsmath}&#10;\usepackage{mathpazo}&#10;\pagestyle{empty}&#10;\begin{document}&#10;&#10;$$&#10;\int\limits_{C}{{{x^2}{y^2}\,dx + \left( {y{x^3} + {y^2}} \right)\,dy}} =  - \int\limits_{{ - C}}{{{x^2}{y^2}\,dx + \left( {y{x^3} + {y^2}} \right)\,dy}} =384&#10;$$&#10;&#10;\end{document}"/>
  <p:tag name="IGUANATEXSIZE" val="10"/>
  <p:tag name="IGUANATEXCURSOR" val="26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952.756"/>
  <p:tag name="LATEXADDIN" val="\documentclass{article}&#10;\usepackage{amsmath}&#10;\usepackage{mathpazo}&#10;\pagestyle{empty}&#10;\begin{document}&#10;&#10;the origin by defintion. We must check the origin so that $f(0,0) = 0$ and&#10;&#10;\end{document}"/>
  <p:tag name="IGUANATEXSIZE" val="10"/>
  <p:tag name="IGUANATEXCURSOR" val="17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1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397.075"/>
  <p:tag name="LATEXADDIN" val="\documentclass{article}&#10;\usepackage{amsmath}&#10;\usepackage{mathpazo}&#10;\pagestyle{empty}&#10;\begin{document}&#10;&#10;&#10;$$&#10;\text { Using the relationship between the integrals over } C \text { and }-C:&#10;$$&#10;&#10;\end{document}"/>
  <p:tag name="IGUANATEXSIZE" val="10"/>
  <p:tag name="IGUANATEXCURSOR" val="14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11.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3602.55"/>
  <p:tag name="LATEXADDIN" val="\documentclass{article}&#10;\usepackage{amsmath}&#10;\usepackage{mathpazo}&#10;\pagestyle{empty}&#10;\begin{document}&#10;&#10;&#10;$$&#10;\text { Calculate the outward flux of the vector field } \mathbf{F}(x, y)=2 e^{x y} \mathbf{i}+y^{3} \mathbf{j}&#10;$$&#10;&#10;\end{document}"/>
  <p:tag name="IGUANATEXSIZE" val="10"/>
  <p:tag name="IGUANATEXCURSOR" val="2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1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231.346"/>
  <p:tag name="LATEXADDIN" val="\documentclass{article}&#10;\usepackage{amsmath}&#10;\usepackage{mathpazo}&#10;\pagestyle{empty}&#10;\begin{document}&#10;&#10;&#10;$$&#10;\text { across the square bounded by the lines } x=\pm 1 \text { and } y=\pm 1&#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1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3602.55"/>
  <p:tag name="LATEXADDIN" val="\documentclass{article}&#10;\usepackage{amsmath}&#10;\usepackage{mathpazo}&#10;\pagestyle{empty}&#10;\begin{document}&#10;&#10;&#10;$$&#10;\text { Calculate the outward flux of the vector field } \mathbf{F}(x, y)=2 e^{x y} \mathbf{i}+y^{3} \mathbf{j}&#10;$$&#10;&#10;\end{document}"/>
  <p:tag name="IGUANATEXSIZE" val="10"/>
  <p:tag name="IGUANATEXCURSOR" val="2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1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231.346"/>
  <p:tag name="LATEXADDIN" val="\documentclass{article}&#10;\usepackage{amsmath}&#10;\usepackage{mathpazo}&#10;\pagestyle{empty}&#10;\begin{document}&#10;&#10;&#10;$$&#10;\text { across the square bounded by the lines } x=\pm 1 \text { and } y=\pm 1&#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1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31.121"/>
  <p:tag name="LATEXADDIN" val="\documentclass{article}&#10;\usepackage{amsmath}&#10;\usepackage{mathpazo}&#10;\pagestyle{empty}&#10;\begin{document}&#10;&#10;&#10;$$&#10;F_1 =2 e^{x y} \quad F_2 =y^{3}&#10;$$&#10;&#10;\end{document}"/>
  <p:tag name="IGUANATEXSIZE" val="10"/>
  <p:tag name="IGUANATEXCURSOR" val="1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16.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802.025"/>
  <p:tag name="LATEXADDIN" val="\documentclass{article}&#10;\usepackage{amsmath}&#10;\usepackage{mathpazo}&#10;\pagestyle{empty}&#10;\begin{document}&#10;&#10;&#10;$$&#10;\operatorname{div} \mathbf{F}=\frac{\partial F_{1}}{\partial x}+\frac{\partial F_{2}}{\partial y}= 2 y e^{x y}+3 y^{2}&#10;$$&#10;&#10;\end{document}"/>
  <p:tag name="IGUANATEXSIZE" val="10"/>
  <p:tag name="IGUANATEXCURSOR" val="2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17.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3185.602"/>
  <p:tag name="LATEXADDIN" val="\documentclass{article}&#10;\usepackage{amsmath}&#10;\usepackage{mathpazo}&#10;\pagestyle{empty}&#10;\begin{document}&#10;&#10;&#10;$$&#10;\oint_{\partial \mathcal{D}} \mathbf{F} \cdot \mathbf{n} d s=\iint_{\mathcal{D}} \operatorname{div}(\mathbf{F}) d A =\int_{-1}^{1} \int_{-1}^{1}\left(2 y e^{x y}+3 y^{2}\right) d x d y&#10;$$&#10;&#10;\end{document}"/>
  <p:tag name="IGUANATEXSIZE" val="10"/>
  <p:tag name="IGUANATEXCURSOR" val="29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18.xml><?xml version="1.0" encoding="utf-8"?>
<p:tagLst xmlns:a="http://schemas.openxmlformats.org/drawingml/2006/main" xmlns:r="http://schemas.openxmlformats.org/officeDocument/2006/relationships" xmlns:p="http://schemas.openxmlformats.org/presentationml/2006/main">
  <p:tag name="OUTPUTDPI" val="1200"/>
  <p:tag name="ORIGINALHEIGHT" val="94.48819"/>
  <p:tag name="ORIGINALWIDTH" val="1031.121"/>
  <p:tag name="LATEXADDIN" val="\documentclass{article}&#10;\usepackage{amsmath}&#10;\usepackage{mathpazo}&#10;\pagestyle{empty}&#10;\begin{document}&#10;&#10;Closed curve! $\implies$&#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19.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3125.609"/>
  <p:tag name="LATEXADDIN" val="\documentclass{article}&#10;\usepackage{amsmath}&#10;\usepackage{mathpazo}&#10;\pagestyle{empty}&#10;\begin{document}&#10;&#10;&#10;$$&#10;=\int_{-1}^{1}\left(2 e^{y}+6 y^{2}-2 e^{-y}\right) d y=\left[2 e^{y}+2 y^{3}+2 e^{-y}\right]_{-1}^{1}=4&#10;$$&#10;&#10;\end{document}"/>
  <p:tag name="IGUANATEXSIZE" val="10"/>
  <p:tag name="IGUANATEXCURSOR" val="2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350.9561"/>
  <p:tag name="LATEXADDIN" val="\documentclass{article}&#10;\usepackage{amsmath}&#10;\usepackage{mathpazo}&#10;\pagestyle{empty}&#10;\begin{document}&#10;&#10;&#10; except &#10;&#10;\end{document}"/>
  <p:tag name="IGUANATEXSIZE" val="10"/>
  <p:tag name="IGUANATEXCURSOR" val="1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2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064.492"/>
  <p:tag name="LATEXADDIN" val="\documentclass{article}&#10;\usepackage{amsmath}&#10;\usepackage{mathpazo}&#10;\pagestyle{empty}&#10;\begin{document}&#10;&#10;&#10;We teach an AI to recognize objects and ask to match the pictures with the&#10;&#10;\end{document}"/>
  <p:tag name="IGUANATEXSIZE" val="10"/>
  <p:tag name="IGUANATEXCURSOR" val="17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2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49.119"/>
  <p:tag name="LATEXADDIN" val="\documentclass{article}&#10;\usepackage{amsmath}&#10;\usepackage{mathpazo}&#10;\pagestyle{empty}&#10;\begin{document}&#10;&#10;&#10;parametric surface. &#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2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283.09"/>
  <p:tag name="LATEXADDIN" val="\documentclass{article}&#10;\usepackage{amsmath}&#10;\usepackage{mathpazo}&#10;\pagestyle{empty}&#10;\begin{document}&#10;&#10;Do the job for the AI and match the parametrizations which &#10;&#10;\end{document}"/>
  <p:tag name="IGUANATEXSIZE" val="10"/>
  <p:tag name="IGUANATEXCURSOR" val="16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2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303.337"/>
  <p:tag name="LATEXADDIN" val="\documentclass{article}&#10;\usepackage{amsmath}&#10;\usepackage{mathpazo}&#10;\pagestyle{empty}&#10;\begin{document}&#10;&#10;&#10;In each case, the parameters (u, v) range over some region R &#10;&#10;\end{document}"/>
  <p:tag name="IGUANATEXSIZE" val="10"/>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2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166.854"/>
  <p:tag name="LATEXADDIN" val="\documentclass{article}&#10;\usepackage{amsmath}&#10;\usepackage{mathpazo}&#10;\pagestyle{empty}&#10;\begin{document}&#10;&#10;&#10;best suit the surfaces. &#10;&#10;\end{document}"/>
  <p:tag name="IGUANATEXSIZE" val="10"/>
  <p:tag name="IGUANATEXCURSOR" val="1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2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522.31"/>
  <p:tag name="LATEXADDIN" val="\documentclass{article}&#10;\usepackage{amsmath}&#10;\usepackage{mathpazo}&#10;\pagestyle{empty}&#10;\begin{document}&#10;&#10;which are not given as it is irrelevant for the matching task here.&#10;&#10;&#10;\end{document}"/>
  <p:tag name="IGUANATEXSIZE" val="10"/>
  <p:tag name="IGUANATEXCURSOR" val="17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26.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2648.669"/>
  <p:tag name="LATEXADDIN" val="\documentclass{article}&#10;\usepackage{amsmath}&#10;\usepackage{mathpazo}&#10;\pagestyle{empty}&#10;\begin{document}&#10;&#10;\begin{flushleft}&#10;1) $\vec{G}(u, v)=(\sin (v) \cos (u), \sin (v) \sin (u), \cos (v))$ \\&#10;2) $\vec{G}(u, v)=\left(u, v, \sin \left(u^{2}+v^{2}\right)\right)$ \\&#10;3) $\vec{G}(u, v)=((1-u) \cos (v),(1-u) \sin (v), u)$ \\&#10;4) $\vec{G}(u, v)=(\cos (v), \sin (v),(1-u))$ \\&#10;5) $\vec{G}(u, v)=((1-u), v, 1)$ \\&#10;\end{flushleft}&#10;\end{document}"/>
  <p:tag name="IGUANATEXSIZE" val="8"/>
  <p:tag name="IGUANATEXCURSOR" val="37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2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064.492"/>
  <p:tag name="LATEXADDIN" val="\documentclass{article}&#10;\usepackage{amsmath}&#10;\usepackage{mathpazo}&#10;\pagestyle{empty}&#10;\begin{document}&#10;&#10;&#10;We teach an AI to recognize objects and ask to match the pictures with the&#10;&#10;\end{document}"/>
  <p:tag name="IGUANATEXSIZE" val="10"/>
  <p:tag name="IGUANATEXCURSOR" val="17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2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49.119"/>
  <p:tag name="LATEXADDIN" val="\documentclass{article}&#10;\usepackage{amsmath}&#10;\usepackage{mathpazo}&#10;\pagestyle{empty}&#10;\begin{document}&#10;&#10;&#10;parametric surface. &#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2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283.09"/>
  <p:tag name="LATEXADDIN" val="\documentclass{article}&#10;\usepackage{amsmath}&#10;\usepackage{mathpazo}&#10;\pagestyle{empty}&#10;\begin{document}&#10;&#10;Do the job for the AI and match the parametrizations which &#10;&#10;\end{document}"/>
  <p:tag name="IGUANATEXSIZE" val="10"/>
  <p:tag name="IGUANATEXCURSOR" val="16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617.1729"/>
  <p:tag name="LATEXADDIN" val="\documentclass{article}&#10;\usepackage{amsmath}&#10;\usepackage{mathpazo}&#10;\pagestyle{empty}&#10;\begin{document}&#10;&#10;&#10;limit exists.&#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3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303.337"/>
  <p:tag name="LATEXADDIN" val="\documentclass{article}&#10;\usepackage{amsmath}&#10;\usepackage{mathpazo}&#10;\pagestyle{empty}&#10;\begin{document}&#10;&#10;&#10;In each case, the parameters (u, v) range over some region R &#10;&#10;\end{document}"/>
  <p:tag name="IGUANATEXSIZE" val="10"/>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31.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166.854"/>
  <p:tag name="LATEXADDIN" val="\documentclass{article}&#10;\usepackage{amsmath}&#10;\usepackage{mathpazo}&#10;\pagestyle{empty}&#10;\begin{document}&#10;&#10;&#10;best suit the surfaces. &#10;&#10;\end{document}"/>
  <p:tag name="IGUANATEXSIZE" val="10"/>
  <p:tag name="IGUANATEXCURSOR" val="1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3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522.31"/>
  <p:tag name="LATEXADDIN" val="\documentclass{article}&#10;\usepackage{amsmath}&#10;\usepackage{mathpazo}&#10;\pagestyle{empty}&#10;\begin{document}&#10;&#10;which are not given as it is irrelevant for the matching task here.&#10;&#10;&#10;\end{document}"/>
  <p:tag name="IGUANATEXSIZE" val="10"/>
  <p:tag name="IGUANATEXCURSOR" val="17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33.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2648.669"/>
  <p:tag name="LATEXADDIN" val="\documentclass{article}&#10;\usepackage{amsmath}&#10;\usepackage{mathpazo}&#10;\pagestyle{empty}&#10;\begin{document}&#10;&#10;\begin{flushleft}&#10;1) $\vec{G}(u, v)=(\sin (v) \cos (u), \sin (v) \sin (u), \cos (v))$ \\&#10;2) $\vec{G}(u, v)=\left(u, v, \sin \left(u^{2}+v^{2}\right)\right)$ \\&#10;3) $\vec{G}(u, v)=((1-u) \cos (v),(1-u) \sin (v), u)$ \\&#10;4) $\vec{G}(u, v)=(\cos (v), \sin (v),(1-u))$ \\&#10;5) $\vec{G}(u, v)=((1-u), v, 1)$ \\&#10;\end{flushleft}&#10;\end{document}"/>
  <p:tag name="IGUANATEXSIZE" val="8"/>
  <p:tag name="IGUANATEXCURSOR" val="37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34.xml><?xml version="1.0" encoding="utf-8"?>
<p:tagLst xmlns:a="http://schemas.openxmlformats.org/drawingml/2006/main" xmlns:r="http://schemas.openxmlformats.org/officeDocument/2006/relationships" xmlns:p="http://schemas.openxmlformats.org/presentationml/2006/main">
  <p:tag name="OUTPUTDPI" val="1200"/>
  <p:tag name="ORIGINALHEIGHT" val="982.3771"/>
  <p:tag name="ORIGINALWIDTH" val="3001.875"/>
  <p:tag name="LATEXADDIN" val="\documentclass{article}&#10;\usepackage{amsmath}&#10;\usepackage{mathpazo}&#10;\pagestyle{empty}&#10;\begin{document}&#10;&#10;\begin{flushleft}&#10;1) $\vec{G}(u, v)= u \cos v \mathbf{i}+u \sin v \mathbf{j}+v \mathbf{k} $ \\&#10;2) $\vec{G}(u, v)= u \cos v \mathbf{i}+u \sin v \mathbf{j}+\sin u \mathbf{k}, \quad-\pi \le u \leq \pi $ \\&#10;3) $\vec{G}(u, v)=\sin v \mathbf{i}+\cos u \sin 2 v \mathbf{j}+\sin u \sin 2 v \mathbf{k}$ \\&#10;4) $\vec{G}(u, v)= $ \\&#10;5) $\vec{G}(u, v)= \cos ^{3} u \cos ^{3} v \mathbf{i}+ \sin ^{3} u \cos ^{3} v \mathbf{j}+ \sin ^{3} v \mathbf{k}$ \\&#10;6) $\vec{G}(u, v)= (1-|u|) \cos v \mathbf{i}+ (1-|u|) \sin v \mathbf{j}+ u \mathbf{k}$ \\&#10;&#10;\end{flushleft}&#10;\end{document}"/>
  <p:tag name="IGUANATEXSIZE" val="8"/>
  <p:tag name="IGUANATEXCURSOR" val="4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3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700.038"/>
  <p:tag name="LATEXADDIN" val="\documentclass{article}&#10;\usepackage{amsmath}&#10;\usepackage{mathpazo}&#10;\pagestyle{empty}&#10;\begin{document}&#10;&#10;&#10;After reinforcement learning, the AI can successfully match a range &#10;&#10;\end{document}"/>
  <p:tag name="IGUANATEXSIZE" val="10"/>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3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300.337"/>
  <p:tag name="LATEXADDIN" val="\documentclass{article}&#10;\usepackage{amsmath}&#10;\usepackage{mathpazo}&#10;\pagestyle{empty}&#10;\begin{document}&#10;&#10;&#10;However, the AI has difficulty matching complex equations. &#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3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97.4128"/>
  <p:tag name="LATEXADDIN" val="\documentclass{article}&#10;\usepackage{amsmath}&#10;\usepackage{mathpazo}&#10;\pagestyle{empty}&#10;\begin{document}&#10;&#10;&#10;of equations. &#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3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340.457"/>
  <p:tag name="LATEXADDIN" val="\documentclass{article}&#10;\usepackage{amsmath}&#10;\usepackage{mathpazo}&#10;\pagestyle{empty}&#10;\begin{document}&#10;&#10;&#10;for the AI and match the parametrizations.&#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3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938.1328"/>
  <p:tag name="LATEXADDIN" val="\documentclass{article}&#10;\usepackage{amsmath}&#10;\usepackage{mathpazo}&#10;\pagestyle{empty}&#10;\begin{document}&#10;&#10;&#10;Again, do the job &#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17.2103"/>
  <p:tag name="ORIGINALWIDTH" val="925.3843"/>
  <p:tag name="LATEXADDIN" val="\documentclass{article}&#10;\usepackage{amsmath}&#10;\usepackage{mathpazo}&#10;\pagestyle{empty}&#10;\begin{document}&#10;&#10;&#10;$$&#10;\lim _{(x, y) \rightarrow(0,0)} \frac{3 x y^{2}}{x^{2}+y^{4}}&#10;$$&#10;&#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40.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4226.472"/>
  <p:tag name="LATEXADDIN" val="\documentclass{article}&#10;\usepackage{amsmath}&#10;\usepackage{mathpazo}&#10;\pagestyle{empty}&#10;\begin{document}&#10;&#10;&#10;$(1-u)(3+\cos v) \cos 4 \pi u \mathbf{i}+ (1-u)(3+\cos v) \sin 4 \pi u \mathbf{j}+ (3 u+(1-u) \sin v ) \mathbf{k}$&#10;&#10;\end{document}"/>
  <p:tag name="IGUANATEXSIZE" val="8"/>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4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300.337"/>
  <p:tag name="LATEXADDIN" val="\documentclass{article}&#10;\usepackage{amsmath}&#10;\usepackage{mathpazo}&#10;\pagestyle{empty}&#10;\begin{document}&#10;&#10;&#10;However, the AI has difficulty matching complex equations. &#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4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938.1328"/>
  <p:tag name="LATEXADDIN" val="\documentclass{article}&#10;\usepackage{amsmath}&#10;\usepackage{mathpazo}&#10;\pagestyle{empty}&#10;\begin{document}&#10;&#10;&#10;Again, do the job &#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43.xml><?xml version="1.0" encoding="utf-8"?>
<p:tagLst xmlns:a="http://schemas.openxmlformats.org/drawingml/2006/main" xmlns:r="http://schemas.openxmlformats.org/officeDocument/2006/relationships" xmlns:p="http://schemas.openxmlformats.org/presentationml/2006/main">
  <p:tag name="OUTPUTDPI" val="1200"/>
  <p:tag name="ORIGINALHEIGHT" val="982.3771"/>
  <p:tag name="ORIGINALWIDTH" val="3001.875"/>
  <p:tag name="LATEXADDIN" val="\documentclass{article}&#10;\usepackage{amsmath}&#10;\usepackage{mathpazo}&#10;\pagestyle{empty}&#10;\begin{document}&#10;&#10;\begin{flushleft}&#10;1) $\vec{G}(u, v)= u \cos v \mathbf{i}+u \sin v \mathbf{j}+v \mathbf{k} $ \\&#10;2) $\vec{G}(u, v)= u \cos v \mathbf{i}+u \sin v \mathbf{j}+\sin u \mathbf{k}, \quad-\pi \le u \leq \pi $ \\&#10;3) $\vec{G}(u, v)=\sin v \mathbf{i}+\cos u \sin 2 v \mathbf{j}+\sin u \sin 2 v \mathbf{k}$ \\&#10;4) $\vec{G}(u, v)= $ \\&#10;5) $\vec{G}(u, v)= \cos ^{3} u \cos ^{3} v \mathbf{i}+ \sin ^{3} u \cos ^{3} v \mathbf{j}+ \sin ^{3} v \mathbf{k}$ \\&#10;6) $\vec{G}(u, v)= (1-|u|) \cos v \mathbf{i}+ (1-|u|) \sin v \mathbf{j}+ u \mathbf{k}$ \\&#10;&#10;\end{flushleft}&#10;\end{document}"/>
  <p:tag name="IGUANATEXSIZE" val="8"/>
  <p:tag name="IGUANATEXCURSOR" val="4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44.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4226.472"/>
  <p:tag name="LATEXADDIN" val="\documentclass{article}&#10;\usepackage{amsmath}&#10;\usepackage{mathpazo}&#10;\pagestyle{empty}&#10;\begin{document}&#10;&#10;&#10;$(1-u)(3+\cos v) \cos 4 \pi u \mathbf{i}+ (1-u)(3+\cos v) \sin 4 \pi u \mathbf{j}+ (3 u+(1-u) \sin v ) \mathbf{k}$&#10;&#10;\end{document}"/>
  <p:tag name="IGUANATEXSIZE" val="8"/>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4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700.038"/>
  <p:tag name="LATEXADDIN" val="\documentclass{article}&#10;\usepackage{amsmath}&#10;\usepackage{mathpazo}&#10;\pagestyle{empty}&#10;\begin{document}&#10;&#10;&#10;After reinforcement learning, the AI can successfully match a range &#10;&#10;\end{document}"/>
  <p:tag name="IGUANATEXSIZE" val="10"/>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4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97.4128"/>
  <p:tag name="LATEXADDIN" val="\documentclass{article}&#10;\usepackage{amsmath}&#10;\usepackage{mathpazo}&#10;\pagestyle{empty}&#10;\begin{document}&#10;&#10;&#10;of equations. &#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4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340.457"/>
  <p:tag name="LATEXADDIN" val="\documentclass{article}&#10;\usepackage{amsmath}&#10;\usepackage{mathpazo}&#10;\pagestyle{empty}&#10;\begin{document}&#10;&#10;&#10;for the AI and match the parametrizations.&#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48.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1787.776"/>
  <p:tag name="LATEXADDIN" val="\documentclass{article}&#10;\usepackage{amsmath}&#10;\usepackage{mathpazo}&#10;\pagestyle{empty}&#10;\begin{document}&#10;&#10;$$&#10;\vec G(u, v)=u \cos v \mathbf{i}+u \sin v \mathbf{j}+v \mathbf{k}&#10;$$&#10;&#10;\end{document}"/>
  <p:tag name="IGUANATEXSIZE" val="5"/>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49.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2857.893"/>
  <p:tag name="LATEXADDIN" val="\documentclass{article}&#10;\usepackage{amsmath}&#10;\usepackage{mathpazo}&#10;\pagestyle{empty}&#10;\begin{document}&#10;&#10;&#10; $\vec{G}(u, v)= u \cos v \mathbf{i}+u \sin v \mathbf{j}+\sin u \mathbf{k}, \quad-\pi \le u \leq \pi $&#10;&#10;\end{document}"/>
  <p:tag name="IGUANATEXSIZE" val="5"/>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67.2291"/>
  <p:tag name="LATEXADDIN" val="\documentclass{article}&#10;\usepackage{amsmath}&#10;\usepackage{mathpazo}&#10;\pagestyle{empty}&#10;\begin{document}&#10;&#10;&#10;the&#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50.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2458.943"/>
  <p:tag name="LATEXADDIN" val="\documentclass{article}&#10;\usepackage{amsmath}&#10;\usepackage{mathpazo}&#10;\pagestyle{empty}&#10;\begin{document}&#10;&#10;$$&#10;\vec{G}(u, v)=\sin v \mathbf{i}+\cos u \sin 2 v \mathbf{j}+\sin u \sin 2 v \mathbf{k}&#10;$$&#10;&#10;\end{document}"/>
  <p:tag name="IGUANATEXSIZE" val="5"/>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51.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4226.472"/>
  <p:tag name="LATEXADDIN" val="\documentclass{article}&#10;\usepackage{amsmath}&#10;\usepackage{mathpazo}&#10;\pagestyle{empty}&#10;\begin{document}&#10;&#10;&#10;$(1-u)(3+\cos v) \cos 4 \pi u \mathbf{i}+ (1-u)(3+\cos v) \sin 4 \pi u \mathbf{j}+ (3 u+(1-u) \sin v ) \mathbf{k}$&#10;&#10;\end{document}"/>
  <p:tag name="IGUANATEXSIZE" val="5"/>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52.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512.9359"/>
  <p:tag name="LATEXADDIN" val="\documentclass{article}&#10;\usepackage{amsmath}&#10;\usepackage{mathpazo}&#10;\pagestyle{empty}&#10;\begin{document}&#10;&#10;&#10;$$&#10;\vec G(u,v) =&#10;$$&#10;&#10;\end{document}"/>
  <p:tag name="IGUANATEXSIZE" val="5"/>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53.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2630.671"/>
  <p:tag name="LATEXADDIN" val="\documentclass{article}&#10;\usepackage{amsmath}&#10;\usepackage{mathpazo}&#10;\pagestyle{empty}&#10;\begin{document}&#10;&#10;&#10;$\vec{G}(u, v)= \cos ^{3} u \cos ^{3} v \mathbf{i}+ \sin ^{3} u \cos ^{3} v \mathbf{j}+ \sin ^{3} v \mathbf{k}$&#10;&#10;\end{document}"/>
  <p:tag name="IGUANATEXSIZE" val="5"/>
  <p:tag name="IGUANATEXCURSOR" val="2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54.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2593.926"/>
  <p:tag name="LATEXADDIN" val="\documentclass{article}&#10;\usepackage{amsmath}&#10;\usepackage{mathpazo}&#10;\pagestyle{empty}&#10;\begin{document}&#10;&#10;&#10;$\vec{G}(u, v)= (1-|u|) \cos v \mathbf{i}+ (1-|u|) \sin v \mathbf{j}+ u \mathbf{k}$&#10;&#10;\end{document}"/>
  <p:tag name="IGUANATEXSIZE" val="5"/>
  <p:tag name="IGUANATEXCURSOR" val="18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55.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491.563"/>
  <p:tag name="LATEXADDIN" val="\documentclass{article}&#10;\usepackage{amsmath}&#10;\usepackage{mathpazo}&#10;\pagestyle{empty}&#10;\begin{document}&#10;&#10;&#10;$$&#10;\oint_{\partial S} \mathbf{F} \cdot d \mathbf{r}=\iint_{\mathcal{S}} \operatorname{curl}(\mathbf{F}) \cdot d \mathbf{S}&#10;$$&#10;&#10;\end{document}"/>
  <p:tag name="IGUANATEXSIZE" val="10"/>
  <p:tag name="IGUANATEXCURSOR" val="2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5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943.757"/>
  <p:tag name="LATEXADDIN" val="\documentclass{article}&#10;\usepackage{amsmath}&#10;\usepackage{mathpazo}&#10;\pagestyle{empty}&#10;\begin{document}&#10;&#10;&#10;$$&#10;\iint_{S_{1}} \mathbf{F} \cdot d \mathbf{S}=\iint_{\mathcal{S}_{2}} \mathbf{F} \cdot d \mathbf{S}=\oint_{C} \mathbf{A} \cdot d \mathbf{r}&#10;$$&#10;&#10;\end{document}"/>
  <p:tag name="IGUANATEXSIZE" val="6"/>
  <p:tag name="IGUANATEXCURSOR" val="2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5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765.6542"/>
  <p:tag name="LATEXADDIN" val="\documentclass{article}&#10;\usepackage{amsmath}&#10;\usepackage{mathpazo}&#10;\pagestyle{empty}&#10;\begin{document}&#10;&#10;&#10;$$&#10;\text { If } \mathbf{F}=\operatorname{curl}(\mathbf{A})&#10;$$&#10;&#10;\end{document}"/>
  <p:tag name="IGUANATEXSIZE" val="6"/>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58.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787.027"/>
  <p:tag name="LATEXADDIN" val="\documentclass{article}&#10;\usepackage{amsmath}&#10;\usepackage{mathpazo}&#10;\pagestyle{empty}&#10;\begin{document}&#10;&#10;&#10;Use Stokes’ Theorem to evaluate  &#10;&#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59.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419.9475"/>
  <p:tag name="LATEXADDIN" val="\documentclass{article}&#10;\usepackage{amsmath}&#10;\usepackage{mathpazo}&#10;\pagestyle{empty}&#10;\begin{document}&#10;&#10;$$&#10;\int\limits_{C}{{\vec F \cdot d\vec r}}&#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3037.87"/>
  <p:tag name="LATEXADDIN" val="\documentclass{article}&#10;\usepackage{amsmath}&#10;\usepackage{mathpazo}&#10;\pagestyle{empty}&#10;\begin{document}&#10;&#10;&#10;Along $y=mx$ the limit exists. However, along $x=my^2$&#10;&#10;\end{document}"/>
  <p:tag name="IGUANATEXSIZE" val="10"/>
  <p:tag name="IGUANATEXCURSOR" val="1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60.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582.302"/>
  <p:tag name="LATEXADDIN" val="\documentclass{article}&#10;\usepackage{amsmath}&#10;\usepackage{mathpazo}&#10;\pagestyle{empty}&#10;\begin{document}&#10;&#10;$$&#10;\vec F =  - yz\,\vec i + \left( {4y + 1} \right)\,\vec j + xy\,\vec k&#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61.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338.9576"/>
  <p:tag name="LATEXADDIN" val="\documentclass{article}&#10;\usepackage{amsmath}&#10;\usepackage{mathpazo}&#10;\pagestyle{empty}&#10;\begin{document}&#10;&#10;&#10;where&#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6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976.753"/>
  <p:tag name="LATEXADDIN" val="\documentclass{article}&#10;\usepackage{amsmath}&#10;\usepackage{mathpazo}&#10;\pagestyle{empty}&#10;\begin{document}&#10;&#10;and $C$ is is the circle of radius 3 at $y=4$ and perpendicular to the $y$ -axis.&#10;&#10;&#10;\end{document}"/>
  <p:tag name="IGUANATEXSIZE" val="10"/>
  <p:tag name="IGUANATEXCURSOR" val="1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6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865.767"/>
  <p:tag name="LATEXADDIN" val="\documentclass{article}&#10;\usepackage{amsmath}&#10;\usepackage{mathpazo}&#10;\pagestyle{empty}&#10;\begin{document}&#10;&#10;&#10;$C$ has a clockwise rotation if you are looking down the $y$ -axis from the&#10;&#10;\end{document}"/>
  <p:tag name="IGUANATEXSIZE" val="10"/>
  <p:tag name="IGUANATEXCURSOR" val="17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6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74.99"/>
  <p:tag name="LATEXADDIN" val="\documentclass{article}&#10;\usepackage{amsmath}&#10;\usepackage{mathpazo}&#10;\pagestyle{empty}&#10;\begin{document}&#10;&#10;&#10;positive $y$ -axis to the negative $y$ -axis.&#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6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787.027"/>
  <p:tag name="LATEXADDIN" val="\documentclass{article}&#10;\usepackage{amsmath}&#10;\usepackage{mathpazo}&#10;\pagestyle{empty}&#10;\begin{document}&#10;&#10;&#10;Use Stokes’ Theorem to evaluate  &#10;&#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66.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419.9475"/>
  <p:tag name="LATEXADDIN" val="\documentclass{article}&#10;\usepackage{amsmath}&#10;\usepackage{mathpazo}&#10;\pagestyle{empty}&#10;\begin{document}&#10;&#10;$$&#10;\int\limits_{C}{{\vec F \cdot d\vec r}}&#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67.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582.302"/>
  <p:tag name="LATEXADDIN" val="\documentclass{article}&#10;\usepackage{amsmath}&#10;\usepackage{mathpazo}&#10;\pagestyle{empty}&#10;\begin{document}&#10;&#10;$$&#10;\vec F =  - yz\,\vec i + \left( {4y + 1} \right)\,\vec j + xy\,\vec k&#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68.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338.9576"/>
  <p:tag name="LATEXADDIN" val="\documentclass{article}&#10;\usepackage{amsmath}&#10;\usepackage{mathpazo}&#10;\pagestyle{empty}&#10;\begin{document}&#10;&#10;&#10;where&#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6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976.753"/>
  <p:tag name="LATEXADDIN" val="\documentclass{article}&#10;\usepackage{amsmath}&#10;\usepackage{mathpazo}&#10;\pagestyle{empty}&#10;\begin{document}&#10;&#10;and $C$ is is the circle of radius 3 at $y=4$ and perpendicular to the $y$ -axis.&#10;&#10;&#10;\end{document}"/>
  <p:tag name="IGUANATEXSIZE" val="10"/>
  <p:tag name="IGUANATEXCURSOR" val="1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382.827"/>
  <p:tag name="ORIGINALWIDTH" val="1997.75"/>
  <p:tag name="LATEXADDIN" val="\documentclass{article}&#10;\usepackage{amsmath}&#10;\usepackage{mathpazo}&#10;\pagestyle{empty}&#10;\begin{document}&#10;&#10;&#10;$$&#10;\begin{aligned}&#10;\lim _{(x, y) \rightarrow(0,0)} \frac{3 x y^{2}}{x^{2}+y^{4}} &amp;=\lim _{y \rightarrow 0} \frac{3\left(m y^{2}\right) y^{2}}{\left(m y^{2}\right)^{2}+y^{4}} \\&#10;&amp;=\lim _{y \rightarrow 0} \frac{3 m y^{4}}{m^{2} y^{4}+y^{4}} \\&#10;&amp;=\lim _{y \rightarrow 0} \frac{3 m}{m^{2}+1} \\&#10;&amp;=\frac{3 m}{m^{2}+1}&#10;\end{aligned}&#10;$$&#10;&#10;\end{document}"/>
  <p:tag name="IGUANATEXSIZE" val="8"/>
  <p:tag name="IGUANATEXCURSOR" val="4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70.xml><?xml version="1.0" encoding="utf-8"?>
<p:tagLst xmlns:a="http://schemas.openxmlformats.org/drawingml/2006/main" xmlns:r="http://schemas.openxmlformats.org/officeDocument/2006/relationships" xmlns:p="http://schemas.openxmlformats.org/presentationml/2006/main">
  <p:tag name="OUTPUTDPI" val="1200"/>
  <p:tag name="ORIGINALHEIGHT" val="607.4241"/>
  <p:tag name="ORIGINALWIDTH" val="3586.802"/>
  <p:tag name="LATEXADDIN" val="\documentclass{article}&#10;\usepackage{amsmath}&#10;\usepackage{mathpazo}&#10;\pagestyle{empty}&#10;\begin{document}&#10;&#10;$$&#10;{\mathop{\rm curl}\nolimits} \vec F = \left| {\begin{array}{*{20}{c}}{\vec i}&amp;{\vec j}&amp;{\vec k}\\{\displaystyle \frac{\partial }{{\partial x}}}&amp;{\displaystyle \frac{\partial }{{\partial y}}}&amp;{\displaystyle \frac{\partial }{{\partial z}}}\\{ - yz}&amp;{4y + 1}&amp;{xy}\end{array}} \right| = x\vec i - y\vec j + z\vec k - y\vec j = x\vec i - 2y\vec j + z\vec k&#10;$$&#10;&#10;\end{document}"/>
  <p:tag name="IGUANATEXSIZE" val="10"/>
  <p:tag name="IGUANATEXCURSOR" val="4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71.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1318.335"/>
  <p:tag name="LATEXADDIN" val="\documentclass{article}&#10;\usepackage{amsmath}&#10;\usepackage{mathpazo}&#10;\pagestyle{empty}&#10;\begin{document}&#10;&#10;$$&#10;\int\limits_{C}{{\vec F \cdot d\vec r}} = \iint\limits_{S}{{{\mathop{\rm curl}\nolimits} \vec F \cdot d\vec S}}&#10;$$&#10;&#10;\end{document}"/>
  <p:tag name="IGUANATEXSIZE" val="10"/>
  <p:tag name="IGUANATEXCURSOR" val="2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7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787.027"/>
  <p:tag name="LATEXADDIN" val="\documentclass{article}&#10;\usepackage{amsmath}&#10;\usepackage{mathpazo}&#10;\pagestyle{empty}&#10;\begin{document}&#10;&#10;&#10;Use Stokes’ Theorem to evaluate  &#10;&#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73.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419.9475"/>
  <p:tag name="LATEXADDIN" val="\documentclass{article}&#10;\usepackage{amsmath}&#10;\usepackage{mathpazo}&#10;\pagestyle{empty}&#10;\begin{document}&#10;&#10;$$&#10;\int\limits_{C}{{\vec F \cdot d\vec r}}&#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74.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582.302"/>
  <p:tag name="LATEXADDIN" val="\documentclass{article}&#10;\usepackage{amsmath}&#10;\usepackage{mathpazo}&#10;\pagestyle{empty}&#10;\begin{document}&#10;&#10;$$&#10;\vec F =  - yz\,\vec i + \left( {4y + 1} \right)\,\vec j + xy\,\vec k&#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7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338.9576"/>
  <p:tag name="LATEXADDIN" val="\documentclass{article}&#10;\usepackage{amsmath}&#10;\usepackage{mathpazo}&#10;\pagestyle{empty}&#10;\begin{document}&#10;&#10;&#10;where&#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7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976.753"/>
  <p:tag name="LATEXADDIN" val="\documentclass{article}&#10;\usepackage{amsmath}&#10;\usepackage{mathpazo}&#10;\pagestyle{empty}&#10;\begin{document}&#10;&#10;and $C$ is is the circle of radius 3 at $y=4$ and perpendicular to the $y$ -axis.&#10;&#10;&#10;\end{document}"/>
  <p:tag name="IGUANATEXSIZE" val="10"/>
  <p:tag name="IGUANATEXCURSOR" val="1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77.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787.027"/>
  <p:tag name="LATEXADDIN" val="\documentclass{article}&#10;\usepackage{amsmath}&#10;\usepackage{mathpazo}&#10;\pagestyle{empty}&#10;\begin{document}&#10;&#10;&#10;Use Stokes’ Theorem to evaluate  &#10;&#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78.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419.9475"/>
  <p:tag name="LATEXADDIN" val="\documentclass{article}&#10;\usepackage{amsmath}&#10;\usepackage{mathpazo}&#10;\pagestyle{empty}&#10;\begin{document}&#10;&#10;$$&#10;\int\limits_{C}{{\vec F \cdot d\vec r}}&#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79.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582.302"/>
  <p:tag name="LATEXADDIN" val="\documentclass{article}&#10;\usepackage{amsmath}&#10;\usepackage{mathpazo}&#10;\pagestyle{empty}&#10;\begin{document}&#10;&#10;$$&#10;\vec F =  - yz\,\vec i + \left( {4y + 1} \right)\,\vec j + xy\,\vec k&#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103.487"/>
  <p:tag name="LATEXADDIN" val="\documentclass{article}&#10;\usepackage{amsmath}&#10;\usepackage{mathpazo}&#10;\pagestyle{empty}&#10;\begin{document}&#10;&#10;&#10;The limit depends on the approach path (i.e. slope $m$) so f is not continuous &#10;&#10;\end{document}"/>
  <p:tag name="IGUANATEXSIZE" val="9"/>
  <p:tag name="IGUANATEXCURSOR" val="18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80.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338.9576"/>
  <p:tag name="LATEXADDIN" val="\documentclass{article}&#10;\usepackage{amsmath}&#10;\usepackage{mathpazo}&#10;\pagestyle{empty}&#10;\begin{document}&#10;&#10;&#10;where&#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8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976.753"/>
  <p:tag name="LATEXADDIN" val="\documentclass{article}&#10;\usepackage{amsmath}&#10;\usepackage{mathpazo}&#10;\pagestyle{empty}&#10;\begin{document}&#10;&#10;and $C$ is is the circle of radius 3 at $y=4$ and perpendicular to the $y$ -axis.&#10;&#10;&#10;\end{document}"/>
  <p:tag name="IGUANATEXSIZE" val="10"/>
  <p:tag name="IGUANATEXCURSOR" val="1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8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828.6464"/>
  <p:tag name="LATEXADDIN" val="\documentclass{article}&#10;\usepackage{amsmath}&#10;\usepackage{mathpazo}&#10;\pagestyle{empty}&#10;\begin{document}&#10;&#10;$$&#10;y = a - {x^2} - {z^2}&#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8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15.6731"/>
  <p:tag name="LATEXADDIN" val="\documentclass{article}&#10;\usepackage{amsmath}&#10;\usepackage{mathpazo}&#10;\pagestyle{empty}&#10;\begin{document}&#10;&#10;&#10;Since $y=4$&#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84.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825.6468"/>
  <p:tag name="LATEXADDIN" val="\documentclass{article}&#10;\usepackage{amsmath}&#10;\usepackage{mathpazo}&#10;\pagestyle{empty}&#10;\begin{document}&#10;&#10;$$&#10;4 = a - {x^2} - {z^2}&#10;$$&#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85.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1060.367"/>
  <p:tag name="LATEXADDIN" val="\documentclass{article}&#10;\usepackage{amsmath}&#10;\usepackage{mathpazo}&#10;\pagestyle{empty}&#10;\begin{document}&#10;&#10;$$&#10;{x^2} + {z^2} = a - 4 = 9&#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8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626.9216"/>
  <p:tag name="LATEXADDIN" val="\documentclass{article}&#10;\usepackage{amsmath}&#10;\usepackage{mathpazo}&#10;\pagestyle{empty}&#10;\begin{document}&#10;&#10;&#10;$$&#10;\implies a = 13&#10;$$&#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87.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10;\implies&#10;$$&#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88.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10;\implies&#10;$$&#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89.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893.1384"/>
  <p:tag name="LATEXADDIN" val="\documentclass{article}&#10;\usepackage{amsmath}&#10;\usepackage{mathpazo}&#10;\pagestyle{empty}&#10;\begin{document}&#10;&#10;$$&#10;y = 13 - {x^2} - {z^2}&#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428.1964"/>
  <p:tag name="LATEXADDIN" val="\documentclass{article}&#10;\usepackage{amsmath}&#10;\usepackage{mathpazo}&#10;\pagestyle{empty}&#10;\begin{document}&#10;&#10;&#10;@ $(0,0)$.&#10;&#10;\end{document}"/>
  <p:tag name="IGUANATEXSIZE" val="9"/>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90.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838.3952"/>
  <p:tag name="LATEXADDIN" val="\documentclass{article}&#10;\usepackage{amsmath}&#10;\usepackage{mathpazo}&#10;\pagestyle{empty}&#10;\begin{document}&#10;&#10;$$&#10;y = {x^2} + {y^2} + a&#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91.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15.6731"/>
  <p:tag name="LATEXADDIN" val="\documentclass{article}&#10;\usepackage{amsmath}&#10;\usepackage{mathpazo}&#10;\pagestyle{empty}&#10;\begin{document}&#10;&#10;&#10;Since $y=4$&#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92.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828.6464"/>
  <p:tag name="LATEXADDIN" val="\documentclass{article}&#10;\usepackage{amsmath}&#10;\usepackage{mathpazo}&#10;\pagestyle{empty}&#10;\begin{document}&#10;&#10;&#10;$$&#10;4=x^{2}+z^{2}+a&#10;$$&#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93.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1060.367"/>
  <p:tag name="LATEXADDIN" val="\documentclass{article}&#10;\usepackage{amsmath}&#10;\usepackage{mathpazo}&#10;\pagestyle{empty}&#10;\begin{document}&#10;&#10;&#10;$$&#10;x^{2}+z^{2}=4-a=9&#10;$$&#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94.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669.6663"/>
  <p:tag name="LATEXADDIN" val="\documentclass{article}&#10;\usepackage{amsmath}&#10;\usepackage{mathpazo}&#10;\pagestyle{empty}&#10;\begin{document}&#10;&#10;&#10;$$&#10;\implies a = -5&#10;$$&#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95.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10;\implies&#10;$$&#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96.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10;\implies&#10;$$&#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97.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834.6457"/>
  <p:tag name="LATEXADDIN" val="\documentclass{article}&#10;\usepackage{amsmath}&#10;\usepackage{mathpazo}&#10;\pagestyle{empty}&#10;\begin{document}&#10;&#10;&#10;$$&#10;y=x^{2}+z^{2}-5&#10;$$&#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98.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787.027"/>
  <p:tag name="LATEXADDIN" val="\documentclass{article}&#10;\usepackage{amsmath}&#10;\usepackage{mathpazo}&#10;\pagestyle{empty}&#10;\begin{document}&#10;&#10;&#10;Use Stokes’ Theorem to evaluate  &#10;&#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399.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419.9475"/>
  <p:tag name="LATEXADDIN" val="\documentclass{article}&#10;\usepackage{amsmath}&#10;\usepackage{mathpazo}&#10;\pagestyle{empty}&#10;\begin{document}&#10;&#10;$$&#10;\int\limits_{C}{{\vec F \cdot d\vec r}}&#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212.598"/>
  <p:tag name="LATEXADDIN" val="\documentclass{article}&#10;\usepackage{amsmath}&#10;\usepackage{mathpazo}&#10;\pagestyle{empty}&#10;\begin{document}&#10;&#10;$$\mathbf{v} \times \mathbf{w} = \|\mathbf{v}\|\|\mathbf{w}\| \sin \theta $$&#10;&#10;&#10;\end{document}"/>
  <p:tag name="IGUANATEXSIZE" val="10"/>
  <p:tag name="IGUANATEXCURSOR" val="17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226.472"/>
  <p:tag name="LATEXADDIN" val="\documentclass{article}&#10;\usepackage{amsmath}&#10;\usepackage{mathpazo}&#10;\pagestyle{empty}&#10;\begin{document}&#10;&#10;\textbf{Note:} \, Here, we can use polar! (simpler)&#10;&#10;\end{document}"/>
  <p:tag name="IGUANATEXSIZE" val="6"/>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00.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582.302"/>
  <p:tag name="LATEXADDIN" val="\documentclass{article}&#10;\usepackage{amsmath}&#10;\usepackage{mathpazo}&#10;\pagestyle{empty}&#10;\begin{document}&#10;&#10;$$&#10;\vec F =  - yz\,\vec i + \left( {4y + 1} \right)\,\vec j + xy\,\vec k&#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01.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338.9576"/>
  <p:tag name="LATEXADDIN" val="\documentclass{article}&#10;\usepackage{amsmath}&#10;\usepackage{mathpazo}&#10;\pagestyle{empty}&#10;\begin{document}&#10;&#10;&#10;where&#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0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976.753"/>
  <p:tag name="LATEXADDIN" val="\documentclass{article}&#10;\usepackage{amsmath}&#10;\usepackage{mathpazo}&#10;\pagestyle{empty}&#10;\begin{document}&#10;&#10;and $C$ is is the circle of radius 3 at $y=4$ and perpendicular to the $y$ -axis.&#10;&#10;&#10;\end{document}"/>
  <p:tag name="IGUANATEXSIZE" val="10"/>
  <p:tag name="IGUANATEXCURSOR" val="1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03.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1318.335"/>
  <p:tag name="LATEXADDIN" val="\documentclass{article}&#10;\usepackage{amsmath}&#10;\usepackage{mathpazo}&#10;\pagestyle{empty}&#10;\begin{document}&#10;&#10;$$&#10;\int\limits_{C}{{\vec F \cdot d\vec r}} = \iint\limits_{S}{{{\mathop{\rm curl}\nolimits} \vec F \cdot d\vec S}}&#10;$$&#10;&#10;\end{document}"/>
  <p:tag name="IGUANATEXSIZE" val="10"/>
  <p:tag name="IGUANATEXCURSOR" val="2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0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782.527"/>
  <p:tag name="LATEXADDIN" val="\documentclass{article}&#10;\usepackage{amsmath}&#10;\usepackage{mathpazo}&#10;\pagestyle{empty}&#10;\begin{document}&#10;&#10;$$&#10;f\left( {x,y,z} \right) = 13 - {x^2} - {z^2} - y = 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0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14.548"/>
  <p:tag name="LATEXADDIN" val="\documentclass{article}&#10;\usepackage{amsmath}&#10;\usepackage{mathpazo}&#10;\pagestyle{empty}&#10;\begin{document}&#10;&#10;$$&#10;\vec n = \frac{{\nabla f}}{{\left\| {\nabla f} \right\|}} = \frac{{\left\langle { - 2x, - 1, - 2z} \right\rangle }}{{\left\| {\nabla f} \right\|}}&#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06.xml><?xml version="1.0" encoding="utf-8"?>
<p:tagLst xmlns:a="http://schemas.openxmlformats.org/drawingml/2006/main" xmlns:r="http://schemas.openxmlformats.org/officeDocument/2006/relationships" xmlns:p="http://schemas.openxmlformats.org/presentationml/2006/main">
  <p:tag name="OUTPUTDPI" val="1200"/>
  <p:tag name="ORIGINALHEIGHT" val="981.6273"/>
  <p:tag name="ORIGINALWIDTH" val="2977.128"/>
  <p:tag name="LATEXADDIN" val="\documentclass{article}&#10;\usepackage{amsmath}&#10;\usepackage{mathpazo}&#10;\pagestyle{empty}&#10;\begin{document}&#10;&#10;&#10;\begin{align*}{\mathop{\rm curl}\nolimits} \vec F\cdot \vec n &amp; = \left\langle {x, - 2\left( {13 - {x^2} - {z^2}} \right),z} \right\rangle \cdot \frac{{\left\langle { - 2x, - 1, - 2z} \right\rangle }}{{\left\| {\nabla f} \right\|}}\\ &amp;  = \frac{1}{{\left\| {\nabla f} \right\|}}\left( { - 2{x^2} + 2\left( {13 - {x^2} - {z^2}} \right) - 2{z^2}} \right)\\ &amp;  = \frac{1}{{\left\| {\nabla f} \right\|}}\left( {26 - 4{x^2} - 4{z^2}} \right)\end{align*}&#10;&#10;\end{document}"/>
  <p:tag name="IGUANATEXSIZE" val="10"/>
  <p:tag name="IGUANATEXCURSOR" val="24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07.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160.105"/>
  <p:tag name="LATEXADDIN" val="\documentclass{article}&#10;\usepackage{amsmath}&#10;\usepackage{mathpazo}&#10;\pagestyle{empty}&#10;\begin{document}&#10;&#10;$$&#10;{\mathop{\rm curl}\nolimits} \vec F = x\vec i - 2y\vec j + z\vec k&#10;$$&#10;&#10;\end{document}"/>
  <p:tag name="IGUANATEXSIZE" val="10"/>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08.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787.027"/>
  <p:tag name="LATEXADDIN" val="\documentclass{article}&#10;\usepackage{amsmath}&#10;\usepackage{mathpazo}&#10;\pagestyle{empty}&#10;\begin{document}&#10;&#10;&#10;Use Stokes’ Theorem to evaluate  &#10;&#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09.xml><?xml version="1.0" encoding="utf-8"?>
<p:tagLst xmlns:a="http://schemas.openxmlformats.org/drawingml/2006/main" xmlns:r="http://schemas.openxmlformats.org/officeDocument/2006/relationships" xmlns:p="http://schemas.openxmlformats.org/presentationml/2006/main">
  <p:tag name="OUTPUTDPI" val="1200"/>
  <p:tag name="ORIGINALHEIGHT" val="338.2077"/>
  <p:tag name="ORIGINALWIDTH" val="419.9475"/>
  <p:tag name="LATEXADDIN" val="\documentclass{article}&#10;\usepackage{amsmath}&#10;\usepackage{mathpazo}&#10;\pagestyle{empty}&#10;\begin{document}&#10;&#10;$$&#10;\int\limits_{C}{{\vec F \cdot d\vec r}}&#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239.595"/>
  <p:tag name="LATEXADDIN" val="\documentclass{article}&#10;\usepackage{amsmath}&#10;\usepackage{mathpazo}&#10;\pagestyle{empty}&#10;\begin{document}&#10;&#10;&#10;Below is the contour maps and graphs of several functions. &#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10.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582.302"/>
  <p:tag name="LATEXADDIN" val="\documentclass{article}&#10;\usepackage{amsmath}&#10;\usepackage{mathpazo}&#10;\pagestyle{empty}&#10;\begin{document}&#10;&#10;$$&#10;\vec F =  - yz\,\vec i + \left( {4y + 1} \right)\,\vec j + xy\,\vec k&#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11.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338.9576"/>
  <p:tag name="LATEXADDIN" val="\documentclass{article}&#10;\usepackage{amsmath}&#10;\usepackage{mathpazo}&#10;\pagestyle{empty}&#10;\begin{document}&#10;&#10;&#10;where&#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1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976.753"/>
  <p:tag name="LATEXADDIN" val="\documentclass{article}&#10;\usepackage{amsmath}&#10;\usepackage{mathpazo}&#10;\pagestyle{empty}&#10;\begin{document}&#10;&#10;and $C$ is is the circle of radius 3 at $y=4$ and perpendicular to the $y$ -axis.&#10;&#10;&#10;\end{document}"/>
  <p:tag name="IGUANATEXSIZE" val="10"/>
  <p:tag name="IGUANATEXCURSOR" val="1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13.xml><?xml version="1.0" encoding="utf-8"?>
<p:tagLst xmlns:a="http://schemas.openxmlformats.org/drawingml/2006/main" xmlns:r="http://schemas.openxmlformats.org/officeDocument/2006/relationships" xmlns:p="http://schemas.openxmlformats.org/presentationml/2006/main">
  <p:tag name="OUTPUTDPI" val="1200"/>
  <p:tag name="ORIGINALHEIGHT" val="1565.054"/>
  <p:tag name="ORIGINALWIDTH" val="2623.172"/>
  <p:tag name="LATEXADDIN" val="\documentclass{article}&#10;\usepackage{amsmath}&#10;\usepackage{mathpazo}&#10;\pagestyle{empty}&#10;\begin{document}&#10;&#10;&#10;\begin{align*}\int\limits_{C}{{\vec F\cdot d\vec r}} &amp; = \iint\limits_{S}{{{\mathop{\rm curl}\nolimits} \vec F\cdot d\vec S}}\\ &amp;  = \iint\limits_{S}{{\frac{1}{{\left\| {\nabla f} \right\|}}\left( {26 - 4{x^2} - 4{z^2}} \right)dS}}\\ &amp;  = \iint\limits_{D}{{\frac{1}{{\left\| {\nabla f} \right\|}}\left( {26 - 4{x^2} - 4{z^2}} \right)\left\| {\nabla f} \right\|dA}}\\ &amp;  = \iint\limits_{D}{{26 - 4{x^2} - 4{z^2}dA}}\end{align*}&#10;&#10;\end{document}"/>
  <p:tag name="IGUANATEXSIZE" val="10"/>
  <p:tag name="IGUANATEXCURSOR" val="2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14.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2671.916"/>
  <p:tag name="LATEXADDIN" val="\documentclass{article}&#10;\usepackage{amsmath}&#10;\usepackage{mathpazo}&#10;\pagestyle{empty}&#10;\begin{document}&#10;&#10;$$&#10;x = r\cos \theta \hspace{0.25in}\hspace{0.25in}z = r\sin \theta \hspace{0.25in}\hspace{0.25in}{x^2} + {z^2} = {r^2}&#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15.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619.4226"/>
  <p:tag name="LATEXADDIN" val="\documentclass{article}&#10;\usepackage{amsmath}&#10;\usepackage{mathpazo}&#10;\pagestyle{empty}&#10;\begin{document}&#10;&#10;$$&#10;\begin{array}{c}0 \le \theta  \le 2\pi \\  0 \le r \le 3\end{array}&#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16.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2670.416"/>
  <p:tag name="LATEXADDIN" val="\documentclass{article}&#10;\usepackage{amsmath}&#10;\usepackage{mathpazo}&#10;\pagestyle{empty}&#10;\begin{document}&#10;&#10;&#10;$$&#10;\iint_{S} \operatorname{curl} \vec{F} \cdot d \vec{S} = \int_{0}^{2 \pi} \int_{0}^{3}\left(26-4 r^{2}\right) r d r d \theta = 72 \pi&#10;$$&#10;&#10;\end{document}"/>
  <p:tag name="IGUANATEXSIZE" val="10"/>
  <p:tag name="IGUANATEXCURSOR" val="2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1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2442.445"/>
  <p:tag name="LATEXADDIN" val="\documentclass{article}&#10;\usepackage{amsmath}&#10;\usepackage{mathpazo}&#10;\pagestyle{empty}&#10;\begin{document}&#10;&#10;$$&#10;\iiint_{\mathcal{W}} \operatorname{div}(\mathbf{F}) d V=-\iint_{S_{1}} \mathbf{F} \cdot d \mathbf{S}+\iint_{S_{2}} \mathbf{F} \cdot d \mathbf{S}&#10;$$&#10;&#10;\end{document}"/>
  <p:tag name="IGUANATEXSIZE" val="6"/>
  <p:tag name="IGUANATEXCURSOR" val="1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1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2200.975"/>
  <p:tag name="LATEXADDIN" val="\documentclass{article}&#10;\usepackage{amsmath}&#10;\usepackage{mathpazo}&#10;\pagestyle{empty}&#10;\begin{document}&#10;&#10;&#10;$$&#10;\Phi\left(V_{1}\right)+\Phi\left(V_{2}\right)=\Phi_{1}+\Phi_{31}+\Phi_{2}+\Phi_{32}&#10;$$&#10;&#10;\end{document}"/>
  <p:tag name="IGUANATEXSIZE" val="6"/>
  <p:tag name="IGUANATEXCURSOR" val="19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19.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331.084"/>
  <p:tag name="LATEXADDIN" val="\documentclass{article}&#10;\usepackage{amsmath}&#10;\usepackage{mathpazo}&#10;\pagestyle{empty}&#10;\begin{document}&#10;&#10;&#10;$$&#10;\Phi\left(V_{1}\right)+\Phi\left(V_{2}\right)=\Phi(V)&#10;$$&#10;&#10;\end{document}"/>
  <p:tag name="IGUANATEXSIZE" val="6"/>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3107.611"/>
  <p:tag name="LATEXADDIN" val="\documentclass{article}&#10;\usepackage{amsmath}&#10;\usepackage{mathpazo}&#10;\pagestyle{empty}&#10;\begin{document}&#10;&#10;&#10;the limit does exist (Y), does not (N), or cannot tell (C) as &#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2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559.805"/>
  <p:tag name="LATEXADDIN" val="\documentclass{article}&#10;\usepackage{amsmath}&#10;\usepackage{mathpazo}&#10;\pagestyle{empty}&#10;\begin{document}&#10;&#10;&#10;$$&#10;\iint_{S} \mathbf{F} \cdot d \mathbf{S}=\iiint_{\mathcal{W}} \operatorname{div}(\mathbf{F}) d V&#10;$$&#10;&#10;\end{document}"/>
  <p:tag name="IGUANATEXSIZE" val="8"/>
  <p:tag name="IGUANATEXCURSOR" val="2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2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68.616"/>
  <p:tag name="LATEXADDIN" val="\documentclass{article}&#10;\usepackage{amsmath}&#10;\usepackage{mathpazo}&#10;\pagestyle{empty}&#10;\begin{document}&#10;&#10;&#10;$$&#10;\text { Let } T \text { be the solid which consists of the points satisfying }&#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2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561.68"/>
  <p:tag name="LATEXADDIN" val="\documentclass{article}&#10;\usepackage{amsmath}&#10;\usepackage{mathpazo}&#10;\pagestyle{empty}&#10;\begin{document}&#10;&#10;&#10;$$&#10;z \ge 0, \quad x^{2}+y^{2} \ge 1, \quad \text { and } \quad x^{2}+y^{2}+z^{2} \le 4&#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2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180.353"/>
  <p:tag name="LATEXADDIN" val="\documentclass{article}&#10;\usepackage{amsmath}&#10;\usepackage{mathpazo}&#10;\pagestyle{empty}&#10;\begin{document}&#10;&#10;&#10;Find the following flux across the boundary of the solid T,&#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2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852.644"/>
  <p:tag name="LATEXADDIN" val="\documentclass{article}&#10;\usepackage{amsmath}&#10;\usepackage{mathpazo}&#10;\pagestyle{empty}&#10;\begin{document}&#10;&#10;&#10;(this is the top half of a sphere of radius 2 which has  &#10;&#10;\end{document}"/>
  <p:tag name="IGUANATEXSIZE" val="6"/>
  <p:tag name="IGUANATEXCURSOR" val="16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2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865.767"/>
  <p:tag name="LATEXADDIN" val="\documentclass{article}&#10;\usepackage{amsmath}&#10;\usepackage{mathpazo}&#10;\pagestyle{empty}&#10;\begin{document}&#10;&#10;&#10;a hole drilled through the middle)&#10;&#10;\end{document}"/>
  <p:tag name="IGUANATEXSIZE" val="6"/>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26.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3107.611"/>
  <p:tag name="LATEXADDIN" val="\documentclass{article}&#10;\usepackage{amsmath}&#10;\usepackage{mathpazo}&#10;\pagestyle{empty}&#10;\begin{document}&#10;&#10;&#10;$$&#10;I = \iint_{\partial T}\left\langle e^{-x}+x z, \arctan (x+z), z e^{-x}+\sin \left(y^{2}\right)\right\rangle \cdot \mathbf{n} d S&#10;$$&#10;&#10;\end{document}"/>
  <p:tag name="IGUANATEXSIZE" val="10"/>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2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68.616"/>
  <p:tag name="LATEXADDIN" val="\documentclass{article}&#10;\usepackage{amsmath}&#10;\usepackage{mathpazo}&#10;\pagestyle{empty}&#10;\begin{document}&#10;&#10;&#10;$$&#10;\text { Let } T \text { be the solid which consists of the points satisfying }&#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28.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561.68"/>
  <p:tag name="LATEXADDIN" val="\documentclass{article}&#10;\usepackage{amsmath}&#10;\usepackage{mathpazo}&#10;\pagestyle{empty}&#10;\begin{document}&#10;&#10;&#10;$$&#10;z \ge 0, \quad x^{2}+y^{2} \ge 1, \quad \text { and } \quad x^{2}+y^{2}+z^{2} \le 4&#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2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180.353"/>
  <p:tag name="LATEXADDIN" val="\documentclass{article}&#10;\usepackage{amsmath}&#10;\usepackage{mathpazo}&#10;\pagestyle{empty}&#10;\begin{document}&#10;&#10;&#10;Find the following flux across the boundary of the solid T,&#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218.9726"/>
  <p:tag name="ORIGINALWIDTH" val="866.1417"/>
  <p:tag name="LATEXADDIN" val="\documentclass{article}&#10;\usepackage{amsmath}&#10;\usepackage{mathpazo}&#10;\pagestyle{empty}&#10;\begin{document}&#10;&#10;&#10;$$\lim _{(x, y) \rightarrow(0,0)} f(x,y)$$&#10;&#10;\end{document}"/>
  <p:tag name="IGUANATEXSIZE" val="8"/>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3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852.644"/>
  <p:tag name="LATEXADDIN" val="\documentclass{article}&#10;\usepackage{amsmath}&#10;\usepackage{mathpazo}&#10;\pagestyle{empty}&#10;\begin{document}&#10;&#10;&#10;(this is the top half of a sphere of radius 2 which has  &#10;&#10;\end{document}"/>
  <p:tag name="IGUANATEXSIZE" val="6"/>
  <p:tag name="IGUANATEXCURSOR" val="16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3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865.767"/>
  <p:tag name="LATEXADDIN" val="\documentclass{article}&#10;\usepackage{amsmath}&#10;\usepackage{mathpazo}&#10;\pagestyle{empty}&#10;\begin{document}&#10;&#10;&#10;a hole drilled through the middle)&#10;&#10;\end{document}"/>
  <p:tag name="IGUANATEXSIZE" val="6"/>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3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3107.611"/>
  <p:tag name="LATEXADDIN" val="\documentclass{article}&#10;\usepackage{amsmath}&#10;\usepackage{mathpazo}&#10;\pagestyle{empty}&#10;\begin{document}&#10;&#10;&#10;$$&#10;I = \iint_{\partial T}\left\langle e^{-x}+x z, \arctan (x+z), z e^{-x}+\sin \left(y^{2}\right)\right\rangle \cdot \mathbf{n} d S&#10;$$&#10;&#10;\end{document}"/>
  <p:tag name="IGUANATEXSIZE" val="10"/>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33.xml><?xml version="1.0" encoding="utf-8"?>
<p:tagLst xmlns:a="http://schemas.openxmlformats.org/drawingml/2006/main" xmlns:r="http://schemas.openxmlformats.org/officeDocument/2006/relationships" xmlns:p="http://schemas.openxmlformats.org/presentationml/2006/main">
  <p:tag name="OUTPUTDPI" val="1200"/>
  <p:tag name="ORIGINALHEIGHT" val="374.9532"/>
  <p:tag name="ORIGINALWIDTH" val="3936.258"/>
  <p:tag name="LATEXADDIN" val="\documentclass{article}&#10;\usepackage{amsmath}&#10;\usepackage{mathpazo}&#10;\pagestyle{empty}&#10;\begin{document}&#10;&#10;&#10;$$&#10;\begin{array}{c}&#10;I = \iiint_{T}\left(\frac{\partial}{\partial x}\left(e^{-x}+x z\right)+\frac{\partial}{\partial y}(\arctan (x+z))+\frac{\partial}{\partial z}\left(z e^{-x}+\sin \left(y^{2}\right)\right)\right) \mathrm{d} V \\&#10;=\iiint_{T}\left(\left(-e^{-x}+z\right)+(0)+\left(e^{-x}+0\right)\right) \mathrm{d} V=\iiint_{T} z \mathrm{~d} V&#10;\end{array}&#10;$$&#10;&#10;\end{document}"/>
  <p:tag name="IGUANATEXSIZE" val="10"/>
  <p:tag name="IGUANATEXCURSOR" val="1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3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387.327"/>
  <p:tag name="LATEXADDIN" val="\documentclass{article}&#10;\usepackage{amsmath}&#10;\usepackage{mathpazo}&#10;\pagestyle{empty}&#10;\begin{document}&#10;&#10;&#10;Use cylindrical coordinates. This is symmetrical around the z!&#10;&#10;\end{document}"/>
  <p:tag name="IGUANATEXSIZE" val="10"/>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35.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896.1379"/>
  <p:tag name="LATEXADDIN" val="\documentclass{article}&#10;\usepackage{amsmath}&#10;\usepackage{mathpazo}&#10;\pagestyle{empty}&#10;\begin{document}&#10;&#10;&#10;$$&#10;\implies 0 \le \theta \le 2 \pi&#10;$$&#10;&#10;\end{document}"/>
  <p:tag name="IGUANATEXSIZE" val="10"/>
  <p:tag name="IGUANATEXCURSOR" val="1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3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791.901"/>
  <p:tag name="LATEXADDIN" val="\documentclass{article}&#10;\usepackage{amsmath}&#10;\usepackage{mathpazo}&#10;\pagestyle{empty}&#10;\begin{document}&#10;&#10;&#10;$$&#10;\implies 1 \le r \le 2&#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3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90.739"/>
  <p:tag name="LATEXADDIN" val="\documentclass{article}&#10;\usepackage{amsmath}&#10;\usepackage{mathpazo}&#10;\pagestyle{empty}&#10;\begin{document}&#10;&#10;&#10;(drilled hole to outer radius of sphere)&#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38.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805.774"/>
  <p:tag name="LATEXADDIN" val="\documentclass{article}&#10;\usepackage{amsmath}&#10;\usepackage{mathpazo}&#10;\pagestyle{empty}&#10;\begin{document}&#10;&#10;&#10;$$&#10;\implies z^{2}=4-\left(x^{2}+y^{2}\right)=4-r^{2}&#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39.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1188.601"/>
  <p:tag name="LATEXADDIN" val="\documentclass{article}&#10;\usepackage{amsmath}&#10;\usepackage{mathpazo}&#10;\pagestyle{empty}&#10;\begin{document}&#10;&#10;&#10;$$&#10;\implies 0 \le z \le \sqrt{4-r^{2}}&#10;$$&#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2152.231"/>
  <p:tag name="LATEXADDIN" val="\documentclass{article}&#10;\usepackage{amsmath}&#10;\usepackage{mathpazo}&#10;\pagestyle{empty}&#10;\begin{document}&#10;&#10;(the blue ball shows the location $(0,0)$ - &#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559.805"/>
  <p:tag name="LATEXADDIN" val="\documentclass{article}&#10;\usepackage{amsmath}&#10;\usepackage{mathpazo}&#10;\pagestyle{empty}&#10;\begin{document}&#10;&#10;&#10;$$&#10;\iint_{S} \mathbf{F} \cdot d \mathbf{S}=\iiint_{\mathcal{W}} \operatorname{div}(\mathbf{F}) d V&#10;$$&#10;&#10;\end{document}"/>
  <p:tag name="IGUANATEXSIZE" val="8"/>
  <p:tag name="IGUANATEXCURSOR" val="2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4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68.616"/>
  <p:tag name="LATEXADDIN" val="\documentclass{article}&#10;\usepackage{amsmath}&#10;\usepackage{mathpazo}&#10;\pagestyle{empty}&#10;\begin{document}&#10;&#10;&#10;$$&#10;\text { Let } T \text { be the solid which consists of the points satisfying }&#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4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561.68"/>
  <p:tag name="LATEXADDIN" val="\documentclass{article}&#10;\usepackage{amsmath}&#10;\usepackage{mathpazo}&#10;\pagestyle{empty}&#10;\begin{document}&#10;&#10;&#10;$$&#10;z \ge 0, \quad x^{2}+y^{2} \ge 1, \quad \text { and } \quad x^{2}+y^{2}+z^{2} \le 4&#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4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180.353"/>
  <p:tag name="LATEXADDIN" val="\documentclass{article}&#10;\usepackage{amsmath}&#10;\usepackage{mathpazo}&#10;\pagestyle{empty}&#10;\begin{document}&#10;&#10;&#10;Find the following flux across the boundary of the solid T,&#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4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852.644"/>
  <p:tag name="LATEXADDIN" val="\documentclass{article}&#10;\usepackage{amsmath}&#10;\usepackage{mathpazo}&#10;\pagestyle{empty}&#10;\begin{document}&#10;&#10;&#10;(this is the top half of a sphere of radius 2 which has  &#10;&#10;\end{document}"/>
  <p:tag name="IGUANATEXSIZE" val="6"/>
  <p:tag name="IGUANATEXCURSOR" val="16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4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865.767"/>
  <p:tag name="LATEXADDIN" val="\documentclass{article}&#10;\usepackage{amsmath}&#10;\usepackage{mathpazo}&#10;\pagestyle{empty}&#10;\begin{document}&#10;&#10;&#10;a hole drilled through the middle)&#10;&#10;\end{document}"/>
  <p:tag name="IGUANATEXSIZE" val="6"/>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46.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3107.611"/>
  <p:tag name="LATEXADDIN" val="\documentclass{article}&#10;\usepackage{amsmath}&#10;\usepackage{mathpazo}&#10;\pagestyle{empty}&#10;\begin{document}&#10;&#10;&#10;$$&#10;I = \iint_{\partial T}\left\langle e^{-x}+x z, \arctan (x+z), z e^{-x}+\sin \left(y^{2}\right)\right\rangle \cdot \mathbf{n} d S&#10;$$&#10;&#10;\end{document}"/>
  <p:tag name="IGUANATEXSIZE" val="10"/>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47.xml><?xml version="1.0" encoding="utf-8"?>
<p:tagLst xmlns:a="http://schemas.openxmlformats.org/drawingml/2006/main" xmlns:r="http://schemas.openxmlformats.org/officeDocument/2006/relationships" xmlns:p="http://schemas.openxmlformats.org/presentationml/2006/main">
  <p:tag name="OUTPUTDPI" val="1200"/>
  <p:tag name="ORIGINALHEIGHT" val="3225.347"/>
  <p:tag name="ORIGINALWIDTH" val="2364.455"/>
  <p:tag name="LATEXADDIN" val="\documentclass{article}&#10;\usepackage{amsmath}&#10;\usepackage{mathpazo}&#10;\pagestyle{empty}&#10;\begin{document}&#10;&#10;&#10;$$&#10;\begin{aligned}&#10;\iiint_{T} z \mathrm{~d} V &amp;=\int_{0}^{2 \pi} \int_{1}^{2} \int_{0}^{\sqrt{4-\mathrm{r}^{2}}} \mathrm{zr} \mathrm{d} z \mathrm{dr} \mathrm{d} \theta \\&#10;&amp;=\left.\int_{0}^{2 \pi} \int_{1}^{2} \frac{1}{2} z^{2} \mathrm{r}\right|_{z=0} ^{z=\sqrt{4-\mathrm{r}^{2}}} \mathrm{dr} \mathrm{d} \theta \\&#10;&amp;=\int_{0}^{2 \pi} \int_{1}^{2} \frac{1}{2} \mathrm{r}\left(4-\mathrm{r}^{2}\right) \mathrm{dr} \mathrm{d} \theta \\&#10;&amp;=\int_{0}^{2 \pi} \int_{1}^{2}\left(2 \mathrm{r}-\frac{1}{2} \mathrm{r}^{3}\right) \mathrm{dr} \mathrm{d} \theta \\&#10;&amp;=\left.\int_{0}^{2 \pi}\left(\mathrm{r}^{2}-\frac{1}{8} \mathrm{r}^{4}\right)\right|_{\mathrm{r}=1} ^{\mathrm{r}=2} \mathrm{~d} \theta \\&#10;&amp;=\int_{0}^{2 \pi}\left((4-2)-\left(1-\frac{1}{8}\right)\right) \mathrm{d} \theta \\&#10;&amp;=\left.\frac{9}{8} \theta\right|_{\theta=0} ^{\theta=2 \pi} \\&#10;&amp;=\frac{9}{8}(2 \pi) \\&#10;&amp;=\boxed{ \frac{9}{4} \pi }&#10;\end{aligned}&#10;$$&#10;&#10;\end{document}"/>
  <p:tag name="IGUANATEXSIZE" val="6"/>
  <p:tag name="IGUANATEXCURSOR" val="99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48.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478.815"/>
  <p:tag name="LATEXADDIN" val="\documentclass{article}&#10;\usepackage{amsmath}&#10;\usepackage{mathpazo}&#10;\pagestyle{empty}&#10;\begin{document}&#10;&#10;&#10;$$&#10;\text { Evaluate } \iint_{S} \mathbf{F} \cdot d \mathbf{S}, \text { where }&#10;$$&#10;&#10;\end{document}"/>
  <p:tag name="IGUANATEXSIZE" val="10"/>
  <p:tag name="IGUANATEXCURSOR" val="18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4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244.094"/>
  <p:tag name="LATEXADDIN" val="\documentclass{article}&#10;\usepackage{amsmath}&#10;\usepackage{mathpazo}&#10;\pagestyle{empty}&#10;\begin{document}&#10;&#10;&#10;$$&#10;\mathbf{F}=\left(z^{2} x+e^{z^{2}-y^{2}}\right) \mathbf{i}+\left(\frac{1}{3} y^{3}+x^{2} y+\sin \left(z+x^{2}\right)\right) \mathbf{j}+x^{2} \mathbf{k}&#10;$$&#10;&#10;\end{document}"/>
  <p:tag name="IGUANATEXSIZE" val="10"/>
  <p:tag name="IGUANATEXCURSOR" val="2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90.739"/>
  <p:tag name="LATEXADDIN" val="\documentclass{article}&#10;\usepackage{amsmath}&#10;\usepackage{mathpazo}&#10;\pagestyle{empty}&#10;\begin{document}&#10;&#10;&#10;does not necessarily imply continuity)&#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50.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3744.282"/>
  <p:tag name="LATEXADDIN" val="\documentclass{article}&#10;\usepackage{amsmath}&#10;\usepackage{mathpazo}&#10;\pagestyle{empty}&#10;\begin{document}&#10;&#10;&#10;$$&#10;\text { and } S \text { is the top half of the sphere } x^{2}+y^{2}+z^{2}=1 \text { oriented upward. }&#10;$$&#10;&#10;\end{document}"/>
  <p:tag name="IGUANATEXSIZE" val="10"/>
  <p:tag name="IGUANATEXCURSOR" val="2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5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478.815"/>
  <p:tag name="LATEXADDIN" val="\documentclass{article}&#10;\usepackage{amsmath}&#10;\usepackage{mathpazo}&#10;\pagestyle{empty}&#10;\begin{document}&#10;&#10;&#10;$$&#10;\text { Evaluate } \iint_{S} \mathbf{F} \cdot d \mathbf{S}, \text { where }&#10;$$&#10;&#10;\end{document}"/>
  <p:tag name="IGUANATEXSIZE" val="10"/>
  <p:tag name="IGUANATEXCURSOR" val="18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5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244.094"/>
  <p:tag name="LATEXADDIN" val="\documentclass{article}&#10;\usepackage{amsmath}&#10;\usepackage{mathpazo}&#10;\pagestyle{empty}&#10;\begin{document}&#10;&#10;&#10;$$&#10;\mathbf{F}=\left(z^{2} x+e^{z^{2}-y^{2}}\right) \mathbf{i}+\left(\frac{1}{3} y^{3}+x^{2} y+\sin \left(z+x^{2}\right)\right) \mathbf{j}+x^{2} \mathbf{k}&#10;$$&#10;&#10;\end{document}"/>
  <p:tag name="IGUANATEXSIZE" val="10"/>
  <p:tag name="IGUANATEXCURSOR" val="2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53.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3744.282"/>
  <p:tag name="LATEXADDIN" val="\documentclass{article}&#10;\usepackage{amsmath}&#10;\usepackage{mathpazo}&#10;\pagestyle{empty}&#10;\begin{document}&#10;&#10;&#10;$$&#10;\text { and } S \text { is the top half of the sphere } x^{2}+y^{2}+z^{2}=1 \text { oriented upward. }&#10;$$&#10;&#10;\end{document}"/>
  <p:tag name="IGUANATEXSIZE" val="10"/>
  <p:tag name="IGUANATEXCURSOR" val="2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54.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3403.075"/>
  <p:tag name="LATEXADDIN" val="\documentclass{article}&#10;\usepackage{amsmath}&#10;\usepackage{mathpazo}&#10;\pagestyle{empty}&#10;\begin{document}&#10;&#10;&#10;$$&#10;S \text { is not closed since the disc } x^{2}+y^{2} \leq 1, z=0 \text { is not part of } S \text {. }&#10;$$&#10;&#10;\end{document}"/>
  <p:tag name="IGUANATEXSIZE" val="10"/>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55.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2185.977"/>
  <p:tag name="LATEXADDIN" val="\documentclass{article}&#10;\usepackage{amsmath}&#10;\usepackage{mathpazo}&#10;\pagestyle{empty}&#10;\begin{document}&#10;&#10;&#10;Let D be this disc, oriented downwards.&#10;&#10;\end{document}"/>
  <p:tag name="IGUANATEXSIZE" val="10"/>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56.xml><?xml version="1.0" encoding="utf-8"?>
<p:tagLst xmlns:a="http://schemas.openxmlformats.org/drawingml/2006/main" xmlns:r="http://schemas.openxmlformats.org/officeDocument/2006/relationships" xmlns:p="http://schemas.openxmlformats.org/presentationml/2006/main">
  <p:tag name="OUTPUTDPI" val="1200"/>
  <p:tag name="ORIGINALHEIGHT" val="464.9419"/>
  <p:tag name="ORIGINALWIDTH" val="2059.242"/>
  <p:tag name="LATEXADDIN" val="\documentclass{article}&#10;\usepackage{amsmath}&#10;\usepackage{mathpazo}&#10;\pagestyle{empty}&#10;\begin{document}&#10;&#10;&#10;$$&#10;\iint_{S} \mathbf{F} \cdot d \mathbf{S}=\underbrace{\iint_{S \cup D} \mathbf{F} \cdot d \mathbf{S}}_{(1)}-\underbrace{\iint_{D} \mathbf{F} \cdot d \mathbf{S}}_{(2)}&#10;$$&#10;&#10;\end{document}"/>
  <p:tag name="IGUANATEXSIZE" val="10"/>
  <p:tag name="IGUANATEXCURSOR" val="27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5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719.16"/>
  <p:tag name="LATEXADDIN" val="\documentclass{article}&#10;\usepackage{amsmath}&#10;\usepackage{mathpazo}&#10;\pagestyle{empty}&#10;\begin{document}&#10;&#10;&#10;$$&#10;\text { In (1), the surface } S \cup D \text { is closed and hence a prime target for the divergence theorem. }&#10;$$&#10;&#10;\end{document}"/>
  <p:tag name="IGUANATEXSIZE" val="8"/>
  <p:tag name="IGUANATEXCURSOR" val="2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58.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093.363"/>
  <p:tag name="LATEXADDIN" val="\documentclass{article}&#10;\usepackage{amsmath}&#10;\usepackage{mathpazo}&#10;\pagestyle{empty}&#10;\begin{document}&#10;&#10;&#10;$$&#10;\operatorname{div} \mathbf{F}=z^{2}+x^{2}+y^{2}&#10;$$&#10;&#10;\end{document}"/>
  <p:tag name="IGUANATEXSIZE" val="10"/>
  <p:tag name="IGUANATEXCURSOR" val="1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5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520.435"/>
  <p:tag name="LATEXADDIN" val="\documentclass{article}&#10;\usepackage{amsmath}&#10;\usepackage{mathpazo}&#10;\pagestyle{empty}&#10;\begin{document}&#10;&#10;&#10;$$&#10;\text { Let } E \text { be the half-ball enclosed by } S \cup D ; \text { then, }&#10;$$&#10;&#10;\end{document}"/>
  <p:tag name="IGUANATEXSIZE" val="10"/>
  <p:tag name="IGUANATEXCURSOR" val="19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60.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478.815"/>
  <p:tag name="LATEXADDIN" val="\documentclass{article}&#10;\usepackage{amsmath}&#10;\usepackage{mathpazo}&#10;\pagestyle{empty}&#10;\begin{document}&#10;&#10;&#10;$$&#10;\text { Evaluate } \iint_{S} \mathbf{F} \cdot d \mathbf{S}, \text { where }&#10;$$&#10;&#10;\end{document}"/>
  <p:tag name="IGUANATEXSIZE" val="10"/>
  <p:tag name="IGUANATEXCURSOR" val="18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6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244.094"/>
  <p:tag name="LATEXADDIN" val="\documentclass{article}&#10;\usepackage{amsmath}&#10;\usepackage{mathpazo}&#10;\pagestyle{empty}&#10;\begin{document}&#10;&#10;&#10;$$&#10;\mathbf{F}=\left(z^{2} x+e^{z^{2}-y^{2}}\right) \mathbf{i}+\left(\frac{1}{3} y^{3}+x^{2} y+\sin \left(z+x^{2}\right)\right) \mathbf{j}+x^{2} \mathbf{k}&#10;$$&#10;&#10;\end{document}"/>
  <p:tag name="IGUANATEXSIZE" val="10"/>
  <p:tag name="IGUANATEXCURSOR" val="2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62.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3744.282"/>
  <p:tag name="LATEXADDIN" val="\documentclass{article}&#10;\usepackage{amsmath}&#10;\usepackage{mathpazo}&#10;\pagestyle{empty}&#10;\begin{document}&#10;&#10;&#10;$$&#10;\text { and } S \text { is the top half of the sphere } x^{2}+y^{2}+z^{2}=1 \text { oriented upward. }&#10;$$&#10;&#10;\end{document}"/>
  <p:tag name="IGUANATEXSIZE" val="10"/>
  <p:tag name="IGUANATEXCURSOR" val="2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63.xml><?xml version="1.0" encoding="utf-8"?>
<p:tagLst xmlns:a="http://schemas.openxmlformats.org/drawingml/2006/main" xmlns:r="http://schemas.openxmlformats.org/officeDocument/2006/relationships" xmlns:p="http://schemas.openxmlformats.org/presentationml/2006/main">
  <p:tag name="OUTPUTDPI" val="1200"/>
  <p:tag name="ORIGINALHEIGHT" val="1541.057"/>
  <p:tag name="ORIGINALWIDTH" val="2602.925"/>
  <p:tag name="LATEXADDIN" val="\documentclass{article}&#10;\usepackage{amsmath}&#10;\usepackage{mathpazo}&#10;\pagestyle{empty}&#10;\begin{document}&#10;&#10;&#10;$$&#10;\begin{aligned}&#10;\iint_{S \cup D} \mathbf{F} \cdot d \mathbf{S} &amp;=\iiint_{E} \operatorname{div} \mathbf{F} d V \\&#10;&amp;=\iiint_{E} x^{2}+y^{2}+z^{2} d V \\&#10;&amp;=\int_{0}^{\pi / 2} \int_{0}^{2 \pi} \int_{0}^{1} \rho^{2} \rho^{2} \sin (\phi) d \rho d \theta d \phi \\&#10;&amp;=\int_{0}^{\pi / 2} \sin (\phi) d \phi \int_{0}^{2 \pi} d \theta \int_{0}^{1} \rho^{4} d \rho \\&#10;&amp;=(1)(2 \pi)(1 / 5)=\frac{2 \pi}{5}&#10;\end{aligned}&#10;$$&#10;&#10;\end{document}"/>
  <p:tag name="IGUANATEXSIZE" val="10"/>
  <p:tag name="IGUANATEXCURSOR" val="5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6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520.435"/>
  <p:tag name="LATEXADDIN" val="\documentclass{article}&#10;\usepackage{amsmath}&#10;\usepackage{mathpazo}&#10;\pagestyle{empty}&#10;\begin{document}&#10;&#10;&#10;$$&#10;\text { Let } E \text { be the half-ball enclosed by } S \cup D ; \text { then, }&#10;$$&#10;&#10;\end{document}"/>
  <p:tag name="IGUANATEXSIZE" val="10"/>
  <p:tag name="IGUANATEXCURSOR" val="19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65.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478.815"/>
  <p:tag name="LATEXADDIN" val="\documentclass{article}&#10;\usepackage{amsmath}&#10;\usepackage{mathpazo}&#10;\pagestyle{empty}&#10;\begin{document}&#10;&#10;&#10;$$&#10;\text { Evaluate } \iint_{S} \mathbf{F} \cdot d \mathbf{S}, \text { where }&#10;$$&#10;&#10;\end{document}"/>
  <p:tag name="IGUANATEXSIZE" val="10"/>
  <p:tag name="IGUANATEXCURSOR" val="18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244.094"/>
  <p:tag name="LATEXADDIN" val="\documentclass{article}&#10;\usepackage{amsmath}&#10;\usepackage{mathpazo}&#10;\pagestyle{empty}&#10;\begin{document}&#10;&#10;&#10;$$&#10;\mathbf{F}=\left(z^{2} x+e^{z^{2}-y^{2}}\right) \mathbf{i}+\left(\frac{1}{3} y^{3}+x^{2} y+\sin \left(z+x^{2}\right)\right) \mathbf{j}+x^{2} \mathbf{k}&#10;$$&#10;&#10;\end{document}"/>
  <p:tag name="IGUANATEXSIZE" val="10"/>
  <p:tag name="IGUANATEXCURSOR" val="2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67.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3744.282"/>
  <p:tag name="LATEXADDIN" val="\documentclass{article}&#10;\usepackage{amsmath}&#10;\usepackage{mathpazo}&#10;\pagestyle{empty}&#10;\begin{document}&#10;&#10;&#10;$$&#10;\text { and } S \text { is the top half of the sphere } x^{2}+y^{2}+z^{2}=1 \text { oriented upward. }&#10;$$&#10;&#10;\end{document}"/>
  <p:tag name="IGUANATEXSIZE" val="10"/>
  <p:tag name="IGUANATEXCURSOR" val="2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68.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4363.705"/>
  <p:tag name="LATEXADDIN" val="\documentclass{article}&#10;\usepackage{amsmath}&#10;\usepackage{mathpazo}&#10;\pagestyle{empty}&#10;\begin{document}&#10;&#10;&#10;$$&#10;\text { We compute ( } 2 \text { ) explicitly. The normal vector pointing downwards is }\langle 0,0,-1\rangle&#10;$$&#10;&#10;\end{document}"/>
  <p:tag name="IGUANATEXSIZE" val="10"/>
  <p:tag name="IGUANATEXCURSOR" val="2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69.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618.298"/>
  <p:tag name="LATEXADDIN" val="\documentclass{article}&#10;\usepackage{amsmath}&#10;\usepackage{mathpazo}&#10;\pagestyle{empty}&#10;\begin{document}&#10;&#10;&#10;$$&#10;\begin{array}{l}&#10;G(x, y)=(x, y, g(x, y)) \\&#10;\mathbf{N}=\mathbf{T}_{x} \times \mathbf{T}_{y}=\left\langle-g_{x},-g_{y}, 1\right\rangle&#10;\end{array}&#10;$$&#10;&#10;\end{document}"/>
  <p:tag name="IGUANATEXSIZE" val="10"/>
  <p:tag name="IGUANATEXCURSOR" val="2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70.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3403.075"/>
  <p:tag name="LATEXADDIN" val="\documentclass{article}&#10;\usepackage{amsmath}&#10;\usepackage{mathpazo}&#10;\pagestyle{empty}&#10;\begin{document}&#10;&#10;&#10;$$&#10;S \text { is not closed since the disc } x^{2}+y^{2} \leq 1, z=0 \text { is not part of } S \text {. }&#10;$$&#10;&#10;\end{document}"/>
  <p:tag name="IGUANATEXSIZE" val="10"/>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71.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018.748"/>
  <p:tag name="LATEXADDIN" val="\documentclass{article}&#10;\usepackage{amsmath}&#10;\usepackage{mathpazo}&#10;\pagestyle{empty}&#10;\begin{document}&#10;&#10;&#10;$$&#10;g(x,y) = z = 0 \implies \nabla g = \langle 0,0,-1 \rangle&#10;$$&#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72.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175.103"/>
  <p:tag name="LATEXADDIN" val="\documentclass{article}&#10;\usepackage{amsmath}&#10;\usepackage{mathpazo}&#10;\pagestyle{empty}&#10;\begin{document}&#10;&#10;&#10;$$&#10;\text { Graph of } z=g(x, y):&#10;$$&#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7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244.094"/>
  <p:tag name="LATEXADDIN" val="\documentclass{article}&#10;\usepackage{amsmath}&#10;\usepackage{mathpazo}&#10;\pagestyle{empty}&#10;\begin{document}&#10;&#10;&#10;(two possible normals)&#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74.xml><?xml version="1.0" encoding="utf-8"?>
<p:tagLst xmlns:a="http://schemas.openxmlformats.org/drawingml/2006/main" xmlns:r="http://schemas.openxmlformats.org/officeDocument/2006/relationships" xmlns:p="http://schemas.openxmlformats.org/presentationml/2006/main">
  <p:tag name="OUTPUTDPI" val="1200"/>
  <p:tag name="ORIGINALHEIGHT" val="1173.603"/>
  <p:tag name="ORIGINALWIDTH" val="3552.306"/>
  <p:tag name="LATEXADDIN" val="\documentclass{article}&#10;\usepackage{amsmath}&#10;\usepackage{mathpazo}&#10;\pagestyle{empty}&#10;\begin{document}&#10;&#10;&#10;$$&#10;\begin{aligned}&#10;\iint_{D} \mathbf{F} \cdot d \mathbf{S} &amp;=\iint_{D}\left\langle e^{-y^{2}}, y^{3} / 3+x^{2} y+\sin \left(x^{2}\right), x^{2}\right\rangle \cdot\langle 0,0,-1\rangle d A \\&#10;&amp;=\iint_{D}-x^{2} d A \\&#10;&amp;=\int_{0}^{1} \int_{0}^{2 \pi}-r^{3} \cos ^{2}(\theta) d \theta d r \\&#10;&amp;=-\frac{\pi}{4}&#10;\end{aligned}&#10;$$&#10;&#10;\end{document}"/>
  <p:tag name="IGUANATEXSIZE" val="10"/>
  <p:tag name="IGUANATEXCURSOR" val="4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7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668.1664"/>
  <p:tag name="LATEXADDIN" val="\documentclass{article}&#10;\usepackage{amsmath}&#10;\usepackage{mathpazo}&#10;\pagestyle{empty}&#10;\begin{document}&#10;&#10;&#10;Since a disk:&#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76.xml><?xml version="1.0" encoding="utf-8"?>
<p:tagLst xmlns:a="http://schemas.openxmlformats.org/drawingml/2006/main" xmlns:r="http://schemas.openxmlformats.org/officeDocument/2006/relationships" xmlns:p="http://schemas.openxmlformats.org/presentationml/2006/main">
  <p:tag name="OUTPUTDPI" val="1200"/>
  <p:tag name="ORIGINALHEIGHT" val="116.9854"/>
  <p:tag name="ORIGINALWIDTH" val="107.9865"/>
  <p:tag name="LATEXADDIN" val="\documentclass{article}&#10;\usepackage{amsmath}&#10;\usepackage{mathpazo}&#10;\pagestyle{empty}&#10;\begin{document}&#10;&#10;&#10;$\vec n_1$&#10;&#10;\end{document}"/>
  <p:tag name="IGUANATEXSIZE" val="6"/>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77.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12.4859"/>
  <p:tag name="LATEXADDIN" val="\documentclass{article}&#10;\usepackage{amsmath}&#10;\usepackage{mathpazo}&#10;\pagestyle{empty}&#10;\begin{document}&#10;&#10;&#10;$\vec n_2$&#10;&#10;\end{document}"/>
  <p:tag name="IGUANATEXSIZE" val="6"/>
  <p:tag name="IGUANATEXCURSOR" val="11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78.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478.815"/>
  <p:tag name="LATEXADDIN" val="\documentclass{article}&#10;\usepackage{amsmath}&#10;\usepackage{mathpazo}&#10;\pagestyle{empty}&#10;\begin{document}&#10;&#10;&#10;$$&#10;\text { Evaluate } \iint_{S} \mathbf{F} \cdot d \mathbf{S}, \text { where }&#10;$$&#10;&#10;\end{document}"/>
  <p:tag name="IGUANATEXSIZE" val="10"/>
  <p:tag name="IGUANATEXCURSOR" val="18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7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244.094"/>
  <p:tag name="LATEXADDIN" val="\documentclass{article}&#10;\usepackage{amsmath}&#10;\usepackage{mathpazo}&#10;\pagestyle{empty}&#10;\begin{document}&#10;&#10;&#10;$$&#10;\mathbf{F}=\left(z^{2} x+e^{z^{2}-y^{2}}\right) \mathbf{i}+\left(\frac{1}{3} y^{3}+x^{2} y+\sin \left(z+x^{2}\right)\right) \mathbf{j}+x^{2} \mathbf{k}&#10;$$&#10;&#10;\end{document}"/>
  <p:tag name="IGUANATEXSIZE" val="10"/>
  <p:tag name="IGUANATEXCURSOR" val="2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80.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3744.282"/>
  <p:tag name="LATEXADDIN" val="\documentclass{article}&#10;\usepackage{amsmath}&#10;\usepackage{mathpazo}&#10;\pagestyle{empty}&#10;\begin{document}&#10;&#10;&#10;$$&#10;\text { and } S \text { is the top half of the sphere } x^{2}+y^{2}+z^{2}=1 \text { oriented upward. }&#10;$$&#10;&#10;\end{document}"/>
  <p:tag name="IGUANATEXSIZE" val="10"/>
  <p:tag name="IGUANATEXCURSOR" val="2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81.xml><?xml version="1.0" encoding="utf-8"?>
<p:tagLst xmlns:a="http://schemas.openxmlformats.org/drawingml/2006/main" xmlns:r="http://schemas.openxmlformats.org/officeDocument/2006/relationships" xmlns:p="http://schemas.openxmlformats.org/presentationml/2006/main">
  <p:tag name="OUTPUTDPI" val="1200"/>
  <p:tag name="ORIGINALHEIGHT" val="464.9419"/>
  <p:tag name="ORIGINALWIDTH" val="2059.242"/>
  <p:tag name="LATEXADDIN" val="\documentclass{article}&#10;\usepackage{amsmath}&#10;\usepackage{mathpazo}&#10;\pagestyle{empty}&#10;\begin{document}&#10;&#10;&#10;$$&#10;\iint_{S} \mathbf{F} \cdot d \mathbf{S}=\underbrace{\iint_{S \cup D} \mathbf{F} \cdot d \mathbf{S}}_{(1)}-\underbrace{\iint_{D} \mathbf{F} \cdot d \mathbf{S}}_{(2)}&#10;$$&#10;&#10;\end{document}"/>
  <p:tag name="IGUANATEXSIZE" val="10"/>
  <p:tag name="IGUANATEXCURSOR" val="27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82.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1649.794"/>
  <p:tag name="LATEXADDIN" val="\documentclass{article}&#10;\usepackage{amsmath}&#10;\usepackage{mathpazo}&#10;\pagestyle{empty}&#10;\begin{document}&#10;&#10;&#10;$$&#10;\iint_{S} \mathbf{F} \cdot d \mathbf{S}=\frac{2 \pi}{5}+\frac{\pi}{4}= \boxed{ \frac{13}{20} \pi }&#10;$$&#10;&#10;\end{document}"/>
  <p:tag name="IGUANATEXSIZE" val="10"/>
  <p:tag name="IGUANATEXCURSOR" val="2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735.283"/>
  <p:tag name="LATEXADDIN" val="\documentclass{article}&#10;\usepackage{amsmath}&#10;\usepackage{mathpazo}&#10;\pagestyle{empty}&#10;\begin{document}&#10;&#10;$$\text { The parallelepiped spanned by u, } v \text { , and } w \text { has volume }|\mathbf{u} \cdot(\mathbf{v} \times \mathbf{w})|$$&#10;&#10;&#10;\end{document}"/>
  <p:tag name="IGUANATEXSIZE" val="10"/>
  <p:tag name="IGUANATEXCURSOR" val="2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691.4135"/>
  <p:tag name="LATEXADDIN" val="\documentclass{article}&#10;\usepackage{amsmath}&#10;\usepackage{mathpazo}&#10;\pagestyle{empty}&#10;\begin{document}&#10;&#10;&#10;Determine if &#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239.595"/>
  <p:tag name="LATEXADDIN" val="\documentclass{article}&#10;\usepackage{amsmath}&#10;\usepackage{mathpazo}&#10;\pagestyle{empty}&#10;\begin{document}&#10;&#10;&#10;Below is the contour maps and graphs of several functions. &#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691.4135"/>
  <p:tag name="LATEXADDIN" val="\documentclass{article}&#10;\usepackage{amsmath}&#10;\usepackage{mathpazo}&#10;\pagestyle{empty}&#10;\begin{document}&#10;&#10;&#10;Determine if &#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0.98985"/>
  <p:tag name="LATEXADDIN" val="\documentclass{article}&#10;\usepackage{amsmath}&#10;\usepackage{mathpazo}&#10;\pagestyle{empty}&#10;\begin{document}&#10;&#10;&#10;Y&#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0.98985"/>
  <p:tag name="LATEXADDIN" val="\documentclass{article}&#10;\usepackage{amsmath}&#10;\usepackage{mathpazo}&#10;\pagestyle{empty}&#10;\begin{document}&#10;&#10;&#10;Y&#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88.864"/>
  <p:tag name="ORIGINALWIDTH" val="2687.664"/>
  <p:tag name="LATEXADDIN" val="\documentclass{article}&#10;\usepackage{amsmath}&#10;\usepackage{mathpazo}&#10;\pagestyle{empty}&#10;\begin{document}&#10;&#10;\textbf{General Surfaces Steps:}&#10;\begin{enumerate}&#10;    \item Determine the type of surface&#10;    \item Determine direction axis&#10;    \item Find traces on coordinate planes&#10;    \item Find at-least two other traces on direction axis&#10;\end{enumerate}&#10;&#10;&#10;\end{document}"/>
  <p:tag name="IGUANATEXSIZE" val="10"/>
  <p:tag name="IGUANATEXCURSOR" val="2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9.73756"/>
  <p:tag name="LATEXADDIN" val="\documentclass{article}&#10;\usepackage{amsmath}&#10;\usepackage{mathpazo}&#10;\pagestyle{empty}&#10;\begin{document}&#10;&#10;&#10;N&#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9.73756"/>
  <p:tag name="LATEXADDIN" val="\documentclass{article}&#10;\usepackage{amsmath}&#10;\usepackage{mathpazo}&#10;\pagestyle{empty}&#10;\begin{document}&#10;&#10;&#10;N&#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0.98985"/>
  <p:tag name="LATEXADDIN" val="\documentclass{article}&#10;\usepackage{amsmath}&#10;\usepackage{mathpazo}&#10;\pagestyle{empty}&#10;\begin{document}&#10;&#10;&#10;Y&#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9.73756"/>
  <p:tag name="LATEXADDIN" val="\documentclass{article}&#10;\usepackage{amsmath}&#10;\usepackage{mathpazo}&#10;\pagestyle{empty}&#10;\begin{document}&#10;&#10;&#10;N&#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81.73976"/>
  <p:tag name="LATEXADDIN" val="\documentclass{article}&#10;\usepackage{amsmath}&#10;\usepackage{mathpazo}&#10;\pagestyle{empty}&#10;\begin{document}&#10;&#10;&#10;C&#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0.98985"/>
  <p:tag name="LATEXADDIN" val="\documentclass{article}&#10;\usepackage{amsmath}&#10;\usepackage{mathpazo}&#10;\pagestyle{empty}&#10;\begin{document}&#10;&#10;&#10;Y&#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2152.231"/>
  <p:tag name="LATEXADDIN" val="\documentclass{article}&#10;\usepackage{amsmath}&#10;\usepackage{mathpazo}&#10;\pagestyle{empty}&#10;\begin{document}&#10;&#10;(the blue ball shows the location $(0,0)$ - &#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3107.611"/>
  <p:tag name="LATEXADDIN" val="\documentclass{article}&#10;\usepackage{amsmath}&#10;\usepackage{mathpazo}&#10;\pagestyle{empty}&#10;\begin{document}&#10;&#10;&#10;the limit does exist (Y), does not (N), or cannot tell (C) as &#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90.739"/>
  <p:tag name="LATEXADDIN" val="\documentclass{article}&#10;\usepackage{amsmath}&#10;\usepackage{mathpazo}&#10;\pagestyle{empty}&#10;\begin{document}&#10;&#10;&#10;does not necessarily imply continuity)&#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218.9726"/>
  <p:tag name="ORIGINALWIDTH" val="866.1417"/>
  <p:tag name="LATEXADDIN" val="\documentclass{article}&#10;\usepackage{amsmath}&#10;\usepackage{mathpazo}&#10;\pagestyle{empty}&#10;\begin{document}&#10;&#10;&#10;$$\lim _{(x, y) \rightarrow(0,0)} f(x,y)$$&#10;&#10;\end{document}"/>
  <p:tag name="IGUANATEXSIZE" val="8"/>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872.8909"/>
  <p:tag name="ORIGINALWIDTH" val="4141.732"/>
  <p:tag name="LATEXADDIN" val="\documentclass{article}&#10;\usepackage{amsmath}&#10;\usepackage{mathpazo}&#10;\pagestyle{empty}&#10;\begin{document}&#10;&#10;\textbf{General Surfaces}&#10;\begin{enumerate}&#10;    \item Have 3 variables&#10;    \item Traces occur on coordinate plates and/or on planes $||$ to coordinate planes&#10;    \item Still directed along an axis, but the trace changes along the axes&#10;\end{enumerate}&#10;&#10;&#10;\end{document}"/>
  <p:tag name="IGUANATEXSIZE" val="20"/>
  <p:tag name="IGUANATEXCURSOR" val="35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0.98985"/>
  <p:tag name="LATEXADDIN" val="\documentclass{article}&#10;\usepackage{amsmath}&#10;\usepackage{mathpazo}&#10;\pagestyle{empty}&#10;\begin{document}&#10;&#10;&#10;Y&#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0.98985"/>
  <p:tag name="LATEXADDIN" val="\documentclass{article}&#10;\usepackage{amsmath}&#10;\usepackage{mathpazo}&#10;\pagestyle{empty}&#10;\begin{document}&#10;&#10;&#10;Y&#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0.98985"/>
  <p:tag name="LATEXADDIN" val="\documentclass{article}&#10;\usepackage{amsmath}&#10;\usepackage{mathpazo}&#10;\pagestyle{empty}&#10;\begin{document}&#10;&#10;&#10;Y&#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9.73756"/>
  <p:tag name="LATEXADDIN" val="\documentclass{article}&#10;\usepackage{amsmath}&#10;\usepackage{mathpazo}&#10;\pagestyle{empty}&#10;\begin{document}&#10;&#10;&#10;N&#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9.73756"/>
  <p:tag name="LATEXADDIN" val="\documentclass{article}&#10;\usepackage{amsmath}&#10;\usepackage{mathpazo}&#10;\pagestyle{empty}&#10;\begin{document}&#10;&#10;&#10;N&#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0.98985"/>
  <p:tag name="LATEXADDIN" val="\documentclass{article}&#10;\usepackage{amsmath}&#10;\usepackage{mathpazo}&#10;\pagestyle{empty}&#10;\begin{document}&#10;&#10;&#10;Y&#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2104.237"/>
  <p:tag name="LATEXADDIN" val="\documentclass{article}&#10;\usepackage{amsmath}&#10;\usepackage{mathpazo}&#10;\pagestyle{empty}&#10;\begin{document}&#10;&#10;&#10;$$&#10;\lim _{r \rightarrow 0}\left(2 r^{2} \cos (\theta) \sin (\theta)\right)^{r^{2} \cos (\theta) \sin (\theta)}=1&#10;$$&#10;&#10;\end{document}"/>
  <p:tag name="IGUANATEXSIZE" val="8"/>
  <p:tag name="IGUANATEXCURSOR" val="2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609.6738"/>
  <p:tag name="ORIGINALWIDTH" val="3364.079"/>
  <p:tag name="LATEXADDIN" val="\documentclass{article}&#10;\usepackage{amsmath}&#10;\usepackage{mathpazo}&#10;\pagestyle{empty}&#10;\begin{document}&#10;&#10;&#10;$$&#10;\begin{array}{l}&#10;\lim _{\theta \rightarrow 0}\left(2 r^{2} \cos (\theta) \sin (\theta)\right)^{r^{2} \cos (\theta) \sin (\theta)}=1 \\&#10;\lim _{\theta \rightarrow-\infty}\left(2 r^{2} \cos (\theta) \sin (\theta)\right)^{r^{2} \cos (\theta) \sin (\theta)}=\left(r^{2}-1 \text { to } 1\right)^{r^{2}-1 \operatorname{to} 1} \\&#10;\lim _{\theta \rightarrow \infty}\left(2 r^{2} \cos (\theta) \sin (\theta)\right)^{r^{2} \cos (\theta) \sin (\theta)}=\left(r^{2}-1 \text { to } 1\right)^{r^{2}-1 \text { to } 1}&#10;\end{array}&#10;$$&#10;&#10;\end{document}"/>
  <p:tag name="IGUANATEXSIZE" val="8"/>
  <p:tag name="IGUANATEXCURSOR" val="4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10;&#10;\end{document}"/>
  <p:tag name="IGUANATEXSIZE" val="10"/>
  <p:tag name="IGUANATEXCURSOR" val="11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81.73976"/>
  <p:tag name="LATEXADDIN" val="\documentclass{article}&#10;\usepackage{amsmath}&#10;\usepackage{mathpazo}&#10;\pagestyle{empty}&#10;\begin{document}&#10;&#10;&#10;C&#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537.683"/>
  <p:tag name="ORIGINALWIDTH" val="3272.591"/>
  <p:tag name="LATEXADDIN" val="\documentclass{article}&#10;\usepackage{amsmath}&#10;\usepackage{mathpazo}&#10;\pagestyle{empty}&#10;\begin{document}&#10;&#10;\begin{enumerate}&#10;     \item Equation? $$\frac{x^{2}}{a^{2}}+\frac{y^{2}}{b^{2}}-\frac{z^{2}}{c^{2}}=1$$&#10;     \item How do you tell? &#10;     \begin{enumerate}&#10;         \item one (-) &#10;         \item all power &quot;2&quot; $(SQ^2)$ &#10;         \item has a constant &#10;     \end{enumerate}&#10;     \item Notes &#10;     \begin{enumerate}&#10;         \item Always directed along axis with the minus (-) &#10;         \item Set (-) var = 0 and = $\pm \sqrt{ DENOM } $ to get three traces &#10;     \end{enumerate}&#10;     \item Visualize its shape&#10;     \begin{enumerate}&#10;         \item Circle or Ellipse&#10;     \end{enumerate}&#10;      &#10; \end{enumerate}&#10;&#10;&#10;\end{document}"/>
  <p:tag name="IGUANATEXSIZE" val="7"/>
  <p:tag name="IGUANATEXCURSOR" val="7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9.73756"/>
  <p:tag name="LATEXADDIN" val="\documentclass{article}&#10;\usepackage{amsmath}&#10;\usepackage{mathpazo}&#10;\pagestyle{empty}&#10;\begin{document}&#10;&#10;&#10;N&#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77.7278"/>
  <p:tag name="ORIGINALWIDTH" val="1136.858"/>
  <p:tag name="LATEXADDIN" val="\documentclass{article}&#10;\usepackage{amsmath}&#10;\usepackage{mathpazo}&#10;\pagestyle{empty}&#10;\begin{document}&#10;&#10;&#10;$$&#10;f(x,y) = e^{-1 /\left(x^{2}+y^{2}\right)}&#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942.6321"/>
  <p:tag name="LATEXADDIN" val="\documentclass{article}&#10;\usepackage{amsmath}&#10;\usepackage{mathpazo}&#10;\pagestyle{empty}&#10;\begin{document}&#10;&#10;&#10;$$&#10;f(x,y) = (2xy)^{xy}&#10;$$&#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351.7061"/>
  <p:tag name="LATEXADDIN" val="\documentclass{article}&#10;\usepackage{amsmath}&#10;\usepackage{mathpazo}&#10;\pagestyle{empty}&#10;\begin{document}&#10;&#10;$$ f(x,y) $$ &#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974.8781"/>
  <p:tag name="LATEXADDIN" val="\documentclass{article}&#10;\usepackage{amsmath}&#10;\usepackage{mathpazo}&#10;\pagestyle{empty}&#10;\begin{document}&#10;&#10;\text{is a surface in 3-D} &#10;&#10;&#10;\end{document}"/>
  <p:tag name="IGUANATEXSIZE" val="10"/>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978.253"/>
  <p:tag name="LATEXADDIN" val="\documentclass{article}&#10;\usepackage{amsmath}&#10;\usepackage{mathpazo}&#10;\pagestyle{empty}&#10;\begin{document}&#10;$${f_x}\left( {x,y} \right) = \mathop {\lim }\limits_{h \to 0} \frac{{f\left( {x + h,y} \right) - f\left( {x,y} \right)}}{h}\hspace{0.5in}$$&#10;&#10;&#10;&#10;\end{document}"/>
  <p:tag name="IGUANATEXSIZE" val="10"/>
  <p:tag name="IGUANATEXCURSOR" val="2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975.253"/>
  <p:tag name="LATEXADDIN" val="\documentclass{article}&#10;\usepackage{amsmath}&#10;\usepackage{mathpazo}&#10;\pagestyle{empty}&#10;\begin{document}&#10;$$&#10;{f_y}\left( {x,y} \right) = \mathop {\lim }\limits_{h \to 0} \frac{{f\left( {x,y + h} \right) - f\left( {x,y} \right)}}{h}$$&#10;&#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530.9336"/>
  <p:tag name="LATEXADDIN" val="\documentclass{article}&#10;\usepackage{amsmath}&#10;\usepackage{mathpazo}&#10;\pagestyle{empty}&#10;\begin{document}&#10;&#10;$$&#10;f(x) \quad \Rightarrow &#10;$$&#10;&#10;&#10;\end{document}"/>
  <p:tag name="IGUANATEXSIZE" val="10"/>
  <p:tag name="IGUANATEXCURSOR" val="1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351.7061"/>
  <p:tag name="LATEXADDIN" val="\documentclass{article}&#10;\usepackage{amsmath}&#10;\usepackage{mathpazo}&#10;\pagestyle{empty}&#10;\begin{document}&#10;&#10;$$ f(x,y) $$ &#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555.306"/>
  <p:tag name="LATEXADDIN" val="\documentclass{article}&#10;\usepackage{amsmath}&#10;\usepackage{mathpazo}&#10;\pagestyle{empty}&#10;\begin{document}&#10;&#10;$$&#10;f^{\prime}(x)=\lim _{h \rightarrow 0} \frac{f(x+h)-f(x)}{h}&#10;$$&#10;&#10;&#10;\end{document}"/>
  <p:tag name="IGUANATEXSIZE" val="10"/>
  <p:tag name="IGUANATEXCURSOR" val="16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719.91"/>
  <p:tag name="ORIGINALWIDTH" val="3409.074"/>
  <p:tag name="LATEXADDIN" val="\documentclass{article}&#10;\usepackage{amsmath}&#10;\usepackage{mathpazo}&#10;\pagestyle{empty}&#10;\begin{document}&#10;&#10; \begin{enumerate}&#10;     \item Equation? $$\frac{x^{2}}{a^{2}}+\frac{y^{2}}{b^{2}}-\frac{z^{2}}{c^{2}}=0$$&#10;     \item How do you tell? &#10;     \begin{enumerate}&#10;         \item one (-) &#10;         \item all power &quot;2&quot; $(SQ^2)$ &#10;         \item no constant&#10;     \end{enumerate}&#10;     \item Notes &#10;     \begin{enumerate}&#10;         \item Always directed along axis with the minus (-)&#10;         \item Set (-) var = 0 and get nothing &#10;         \item Plug in values for (-) var that are divisible by DENOM&#10;     \end{enumerate}&#10;     \item Visualize its shape&#10;     \begin{enumerate}&#10;         \item Circle or Ellipse&#10;     \end{enumerate}&#10;&#10; \end{enumerate}&#10;&#10;\end{document}"/>
  <p:tag name="IGUANATEXSIZE" val="7"/>
  <p:tag name="IGUANATEXCURSOR" val="7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608.9238"/>
  <p:tag name="LATEXADDIN" val="\documentclass{article}&#10;\usepackage{amsmath}&#10;\usepackage{mathpazo}&#10;\pagestyle{empty}&#10;\begin{document}&#10;$$&#10;\quad f^{\prime}(x)=\frac{d f}{d x}&#10;$$&#10;&#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15.4856"/>
  <p:tag name="LATEXADDIN" val="\documentclass{article}&#10;\usepackage{amsmath}&#10;\usepackage{mathpazo}&#10;\pagestyle{empty}&#10;\begin{document}&#10;&#10;$$\Rightarrow$$&#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279.715"/>
  <p:tag name="LATEXADDIN" val="\documentclass{article}&#10;\usepackage{amsmath}&#10;\usepackage{mathpazo}&#10;\pagestyle{empty}&#10;\begin{document}&#10;&#10;&#10;$$ = &#10;\frac{\partial f}{\partial x}&#10;$$&#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296.213"/>
  <p:tag name="ORIGINALWIDTH" val="279.715"/>
  <p:tag name="LATEXADDIN" val="\documentclass{article}&#10;\usepackage{amsmath}&#10;\usepackage{mathpazo}&#10;\pagestyle{empty}&#10;\begin{document}&#10;&#10;&#10;$$ = &#10;\frac{\partial f}{\partial y}&#10;$$&#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608.174"/>
  <p:tag name="ORIGINALWIDTH" val="2931.384"/>
  <p:tag name="LATEXADDIN" val="\documentclass{article}&#10;\usepackage{amsmath}&#10;\usepackage{mathpazo}&#10;\pagestyle{empty}&#10;\begin{document}&#10;&#10;\begin{align*}{f_x}\left( {x,y} \right) &amp; = {f_x} = \frac{{\partial f}}{{\partial x}} = \frac{\partial }{{\partial x}}\left( {f\left( {x,y} \right)} \right) = {z_x} = \frac{{\partial z}}{{\partial x}} = {D_x}f\\ {f_y}\left( {x,y} \right) &amp; = {f_y} = \frac{{\partial f}}{{\partial y}} = \frac{\partial }{{\partial y}}\left( {f\left( {x,y} \right)} \right) = {z_y} = \frac{{\partial z}}{{\partial y}} = {D_y}f\end{align*}&#10;&#10;&#10;\end{document}"/>
  <p:tag name="IGUANATEXSIZE" val="10"/>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1405.324"/>
  <p:tag name="ORIGINALWIDTH" val="1784.777"/>
  <p:tag name="LATEXADDIN" val="\documentclass{article}&#10;\usepackage{amsmath}&#10;\usepackage{mathpazo}&#10;\pagestyle{empty}&#10;\begin{document}&#10;&#10;\begin{align*}{\left( {{f_x}} \right)_x} &amp; = {f_{x\,x}} = \frac{\partial }{{\partial x}}\left( {\frac{{\partial f}}{{\partial x}}} \right) = \frac{{{\partial ^2}f}}{{\partial {x^2}}}\\ {\left( {{f_x}} \right)_y} &amp; = {f_{x\,y}} = \frac{\partial }{{\partial y}}\left( {\frac{{\partial f}}{{\partial x}}} \right) = \frac{{{\partial ^2}f}}{{\partial y\partial x}}\\ {\left( {{f_y}} \right)_x} &amp; = {f_{y\,x}} = \frac{\partial }{{\partial x}}\left( {\frac{{\partial f}}{{\partial y}}} \right) = \frac{{{\partial ^2}f}}{{\partial x\partial y}}\\ {\left( {{f_y}} \right)_y} &amp; = {f_{y\,y}} = \frac{\partial }{{\partial y}}\left( {\frac{{\partial f}}{{\partial y}}} \right) = \frac{{{\partial ^2}f}}{{\partial {y^2}}}\end{align*}&#10;&#10;&#10;&#10;\end{document}"/>
  <p:tag name="IGUANATEXSIZE" val="10"/>
  <p:tag name="IGUANATEXCURSOR" val="8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679.415"/>
  <p:tag name="ORIGINALWIDTH" val="2187.477"/>
  <p:tag name="LATEXADDIN" val="\documentclass{article}&#10;\usepackage{amsmath}&#10;\usepackage{mathpazo}&#10;\pagestyle{empty}&#10;\begin{document}&#10;&#10;\begin{align*}{f_{x\,y\,x}} &amp; = {\left( {{f_{xy}}} \right)_x} = \frac{\partial }{{\partial x}}\left( {\frac{{{\partial ^2}f}}{{\partial y\partial x}}} \right) = \frac{{{\partial ^3}f}}{{\partial x\partial y\partial x}}\\ {f_{y\,x\,x}} &amp; = {\left( {{f_{yx}}} \right)_x} = \frac{\partial }{{\partial x}}\left( {\frac{{{\partial ^2}f}}{{\partial x\partial y}}} \right) = \frac{{{\partial ^3}f}}{{\partial {x^2}\partial y}}\end{align*}&#10;&#10;&#10;\end{document}"/>
  <p:tag name="IGUANATEXSIZE" val="10"/>
  <p:tag name="IGUANATEXCURSOR" val="5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897.6378"/>
  <p:tag name="LATEXADDIN" val="\documentclass{article}&#10;\usepackage{amsmath}&#10;\usepackage{mathpazo}&#10;\pagestyle{empty}&#10;\begin{document}&#10;&#10;$$&#10;\nabla f=\left\langle f_{x}, f_{y}, f_{z}\right\rangle&#10;$$&#10;&#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789.276"/>
  <p:tag name="LATEXADDIN" val="\documentclass{article}&#10;\usepackage{amsmath}&#10;\usepackage{mathpazo}&#10;\pagestyle{empty}&#10;\begin{document}&#10;&#10;the gradient vector $\nabla f\left(x_{0}, y_{0}\right)$ is &#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39.295"/>
  <p:tag name="LATEXADDIN" val="\documentclass{article}&#10;\usepackage{amsmath}&#10;\usepackage{mathpazo}&#10;\pagestyle{empty}&#10;\begin{document}&#10;&#10;orthogonal (or perpendicular) &#10;&#10;&#10;&#10;&#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2130.484"/>
  <p:tag name="LATEXADDIN" val="\documentclass{article}&#10;\usepackage{amsmath}&#10;\usepackage{mathpazo}&#10;\pagestyle{empty}&#10;\begin{document}&#10;&#10;&#10;$$\text { Show that }|\mathbf{a} \times \mathbf{b}|^{2}=|\mathbf{a}|^{2}|\mathbf{b}|^{2}-(\mathbf{a} \cdot \mathbf{b})^{2}$$&#10;&#10;\end{document}"/>
  <p:tag name="IGUANATEXSIZE" val="10"/>
  <p:tag name="IGUANATEXCURSOR" val="2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4136.483"/>
  <p:tag name="LATEXADDIN" val="\documentclass{article}&#10;\usepackage{amsmath}&#10;\usepackage{mathpazo}&#10;\pagestyle{empty}&#10;\begin{document}&#10;\begin{enumerate}&#10;    \item Equations with cylinders have only two variables - these equations give a trace of the curve on whatever coordinate plane denoted by the given variables &#10;    $$\begin{array}{l}&#10;\frac{x^{2}}{a^{2}}+\frac{y^{2}}{b^{2}}=1 \\&#10;\\&#10;x^{2}+y^{2}=r^{2}&#10;\end{array}$$&#10;    \item Curve is directed along the axis of the missing variable&#10;    \item The curve/trace does not change along the direction axes *If $a=b$ we have a cylinder whose cross section is a circle&#10;&#10; \end{enumerate}&#10;&#10;\end{document}"/>
  <p:tag name="IGUANATEXSIZE" val="6"/>
  <p:tag name="IGUANATEXCURSOR" val="59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673.791"/>
  <p:tag name="LATEXADDIN" val="\documentclass{article}&#10;\usepackage{amsmath}&#10;\usepackage{mathpazo}&#10;\pagestyle{empty}&#10;\begin{document}&#10;&#10;$f(x, y)=k$ at the point $\left(x_{0}, y_{0}\right)$&#10;&#10;&#10;\end{document}"/>
  <p:tag name="IGUANATEXSIZE" val="10"/>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941.1324"/>
  <p:tag name="LATEXADDIN" val="\documentclass{article}&#10;\usepackage{amsmath}&#10;\usepackage{mathpazo}&#10;\pagestyle{empty}&#10;\begin{document}&#10;&#10;to the level curve &#10;&#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823.022"/>
  <p:tag name="LATEXADDIN" val="\documentclass{article}&#10;\usepackage{amsmath}&#10;\usepackage{mathpazo}&#10;\pagestyle{empty}&#10;\begin{document}&#10;&#10;the gradient vector $\nabla f\left(x_{0}, y_{0}, z_{0}\right)$ &#10;&#10;\end{document}"/>
  <p:tag name="IGUANATEXSIZE" val="10"/>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784.027"/>
  <p:tag name="LATEXADDIN" val="\documentclass{article}&#10;\usepackage{amsmath}&#10;\usepackage{mathpazo}&#10;\pagestyle{empty}&#10;\begin{document}&#10;is orthogonal to the level surface&#10;&#10;&#10;&#10;&#10;\end{document}"/>
  <p:tag name="IGUANATEXSIZE" val="1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48.256"/>
  <p:tag name="LATEXADDIN" val="\documentclass{article}&#10;\usepackage{amsmath}&#10;\usepackage{mathpazo}&#10;\pagestyle{empty}&#10;\begin{document}&#10;&#10;$f(x, y, z)=k$ at the point $\left(x_{0}, y_{0}, z_{0}\right)$&#10;&#10;&#10;\end{document}"/>
  <p:tag name="IGUANATEXSIZE" val="10"/>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737.1579"/>
  <p:tag name="LATEXADDIN" val="\documentclass{article}&#10;\usepackage{amsmath}&#10;\usepackage{mathpazo}&#10;\pagestyle{empty}&#10;\begin{document}&#10;&#10;$$&#10;\nabla f=\left\langle f_{x}, f_{y} \right\rangle&#10;$$&#10;&#10;&#10;\end{document}"/>
  <p:tag name="IGUANATEXSIZE" val="10"/>
  <p:tag name="IGUANATEXCURSOR" val="1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61.49228"/>
  <p:tag name="ORIGINALWIDTH" val="111.7361"/>
  <p:tag name="LATEXADDIN" val="\documentclass{article}&#10;\usepackage{amsmath}&#10;\usepackage{mathpazo}&#10;\pagestyle{empty}&#10;\begin{document}&#10;&#10;&#10;or&#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2362.955"/>
  <p:tag name="LATEXADDIN" val="\documentclass{article}&#10;\usepackage{amsmath}&#10;\usepackage{mathpazo}&#10;\pagestyle{empty}&#10;\begin{document}&#10;&#10;$$&#10;D_{u} f(x, y)=\lim _{h \rightarrow 0} \frac{f(x+a h, y+b h)-f(x, y)}{h}&#10;$$&#10;&#10;&#10;\end{document}"/>
  <p:tag name="IGUANATEXSIZE" val="10"/>
  <p:tag name="IGUANATEXCURSOR" val="18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137.608"/>
  <p:tag name="LATEXADDIN" val="\documentclass{article}&#10;\usepackage{amsmath}&#10;\usepackage{mathpazo}&#10;\pagestyle{empty}&#10;\begin{document}&#10;&#10;$$&#10;\text { unit vector } \vec{u}=\langle a, b\rangle&#10;$$&#10;&#10;&#10;\end{document}"/>
  <p:tag name="IGUANATEXSIZE" val="10"/>
  <p:tag name="IGUANATEXCURSOR" val="1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975.253"/>
  <p:tag name="LATEXADDIN" val="\documentclass{article}&#10;\usepackage{amsmath}&#10;\usepackage{mathpazo}&#10;\pagestyle{empty}&#10;\begin{document}&#10;$$&#10;{f_y}\left( {x,y} \right) = \mathop {\lim }\limits_{h \to 0} \frac{{f\left( {x,y + h} \right) - f\left( {x,y} \right)}}{h}$$&#10;&#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823.772"/>
  <p:tag name="ORIGINALWIDTH" val="2626.922"/>
  <p:tag name="LATEXADDIN" val="\documentclass{article}&#10;\usepackage{amsmath}&#10;\usepackage{mathpazo}&#10;\pagestyle{empty}&#10;\begin{document}&#10;&#10; \begin{enumerate}&#10;     \item Equation? $$\frac{x^{2}}{a^{2}}+\frac{y^{2}}{b^{2}}+\frac{z^{2}}{c^{2}}=1$$&#10;     \item How do you tell? &#10;     \begin{enumerate}&#10;         \item all (+) &#10;         \item all power &quot;2&quot; $(SQ^2)$ &#10;         \item has a constant&#10;     \end{enumerate}&#10;     \item Notes &#10;     \begin{enumerate}&#10;         \item Intercepts: $ x= \pm a , \, y= \pm b, \, z= \pm c $&#10;&#10;     \end{enumerate}&#10;      &#10;&#10; \end{enumerate}&#10;\end{document}"/>
  <p:tag name="IGUANATEXSIZE" val="8"/>
  <p:tag name="IGUANATEXCURSOR" val="5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978.253"/>
  <p:tag name="LATEXADDIN" val="\documentclass{article}&#10;\usepackage{amsmath}&#10;\usepackage{mathpazo}&#10;\pagestyle{empty}&#10;\begin{document}&#10;$${f_x}\left( {x,y} \right) = \mathop {\lim }\limits_{h \to 0} \frac{{f\left( {x + h,y} \right) - f\left( {x,y} \right)}}{h}\hspace{0.5in}$$&#10;&#10;&#10;&#10;\end{document}"/>
  <p:tag name="IGUANATEXSIZE" val="10"/>
  <p:tag name="IGUANATEXCURSOR" val="2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11.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742.4072"/>
  <p:tag name="LATEXADDIN" val="\documentclass{article}&#10;\usepackage{amsmath}&#10;\usepackage{mathpazo}&#10;\pagestyle{empty}&#10;\begin{document}&#10;&#10;$$&#10;D_{\vec{u}} f=\nabla f \cdot \vec{u}&#10;$$&#10;&#10;&#10;\end{document}"/>
  <p:tag name="IGUANATEXSIZE" val="10"/>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1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886.3892"/>
  <p:tag name="LATEXADDIN" val="\documentclass{article}&#10;\usepackage{amsmath}&#10;\usepackage{mathpazo}&#10;\pagestyle{empty}&#10;\begin{document}&#10;&#10;$$&#10;=\left\langle f_{x}, f_{y}\right\rangle \cdot\langle a, b\rangle&#10;$$&#10;&#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13.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702.6621"/>
  <p:tag name="LATEXADDIN" val="\documentclass{article}&#10;\usepackage{amsmath}&#10;\usepackage{mathpazo}&#10;\pagestyle{empty}&#10;\begin{document}&#10;&#10;\begin{enumerate}&#10;\item if $\nabla f= \vec 0$, &#10;\end{enumerate}&#10;&#10;&#10;\end{document}"/>
  <p:tag name="IGUANATEXSIZE" val="10"/>
  <p:tag name="IGUANATEXCURSOR" val="15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1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42.2197"/>
  <p:tag name="LATEXADDIN" val="\documentclass{article}&#10;\usepackage{amsmath}&#10;\usepackage{mathpazo}&#10;\pagestyle{empty}&#10;\begin{document}&#10;&#10;then &#10;&#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15.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456.6929"/>
  <p:tag name="LATEXADDIN" val="\documentclass{article}&#10;\usepackage{amsmath}&#10;\usepackage{mathpazo}&#10;\pagestyle{empty}&#10;\begin{document}&#10;&#10;$D_{\vec{u}} f= 0$&#10;&#10;&#10;\end{document}"/>
  <p:tag name="IGUANATEXSIZE" val="10"/>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16.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497.1879"/>
  <p:tag name="LATEXADDIN" val="\documentclass{article}&#10;\usepackage{amsmath}&#10;\usepackage{mathpazo}&#10;\pagestyle{empty}&#10;\begin{document}&#10;&#10;for any $ \vec u $&#10;&#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17.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81.2149"/>
  <p:tag name="LATEXADDIN" val="\documentclass{article}&#10;\usepackage{amsmath}&#10;\usepackage{mathpazo}&#10;\pagestyle{empty}&#10;\begin{document}&#10;&#10;$\|\nabla f\|$&#10;&#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1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83.98952"/>
  <p:tag name="LATEXADDIN" val="\documentclass{article}&#10;\usepackage{amsmath}&#10;\usepackage{mathpazo}&#10;\pagestyle{empty}&#10;\begin{document}&#10;&#10;2.&#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19.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83.98952"/>
  <p:tag name="LATEXADDIN" val="\documentclass{article}&#10;\usepackage{amsmath}&#10;\usepackage{mathpazo}&#10;\pagestyle{empty}&#10;\begin{document}&#10;&#10;3.&#10;&#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823.772"/>
  <p:tag name="ORIGINALWIDTH" val="2783.652"/>
  <p:tag name="LATEXADDIN" val="\documentclass{article}&#10;\usepackage{amsmath}&#10;\usepackage{mathpazo}&#10;\pagestyle{empty}&#10;\begin{document}&#10;&#10; \begin{enumerate}&#10;     \item Equation? $$\frac{x^{2}}{a^{2}}-\frac{y^{2}}{b^{2}}=\frac{z}{c}$$&#10;     \item How do you tell? &#10;     \begin{enumerate}&#10;         \item 3 variables with &quot;2&quot; $(SQ^2)$ &#10;         \item one $(SQ^2)$  has (-)&#10;     \end{enumerate}&#10;     \item Notes &#10;     \begin{enumerate}&#10;         \item Degree one var gives direction axis &#10;         \item plug in both (+) and (-) into degree one var &#10;     \end{enumerate}&#10;&#10;&#10; \end{enumerate}&#10;\end{document}"/>
  <p:tag name="IGUANATEXSIZE" val="8"/>
  <p:tag name="IGUANATEXCURSOR" val="54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2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85.48929"/>
  <p:tag name="LATEXADDIN" val="\documentclass{article}&#10;\usepackage{amsmath}&#10;\usepackage{mathpazo}&#10;\pagestyle{empty}&#10;\begin{document}&#10;&#10;4.&#10;&#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21.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224.222"/>
  <p:tag name="LATEXADDIN" val="\documentclass{article}&#10;\usepackage{amsmath}&#10;\usepackage{mathpazo}&#10;\pagestyle{empty}&#10;\begin{document}&#10;&#10;$D_{\vec{u}} f$&#10;&#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2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423.322"/>
  <p:tag name="LATEXADDIN" val="\documentclass{article}&#10;\usepackage{amsmath}&#10;\usepackage{mathpazo}&#10;\pagestyle{empty}&#10;\begin{document}&#10;&#10;has its maximum value of &#10;&#10;&#10;\end{document}"/>
  <p:tag name="IGUANATEXSIZE" val="10"/>
  <p:tag name="IGUANATEXCURSOR" val="1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2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279.34"/>
  <p:tag name="LATEXADDIN" val="\documentclass{article}&#10;\usepackage{amsmath}&#10;\usepackage{mathpazo}&#10;\pagestyle{empty}&#10;\begin{document}&#10;&#10;&#10;and this happens when&#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24.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483.689"/>
  <p:tag name="LATEXADDIN" val="\documentclass{article}&#10;\usepackage{amsmath}&#10;\usepackage{mathpazo}&#10;\pagestyle{empty}&#10;\begin{document}&#10;&#10;$D_{\vec{u}} f=\nabla f \cdot \vec{u}=\|\nabla f\|\|\vec{u}\| \cos \theta=\|\nabla f\| \cos \theta$&#10;&#10;&#10;\end{document}"/>
  <p:tag name="IGUANATEXSIZE" val="10"/>
  <p:tag name="IGUANATEXCURSOR" val="20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2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289.4638"/>
  <p:tag name="LATEXADDIN" val="\documentclass{article}&#10;\usepackage{amsmath}&#10;\usepackage{mathpazo}&#10;\pagestyle{empty}&#10;\begin{document}&#10;&#10;&#10;$\theta=0$&#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26.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69.9662"/>
  <p:tag name="LATEXADDIN" val="\documentclass{article}&#10;\usepackage{amsmath}&#10;\usepackage{mathpazo}&#10;\pagestyle{empty}&#10;\begin{document}&#10;&#10;&#10;since&#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2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308.961"/>
  <p:tag name="LATEXADDIN" val="\documentclass{article}&#10;\usepackage{amsmath}&#10;\usepackage{mathpazo}&#10;\pagestyle{empty}&#10;\begin{document}&#10;&#10;&#10;parallel vectors for some scalar multiple $\lambda$&#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28.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499.4376"/>
  <p:tag name="LATEXADDIN" val="\documentclass{article}&#10;\usepackage{amsmath}&#10;\usepackage{mathpazo}&#10;\pagestyle{empty}&#10;\begin{document}&#10;&#10;&#10;$\vec u = \lambda \nabla f$&#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29.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317.2103"/>
  <p:tag name="LATEXADDIN" val="\documentclass{article}&#10;\usepackage{amsmath}&#10;\usepackage{mathpazo}&#10;\pagestyle{empty}&#10;\begin{document}&#10;&#10;&#10;hence &#10;&#10;\end{document}"/>
  <p:tag name="IGUANATEXSIZE" val="10"/>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217.848"/>
  <p:tag name="ORIGINALWIDTH" val="4134.983"/>
  <p:tag name="LATEXADDIN" val="\documentclass{article}&#10;\usepackage{amsmath}&#10;\usepackage{mathpazo}&#10;\pagestyle{empty}&#10;\begin{document}&#10;&#10; \begin{enumerate}&#10;     \item Equation? $$\frac{x^{2}}{a^{2}}+\frac{y^{2}}{b^{2}}=\frac{z}{c}$$&#10;     \item How do you tell? &#10;     \begin{enumerate}&#10;         \item 3 variables with &quot;2&quot; $(SQ^2)$ &#10;         \item variable with $(SQ^2)$ are (+) &#10;     \end{enumerate}&#10;     \item Notes &#10;     \begin{enumerate}&#10;         \item Opens along axis with degree one var &#10;         \item Coefficient of degree one var gives direction &#10;         \begin{enumerate}&#10;             \item (+) opens towards (+) axis&#10;             \item (-) opens towards (-) axis &#10;         \end{enumerate}&#10;         \item Set degree one var = 0 to get trace on coordinate plane (if parabola shifted) &#10;         \begin{enumerate}&#10;             \item Example: (z+4) means shift down 4 on z-axis \\ *If there are no shifts then plug in values into z to get good \#'s&#10;             \item Plug in $x = y = 0$ to test if it's opening downward or upward (if you have a shift)&#10;         \end{enumerate}&#10;     \end{enumerate}&#10;&#10; \end{enumerate}&#10;\end{document}"/>
  <p:tag name="IGUANATEXSIZE" val="7"/>
  <p:tag name="IGUANATEXCURSOR" val="10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30.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3336.333"/>
  <p:tag name="LATEXADDIN" val="\documentclass{article}&#10;\usepackage{amsmath}&#10;\usepackage{mathpazo}&#10;\pagestyle{empty}&#10;\begin{document}&#10;&#10;&#10;Any other $\theta$ takes a fraction of $\nabla f$ so $D_{\vec{u}} f$ becomes less steep&#10;&#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31.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224.222"/>
  <p:tag name="LATEXADDIN" val="\documentclass{article}&#10;\usepackage{amsmath}&#10;\usepackage{mathpazo}&#10;\pagestyle{empty}&#10;\begin{document}&#10;&#10;$D_{\vec{u}} f$&#10;&#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3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406.074"/>
  <p:tag name="LATEXADDIN" val="\documentclass{article}&#10;\usepackage{amsmath}&#10;\usepackage{mathpazo}&#10;\pagestyle{empty}&#10;\begin{document}&#10;&#10;&#10;has its minimum value of &#10;&#10;\end{document}"/>
  <p:tag name="IGUANATEXSIZE" val="10"/>
  <p:tag name="IGUANATEXCURSOR" val="1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33.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391.4511"/>
  <p:tag name="LATEXADDIN" val="\documentclass{article}&#10;\usepackage{amsmath}&#10;\usepackage{mathpazo}&#10;\pagestyle{empty}&#10;\begin{document}&#10;&#10;$- \|\nabla f\|$&#10;&#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34.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320.21"/>
  <p:tag name="LATEXADDIN" val="\documentclass{article}&#10;\usepackage{amsmath}&#10;\usepackage{mathpazo}&#10;\pagestyle{empty}&#10;\begin{document}&#10;&#10;&#10;$\theta= \pi$&#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3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279.34"/>
  <p:tag name="LATEXADDIN" val="\documentclass{article}&#10;\usepackage{amsmath}&#10;\usepackage{mathpazo}&#10;\pagestyle{empty}&#10;\begin{document}&#10;&#10;&#10;and this happens when&#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36.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173.2283"/>
  <p:tag name="LATEXADDIN" val="\documentclass{article}&#10;\usepackage{amsmath}&#10;\usepackage{mathpazo}&#10;\pagestyle{empty}&#10;\begin{document}&#10;&#10;$\nabla f$&#10;&#10;&#10;\end{document}"/>
  <p:tag name="IGUANATEXSIZE" val="10"/>
  <p:tag name="IGUANATEXCURSOR" val="11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3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355.081"/>
  <p:tag name="LATEXADDIN" val="\documentclass{article}&#10;\usepackage{amsmath}&#10;\usepackage{mathpazo}&#10;\pagestyle{empty}&#10;\begin{document}&#10;&#10;gives the vector for the steepest 'grade' of a surface at a point&#10;&#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38.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83.98952"/>
  <p:tag name="LATEXADDIN" val="\documentclass{article}&#10;\usepackage{amsmath}&#10;\usepackage{mathpazo}&#10;\pagestyle{empty}&#10;\begin{document}&#10;&#10;5.&#10;&#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39.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2500.937"/>
  <p:tag name="LATEXADDIN" val="\documentclass{article}&#10;\usepackage{amsmath}&#10;\usepackage{mathpazo}&#10;\pagestyle{empty}&#10;\begin{document}&#10;&#10;&#10;if $ \vec u$ is not parallel to $\nabla f$, think of $\vec u$ as turning &#10;&#10;\end{document}"/>
  <p:tag name="IGUANATEXSIZE" val="10"/>
  <p:tag name="IGUANATEXCURSOR" val="17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101.987"/>
  <p:tag name="LATEXADDIN" val="\documentclass{article}&#10;\usepackage{amsmath}&#10;\usepackage{mathpazo}&#10;\pagestyle{empty}&#10;\begin{document}&#10;&#10;Shown below are “slices” of a quadric surface&#10;taken at a few different values &#10;&#10;\end{document}"/>
  <p:tag name="IGUANATEXSIZE" val="10"/>
  <p:tag name="IGUANATEXCURSOR" val="18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40.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1247.844"/>
  <p:tag name="LATEXADDIN" val="\documentclass{article}&#10;\usepackage{amsmath}&#10;\usepackage{mathpazo}&#10;\pagestyle{empty}&#10;\begin{document}&#10;&#10;&#10;$D_{\vec{u}} f$ from the direction &#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41.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1126.359"/>
  <p:tag name="LATEXADDIN" val="\documentclass{article}&#10;\usepackage{amsmath}&#10;\usepackage{mathpazo}&#10;\pagestyle{empty}&#10;\begin{document}&#10;&#10;&#10;of steepest climb $\nabla f$&#10;&#10;\end{document}"/>
  <p:tag name="IGUANATEXSIZE" val="10"/>
  <p:tag name="IGUANATEXCURSOR" val="1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42.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702.6621"/>
  <p:tag name="LATEXADDIN" val="\documentclass{article}&#10;\usepackage{amsmath}&#10;\usepackage{mathpazo}&#10;\pagestyle{empty}&#10;\begin{document}&#10;&#10;\begin{enumerate}&#10;\item if $\nabla f= \vec 0$, &#10;\end{enumerate}&#10;&#10;&#10;\end{document}"/>
  <p:tag name="IGUANATEXSIZE" val="10"/>
  <p:tag name="IGUANATEXCURSOR" val="15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4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42.2197"/>
  <p:tag name="LATEXADDIN" val="\documentclass{article}&#10;\usepackage{amsmath}&#10;\usepackage{mathpazo}&#10;\pagestyle{empty}&#10;\begin{document}&#10;&#10;then &#10;&#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44.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456.6929"/>
  <p:tag name="LATEXADDIN" val="\documentclass{article}&#10;\usepackage{amsmath}&#10;\usepackage{mathpazo}&#10;\pagestyle{empty}&#10;\begin{document}&#10;&#10;$D_{\vec{u}} f= 0$&#10;&#10;&#10;\end{document}"/>
  <p:tag name="IGUANATEXSIZE" val="10"/>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4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32.171"/>
  <p:tag name="LATEXADDIN" val="\documentclass{article}&#10;\usepackage{amsmath}&#10;\pagestyle{empty}&#10;\begin{document}&#10;&#10;&#10;$$&#10;D_{\mathbf{u}} f(\mathbf{a}) &gt; 0&#10;$$&#10;&#10;\end{document}"/>
  <p:tag name="IGUANATEXSIZE" val="15"/>
  <p:tag name="IGUANATEXCURSOR" val="117"/>
  <p:tag name="TRANSPARENCY" val="True"/>
  <p:tag name="LATEXENGINEID" val="0"/>
  <p:tag name="TEMPFOLDER" val="D:\temp\"/>
  <p:tag name="LATEXFORMHEIGHT" val="320"/>
  <p:tag name="LATEXFORMWIDTH" val="385"/>
  <p:tag name="LATEXFORMWRAP" val="True"/>
  <p:tag name="BITMAPVECTOR" val="0"/>
</p:tagLst>
</file>

<file path=ppt/tags/tag24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32.171"/>
  <p:tag name="LATEXADDIN" val="\documentclass{article}&#10;\usepackage{amsmath}&#10;\pagestyle{empty}&#10;\begin{document}&#10;&#10;&#10;$$&#10;D_{\mathbf{u}} f(\mathbf{a}) = 0&#10;$$&#10;&#10;\end{document}"/>
  <p:tag name="IGUANATEXSIZE" val="15"/>
  <p:tag name="IGUANATEXCURSOR" val="115"/>
  <p:tag name="TRANSPARENCY" val="True"/>
  <p:tag name="LATEXENGINEID" val="0"/>
  <p:tag name="TEMPFOLDER" val="D:\temp\"/>
  <p:tag name="LATEXFORMHEIGHT" val="320"/>
  <p:tag name="LATEXFORMWIDTH" val="385"/>
  <p:tag name="LATEXFORMWRAP" val="True"/>
  <p:tag name="BITMAPVECTOR" val="0"/>
</p:tagLst>
</file>

<file path=ppt/tags/tag24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32.171"/>
  <p:tag name="LATEXADDIN" val="\documentclass{article}&#10;\usepackage{amsmath}&#10;\pagestyle{empty}&#10;\begin{document}&#10;&#10;&#10;$$&#10;D_{\mathbf{u}} f(\mathbf{a}) &lt; 0&#10;$$&#10;&#10;\end{document}"/>
  <p:tag name="IGUANATEXSIZE" val="15"/>
  <p:tag name="IGUANATEXCURSOR" val="115"/>
  <p:tag name="TRANSPARENCY" val="True"/>
  <p:tag name="LATEXENGINEID" val="0"/>
  <p:tag name="TEMPFOLDER" val="D:\temp\"/>
  <p:tag name="LATEXFORMHEIGHT" val="320"/>
  <p:tag name="LATEXFORMWIDTH" val="385"/>
  <p:tag name="LATEXFORMWRAP" val="True"/>
  <p:tag name="BITMAPVECTOR" val="0"/>
</p:tagLst>
</file>

<file path=ppt/tags/tag24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32.171"/>
  <p:tag name="LATEXADDIN" val="\documentclass{article}&#10;\usepackage{amsmath}&#10;\pagestyle{empty}&#10;\begin{document}&#10;&#10;&#10;$$&#10;D_{\mathbf{u}} f(\mathbf{a}) &gt; 0&#10;$$&#10;&#10;\end{document}"/>
  <p:tag name="IGUANATEXSIZE" val="15"/>
  <p:tag name="IGUANATEXCURSOR" val="117"/>
  <p:tag name="TRANSPARENCY" val="True"/>
  <p:tag name="LATEXENGINEID" val="0"/>
  <p:tag name="TEMPFOLDER" val="D:\temp\"/>
  <p:tag name="LATEXFORMHEIGHT" val="320"/>
  <p:tag name="LATEXFORMWIDTH" val="385"/>
  <p:tag name="LATEXFORMWRAP" val="True"/>
  <p:tag name="BITMAPVECTOR" val="0"/>
</p:tagLst>
</file>

<file path=ppt/tags/tag24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32.171"/>
  <p:tag name="LATEXADDIN" val="\documentclass{article}&#10;\usepackage{amsmath}&#10;\pagestyle{empty}&#10;\begin{document}&#10;&#10;&#10;$$&#10;D_{\mathbf{u}} f(\mathbf{a}) = 0&#10;$$&#10;&#10;\end{document}"/>
  <p:tag name="IGUANATEXSIZE" val="15"/>
  <p:tag name="IGUANATEXCURSOR" val="115"/>
  <p:tag name="TRANSPARENCY" val="True"/>
  <p:tag name="LATEXENGINEID" val="0"/>
  <p:tag name="TEMPFOLDER" val="D:\temp\"/>
  <p:tag name="LATEXFORMHEIGHT" val="320"/>
  <p:tag name="LATEXFORMWIDTH" val="385"/>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829.771"/>
  <p:tag name="LATEXADDIN" val="\documentclass{article}&#10;\usepackage{amsmath}&#10;\usepackage{mathpazo}&#10;\pagestyle{empty}&#10;\begin{document}&#10;&#10;&#10;Use this to identify the type of quadric surface and circle your answer &#10;&#10;\end{document}"/>
  <p:tag name="IGUANATEXSIZE" val="10"/>
  <p:tag name="IGUANATEXCURSOR" val="16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5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32.171"/>
  <p:tag name="LATEXADDIN" val="\documentclass{article}&#10;\usepackage{amsmath}&#10;\pagestyle{empty}&#10;\begin{document}&#10;&#10;&#10;$$&#10;D_{\mathbf{u}} f(\mathbf{a}) &lt; 0&#10;$$&#10;&#10;\end{document}"/>
  <p:tag name="IGUANATEXSIZE" val="15"/>
  <p:tag name="IGUANATEXCURSOR" val="115"/>
  <p:tag name="TRANSPARENCY" val="True"/>
  <p:tag name="LATEXENGINEID" val="0"/>
  <p:tag name="TEMPFOLDER" val="D:\temp\"/>
  <p:tag name="LATEXFORMHEIGHT" val="320"/>
  <p:tag name="LATEXFORMWIDTH" val="385"/>
  <p:tag name="LATEXFORMWRAP" val="True"/>
  <p:tag name="BITMAPVECTOR" val="0"/>
</p:tagLst>
</file>

<file path=ppt/tags/tag251.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4322.46"/>
  <p:tag name="LATEXADDIN" val="\documentclass{article}&#10;\usepackage{amsmath}&#10;\usepackage{mathpazo}&#10;\pagestyle{empty}&#10;\begin{document}&#10;&#10;&#10;$$&#10;D_{\vec{u}} f(x, y, z) \text { where } f(x, y, z)=x^{2} z+y^{3} z^{2}-x y z \text { in the direction of } \vec{v}=\langle-1,0,3\rangle&#10;$$&#10;&#10;\end{document}"/>
  <p:tag name="IGUANATEXSIZE" val="10"/>
  <p:tag name="IGUANATEXCURSOR" val="2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5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138.733"/>
  <p:tag name="LATEXADDIN" val="\documentclass{article}&#10;\usepackage{amsmath}&#10;\usepackage{mathpazo}&#10;\pagestyle{empty}&#10;\begin{document}&#10;&#10;&#10;Find each of the directional derivatives&#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5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4322.46"/>
  <p:tag name="LATEXADDIN" val="\documentclass{article}&#10;\usepackage{amsmath}&#10;\usepackage{mathpazo}&#10;\pagestyle{empty}&#10;\begin{document}&#10;&#10;&#10;$$&#10;D_{\vec{u}} f(x, y, z) \text { where } f(x, y, z)=x^{2} z+y^{3} z^{2}-x y z \text { in the direction of } \vec{v}=\langle-1,0,3\rangle&#10;$$&#10;&#10;\end{document}"/>
  <p:tag name="IGUANATEXSIZE" val="10"/>
  <p:tag name="IGUANATEXCURSOR" val="2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5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138.733"/>
  <p:tag name="LATEXADDIN" val="\documentclass{article}&#10;\usepackage{amsmath}&#10;\usepackage{mathpazo}&#10;\pagestyle{empty}&#10;\begin{document}&#10;&#10;&#10;Find each of the directional derivatives&#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5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596.55"/>
  <p:tag name="LATEXADDIN" val="\documentclass{article}&#10;\usepackage{amsmath}&#10;\usepackage{mathpazo}&#10;\pagestyle{empty}&#10;\begin{document}&#10;&#10;&#10;$$&#10;\|\vec{v}\|=\sqrt{1+0+9}=\sqrt{10} \neq 1&#10;$$&#10;&#10;\end{document}"/>
  <p:tag name="IGUANATEXSIZE" val="10"/>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56.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2156.73"/>
  <p:tag name="LATEXADDIN" val="\documentclass{article}&#10;\usepackage{amsmath}&#10;\usepackage{mathpazo}&#10;\pagestyle{empty}&#10;\begin{document}&#10;&#10;&#10;$$&#10;\vec{u}=\frac{1}{\sqrt{10}}\langle-1,0,3\rangle=\left\langle-\frac{1}{\sqrt{10}}, 0, \frac{3}{\sqrt{10}}\right\rangle&#10;$$&#10;&#10;\end{document}"/>
  <p:tag name="IGUANATEXSIZE" val="10"/>
  <p:tag name="IGUANATEXCURSOR" val="2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57.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4540.682"/>
  <p:tag name="LATEXADDIN" val="\documentclass{article}&#10;\usepackage{amsmath}&#10;\usepackage{mathpazo}&#10;\pagestyle{empty}&#10;\begin{document}&#10;&#10;&#10;$$&#10;D_{\vec{u}} f(x, y, z)=\left(-\frac{1}{\sqrt{10}}\right)(2 x z-y z)+(0)\left(3 y^{2} z^{2}-x z\right)+\left(\frac{3}{\sqrt{10}}\right)\left(x^{2}+2 y^{3} z-x y\right)&#10;$$&#10;&#10;\end{document}"/>
  <p:tag name="IGUANATEXSIZE" val="9"/>
  <p:tag name="IGUANATEXCURSOR" val="27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58.xml><?xml version="1.0" encoding="utf-8"?>
<p:tagLst xmlns:a="http://schemas.openxmlformats.org/drawingml/2006/main" xmlns:r="http://schemas.openxmlformats.org/officeDocument/2006/relationships" xmlns:p="http://schemas.openxmlformats.org/presentationml/2006/main">
  <p:tag name="OUTPUTDPI" val="1200"/>
  <p:tag name="ORIGINALHEIGHT" val="291.7135"/>
  <p:tag name="ORIGINALWIDTH" val="2089.989"/>
  <p:tag name="LATEXADDIN" val="\documentclass{article}&#10;\usepackage{amsmath}&#10;\usepackage{mathpazo}&#10;\pagestyle{empty}&#10;\begin{document}&#10;&#10;$$&#10;=\frac{1}{\sqrt{10}}\left(3 x^{2}+6 y^{3} z-3 x y-2 x z+y z\right)&#10;$$&#10;&#10;&#10;\end{document}"/>
  <p:tag name="IGUANATEXSIZE" val="10"/>
  <p:tag name="IGUANATEXCURSOR" val="17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59.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304.462"/>
  <p:tag name="LATEXADDIN" val="\documentclass{article}&#10;\usepackage{amsmath}&#10;\usepackage{mathpazo}&#10;\pagestyle{empty}&#10;\begin{document}&#10;&#10;&#10;$$&#10;\nabla f =&#10;$$&#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15.2231"/>
  <p:tag name="LATEXADDIN" val="\documentclass{article}&#10;\usepackage{amsmath}&#10;\usepackage{mathpazo}&#10;\pagestyle{empty}&#10;\begin{document}&#10;&#10;&#10;of y. &#10;&#10;\end{document}"/>
  <p:tag name="IGUANATEXSIZE" val="10"/>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60.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530.9336"/>
  <p:tag name="LATEXADDIN" val="\documentclass{article}&#10;\usepackage{amsmath}&#10;\usepackage{mathpazo}&#10;\pagestyle{empty}&#10;\begin{document}&#10;&#10;&#10;$$&#10;\langle 2 x z-y z,&#10;$$&#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61.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99.1751"/>
  <p:tag name="LATEXADDIN" val="\documentclass{article}&#10;\usepackage{amsmath}&#10;\usepackage{mathpazo}&#10;\pagestyle{empty}&#10;\begin{document}&#10;&#10;&#10;$$&#10; 3 y^{2} z^{2}-x z ,&#10;$$&#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6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834.6457"/>
  <p:tag name="LATEXADDIN" val="\documentclass{article}&#10;\usepackage{amsmath}&#10;\usepackage{mathpazo}&#10;\pagestyle{empty}&#10;\begin{document}&#10;&#10;&#10;$$&#10;x^{2}+2 y^{3} z-x y \rangle&#10;$$ &#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6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138.733"/>
  <p:tag name="LATEXADDIN" val="\documentclass{article}&#10;\usepackage{amsmath}&#10;\usepackage{mathpazo}&#10;\pagestyle{empty}&#10;\begin{document}&#10;&#10;&#10;Find each of the directional derivatives&#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6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4635.17"/>
  <p:tag name="LATEXADDIN" val="\documentclass{article}&#10;\usepackage{amsmath}&#10;\usepackage{mathpazo}&#10;\pagestyle{empty}&#10;\begin{document}&#10;&#10;&#10;$$&#10;D_{\vec{u}} f(2,0) \text { where } f(x, y)=x \mathbf{e}^{x y}+y \text { and } \vec{u} \text { is the unit vector in the direction of } \theta=\frac{2 \pi}{3}&#10;$$&#10;&#10;\end{document}"/>
  <p:tag name="IGUANATEXSIZE" val="9"/>
  <p:tag name="IGUANATEXCURSOR" val="2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6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138.733"/>
  <p:tag name="LATEXADDIN" val="\documentclass{article}&#10;\usepackage{amsmath}&#10;\usepackage{mathpazo}&#10;\pagestyle{empty}&#10;\begin{document}&#10;&#10;&#10;Find each of the directional derivatives&#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66.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4635.17"/>
  <p:tag name="LATEXADDIN" val="\documentclass{article}&#10;\usepackage{amsmath}&#10;\usepackage{mathpazo}&#10;\pagestyle{empty}&#10;\begin{document}&#10;&#10;&#10;$$&#10;D_{\vec{u}} f(2,0) \text { where } f(x, y)=x \mathbf{e}^{x y}+y \text { and } \vec{u} \text { is the unit vector in the direction of } \theta=\frac{2 \pi}{3}&#10;$$&#10;&#10;\end{document}"/>
  <p:tag name="IGUANATEXSIZE" val="9"/>
  <p:tag name="IGUANATEXCURSOR" val="2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67.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441.695"/>
  <p:tag name="LATEXADDIN" val="\documentclass{article}&#10;\usepackage{amsmath}&#10;\usepackage{mathpazo}&#10;\pagestyle{empty}&#10;\begin{document}&#10;&#10;&#10;$$&#10;\vec{u}=\left\langle\cos \left(\frac{2 \pi}{3}\right), \sin \left(\frac{2 \pi}{3}\right)\right\rangle=\left\langle-\frac{1}{2}, \frac{\sqrt{3}}{2}\right\rangle&#10;$$&#10;&#10;\end{document}"/>
  <p:tag name="IGUANATEXSIZE" val="10"/>
  <p:tag name="IGUANATEXCURSOR" val="26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6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886.3892"/>
  <p:tag name="LATEXADDIN" val="\documentclass{article}&#10;\usepackage{amsmath}&#10;\usepackage{mathpazo}&#10;\pagestyle{empty}&#10;\begin{document}&#10;&#10;&#10;$$&#10;\vec{u}=\langle\cos \theta, \sin \theta\rangle&#10;$$&#10;&#10;\end{document}"/>
  <p:tag name="IGUANATEXSIZE" val="10"/>
  <p:tag name="IGUANATEXCURSOR" val="1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69.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3058.118"/>
  <p:tag name="LATEXADDIN" val="\documentclass{article}&#10;\usepackage{amsmath}&#10;\usepackage{mathpazo}&#10;\pagestyle{empty}&#10;\begin{document}&#10;&#10;&#10;$$&#10;D_{\vec{u}} f(x, y)=\left(-\frac{1}{2}\right)\left(\mathbf{e}^{x y}+x y \mathbf{e}^{x y}\right)+\left(\frac{\sqrt{3}}{2}\right)\left(x^{2} \mathbf{e}^{x y}+1\right)&#10;$$&#10;&#10;\end{document}"/>
  <p:tag name="IGUANATEXSIZE" val="10"/>
  <p:tag name="IGUANATEXCURSOR" val="27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63.2171"/>
  <p:tag name="LATEXADDIN" val="\documentclass{article}&#10;\usepackage{amsmath}&#10;\usepackage{mathpazo}&#10;\pagestyle{empty}&#10;\begin{document}&#10;&#10;&#10;from &#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7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644.169"/>
  <p:tag name="LATEXADDIN" val="\documentclass{article}&#10;\usepackage{amsmath}&#10;\usepackage{mathpazo}&#10;\pagestyle{empty}&#10;\begin{document}&#10;&#10;&#10;$$&#10;D_{\vec{u}} f(2,0)=\left(-\frac{1}{2}\right)(1)+\left(\frac{\sqrt{3}}{2}\right)(5)=\frac{5 \sqrt{3}-1}{2}&#10;$$&#10;&#10;\end{document}"/>
  <p:tag name="IGUANATEXSIZE" val="10"/>
  <p:tag name="IGUANATEXCURSOR" val="2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71.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304.462"/>
  <p:tag name="LATEXADDIN" val="\documentclass{article}&#10;\usepackage{amsmath}&#10;\usepackage{mathpazo}&#10;\pagestyle{empty}&#10;\begin{document}&#10;&#10;&#10;$$&#10;\nabla f =&#10;$$&#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72.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662.9172"/>
  <p:tag name="LATEXADDIN" val="\documentclass{article}&#10;\usepackage{amsmath}&#10;\usepackage{mathpazo}&#10;\pagestyle{empty}&#10;\begin{document}&#10;&#10;$$&#10;\langle \mathbf{e}^{x y}+x y \mathbf{e}^{x y}&#10;$$&#10;&#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73.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585.6768"/>
  <p:tag name="LATEXADDIN" val="\documentclass{article}&#10;\usepackage{amsmath}&#10;\usepackage{mathpazo}&#10;\pagestyle{empty}&#10;\begin{document}&#10;&#10;&#10;$$&#10;, x^{2} e^{x y}+1 \rangle&#10;$$&#10;&#10;\end{document}"/>
  <p:tag name="IGUANATEXSIZE" val="10"/>
  <p:tag name="IGUANATEXCURSOR" val="1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74.xml><?xml version="1.0" encoding="utf-8"?>
<p:tagLst xmlns:a="http://schemas.openxmlformats.org/drawingml/2006/main" xmlns:r="http://schemas.openxmlformats.org/officeDocument/2006/relationships" xmlns:p="http://schemas.openxmlformats.org/presentationml/2006/main">
  <p:tag name="OUTPUTDPI" val="1200"/>
  <p:tag name="ORIGINALHEIGHT" val="453.6933"/>
  <p:tag name="ORIGINALWIDTH" val="3047.619"/>
  <p:tag name="LATEXADDIN" val="\documentclass{article}&#10;\usepackage{amsmath}&#10;\usepackage{mathpazo}&#10;\pagestyle{empty}&#10;\begin{document}&#10;&#10;&#10;$$&#10;\mathbf{n}=\mathbf{v} \times \mathbf{u}=\left|\begin{array}{ccc}&#10;\mathbf{i} &amp; \mathbf{j} &amp; \mathbf{k} \\&#10;0 &amp; 1 &amp; f_{y}(a, b) \\&#10;1 &amp; 0 &amp; f_{x}(a, b)&#10;\end{array}\right|=\left\langle f_{x}(a, b), f_{y}(a, b),-1\right\rangle&#10;$$&#10;&#10;\end{document}"/>
  <p:tag name="IGUANATEXSIZE" val="5"/>
  <p:tag name="IGUANATEXCURSOR" val="3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75.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2431.946"/>
  <p:tag name="LATEXADDIN" val="\documentclass{article}&#10;\usepackage{amsmath}&#10;\usepackage{mathpazo}&#10;\pagestyle{empty}&#10;\begin{document}&#10;&#10;&#10;$$&#10;z=f(a, b)+f_{x}(a, b)(x-a)+f_{y}(a, b)(y-b)&#10;$$&#10;&#10;\end{document}"/>
  <p:tag name="IGUANATEXSIZE" val="6"/>
  <p:tag name="IGUANATEXCURSOR" val="15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7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476.9404"/>
  <p:tag name="LATEXADDIN" val="\documentclass{article}&#10;\usepackage{amsmath}&#10;\usepackage{mathpazo}&#10;\pagestyle{empty}&#10;\begin{document}&#10;&#10;&#10;\textbf{Implicit:}&#10;&#10;&#10;\end{document}"/>
  <p:tag name="IGUANATEXSIZE" val="6"/>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77.xml><?xml version="1.0" encoding="utf-8"?>
<p:tagLst xmlns:a="http://schemas.openxmlformats.org/drawingml/2006/main" xmlns:r="http://schemas.openxmlformats.org/officeDocument/2006/relationships" xmlns:p="http://schemas.openxmlformats.org/presentationml/2006/main">
  <p:tag name="OUTPUTDPI" val="1200"/>
  <p:tag name="ORIGINALHEIGHT" val="511.4361"/>
  <p:tag name="ORIGINALWIDTH" val="1794.526"/>
  <p:tag name="LATEXADDIN" val="\documentclass{article}&#10;\usepackage{amsmath}&#10;\usepackage{mathpazo}&#10;\pagestyle{empty}&#10;\begin{document}&#10;&#10;&#10;$$&#10;=\underbrace{\left\langle\frac{\partial F}{\partial x}, \frac{\partial F}{\partial y}, \frac{\partial F}{\partial z}\right\rangle}_{\nabla F(x, y, z)} \cdot \underbrace{\left\langle\frac{d x}{d t}, \frac{d y}{d t}, \frac{d z}{d t}\right\rangle}_{\mathbf{r}^{\prime}(t)}&#10;$$&#10;&#10;\end{document}"/>
  <p:tag name="IGUANATEXSIZE" val="5"/>
  <p:tag name="IGUANATEXCURSOR" val="37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78.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617.923"/>
  <p:tag name="LATEXADDIN" val="\documentclass{article}&#10;\usepackage{amsmath}&#10;\usepackage{mathpazo}&#10;\pagestyle{empty}&#10;\begin{document}&#10;&#10;&#10;$$&#10;\frac{d}{d t}(F(x(t), y(t), z(t)))=\frac{\partial F}{\partial x} \frac{d x}{d t}+\frac{\partial F}{\partial y} \frac{d y}{d t}+\frac{\partial F}{\partial z} \frac{d z}{d t}&#10;$$&#10;&#10;\end{document}"/>
  <p:tag name="IGUANATEXSIZE" val="5"/>
  <p:tag name="IGUANATEXCURSOR" val="28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7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032.621"/>
  <p:tag name="LATEXADDIN" val="\documentclass{article}&#10;\usepackage{amsmath}&#10;\usepackage{mathpazo}&#10;\pagestyle{empty}&#10;\begin{document}&#10;&#10;&#10;$$&#10;=\nabla F(x, y, z) \cdot \mathbf{r}^{\prime}(t)&#10;$$&#10;&#10;\end{document}"/>
  <p:tag name="IGUANATEXSIZE" val="5"/>
  <p:tag name="IGUANATEXCURSOR" val="1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952.3809"/>
  <p:tag name="LATEXADDIN" val="\documentclass{article}&#10;\usepackage{amsmath}&#10;\usepackage{mathpazo}&#10;\pagestyle{empty}&#10;\begin{document}&#10;&#10;&#10;the following list.&#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80.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422.572"/>
  <p:tag name="LATEXADDIN" val="\documentclass{article}&#10;\usepackage{amsmath}&#10;\usepackage{mathpazo}&#10;\pagestyle{empty}&#10;\begin{document}&#10;&#10;&#10;$$&#10;\implies \nabla F(x, y, z) \cdot \mathbf{r}^{\prime}(t)=0&#10;$$&#10;&#10;\end{document}"/>
  <p:tag name="IGUANATEXSIZE" val="5"/>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81.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200.975"/>
  <p:tag name="LATEXADDIN" val="\documentclass{article}&#10;\usepackage{amsmath}&#10;\usepackage{mathpazo}&#10;\pagestyle{empty}&#10;\begin{document}&#10;&#10;&#10;$$&#10;\implies \nabla F(a, b, c) \cdot\langle x-a, y-b, z-c\rangle=0&#10;$$&#10;&#10;\end{document}"/>
  <p:tag name="IGUANATEXSIZE" val="5"/>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82.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3464.567"/>
  <p:tag name="LATEXADDIN" val="\documentclass{article}&#10;\usepackage{amsmath}&#10;\usepackage{mathpazo}&#10;\pagestyle{empty}&#10;\begin{document}&#10;&#10;&#10;$$&#10;\implies F_{x}(a, b, c)(x-a)+F_{y}(a, b, c)(y-b)+F_{z}(a, b, c)(z-c)=0&#10;$$&#10;&#10;\end{document}"/>
  <p:tag name="IGUANATEXSIZE" val="5"/>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8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455.943"/>
  <p:tag name="LATEXADDIN" val="\documentclass{article}&#10;\usepackage{amsmath}&#10;\usepackage{mathpazo}&#10;\pagestyle{empty}&#10;\begin{document}&#10;&#10;&#10;\textbf{Explicit:}&#10;&#10;&#10;\end{document}"/>
  <p:tag name="IGUANATEXSIZE" val="6"/>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8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34.871"/>
  <p:tag name="LATEXADDIN" val="\documentclass{article}&#10;\usepackage{amsmath}&#10;\usepackage{mathpazo}&#10;\pagestyle{empty}&#10;\begin{document}&#10;&#10;&#10;Find an equation of the plane tangent to the paraboloid&#10;&#10;\end{document}"/>
  <p:tag name="IGUANATEXSIZE" val="10"/>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85.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2113.986"/>
  <p:tag name="LATEXADDIN" val="\documentclass{article}&#10;\usepackage{amsmath}&#10;\usepackage{mathpazo}&#10;\pagestyle{empty}&#10;\begin{document}&#10;&#10;&#10;$z=f(x, y)=32-3 x^{2}-4 y^{2}$ at (2,1,16)&#10;&#10;\end{document}"/>
  <p:tag name="IGUANATEXSIZE" val="10"/>
  <p:tag name="IGUANATEXCURSOR" val="14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8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34.871"/>
  <p:tag name="LATEXADDIN" val="\documentclass{article}&#10;\usepackage{amsmath}&#10;\usepackage{mathpazo}&#10;\pagestyle{empty}&#10;\begin{document}&#10;&#10;&#10;Find an equation of the plane tangent to the paraboloid&#10;&#10;\end{document}"/>
  <p:tag name="IGUANATEXSIZE" val="10"/>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87.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2113.986"/>
  <p:tag name="LATEXADDIN" val="\documentclass{article}&#10;\usepackage{amsmath}&#10;\usepackage{mathpazo}&#10;\pagestyle{empty}&#10;\begin{document}&#10;&#10;&#10;$z=f(x, y)=32-3 x^{2}-4 y^{2}$ at (2,1,16)&#10;&#10;\end{document}"/>
  <p:tag name="IGUANATEXSIZE" val="10"/>
  <p:tag name="IGUANATEXCURSOR" val="14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88.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314.586"/>
  <p:tag name="LATEXADDIN" val="\documentclass{article}&#10;\usepackage{amsmath}&#10;\usepackage{mathpazo}&#10;\pagestyle{empty}&#10;\begin{document}&#10;&#10;&#10;$$&#10;f_{x}=-6 x \text { and } f_{y}=-8 y&#10;$$&#10;&#10;\end{document}"/>
  <p:tag name="IGUANATEXSIZE" val="10"/>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89.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806.524"/>
  <p:tag name="LATEXADDIN" val="\documentclass{article}&#10;\usepackage{amsmath}&#10;\usepackage{mathpazo}&#10;\pagestyle{empty}&#10;\begin{document}&#10;&#10;&#10;$$&#10;f_{x}(2,1)=-12 \text { and } f_{y}(2,1)=-8&#10;$$&#10;&#10;\end{document}"/>
  <p:tag name="IGUANATEXSIZE" val="10"/>
  <p:tag name="IGUANATEXCURSOR" val="15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101.987"/>
  <p:tag name="LATEXADDIN" val="\documentclass{article}&#10;\usepackage{amsmath}&#10;\usepackage{mathpazo}&#10;\pagestyle{empty}&#10;\begin{document}&#10;&#10;Shown below are “slices” of a quadric surface&#10;taken at a few different values &#10;&#10;\end{document}"/>
  <p:tag name="IGUANATEXSIZE" val="10"/>
  <p:tag name="IGUANATEXCURSOR" val="18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90.xml><?xml version="1.0" encoding="utf-8"?>
<p:tagLst xmlns:a="http://schemas.openxmlformats.org/drawingml/2006/main" xmlns:r="http://schemas.openxmlformats.org/officeDocument/2006/relationships" xmlns:p="http://schemas.openxmlformats.org/presentationml/2006/main">
  <p:tag name="OUTPUTDPI" val="1200"/>
  <p:tag name="ORIGINALHEIGHT" val="596.9254"/>
  <p:tag name="ORIGINALWIDTH" val="2431.946"/>
  <p:tag name="LATEXADDIN" val="\documentclass{article}&#10;\usepackage{amsmath}&#10;\usepackage{mathpazo}&#10;\pagestyle{empty}&#10;\begin{document}&#10;&#10;&#10;$$&#10;\begin{aligned}&#10;z &amp;=f_{x}(a, b)(x-a)+f_{y}(a, b)(y-b)+f(a, b) \\&#10;&amp;=-12(x-2)-8(y-1)+16 \\&#10;&amp;=\boxed{ -12 x-8 y+48 }&#10;\end{aligned}&#10;$$&#10;&#10;\end{document}"/>
  <p:tag name="IGUANATEXSIZE" val="10"/>
  <p:tag name="IGUANATEXCURSOR" val="2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9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238.845"/>
  <p:tag name="LATEXADDIN" val="\documentclass{article}&#10;\usepackage{amsmath}&#10;\usepackage{mathpazo}&#10;\pagestyle{empty}&#10;\begin{document}&#10;&#10;&#10;Consider the ellipsoid,&#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92.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1817.023"/>
  <p:tag name="LATEXADDIN" val="\documentclass{article}&#10;\usepackage{amsmath}&#10;\usepackage{mathpazo}&#10;\pagestyle{empty}&#10;\begin{document}&#10;&#10;&#10;$$&#10;F(x, y, z)=\frac{x^{2}}{9}+\frac{y^{2}}{25}+z^{2}-1=0&#10;$$&#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652.043"/>
  <p:tag name="LATEXADDIN" val="\documentclass{article}&#10;\usepackage{amsmath}&#10;\usepackage{mathpazo}&#10;\pagestyle{empty}&#10;\begin{document}&#10;&#10;&#10;$$&#10;\text { Find an equation of the plane tangent to the ellipsoid at }\left(0,4, \frac{3}{5}\right).&#10;$$&#10;&#10;\end{document}"/>
  <p:tag name="IGUANATEXSIZE" val="10"/>
  <p:tag name="IGUANATEXCURSOR" val="2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9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238.845"/>
  <p:tag name="LATEXADDIN" val="\documentclass{article}&#10;\usepackage{amsmath}&#10;\usepackage{mathpazo}&#10;\pagestyle{empty}&#10;\begin{document}&#10;&#10;&#10;Consider the ellipsoid,&#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95.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1817.023"/>
  <p:tag name="LATEXADDIN" val="\documentclass{article}&#10;\usepackage{amsmath}&#10;\usepackage{mathpazo}&#10;\pagestyle{empty}&#10;\begin{document}&#10;&#10;&#10;$$&#10;F(x, y, z)=\frac{x^{2}}{9}+\frac{y^{2}}{25}+z^{2}-1=0&#10;$$&#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9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652.043"/>
  <p:tag name="LATEXADDIN" val="\documentclass{article}&#10;\usepackage{amsmath}&#10;\usepackage{mathpazo}&#10;\pagestyle{empty}&#10;\begin{document}&#10;&#10;&#10;$$&#10;\text { Find an equation of the plane tangent to the ellipsoid at }\left(0,4, \frac{3}{5}\right).&#10;$$&#10;&#10;\end{document}"/>
  <p:tag name="IGUANATEXSIZE" val="10"/>
  <p:tag name="IGUANATEXCURSOR" val="2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9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75.066"/>
  <p:tag name="LATEXADDIN" val="\documentclass{article}&#10;\usepackage{amsmath}&#10;\usepackage{mathpazo}&#10;\pagestyle{empty}&#10;\begin{document}&#10;&#10;&#10;$$&#10;\nabla F(x, y, z)=\left\langle\frac{2 x}{9}, \frac{2 y}{25}, 2 z\right\rangle&#10;$$&#10;&#10;\end{document}"/>
  <p:tag name="IGUANATEXSIZE" val="10"/>
  <p:tag name="IGUANATEXCURSOR" val="18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9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753.281"/>
  <p:tag name="LATEXADDIN" val="\documentclass{article}&#10;\usepackage{amsmath}&#10;\usepackage{mathpazo}&#10;\pagestyle{empty}&#10;\begin{document}&#10;&#10;&#10;$$&#10;\implies \nabla F\left(0,4, \frac{3}{5}\right)=\left\langle 0, \frac{8}{25}, \frac{6}{5}\right\rangle&#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29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496.438"/>
  <p:tag name="LATEXADDIN" val="\documentclass{article}&#10;\usepackage{amsmath}&#10;\usepackage{mathpazo}&#10;\pagestyle{empty}&#10;\begin{document}&#10;&#10;&#10;$$&#10;\implies 0 \cdot(x-0)+\frac{8}{25}(y-4)+\frac{6}{5}\left(z-\frac{3}{5}\right)=0&#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91.864"/>
  <p:tag name="LATEXADDIN" val="\documentclass{article}&#10;\usepackage{amsmath}&#10;\usepackage{mathpazo}&#10;\pagestyle{empty}&#10;\begin{document}&#10;&#10;$$|\mathbf{a} \times \mathbf{b}|=|\mathbf{a}||\mathbf{b}| \sin \theta$$&#10;&#10;&#10;\end{document}"/>
  <p:tag name="IGUANATEXSIZE" val="10"/>
  <p:tag name="IGUANATEXCURSOR" val="10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829.771"/>
  <p:tag name="LATEXADDIN" val="\documentclass{article}&#10;\usepackage{amsmath}&#10;\usepackage{mathpazo}&#10;\pagestyle{empty}&#10;\begin{document}&#10;&#10;&#10;Use this to identify the type of quadric surface and circle your answer &#10;&#10;\end{document}"/>
  <p:tag name="IGUANATEXSIZE" val="10"/>
  <p:tag name="IGUANATEXCURSOR" val="16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00.xml><?xml version="1.0" encoding="utf-8"?>
<p:tagLst xmlns:a="http://schemas.openxmlformats.org/drawingml/2006/main" xmlns:r="http://schemas.openxmlformats.org/officeDocument/2006/relationships" xmlns:p="http://schemas.openxmlformats.org/presentationml/2006/main">
  <p:tag name="OUTPUTDPI" val="1200"/>
  <p:tag name="ORIGINALHEIGHT" val="206.2243"/>
  <p:tag name="ORIGINALWIDTH" val="1119.61"/>
  <p:tag name="LATEXADDIN" val="\documentclass{article}&#10;\usepackage{amsmath}&#10;\usepackage{mathpazo}&#10;\pagestyle{empty}&#10;\begin{document}&#10;&#10;&#10;$$&#10;\implies \boxed { 4 y+15 z=25 }&#10;$$&#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0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573.303"/>
  <p:tag name="LATEXADDIN" val="\documentclass{article}&#10;\usepackage{amsmath}&#10;\usepackage{mathpazo}&#10;\pagestyle{empty}&#10;\begin{document}&#10;&#10;&#10;$$&#10;\Delta f \approx f_{x}(a, b) \Delta x+f_{y}(a, b) \Delta y&#10;$$&#10;&#10;\end{document}"/>
  <p:tag name="IGUANATEXSIZE" val="10"/>
  <p:tag name="IGUANATEXCURSOR" val="16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02.xml><?xml version="1.0" encoding="utf-8"?>
<p:tagLst xmlns:a="http://schemas.openxmlformats.org/drawingml/2006/main" xmlns:r="http://schemas.openxmlformats.org/officeDocument/2006/relationships" xmlns:p="http://schemas.openxmlformats.org/presentationml/2006/main">
  <p:tag name="OUTPUTDPI" val="1200"/>
  <p:tag name="ORIGINALHEIGHT" val="296.213"/>
  <p:tag name="ORIGINALWIDTH" val="2453.693"/>
  <p:tag name="LATEXADDIN" val="\documentclass{article}&#10;\usepackage{amsmath}&#10;\usepackage{mathpazo}&#10;\pagestyle{empty}&#10;\begin{document}&#10;&#10;&#10;$$&#10;d f=f_{x}(x, y) d x+f_{y}(x, y) d y=\frac{\partial f}{\partial x} d x+\frac{\partial f}{\partial y} d y&#10;$$&#10;&#10;\end{document}"/>
  <p:tag name="IGUANATEXSIZE" val="8"/>
  <p:tag name="IGUANATEXCURSOR" val="21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03.xml><?xml version="1.0" encoding="utf-8"?>
<p:tagLst xmlns:a="http://schemas.openxmlformats.org/drawingml/2006/main" xmlns:r="http://schemas.openxmlformats.org/officeDocument/2006/relationships" xmlns:p="http://schemas.openxmlformats.org/presentationml/2006/main">
  <p:tag name="OUTPUTDPI" val="1200"/>
  <p:tag name="ORIGINALHEIGHT" val="296.213"/>
  <p:tag name="ORIGINALWIDTH" val="3898.762"/>
  <p:tag name="LATEXADDIN" val="\documentclass{article}&#10;\usepackage{amsmath}&#10;\usepackage{mathpazo}&#10;\pagestyle{empty}&#10;\begin{document}&#10;&#10;&#10;$$&#10;d f=f_{x}(x, y, z) d x+f_{y}(x, y, z) d y+f_{z}(x, y, z) d z=\frac{\partial f}{\partial x} d x+\frac{\partial f}{\partial y} d y+\frac{\partial f}{\partial z} d z&#10;$$&#10;&#10;\end{document}"/>
  <p:tag name="IGUANATEXSIZE" val="6"/>
  <p:tag name="IGUANATEXCURSOR" val="27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04.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1755.531"/>
  <p:tag name="LATEXADDIN" val="\documentclass{article}&#10;\usepackage{amsmath}&#10;\usepackage{mathpazo}&#10;\pagestyle{empty}&#10;\begin{document}&#10;&#10;&#10;$$&#10;\begin{array}{l}&#10;D(a, b)&lt;0 \Rightarrow \text { saddle point } \\&#10;D(a, b)=0 \Rightarrow \text { test inconclusive }&#10;\end{array}&#10;$$&#10;&#10;\end{document}"/>
  <p:tag name="IGUANATEXSIZE" val="10"/>
  <p:tag name="IGUANATEXCURSOR" val="2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05.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3355.081"/>
  <p:tag name="LATEXADDIN" val="\documentclass{article}&#10;\usepackage{amsmath}&#10;\usepackage{mathpazo}&#10;\pagestyle{empty}&#10;\begin{document}&#10;&#10;&#10;$$&#10;D(a, b)&gt;0, \quad f_{x x}(a, b)&gt;0 \quad \Rightarrow \quad f(a, b) \text { is a local minimum }&#10;$$&#10;&#10;\end{document}"/>
  <p:tag name="IGUANATEXSIZE" val="10"/>
  <p:tag name="IGUANATEXCURSOR" val="10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0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3123.359"/>
  <p:tag name="LATEXADDIN" val="\documentclass{article}&#10;\usepackage{amsmath}&#10;\usepackage{mathpazo}&#10;\pagestyle{empty}&#10;\begin{document}&#10;&#10;&#10;$$&#10;D(a, b)&gt;0, \quad f_{x x}(a, b)&lt;0 \Rightarrow f(a, b) \text { is a local maximum }&#10;$$&#10;&#10;\end{document}"/>
  <p:tag name="IGUANATEXSIZE" val="10"/>
  <p:tag name="IGUANATEXCURSOR" val="19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07.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81.065"/>
  <p:tag name="LATEXADDIN" val="\documentclass{article}&#10;\usepackage{amsmath}&#10;\usepackage{mathpazo}&#10;\pagestyle{empty}&#10;\begin{document}&#10;&#10;&#10;$$&#10;D=\left|\begin{array}{ll}&#10;f_{x x}(a, b) &amp; f_{x y}(a, b) \\&#10;f_{y x}(a, b) &amp; f_{y y}(a, b)&#10;\end{array}\right|&#10;$$&#10;&#10;\end{document}"/>
  <p:tag name="IGUANATEXSIZE" val="10"/>
  <p:tag name="IGUANATEXCURSOR" val="2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08.xml><?xml version="1.0" encoding="utf-8"?>
<p:tagLst xmlns:a="http://schemas.openxmlformats.org/drawingml/2006/main" xmlns:r="http://schemas.openxmlformats.org/officeDocument/2006/relationships" xmlns:p="http://schemas.openxmlformats.org/presentationml/2006/main">
  <p:tag name="OUTPUTDPI" val="1200"/>
  <p:tag name="ORIGINALHEIGHT" val="173.9783"/>
  <p:tag name="ORIGINALWIDTH" val="2298.463"/>
  <p:tag name="LATEXADDIN" val="\documentclass{article}&#10;\usepackage{amsmath}&#10;\usepackage{mathpazo}&#10;\pagestyle{empty}&#10;\begin{document}&#10;&#10;&#10;$$&#10;D=D(a, b)=f_{x x}(a, b) f_{y y}(a, b)-f_{x y}^{2}(a, b)&#10;$$&#10;&#10;\end{document}"/>
  <p:tag name="IGUANATEXSIZE" val="10"/>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09.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900.637"/>
  <p:tag name="LATEXADDIN" val="\documentclass{article}&#10;\usepackage{amsmath}&#10;\usepackage{mathpazo}&#10;\pagestyle{empty}&#10;\begin{document}&#10;&#10;&#10;Find the absolute maximum and minimum values of&#10;&#10;\end{document}"/>
  <p:tag name="IGUANATEXSIZE" val="10"/>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15.2231"/>
  <p:tag name="LATEXADDIN" val="\documentclass{article}&#10;\usepackage{amsmath}&#10;\usepackage{mathpazo}&#10;\pagestyle{empty}&#10;\begin{document}&#10;&#10;&#10;of y. &#10;&#10;\end{document}"/>
  <p:tag name="IGUANATEXSIZE" val="10"/>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10.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700.787"/>
  <p:tag name="LATEXADDIN" val="\documentclass{article}&#10;\usepackage{amsmath}&#10;\usepackage{mathpazo}&#10;\pagestyle{empty}&#10;\begin{document}&#10;&#10;&#10;$$&#10;f(x, y)=2+2 x+4 y-x^{2}-y^{2}&#10;$$&#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1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623.547"/>
  <p:tag name="LATEXADDIN" val="\documentclass{article}&#10;\usepackage{amsmath}&#10;\usepackage{mathpazo}&#10;\pagestyle{empty}&#10;\begin{document}&#10;&#10;&#10;$$&#10;\text { on the triangular region in the first quadrant bounded by the lines }&#10;$$&#10;&#10;\end{document}"/>
  <p:tag name="IGUANATEXSIZE" val="10"/>
  <p:tag name="IGUANATEXCURSOR" val="18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1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94.563"/>
  <p:tag name="LATEXADDIN" val="\documentclass{article}&#10;\usepackage{amsmath}&#10;\usepackage{mathpazo}&#10;\pagestyle{empty}&#10;\begin{document}&#10;&#10;&#10;$$&#10;x=0, y=0, \text { and } y = 9 - x&#10;$$&#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1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900.637"/>
  <p:tag name="LATEXADDIN" val="\documentclass{article}&#10;\usepackage{amsmath}&#10;\usepackage{mathpazo}&#10;\pagestyle{empty}&#10;\begin{document}&#10;&#10;&#10;Find the absolute maximum and minimum values of&#10;&#10;\end{document}"/>
  <p:tag name="IGUANATEXSIZE" val="10"/>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1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700.787"/>
  <p:tag name="LATEXADDIN" val="\documentclass{article}&#10;\usepackage{amsmath}&#10;\usepackage{mathpazo}&#10;\pagestyle{empty}&#10;\begin{document}&#10;&#10;&#10;$$&#10;f(x, y)=2+2 x+4 y-x^{2}-y^{2}&#10;$$&#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1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623.547"/>
  <p:tag name="LATEXADDIN" val="\documentclass{article}&#10;\usepackage{amsmath}&#10;\usepackage{mathpazo}&#10;\pagestyle{empty}&#10;\begin{document}&#10;&#10;&#10;$$&#10;\text { on the triangular region in the first quadrant bounded by the lines }&#10;$$&#10;&#10;\end{document}"/>
  <p:tag name="IGUANATEXSIZE" val="10"/>
  <p:tag name="IGUANATEXCURSOR" val="18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1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94.563"/>
  <p:tag name="LATEXADDIN" val="\documentclass{article}&#10;\usepackage{amsmath}&#10;\usepackage{mathpazo}&#10;\pagestyle{empty}&#10;\begin{document}&#10;&#10;&#10;$$&#10;x=0, y=0, \text { and } y = 9 - x&#10;$$&#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1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236.595"/>
  <p:tag name="LATEXADDIN" val="\documentclass{article}&#10;\usepackage{amsmath}&#10;\usepackage{mathpazo}&#10;\pagestyle{empty}&#10;\begin{document}&#10;&#10;&#10;\textbf{Check Interior points:}&#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18.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908.511"/>
  <p:tag name="LATEXADDIN" val="\documentclass{article}&#10;\usepackage{amsmath}&#10;\usepackage{mathpazo}&#10;\pagestyle{empty}&#10;\begin{document}&#10;&#10;&#10;$$&#10;f_{x}=2-2 x=0, \quad f_{y}=4-2 y=0&#10;$$&#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19.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008.624"/>
  <p:tag name="LATEXADDIN" val="\documentclass{article}&#10;\usepackage{amsmath}&#10;\usepackage{mathpazo}&#10;\pagestyle{empty}&#10;\begin{document}&#10;&#10;&#10;$$&#10;\implies (x, y)=(1,2)&#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63.2171"/>
  <p:tag name="LATEXADDIN" val="\documentclass{article}&#10;\usepackage{amsmath}&#10;\usepackage{mathpazo}&#10;\pagestyle{empty}&#10;\begin{document}&#10;&#10;&#10;from &#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20.xml><?xml version="1.0" encoding="utf-8"?>
<p:tagLst xmlns:a="http://schemas.openxmlformats.org/drawingml/2006/main" xmlns:r="http://schemas.openxmlformats.org/officeDocument/2006/relationships" xmlns:p="http://schemas.openxmlformats.org/presentationml/2006/main">
  <p:tag name="OUTPUTDPI" val="1200"/>
  <p:tag name="ORIGINALHEIGHT" val="170.2287"/>
  <p:tag name="ORIGINALWIDTH" val="676.4154"/>
  <p:tag name="LATEXADDIN" val="\documentclass{article}&#10;\usepackage{amsmath}&#10;\usepackage{mathpazo}&#10;\pagestyle{empty}&#10;\begin{document}&#10;&#10;&#10;$$&#10;f(1,2)=\boxed { 7 }&#10;$$&#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2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361.08"/>
  <p:tag name="LATEXADDIN" val="\documentclass{article}&#10;\usepackage{amsmath}&#10;\usepackage{mathpazo}&#10;\pagestyle{empty}&#10;\begin{document}&#10;&#10;&#10;\textbf{Check Boundary points:}&#10;&#10;\end{document}"/>
  <p:tag name="IGUANATEXSIZE" val="10"/>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2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598.05"/>
  <p:tag name="LATEXADDIN" val="\documentclass{article}&#10;\usepackage{amsmath}&#10;\usepackage{mathpazo}&#10;\pagestyle{empty}&#10;\begin{document}&#10;&#10;&#10;(i) On the segment OA, $y = 0$&#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2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683.54"/>
  <p:tag name="LATEXADDIN" val="\documentclass{article}&#10;\usepackage{amsmath}&#10;\usepackage{mathpazo}&#10;\pagestyle{empty}&#10;\begin{document}&#10;&#10;&#10;$$&#10;f(x, y)=f(x, 0)=2+2 x-x^{2}&#10;$$&#10;&#10;\end{document}"/>
  <p:tag name="IGUANATEXSIZE" val="1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2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908.1365"/>
  <p:tag name="LATEXADDIN" val="\documentclass{article}&#10;\usepackage{amsmath}&#10;\usepackage{mathpazo}&#10;\pagestyle{empty}&#10;\begin{document}&#10;&#10;&#10;where $0 \leq x \leq 9$&#10;&#10;\end{document}"/>
  <p:tag name="IGUANATEXSIZE" val="10"/>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2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79.752"/>
  <p:tag name="LATEXADDIN" val="\documentclass{article}&#10;\usepackage{amsmath}&#10;\usepackage{mathpazo}&#10;\pagestyle{empty}&#10;\begin{document}&#10;&#10;&#10;extreme values can be at end points!&#10;&#10;\end{document}"/>
  <p:tag name="IGUANATEXSIZE" val="8"/>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26.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2582.677"/>
  <p:tag name="LATEXADDIN" val="\documentclass{article}&#10;\usepackage{amsmath}&#10;\usepackage{mathpazo}&#10;\pagestyle{empty}&#10;\begin{document}&#10;&#10;&#10;$$&#10;\begin{array}{lll}&#10;x=0 &amp; \text { where } &amp; f(0,0)= \boxed { 2  } \\&#10;x=9 &amp; \text { where } &amp; f(9,0)=2+18-81= \boxed {  -61 }&#10;\end{array}&#10;$$&#10;&#10;\end{document}"/>
  <p:tag name="IGUANATEXSIZE" val="10"/>
  <p:tag name="IGUANATEXCURSOR" val="2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27.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838.3952"/>
  <p:tag name="LATEXADDIN" val="\documentclass{article}&#10;\usepackage{amsmath}&#10;\usepackage{mathpazo}&#10;\pagestyle{empty}&#10;\begin{document}&#10;&#10;&#10;On the interior:&#10;&#10;\end{document}"/>
  <p:tag name="IGUANATEXSIZE" val="8"/>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2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148.106"/>
  <p:tag name="LATEXADDIN" val="\documentclass{article}&#10;\usepackage{amsmath}&#10;\usepackage{mathpazo}&#10;\pagestyle{empty}&#10;\begin{document}&#10;&#10;&#10;$$&#10;f^{\prime}(x, 0)=2-2 x=0&#10;$$&#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2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083.615"/>
  <p:tag name="LATEXADDIN" val="\documentclass{article}&#10;\usepackage{amsmath}&#10;\usepackage{mathpazo}&#10;\pagestyle{empty}&#10;\begin{document}&#10;&#10;&#10;$$&#10;f^{\prime}(x, 0)=0 \text {  @  } x=1&#10;$$&#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952.3809"/>
  <p:tag name="LATEXADDIN" val="\documentclass{article}&#10;\usepackage{amsmath}&#10;\usepackage{mathpazo}&#10;\pagestyle{empty}&#10;\begin{document}&#10;&#10;&#10;the following list.&#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30.xml><?xml version="1.0" encoding="utf-8"?>
<p:tagLst xmlns:a="http://schemas.openxmlformats.org/drawingml/2006/main" xmlns:r="http://schemas.openxmlformats.org/officeDocument/2006/relationships" xmlns:p="http://schemas.openxmlformats.org/presentationml/2006/main">
  <p:tag name="OUTPUTDPI" val="1200"/>
  <p:tag name="ORIGINALHEIGHT" val="171.7285"/>
  <p:tag name="ORIGINALWIDTH" val="1210.349"/>
  <p:tag name="LATEXADDIN" val="\documentclass{article}&#10;\usepackage{amsmath}&#10;\usepackage{mathpazo}&#10;\pagestyle{empty}&#10;\begin{document}&#10;&#10;&#10;$$&#10;f(x, 0)=f(1,0)= \boxed { 3 }&#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31.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900.637"/>
  <p:tag name="LATEXADDIN" val="\documentclass{article}&#10;\usepackage{amsmath}&#10;\usepackage{mathpazo}&#10;\pagestyle{empty}&#10;\begin{document}&#10;&#10;&#10;Find the absolute maximum and minimum values of&#10;&#10;\end{document}"/>
  <p:tag name="IGUANATEXSIZE" val="10"/>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3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700.787"/>
  <p:tag name="LATEXADDIN" val="\documentclass{article}&#10;\usepackage{amsmath}&#10;\usepackage{mathpazo}&#10;\pagestyle{empty}&#10;\begin{document}&#10;&#10;&#10;$$&#10;f(x, y)=2+2 x+4 y-x^{2}-y^{2}&#10;$$&#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3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623.547"/>
  <p:tag name="LATEXADDIN" val="\documentclass{article}&#10;\usepackage{amsmath}&#10;\usepackage{mathpazo}&#10;\pagestyle{empty}&#10;\begin{document}&#10;&#10;&#10;$$&#10;\text { on the triangular region in the first quadrant bounded by the lines }&#10;$$&#10;&#10;\end{document}"/>
  <p:tag name="IGUANATEXSIZE" val="10"/>
  <p:tag name="IGUANATEXCURSOR" val="18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3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94.563"/>
  <p:tag name="LATEXADDIN" val="\documentclass{article}&#10;\usepackage{amsmath}&#10;\usepackage{mathpazo}&#10;\pagestyle{empty}&#10;\begin{document}&#10;&#10;&#10;$$&#10;x=0, y=0, \text { and } y = 9 - x&#10;$$&#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3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361.08"/>
  <p:tag name="LATEXADDIN" val="\documentclass{article}&#10;\usepackage{amsmath}&#10;\usepackage{mathpazo}&#10;\pagestyle{empty}&#10;\begin{document}&#10;&#10;&#10;\textbf{Check Boundary points:}&#10;&#10;\end{document}"/>
  <p:tag name="IGUANATEXSIZE" val="10"/>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3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16.798"/>
  <p:tag name="LATEXADDIN" val="\documentclass{article}&#10;\usepackage{amsmath}&#10;\usepackage{mathpazo}&#10;\pagestyle{empty}&#10;\begin{document}&#10;&#10;&#10;(ii) On the segment OB, $x = 0$&#10;&#10;\end{document}"/>
  <p:tag name="IGUANATEXSIZE" val="10"/>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37.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673.041"/>
  <p:tag name="LATEXADDIN" val="\documentclass{article}&#10;\usepackage{amsmath}&#10;\usepackage{mathpazo}&#10;\pagestyle{empty}&#10;\begin{document}&#10;&#10;&#10;$$&#10;f(x, y)=f(0, y)=2+4 y-y^{2}&#10;$$&#10;&#10;\end{document}"/>
  <p:tag name="IGUANATEXSIZE" val="1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3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04.3869"/>
  <p:tag name="LATEXADDIN" val="\documentclass{article}&#10;\usepackage{amsmath}&#10;\usepackage{mathpazo}&#10;\pagestyle{empty}&#10;\begin{document}&#10;&#10;&#10;where $0 \leq y \leq 9$&#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3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898.3877"/>
  <p:tag name="LATEXADDIN" val="\documentclass{article}&#10;\usepackage{amsmath}&#10;\usepackage{mathpazo}&#10;\pagestyle{empty}&#10;\begin{document}&#10;&#10;&#10;$$&#10;\implies f^{\prime}(0, y)=0&#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879.64"/>
  <p:tag name="LATEXADDIN" val="\documentclass{article}&#10;\usepackage{amsmath}&#10;\usepackage{mathpazo}&#10;\pagestyle{empty}&#10;\begin{document}&#10;&#10;&#10;$$&#10;x^{2}+z^{2}=1+y^{2}&#10;$$&#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40.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08.1365"/>
  <p:tag name="LATEXADDIN" val="\documentclass{article}&#10;\usepackage{amsmath}&#10;\usepackage{mathpazo}&#10;\pagestyle{empty}&#10;\begin{document}&#10;&#10;&#10;$$&#10;f^{\prime}(0, y)=4-2 y&#10;$$&#10;&#10;\end{document}"/>
  <p:tag name="IGUANATEXSIZE" val="10"/>
  <p:tag name="IGUANATEXCURSOR" val="1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41.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838.3952"/>
  <p:tag name="LATEXADDIN" val="\documentclass{article}&#10;\usepackage{amsmath}&#10;\usepackage{mathpazo}&#10;\pagestyle{empty}&#10;\begin{document}&#10;&#10;&#10;On the interior:&#10;&#10;\end{document}"/>
  <p:tag name="IGUANATEXSIZE" val="8"/>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42.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082.115"/>
  <p:tag name="LATEXADDIN" val="\documentclass{article}&#10;\usepackage{amsmath}&#10;\usepackage{mathpazo}&#10;\pagestyle{empty}&#10;\begin{document}&#10;&#10;&#10;$$&#10;f^{\prime}(0, y)=0 \text {  @  } y=2&#10;$$&#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4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812.523"/>
  <p:tag name="LATEXADDIN" val="\documentclass{article}&#10;\usepackage{amsmath}&#10;\usepackage{mathpazo}&#10;\pagestyle{empty}&#10;\begin{document}&#10;&#10;&#10;Checking interior and endpoints:&#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44.xml><?xml version="1.0" encoding="utf-8"?>
<p:tagLst xmlns:a="http://schemas.openxmlformats.org/drawingml/2006/main" xmlns:r="http://schemas.openxmlformats.org/officeDocument/2006/relationships" xmlns:p="http://schemas.openxmlformats.org/presentationml/2006/main">
  <p:tag name="OUTPUTDPI" val="1200"/>
  <p:tag name="ORIGINALHEIGHT" val="182.9771"/>
  <p:tag name="ORIGINALWIDTH" val="2458.193"/>
  <p:tag name="LATEXADDIN" val="\documentclass{article}&#10;\usepackage{amsmath}&#10;\usepackage{mathpazo}&#10;\pagestyle{empty}&#10;\begin{document}&#10;&#10;&#10;$$&#10;f(0,0)= 2, \quad f(0,9)= \boxed { -43 }, \quad f(0,2)= \boxed { 6 }&#10;$$&#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4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900.637"/>
  <p:tag name="LATEXADDIN" val="\documentclass{article}&#10;\usepackage{amsmath}&#10;\usepackage{mathpazo}&#10;\pagestyle{empty}&#10;\begin{document}&#10;&#10;&#10;Find the absolute maximum and minimum values of&#10;&#10;\end{document}"/>
  <p:tag name="IGUANATEXSIZE" val="10"/>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46.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700.787"/>
  <p:tag name="LATEXADDIN" val="\documentclass{article}&#10;\usepackage{amsmath}&#10;\usepackage{mathpazo}&#10;\pagestyle{empty}&#10;\begin{document}&#10;&#10;&#10;$$&#10;f(x, y)=2+2 x+4 y-x^{2}-y^{2}&#10;$$&#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4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623.547"/>
  <p:tag name="LATEXADDIN" val="\documentclass{article}&#10;\usepackage{amsmath}&#10;\usepackage{mathpazo}&#10;\pagestyle{empty}&#10;\begin{document}&#10;&#10;&#10;$$&#10;\text { on the triangular region in the first quadrant bounded by the lines }&#10;$$&#10;&#10;\end{document}"/>
  <p:tag name="IGUANATEXSIZE" val="10"/>
  <p:tag name="IGUANATEXCURSOR" val="18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4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94.563"/>
  <p:tag name="LATEXADDIN" val="\documentclass{article}&#10;\usepackage{amsmath}&#10;\usepackage{mathpazo}&#10;\pagestyle{empty}&#10;\begin{document}&#10;&#10;&#10;$$&#10;x=0, y=0, \text { and } y = 9 - x&#10;$$&#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4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361.08"/>
  <p:tag name="LATEXADDIN" val="\documentclass{article}&#10;\usepackage{amsmath}&#10;\usepackage{mathpazo}&#10;\pagestyle{empty}&#10;\begin{document}&#10;&#10;&#10;\textbf{Check Boundary points:}&#10;&#10;\end{document}"/>
  <p:tag name="IGUANATEXSIZE" val="10"/>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463.442"/>
  <p:tag name="ORIGINALWIDTH" val="563.9295"/>
  <p:tag name="LATEXADDIN" val="\documentclass{article}&#10;\usepackage{amsmath}&#10;\usepackage{mathpazo}&#10;\pagestyle{empty}&#10;\begin{document}&#10;&#10;\begin{align*}x &amp; = r\cos \theta \\ y &amp; = r\sin \theta \\ z &amp; = z\end{align*}&#10;&#10;&#10;\end{document}"/>
  <p:tag name="IGUANATEXSIZE" val="20"/>
  <p:tag name="IGUANATEXCURSOR" val="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5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869.516"/>
  <p:tag name="LATEXADDIN" val="\documentclass{article}&#10;\usepackage{amsmath}&#10;\usepackage{mathpazo}&#10;\pagestyle{empty}&#10;\begin{document}&#10;&#10;&#10;(iii) On the segment AB, $y=9-x$&#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51.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3652.043"/>
  <p:tag name="LATEXADDIN" val="\documentclass{article}&#10;\usepackage{amsmath}&#10;\usepackage{mathpazo}&#10;\pagestyle{empty}&#10;\begin{document}&#10;&#10;&#10;$$&#10;f(x, 9-x)=2+2 x+4(9-x)-x^{2}-(9-x)^{2}=-43+16 x-2 x^{2}&#10;$$&#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5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700.787"/>
  <p:tag name="LATEXADDIN" val="\documentclass{article}&#10;\usepackage{amsmath}&#10;\usepackage{mathpazo}&#10;\pagestyle{empty}&#10;\begin{document}&#10;&#10;&#10;$$&#10;f(x, y)=2+2 x+4 y-x^{2}-y^{2}&#10;$$&#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53.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431.571"/>
  <p:tag name="LATEXADDIN" val="\documentclass{article}&#10;\usepackage{amsmath}&#10;\usepackage{mathpazo}&#10;\pagestyle{empty}&#10;\begin{document}&#10;&#10;&#10;$$&#10;f^{\prime}(x, 9-x)=16-4 x=0&#10;$$&#10;&#10;\end{document}"/>
  <p:tag name="IGUANATEXSIZE" val="1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54.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574.4282"/>
  <p:tag name="LATEXADDIN" val="\documentclass{article}&#10;\usepackage{amsmath}&#10;\usepackage{mathpazo}&#10;\pagestyle{empty}&#10;\begin{document}&#10;&#10;&#10;$$&#10;\implies x=4&#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55.xml><?xml version="1.0" encoding="utf-8"?>
<p:tagLst xmlns:a="http://schemas.openxmlformats.org/drawingml/2006/main" xmlns:r="http://schemas.openxmlformats.org/officeDocument/2006/relationships" xmlns:p="http://schemas.openxmlformats.org/presentationml/2006/main">
  <p:tag name="OUTPUTDPI" val="1200"/>
  <p:tag name="ORIGINALHEIGHT" val="182.9771"/>
  <p:tag name="ORIGINALWIDTH" val="2649.419"/>
  <p:tag name="LATEXADDIN" val="\documentclass{article}&#10;\usepackage{amsmath}&#10;\usepackage{mathpazo}&#10;\pagestyle{empty}&#10;\begin{document}&#10;&#10;&#10;$$&#10;y=9-4=5 \quad \text { and } \quad f(x, y)=f(4,5)= \boxed { -11 }&#10;$$&#10;&#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56.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900.637"/>
  <p:tag name="LATEXADDIN" val="\documentclass{article}&#10;\usepackage{amsmath}&#10;\usepackage{mathpazo}&#10;\pagestyle{empty}&#10;\begin{document}&#10;&#10;&#10;Find the absolute maximum and minimum values of&#10;&#10;\end{document}"/>
  <p:tag name="IGUANATEXSIZE" val="10"/>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57.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700.787"/>
  <p:tag name="LATEXADDIN" val="\documentclass{article}&#10;\usepackage{amsmath}&#10;\usepackage{mathpazo}&#10;\pagestyle{empty}&#10;\begin{document}&#10;&#10;&#10;$$&#10;f(x, y)=2+2 x+4 y-x^{2}-y^{2}&#10;$$&#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5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623.547"/>
  <p:tag name="LATEXADDIN" val="\documentclass{article}&#10;\usepackage{amsmath}&#10;\usepackage{mathpazo}&#10;\pagestyle{empty}&#10;\begin{document}&#10;&#10;&#10;$$&#10;\text { on the triangular region in the first quadrant bounded by the lines }&#10;$$&#10;&#10;\end{document}"/>
  <p:tag name="IGUANATEXSIZE" val="10"/>
  <p:tag name="IGUANATEXCURSOR" val="18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5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94.563"/>
  <p:tag name="LATEXADDIN" val="\documentclass{article}&#10;\usepackage{amsmath}&#10;\usepackage{mathpazo}&#10;\pagestyle{empty}&#10;\begin{document}&#10;&#10;&#10;$$&#10;x=0, y=0, \text { and } y = 9 - x&#10;$$&#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707.1616"/>
  <p:tag name="ORIGINALWIDTH" val="940.3824"/>
  <p:tag name="LATEXADDIN" val="\documentclass{article}&#10;\usepackage{amsmath}&#10;\usepackage{mathpazo}&#10;\pagestyle{empty}&#10;\begin{document}&#10;&#10;\begin{align*}x &amp; = \rho \sin \phi \cos \theta \\ y &amp; = \rho \sin \phi \sin \theta \\ z &amp; = \rho \cos \phi \\ {\rho ^2} &amp; = {x^2} + {y^2} + {z^2} \end{align*}&#10;&#10;&#10;\end{document}"/>
  <p:tag name="IGUANATEXSIZE" val="10"/>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60.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572.1785"/>
  <p:tag name="LATEXADDIN" val="\documentclass{article}&#10;\usepackage{amsmath}&#10;\usepackage{mathpazo}&#10;\pagestyle{empty}&#10;\begin{document}&#10;&#10;&#10;\textbf{Summary:}&#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61.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2928.384"/>
  <p:tag name="LATEXADDIN" val="\documentclass{article}&#10;\usepackage{amsmath}&#10;\usepackage{mathpazo}&#10;\pagestyle{empty}&#10;\begin{document}&#10;&#10;&#10;$$&#10;\text { the function value candidates: } 7,2,-61,3,-43,6,-11&#10;$$&#10;&#10;\end{document}"/>
  <p:tag name="IGUANATEXSIZE" val="10"/>
  <p:tag name="IGUANATEXCURSOR" val="17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6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42.37"/>
  <p:tag name="LATEXADDIN" val="\documentclass{article}&#10;\usepackage{amsmath}&#10;\usepackage{mathpazo}&#10;\pagestyle{empty}&#10;\begin{document}&#10;&#10;&#10;The maximum is 7.&#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63.xml><?xml version="1.0" encoding="utf-8"?>
<p:tagLst xmlns:a="http://schemas.openxmlformats.org/drawingml/2006/main" xmlns:r="http://schemas.openxmlformats.org/officeDocument/2006/relationships" xmlns:p="http://schemas.openxmlformats.org/presentationml/2006/main">
  <p:tag name="OUTPUTDPI" val="1200"/>
  <p:tag name="ORIGINALHEIGHT" val="170.2287"/>
  <p:tag name="ORIGINALWIDTH" val="676.4154"/>
  <p:tag name="LATEXADDIN" val="\documentclass{article}&#10;\usepackage{amsmath}&#10;\usepackage{mathpazo}&#10;\pagestyle{empty}&#10;\begin{document}&#10;&#10;&#10;$$&#10;f(1,2)=\boxed { 7 }&#10;$$&#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6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127.859"/>
  <p:tag name="LATEXADDIN" val="\documentclass{article}&#10;\usepackage{amsmath}&#10;\usepackage{mathpazo}&#10;\pagestyle{empty}&#10;\begin{document}&#10;&#10;&#10;The minimum is -61.&#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65.xml><?xml version="1.0" encoding="utf-8"?>
<p:tagLst xmlns:a="http://schemas.openxmlformats.org/drawingml/2006/main" xmlns:r="http://schemas.openxmlformats.org/officeDocument/2006/relationships" xmlns:p="http://schemas.openxmlformats.org/presentationml/2006/main">
  <p:tag name="OUTPUTDPI" val="1200"/>
  <p:tag name="ORIGINALHEIGHT" val="182.9771"/>
  <p:tag name="ORIGINALWIDTH" val="842.8947"/>
  <p:tag name="LATEXADDIN" val="\documentclass{article}&#10;\usepackage{amsmath}&#10;\usepackage{mathpazo}&#10;\pagestyle{empty}&#10;\begin{document}&#10;&#10;&#10;$$f(9,0)= \boxed{ -61 }$$&#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66.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2905.887"/>
  <p:tag name="LATEXADDIN" val="\documentclass{article}&#10;\usepackage{amsmath}&#10;\usepackage{mathpazo}&#10;\pagestyle{empty}&#10;\begin{document}&#10;&#10;&#10;$$&#10;\frac{\partial w}{\partial r}=\frac{\partial w}{\partial x} \frac{\partial x}{\partial r}+\frac{\partial w}{\partial y} \frac{\partial y}{\partial r} \quad \text { and } \quad \frac{\partial w}{\partial s}=\frac{\partial w}{\partial x} \frac{\partial x}{\partial s}+\frac{\partial w}{\partial y} \frac{\partial y}{\partial s}&#10;$$&#10;&#10;\end{document}"/>
  <p:tag name="IGUANATEXSIZE" val="5"/>
  <p:tag name="IGUANATEXCURSOR" val="4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67.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562.4297"/>
  <p:tag name="LATEXADDIN" val="\documentclass{article}&#10;\usepackage{amsmath}&#10;\usepackage{mathpazo}&#10;\pagestyle{empty}&#10;\begin{document}&#10;&#10;&#10;$$&#10;\frac{d y}{d x}=-\frac{F_{x}}{F_{y}}&#10;$$&#10;&#10;\end{document}"/>
  <p:tag name="IGUANATEXSIZE" val="5"/>
  <p:tag name="IGUANATEXCURSOR" val="14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68.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165.354"/>
  <p:tag name="LATEXADDIN" val="\documentclass{article}&#10;\usepackage{amsmath}&#10;\usepackage{mathpazo}&#10;\pagestyle{empty}&#10;\begin{document}&#10;&#10;&#10;$$&#10;\text { Let } z=x^{2}-3 y^{2}+20&#10;$$&#10;&#10;\end{document}"/>
  <p:tag name="IGUANATEXSIZE" val="10"/>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6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783.277"/>
  <p:tag name="LATEXADDIN" val="\documentclass{article}&#10;\usepackage{amsmath}&#10;\usepackage{mathpazo}&#10;\pagestyle{empty}&#10;\begin{document}&#10;&#10;&#10;$$&#10;\text { where } x=2 \cos t \text { and } y=2 \sin t.&#10;$$&#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62.4297"/>
  <p:tag name="LATEXADDIN" val="\documentclass{article}&#10;\usepackage{amsmath}&#10;\usepackage{mathpazo}&#10;\pagestyle{empty}&#10;\begin{document}&#10;&#10;\begin{align*} r &amp; = \rho \sin \phi \end{align*}&#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70.xml><?xml version="1.0" encoding="utf-8"?>
<p:tagLst xmlns:a="http://schemas.openxmlformats.org/drawingml/2006/main" xmlns:r="http://schemas.openxmlformats.org/officeDocument/2006/relationships" xmlns:p="http://schemas.openxmlformats.org/presentationml/2006/main">
  <p:tag name="OUTPUTDPI" val="1200"/>
  <p:tag name="ORIGINALHEIGHT" val="262.4672"/>
  <p:tag name="ORIGINALWIDTH" val="1894.263"/>
  <p:tag name="LATEXADDIN" val="\documentclass{article}&#10;\usepackage{amsmath}&#10;\usepackage{mathpazo}&#10;\pagestyle{empty}&#10;\begin{document}&#10;&#10;&#10;$$&#10;\text { Find } \frac{d z}{d t} \text { and evaluate it at } t=\pi / 4&#10;$$&#10;&#10;\end{document}"/>
  <p:tag name="IGUANATEXSIZE" val="10"/>
  <p:tag name="IGUANATEXCURSOR" val="17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71.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165.354"/>
  <p:tag name="LATEXADDIN" val="\documentclass{article}&#10;\usepackage{amsmath}&#10;\usepackage{mathpazo}&#10;\pagestyle{empty}&#10;\begin{document}&#10;&#10;&#10;$$&#10;\text { Let } z=x^{2}-3 y^{2}+20&#10;$$&#10;&#10;\end{document}"/>
  <p:tag name="IGUANATEXSIZE" val="10"/>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7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783.277"/>
  <p:tag name="LATEXADDIN" val="\documentclass{article}&#10;\usepackage{amsmath}&#10;\usepackage{mathpazo}&#10;\pagestyle{empty}&#10;\begin{document}&#10;&#10;&#10;$$&#10;\text { where } x=2 \cos t \text { and } y=2 \sin t.&#10;$$&#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73.xml><?xml version="1.0" encoding="utf-8"?>
<p:tagLst xmlns:a="http://schemas.openxmlformats.org/drawingml/2006/main" xmlns:r="http://schemas.openxmlformats.org/officeDocument/2006/relationships" xmlns:p="http://schemas.openxmlformats.org/presentationml/2006/main">
  <p:tag name="OUTPUTDPI" val="1200"/>
  <p:tag name="ORIGINALHEIGHT" val="262.4672"/>
  <p:tag name="ORIGINALWIDTH" val="1894.263"/>
  <p:tag name="LATEXADDIN" val="\documentclass{article}&#10;\usepackage{amsmath}&#10;\usepackage{mathpazo}&#10;\pagestyle{empty}&#10;\begin{document}&#10;&#10;&#10;$$&#10;\text { Find } \frac{d z}{d t} \text { and evaluate it at } t=\pi / 4&#10;$$&#10;&#10;\end{document}"/>
  <p:tag name="IGUANATEXSIZE" val="10"/>
  <p:tag name="IGUANATEXCURSOR" val="17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74.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094.863"/>
  <p:tag name="LATEXADDIN" val="\documentclass{article}&#10;\usepackage{amsmath}&#10;\usepackage{mathpazo}&#10;\pagestyle{empty}&#10;\begin{document}&#10;&#10;&#10;$$&#10;\frac{d z}{d t}=\frac{\partial z}{\partial x} \frac{d x}{d t}+\frac{\partial z}{\partial y} \frac{d y}{d t}&#10;$$&#10;&#10;\end{document}"/>
  <p:tag name="IGUANATEXSIZE" val="10"/>
  <p:tag name="IGUANATEXCURSOR" val="2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75.xml><?xml version="1.0" encoding="utf-8"?>
<p:tagLst xmlns:a="http://schemas.openxmlformats.org/drawingml/2006/main" xmlns:r="http://schemas.openxmlformats.org/officeDocument/2006/relationships" xmlns:p="http://schemas.openxmlformats.org/presentationml/2006/main">
  <p:tag name="OUTPUTDPI" val="1200"/>
  <p:tag name="ORIGINALHEIGHT" val="391.4511"/>
  <p:tag name="ORIGINALWIDTH" val="1846.269"/>
  <p:tag name="LATEXADDIN" val="\documentclass{article}&#10;\usepackage{amsmath}&#10;\usepackage{mathpazo}&#10;\pagestyle{empty}&#10;\begin{document}&#10;&#10;&#10;$$&#10;=\underbrace{(2 x)}_{\frac{\partial z}{\partial x}} \underbrace{(-2 \sin t)}_{\frac{d x}{d t}}+\underbrace{(-6 y)}_{\frac{\partial z}{\partial y}} \underbrace{(2 \cos t)}_{\frac{d y}{d t}}&#10;$$&#10;&#10;\end{document}"/>
  <p:tag name="IGUANATEXSIZE" val="10"/>
  <p:tag name="IGUANATEXCURSOR" val="29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76.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1589.051"/>
  <p:tag name="LATEXADDIN" val="\documentclass{article}&#10;\usepackage{amsmath}&#10;\usepackage{mathpazo}&#10;\pagestyle{empty}&#10;\begin{document}&#10;&#10;&#10;$$&#10;\begin{array}{l}&#10;=-4 x \sin t-12 y \cos t \\&#10;=-8 \cos t \sin t-24 \sin t \cos t \\&#10;=-16 \sin 2 t&#10;\end{array}&#10;$$&#10;&#10;\end{document}"/>
  <p:tag name="IGUANATEXSIZE" val="10"/>
  <p:tag name="IGUANATEXCURSOR" val="2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77.xml><?xml version="1.0" encoding="utf-8"?>
<p:tagLst xmlns:a="http://schemas.openxmlformats.org/drawingml/2006/main" xmlns:r="http://schemas.openxmlformats.org/officeDocument/2006/relationships" xmlns:p="http://schemas.openxmlformats.org/presentationml/2006/main">
  <p:tag name="OUTPUTDPI" val="1200"/>
  <p:tag name="ORIGINALHEIGHT" val="318.7101"/>
  <p:tag name="ORIGINALWIDTH" val="1720.285"/>
  <p:tag name="LATEXADDIN" val="\documentclass{article}&#10;\usepackage{amsmath}&#10;\usepackage{mathpazo}&#10;\pagestyle{empty}&#10;\begin{document}&#10;&#10;&#10;&#10;$$&#10;t=\pi / 4 \text { gives }\left.\frac{d z}{d t}\right|_{t=\pi / 4}=-16&#10;$$&#10;\end{document}"/>
  <p:tag name="IGUANATEXSIZE" val="10"/>
  <p:tag name="IGUANATEXCURSOR" val="18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7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736.783"/>
  <p:tag name="LATEXADDIN" val="\documentclass{article}&#10;\usepackage{amsmath}&#10;\pagestyle{empty}&#10;\begin{document}&#10;&#10;Given that $f(x, y)=g(u(x, y), v(x, y))$ and the following information&#10;&#10;\end{document}"/>
  <p:tag name="IGUANATEXSIZE" val="9"/>
  <p:tag name="IGUANATEXCURSOR" val="151"/>
  <p:tag name="TRANSPARENCY" val="True"/>
  <p:tag name="LATEXENGINEID" val="0"/>
  <p:tag name="TEMPFOLDER" val="D:\temp\"/>
  <p:tag name="LATEXFORMHEIGHT" val="320"/>
  <p:tag name="LATEXFORMWIDTH" val="385"/>
  <p:tag name="LATEXFORMWRAP" val="True"/>
  <p:tag name="BITMAPVECTOR" val="0"/>
</p:tagLst>
</file>

<file path=ppt/tags/tag37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33.6708"/>
  <p:tag name="LATEXADDIN" val="\documentclass{article}&#10;\usepackage{amsmath}&#10;\pagestyle{empty}&#10;\begin{document}&#10;&#10; find $f_{x}(1,2)$&#10;&#10;&#10;\end{document}"/>
  <p:tag name="IGUANATEXSIZE" val="9"/>
  <p:tag name="IGUANATEXCURSOR" val="99"/>
  <p:tag name="TRANSPARENCY" val="True"/>
  <p:tag name="LATEXENGINEID" val="0"/>
  <p:tag name="TEMPFOLDER" val="D:\temp\"/>
  <p:tag name="LATEXFORMHEIGHT" val="320"/>
  <p:tag name="LATEXFORMWIDTH" val="385"/>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562.4297"/>
  <p:tag name="LATEXADDIN" val="\documentclass{article}&#10;\usepackage{amsmath}&#10;\usepackage{mathpazo}&#10;\pagestyle{empty}&#10;\begin{document}&#10;&#10;\begin{align*}x &amp; = r\cos \theta \end{align*}&#10;&#10;&#10;\end{document}"/>
  <p:tag name="IGUANATEXSIZE" val="2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8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736.783"/>
  <p:tag name="LATEXADDIN" val="\documentclass{article}&#10;\usepackage{amsmath}&#10;\pagestyle{empty}&#10;\begin{document}&#10;&#10;Given that $f(x, y)=g(u(x, y), v(x, y))$ and the following information&#10;&#10;\end{document}"/>
  <p:tag name="IGUANATEXSIZE" val="9"/>
  <p:tag name="IGUANATEXCURSOR" val="151"/>
  <p:tag name="TRANSPARENCY" val="True"/>
  <p:tag name="LATEXENGINEID" val="0"/>
  <p:tag name="TEMPFOLDER" val="D:\temp\"/>
  <p:tag name="LATEXFORMHEIGHT" val="320"/>
  <p:tag name="LATEXFORMWIDTH" val="385"/>
  <p:tag name="LATEXFORMWRAP" val="True"/>
  <p:tag name="BITMAPVECTOR" val="0"/>
</p:tagLst>
</file>

<file path=ppt/tags/tag38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33.6708"/>
  <p:tag name="LATEXADDIN" val="\documentclass{article}&#10;\usepackage{amsmath}&#10;\pagestyle{empty}&#10;\begin{document}&#10;&#10; find $f_{x}(1,2)$&#10;&#10;&#10;\end{document}"/>
  <p:tag name="IGUANATEXSIZE" val="9"/>
  <p:tag name="IGUANATEXCURSOR" val="99"/>
  <p:tag name="TRANSPARENCY" val="True"/>
  <p:tag name="LATEXENGINEID" val="0"/>
  <p:tag name="TEMPFOLDER" val="D:\temp\"/>
  <p:tag name="LATEXFORMHEIGHT" val="320"/>
  <p:tag name="LATEXFORMWIDTH" val="385"/>
  <p:tag name="LATEXFORMWRAP" val="True"/>
  <p:tag name="BITMAPVECTOR" val="0"/>
</p:tagLst>
</file>

<file path=ppt/tags/tag382.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1156.355"/>
  <p:tag name="LATEXADDIN" val="\documentclass{article}&#10;\usepackage{amsmath}&#10;\pagestyle{empty}&#10;\begin{document}&#10;&#10;$$&#10;\frac{\partial f}{\partial x}=\frac{\partial g}{\partial u} \frac{\partial u}{\partial x}+\frac{\partial g}{\partial v} \frac{\partial v}{\partial x}&#10;$$&#10;&#10;&#10;\end{document}"/>
  <p:tag name="IGUANATEXSIZE" val="10"/>
  <p:tag name="IGUANATEXCURSOR" val="236"/>
  <p:tag name="TRANSPARENCY" val="True"/>
  <p:tag name="LATEXENGINEID" val="0"/>
  <p:tag name="TEMPFOLDER" val="D:\temp\"/>
  <p:tag name="LATEXFORMHEIGHT" val="320"/>
  <p:tag name="LATEXFORMWIDTH" val="385"/>
  <p:tag name="LATEXFORMWRAP" val="True"/>
  <p:tag name="BITMAPVECTOR" val="0"/>
</p:tagLst>
</file>

<file path=ppt/tags/tag38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436.071"/>
  <p:tag name="LATEXADDIN" val="\documentclass{article}&#10;\usepackage{amsmath}&#10;\pagestyle{empty}&#10;\begin{document}&#10;&#10;$$&#10;f_{x}(1,2)=g_{u}(u(1,2), v(1,2)) u_{x}(1,2)+g_{v}(u(1,2), v(1,2)) v_{x}(1,2)&#10;$$&#10;&#10;&#10;\end{document}"/>
  <p:tag name="IGUANATEXSIZE" val="10"/>
  <p:tag name="IGUANATEXCURSOR" val="163"/>
  <p:tag name="TRANSPARENCY" val="True"/>
  <p:tag name="LATEXENGINEID" val="0"/>
  <p:tag name="TEMPFOLDER" val="D:\temp\"/>
  <p:tag name="LATEXFORMHEIGHT" val="320"/>
  <p:tag name="LATEXFORMWIDTH" val="385"/>
  <p:tag name="LATEXFORMWRAP" val="True"/>
  <p:tag name="BITMAPVECTOR" val="0"/>
</p:tagLst>
</file>

<file path=ppt/tags/tag38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876.266"/>
  <p:tag name="LATEXADDIN" val="\documentclass{article}&#10;\usepackage{amsmath}&#10;\pagestyle{empty}&#10;\begin{document}&#10;&#10;&#10;$$&#10;=g_{u}(2,-3) \cdot 1 \quad+g_{v}(2,-3) \cdot(-1)&#10;$$&#10;&#10;\end{document}"/>
  <p:tag name="IGUANATEXSIZE" val="10"/>
  <p:tag name="IGUANATEXCURSOR" val="90"/>
  <p:tag name="TRANSPARENCY" val="True"/>
  <p:tag name="LATEXENGINEID" val="0"/>
  <p:tag name="TEMPFOLDER" val="D:\temp\"/>
  <p:tag name="LATEXFORMHEIGHT" val="320"/>
  <p:tag name="LATEXFORMWIDTH" val="385"/>
  <p:tag name="LATEXFORMWRAP" val="True"/>
  <p:tag name="BITMAPVECTOR" val="0"/>
</p:tagLst>
</file>

<file path=ppt/tags/tag38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16.086"/>
  <p:tag name="LATEXADDIN" val="\documentclass{article}&#10;\usepackage{amsmath}&#10;\pagestyle{empty}&#10;\begin{document}&#10;&#10;$$&#10;=4 \cdot 1+(-2) \cdot(-1)= 6&#10;$$&#10;&#10;&#10;\end{document}"/>
  <p:tag name="IGUANATEXSIZE" val="10"/>
  <p:tag name="IGUANATEXCURSOR" val="112"/>
  <p:tag name="TRANSPARENCY" val="True"/>
  <p:tag name="LATEXENGINEID" val="0"/>
  <p:tag name="TEMPFOLDER" val="D:\temp\"/>
  <p:tag name="LATEXFORMHEIGHT" val="320"/>
  <p:tag name="LATEXFORMWIDTH" val="385"/>
  <p:tag name="LATEXFORMWRAP" val="True"/>
  <p:tag name="BITMAPVECTOR" val="0"/>
</p:tagLst>
</file>

<file path=ppt/tags/tag386.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092.613"/>
  <p:tag name="LATEXADDIN" val="\documentclass{article}&#10;\usepackage{amsmath}&#10;\usepackage{mathpazo}&#10;\pagestyle{empty}&#10;\begin{document}&#10;&#10;&#10;$$&#10;\text { Let } z=\sin 2 x \cos 3 y&#10;$$&#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8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93.363"/>
  <p:tag name="LATEXADDIN" val="\documentclass{article}&#10;\usepackage{amsmath}&#10;\usepackage{mathpazo}&#10;\pagestyle{empty}&#10;\begin{document}&#10;&#10;&#10;$$&#10;\text { where } x=s+t \text { and } y=s-t . \text { Evaluate } \partial z / \partial s \text { and } \partial z / \partial t&#10;$$&#10;&#10;\end{document}"/>
  <p:tag name="IGUANATEXSIZE" val="10"/>
  <p:tag name="IGUANATEXCURSOR" val="2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8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432.321"/>
  <p:tag name="LATEXADDIN" val="\documentclass{article}&#10;\usepackage{amsmath}&#10;\usepackage{mathpazo}&#10;\pagestyle{empty}&#10;\begin{document}&#10;&#10;&#10;$$&#10;\text { Evaluate } \partial z / \partial s \text { and } \partial z / \partial t.&#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89.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092.613"/>
  <p:tag name="LATEXADDIN" val="\documentclass{article}&#10;\usepackage{amsmath}&#10;\usepackage{mathpazo}&#10;\pagestyle{empty}&#10;\begin{document}&#10;&#10;&#10;$$&#10;\text { Let } z=\sin 2 x \cos 3 y&#10;$$&#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9313"/>
  <p:tag name="LATEXADDIN" val="\documentclass{article}&#10;\usepackage{amsmath}&#10;\usepackage{mathpazo}&#10;\pagestyle{empty}&#10;\begin{document}&#10;&#10;\begin{align*} y &amp; = r\sin \theta \end{align*}&#10;&#10;&#10;\end{document}"/>
  <p:tag name="IGUANATEXSIZE" val="2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9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93.363"/>
  <p:tag name="LATEXADDIN" val="\documentclass{article}&#10;\usepackage{amsmath}&#10;\usepackage{mathpazo}&#10;\pagestyle{empty}&#10;\begin{document}&#10;&#10;&#10;$$&#10;\text { where } x=s+t \text { and } y=s-t . \text { Evaluate } \partial z / \partial s \text { and } \partial z / \partial t&#10;$$&#10;&#10;\end{document}"/>
  <p:tag name="IGUANATEXSIZE" val="10"/>
  <p:tag name="IGUANATEXCURSOR" val="2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9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432.321"/>
  <p:tag name="LATEXADDIN" val="\documentclass{article}&#10;\usepackage{amsmath}&#10;\usepackage{mathpazo}&#10;\pagestyle{empty}&#10;\begin{document}&#10;&#10;&#10;$$&#10;\text { Evaluate } \partial z / \partial s \text { and } \partial z / \partial t.&#10;$$&#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92.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090.364"/>
  <p:tag name="LATEXADDIN" val="\documentclass{article}&#10;\usepackage{amsmath}&#10;\usepackage{mathpazo}&#10;\pagestyle{empty}&#10;\begin{document}&#10;&#10;&#10;$$&#10;\frac{\partial z}{\partial s}=\frac{\partial z}{\partial x} \frac{\partial x}{\partial s}+\frac{\partial z}{\partial y} \frac{\partial y}{\partial s}&#10;$$&#10;&#10;\end{document}"/>
  <p:tag name="IGUANATEXSIZE" val="10"/>
  <p:tag name="IGUANATEXCURSOR" val="2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93.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265.467"/>
  <p:tag name="LATEXADDIN" val="\documentclass{article}&#10;\usepackage{amsmath}&#10;\usepackage{mathpazo}&#10;\pagestyle{empty}&#10;\begin{document}&#10;&#10;&#10;$$&#10;=2 \cos 2 x \cos 3 y \cdot 1+(-3 \sin 2 x \sin 3 y) \cdot 1&#10;$$&#10;&#10;\end{document}"/>
  <p:tag name="IGUANATEXSIZE" val="10"/>
  <p:tag name="IGUANATEXCURSOR" val="16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94.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3268.841"/>
  <p:tag name="LATEXADDIN" val="\documentclass{article}&#10;\usepackage{amsmath}&#10;\usepackage{mathpazo}&#10;\pagestyle{empty}&#10;\begin{document}&#10;&#10;&#10;$$&#10;=2 \cos (\underbrace{2(s+t)}_{x}) \cos (\underbrace{3(s-t)}_{y})-3 \sin (\underbrace{2(s+t)}_{x}) \sin (3 \underbrace{(s-t)}_{y})&#10;$$&#10;&#10;\end{document}"/>
  <p:tag name="IGUANATEXSIZE" val="8"/>
  <p:tag name="IGUANATEXCURSOR" val="2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95.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090.364"/>
  <p:tag name="LATEXADDIN" val="\documentclass{article}&#10;\usepackage{amsmath}&#10;\usepackage{mathpazo}&#10;\pagestyle{empty}&#10;\begin{document}&#10;&#10;&#10;$$&#10;\frac{\partial z}{\partial t}=\frac{\partial z}{\partial x} \frac{\partial x}{\partial t}+\frac{\partial z}{\partial y} \frac{\partial y}{\partial t}&#10;$$&#10;&#10;\end{document}"/>
  <p:tag name="IGUANATEXSIZE" val="10"/>
  <p:tag name="IGUANATEXCURSOR" val="2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9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369.704"/>
  <p:tag name="LATEXADDIN" val="\documentclass{article}&#10;\usepackage{amsmath}&#10;\usepackage{mathpazo}&#10;\pagestyle{empty}&#10;\begin{document}&#10;&#10;&#10;$$&#10;=2 \cos 2 x \cos 3 y \cdot 1+(-3 \sin 2 x \sin 3 y) \cdot-1&#10;$$&#10;&#10;\end{document}"/>
  <p:tag name="IGUANATEXSIZE" val="10"/>
  <p:tag name="IGUANATEXCURSOR" val="16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97.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3301.087"/>
  <p:tag name="LATEXADDIN" val="\documentclass{article}&#10;\usepackage{amsmath}&#10;\usepackage{mathpazo}&#10;\pagestyle{empty}&#10;\begin{document}&#10;&#10;&#10;$$&#10;=2 \cos (\underbrace{2(s+t)}_{x}) \cos (\underbrace{3(s-t)}_{y})+3 \sin (\underbrace{2(s+t)}_{x})) \sin (3(\underbrace{s-t}_{y}))&#10;$$&#10;&#10;\end{document}"/>
  <p:tag name="IGUANATEXSIZE" val="8"/>
  <p:tag name="IGUANATEXCURSOR" val="2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98.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121.11"/>
  <p:tag name="LATEXADDIN" val="\documentclass{article}&#10;\usepackage{amsmath}&#10;\usepackage{mathpazo}&#10;\pagestyle{empty}&#10;\begin{document}&#10;&#10;&#10;The temperature at a point (x,y) in the plane is &#10;$T(x,y)^{\circ}C$. &#10;&#10;&#10;\end{document}"/>
  <p:tag name="IGUANATEXSIZE" val="10"/>
  <p:tag name="IGUANATEXCURSOR" val="17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39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694.413"/>
  <p:tag name="LATEXADDIN" val="\documentclass{article}&#10;\usepackage{amsmath}&#10;\usepackage{mathpazo}&#10;\pagestyle{empty}&#10;\begin{document}&#10;&#10;&#10;If a bug crawls on the plane so that its position at &#10;&#10;\end{document}"/>
  <p:tag name="IGUANATEXSIZE" val="10"/>
  <p:tag name="IGUANATEXCURSOR" val="1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571.429"/>
  <p:tag name="LATEXADDIN" val="\documentclass{article}&#10;\usepackage{amsmath}&#10;\usepackage{mathpazo}&#10;\pagestyle{empty}&#10;\begin{document}&#10;&#10;$$|\mathbf{a} \times \mathbf{b}|^{2}=|\mathbf{a}|^{2}|\mathbf{b}|^{2} \sin ^{2} \theta=|\mathbf{a}|^{2}|\mathbf{b}|^{2}\left(1-\cos ^{2} \theta\right)$$&#10;&#10;&#10;\end{document}"/>
  <p:tag name="IGUANATEXSIZE" val="10"/>
  <p:tag name="IGUANATEXCURSOR" val="2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505.4369"/>
  <p:tag name="ORIGINALWIDTH" val="788.1515"/>
  <p:tag name="LATEXADDIN" val="\documentclass{article}&#10;\usepackage{amsmath}&#10;\usepackage{mathpazo}&#10;\pagestyle{empty}&#10;\begin{document}&#10;&#10;\begin{align*}&#10;r &amp; = \sqrt {{x^2} + {y^2}} \hspace{0.5in} \\ \theta &amp; = {\tan ^{ - 1}}\left( {\frac{y}{x}} \right)&#10;\end{align*}&#10;\end{document}"/>
  <p:tag name="IGUANATEXSIZE" val="10"/>
  <p:tag name="IGUANATEXCURSOR" val="1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0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43.794"/>
  <p:tag name="LATEXADDIN" val="\documentclass{article}&#10;\usepackage{amsmath}&#10;\usepackage{mathpazo}&#10;\pagestyle{empty}&#10;\begin{document}&#10;&#10;&#10;time t (in minutes) is given by&#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0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672.291"/>
  <p:tag name="LATEXADDIN" val="\documentclass{article}&#10;\usepackage{amsmath}&#10;\usepackage{mathpazo}&#10;\pagestyle{empty}&#10;\begin{document}&#10;&#10;&#10;$$&#10;x(t)=\sqrt{1+t}, \quad y(t)=5+\frac{1}{3} t&#10;$$&#10;&#10;\end{document}"/>
  <p:tag name="IGUANATEXSIZE" val="10"/>
  <p:tag name="IGUANATEXCURSOR" val="15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0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430.821"/>
  <p:tag name="LATEXADDIN" val="\documentclass{article}&#10;\usepackage{amsmath}&#10;\usepackage{mathpazo}&#10;\pagestyle{empty}&#10;\begin{document}&#10;&#10;&#10;determine how fast the temperature is rising on the bug's path&#10;&#10;\end{document}"/>
  <p:tag name="IGUANATEXSIZE" val="10"/>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03.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961.3798"/>
  <p:tag name="LATEXADDIN" val="\documentclass{article}&#10;\usepackage{amsmath}&#10;\usepackage{mathpazo}&#10;\pagestyle{empty}&#10;\begin{document}&#10;&#10;&#10; after 3 minutes, if&#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04.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519.31"/>
  <p:tag name="LATEXADDIN" val="\documentclass{article}&#10;\usepackage{amsmath}&#10;\usepackage{mathpazo}&#10;\pagestyle{empty}&#10;\begin{document}&#10;&#10;&#10;$$&#10;T_{x}(2,6)=20, \quad T_{y}(2,6)=3&#10;$$&#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05.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121.11"/>
  <p:tag name="LATEXADDIN" val="\documentclass{article}&#10;\usepackage{amsmath}&#10;\usepackage{mathpazo}&#10;\pagestyle{empty}&#10;\begin{document}&#10;&#10;&#10;The temperature at a point (x,y) in the plane is &#10;$T(x,y)^{\circ}C$. &#10;&#10;&#10;\end{document}"/>
  <p:tag name="IGUANATEXSIZE" val="10"/>
  <p:tag name="IGUANATEXCURSOR" val="17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0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694.413"/>
  <p:tag name="LATEXADDIN" val="\documentclass{article}&#10;\usepackage{amsmath}&#10;\usepackage{mathpazo}&#10;\pagestyle{empty}&#10;\begin{document}&#10;&#10;&#10;If a bug crawls on the plane so that its position at &#10;&#10;\end{document}"/>
  <p:tag name="IGUANATEXSIZE" val="10"/>
  <p:tag name="IGUANATEXCURSOR" val="1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0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43.794"/>
  <p:tag name="LATEXADDIN" val="\documentclass{article}&#10;\usepackage{amsmath}&#10;\usepackage{mathpazo}&#10;\pagestyle{empty}&#10;\begin{document}&#10;&#10;&#10;time t (in minutes) is given by&#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0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672.291"/>
  <p:tag name="LATEXADDIN" val="\documentclass{article}&#10;\usepackage{amsmath}&#10;\usepackage{mathpazo}&#10;\pagestyle{empty}&#10;\begin{document}&#10;&#10;&#10;$$&#10;x(t)=\sqrt{1+t}, \quad y(t)=5+\frac{1}{3} t&#10;$$&#10;&#10;\end{document}"/>
  <p:tag name="IGUANATEXSIZE" val="10"/>
  <p:tag name="IGUANATEXCURSOR" val="15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0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430.821"/>
  <p:tag name="LATEXADDIN" val="\documentclass{article}&#10;\usepackage{amsmath}&#10;\usepackage{mathpazo}&#10;\pagestyle{empty}&#10;\begin{document}&#10;&#10;&#10;determine how fast the temperature is rising on the bug's path&#10;&#10;\end{document}"/>
  <p:tag name="IGUANATEXSIZE" val="10"/>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88.48898"/>
  <p:tag name="LATEXADDIN" val="\documentclass{article}&#10;\usepackage{amsmath}&#10;\usepackage{mathpazo}&#10;\pagestyle{empty}&#10;\begin{document}&#10;&#10;&#10;\&amp;&#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10.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961.3798"/>
  <p:tag name="LATEXADDIN" val="\documentclass{article}&#10;\usepackage{amsmath}&#10;\usepackage{mathpazo}&#10;\pagestyle{empty}&#10;\begin{document}&#10;&#10;&#10; after 3 minutes, if&#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1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519.31"/>
  <p:tag name="LATEXADDIN" val="\documentclass{article}&#10;\usepackage{amsmath}&#10;\usepackage{mathpazo}&#10;\pagestyle{empty}&#10;\begin{document}&#10;&#10;&#10;$$&#10;T_{x}(2,6)=20, \quad T_{y}(2,6)=3&#10;$$&#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12.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117.36"/>
  <p:tag name="LATEXADDIN" val="\documentclass{article}&#10;\usepackage{amsmath}&#10;\usepackage{mathpazo}&#10;\pagestyle{empty}&#10;\begin{document}&#10;&#10;&#10;The temperature on the bug's path is $S(t)=T(x(t), y(t))$&#10; &#10;\end{document}"/>
  <p:tag name="IGUANATEXSIZE" val="10"/>
  <p:tag name="IGUANATEXCURSOR" val="1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1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816.273"/>
  <p:tag name="LATEXADDIN" val="\documentclass{article}&#10;\usepackage{amsmath}&#10;\usepackage{mathpazo}&#10;\pagestyle{empty}&#10;\begin{document}&#10;&#10;&#10;Thus by the Chain Rule for Paths&#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14.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142.857"/>
  <p:tag name="LATEXADDIN" val="\documentclass{article}&#10;\usepackage{amsmath}&#10;\usepackage{mathpazo}&#10;\pagestyle{empty}&#10;\begin{document}&#10;&#10;&#10;$$&#10;\frac{d S}{d t}=\frac{\partial T}{\partial x} \frac{d x}{d t}+\frac{\partial T}{\partial y} \frac{d y}{d t}&#10;$$&#10;&#10;\end{document}"/>
  <p:tag name="IGUANATEXSIZE" val="10"/>
  <p:tag name="IGUANATEXCURSOR" val="2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15.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371.579"/>
  <p:tag name="LATEXADDIN" val="\documentclass{article}&#10;\usepackage{amsmath}&#10;\usepackage{mathpazo}&#10;\pagestyle{empty}&#10;\begin{document}&#10;&#10;&#10;$$&#10;\frac{d x}{d t}=\frac{1}{2 \sqrt{1+t}}, \quad \frac{d y}{d t}=\frac{1}{3}&#10;$$&#10;&#10;\end{document}"/>
  <p:tag name="IGUANATEXSIZE" val="10"/>
  <p:tag name="IGUANATEXCURSOR" val="18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16.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673.041"/>
  <p:tag name="LATEXADDIN" val="\documentclass{article}&#10;\usepackage{amsmath}&#10;\usepackage{mathpazo}&#10;\pagestyle{empty}&#10;\begin{document}&#10;&#10;&#10;$$&#10;\implies \frac{d T}{d t}=\frac{1}{2 \sqrt{1+t}} \frac{\partial T}{\partial x}+\frac{1}{3} \frac{\partial T}{\partial y}&#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1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886.3892"/>
  <p:tag name="LATEXADDIN" val="\documentclass{article}&#10;\usepackage{amsmath}&#10;\usepackage{mathpazo}&#10;\pagestyle{empty}&#10;\begin{document}&#10;&#10;&#10;$(2,6) \quad @ \quad t = 3 $&#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18.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519.31"/>
  <p:tag name="LATEXADDIN" val="\documentclass{article}&#10;\usepackage{amsmath}&#10;\usepackage{mathpazo}&#10;\pagestyle{empty}&#10;\begin{document}&#10;&#10;&#10;$$&#10;T_{x}(2,6)=20, \quad T_{y}(2,6)=3&#10;$$&#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19.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1733.783"/>
  <p:tag name="LATEXADDIN" val="\documentclass{article}&#10;\usepackage{amsmath}&#10;\usepackage{mathpazo}&#10;\pagestyle{empty}&#10;\begin{document}&#10;&#10;&#10;$$&#10;\frac{d T}{d t}=\frac{20}{4}+\frac{1}{3} \times 3= \boxed { 6^{\circ} C / \min }&#10;$$&#10;&#10;\end{document}"/>
  <p:tag name="IGUANATEXSIZE" val="10"/>
  <p:tag name="IGUANATEXCURSOR" val="18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463.442"/>
  <p:tag name="ORIGINALWIDTH" val="563.9295"/>
  <p:tag name="LATEXADDIN" val="\documentclass{article}&#10;\usepackage{amsmath}&#10;\usepackage{mathpazo}&#10;\pagestyle{empty}&#10;\begin{document}&#10;&#10;\begin{align*}x &amp; = r\cos \theta \\ y &amp; = r\sin \theta \\ z &amp; = z\end{align*}&#10;&#10;&#10;\end{document}"/>
  <p:tag name="IGUANATEXSIZE" val="20"/>
  <p:tag name="IGUANATEXCURSOR" val="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20.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274.091"/>
  <p:tag name="LATEXADDIN" val="\documentclass{article}&#10;\usepackage{amsmath}&#10;\usepackage{mathpazo}&#10;\pagestyle{empty}&#10;\begin{document}&#10;&#10;&#10;$$ \text{Normal} _1 =  k \cdot \text{Normal} _2 $$&#10;&#10;\end{document}"/>
  <p:tag name="IGUANATEXSIZE" val="10"/>
  <p:tag name="IGUANATEXCURSOR" val="14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2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62.617"/>
  <p:tag name="LATEXADDIN" val="\documentclass{article}&#10;\usepackage{amsmath}&#10;\usepackage{mathpazo}&#10;\pagestyle{empty}&#10;\begin{document}&#10;&#10;&#10;$$ \lambda = \text{scalar multiple} $$&#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2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193.851"/>
  <p:tag name="LATEXADDIN" val="\documentclass{article}&#10;\usepackage{amsmath}&#10;\usepackage{mathpazo}&#10;\pagestyle{empty}&#10;\begin{document}&#10;&#10;&#10;$$ = \text{lagrange multiplier} $$&#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23.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603.6746"/>
  <p:tag name="LATEXADDIN" val="\documentclass{article}&#10;\usepackage{amsmath}&#10;\usepackage{mathpazo}&#10;\pagestyle{empty}&#10;\begin{document}&#10;&#10;&#10;$$ \nabla f = \lambda \nabla g $$&#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24.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175.853"/>
  <p:tag name="LATEXADDIN" val="\documentclass{article}&#10;\usepackage{amsmath}&#10;\usepackage{mathpazo}&#10;\pagestyle{empty}&#10;\begin{document}&#10;&#10;&#10;$$&#10;\nabla f(x, y) =\lambda \nabla g(x, y)&#10;$$&#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25.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396.325"/>
  <p:tag name="LATEXADDIN" val="\documentclass{article}&#10;\usepackage{amsmath}&#10;\usepackage{mathpazo}&#10;\pagestyle{empty}&#10;\begin{document}&#10;&#10;&#10;$$&#10;\nabla f(x, y, z)=\lambda \nabla g(x, y, z)&#10;$$&#10;&#10;\end{document}"/>
  <p:tag name="IGUANATEXSIZE" val="10"/>
  <p:tag name="IGUANATEXCURSOR" val="15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26.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401.95"/>
  <p:tag name="LATEXADDIN" val="\documentclass{article}&#10;\usepackage{amsmath}&#10;\usepackage{mathpazo}&#10;\pagestyle{empty}&#10;\begin{document}&#10;&#10;$$&#10;\left\langle {{f_x},{f_y},{f_z}} \right\rangle  = \lambda \left\langle {{g_x},{g_y},{g_z}} \right\rangle  = \left\langle {\lambda {g_x},\lambda {g_y},\lambda {g_z}} \right\rangle $$&#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27.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898.013"/>
  <p:tag name="LATEXADDIN" val="\documentclass{article}&#10;\usepackage{amsmath}&#10;\usepackage{mathpazo}&#10;\pagestyle{empty}&#10;\begin{document}&#10;&#10;$$&#10;{f_x} = \lambda {g_x}\hspace{0.25in}{f_y} = \lambda {g_y}\hspace{0.25in}{f_z} = \lambda {g_z} $$&#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28.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826.022"/>
  <p:tag name="LATEXADDIN" val="\documentclass{article}&#10;\usepackage{amsmath}&#10;\usepackage{mathpazo}&#10;\pagestyle{empty}&#10;\begin{document}&#10;&#10;$$&#10;\left\langle {{f_x},{f_y}} \right\rangle  = \lambda \left\langle {{g_x},{g_y}} \right\rangle  = \left\langle {\lambda {g_x},\lambda {g_y}} \right\rangle $$&#10;&#10;\end{document}"/>
  <p:tag name="IGUANATEXSIZE" val="10"/>
  <p:tag name="IGUANATEXCURSOR" val="2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29.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199.1"/>
  <p:tag name="LATEXADDIN" val="\documentclass{article}&#10;\usepackage{amsmath}&#10;\usepackage{mathpazo}&#10;\pagestyle{empty}&#10;\begin{document}&#10;&#10;$$&#10;{f_x} = \lambda {g_x}\hspace{0.25in}{f_y} = \lambda {g_y} $$&#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505.4369"/>
  <p:tag name="ORIGINALWIDTH" val="788.1515"/>
  <p:tag name="LATEXADDIN" val="\documentclass{article}&#10;\usepackage{amsmath}&#10;\usepackage{mathpazo}&#10;\pagestyle{empty}&#10;\begin{document}&#10;&#10;\begin{align*}&#10;r &amp; = \sqrt {{x^2} + {y^2}} \hspace{0.5in} \\ \theta &amp; = {\tan ^{ - 1}}\left( {\frac{y}{x}} \right)&#10;\end{align*}&#10;\end{document}"/>
  <p:tag name="IGUANATEXSIZE" val="10"/>
  <p:tag name="IGUANATEXCURSOR" val="1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30.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993.626"/>
  <p:tag name="LATEXADDIN" val="\documentclass{article}&#10;\usepackage{amsmath}&#10;\usepackage{mathpazo}&#10;\pagestyle{empty}&#10;\begin{document}&#10;&#10;&#10;Find the maximum and minimum of $f(x, y)=5 x-3 y$ &#10;&#10;\end{document}"/>
  <p:tag name="IGUANATEXSIZE" val="10"/>
  <p:tag name="IGUANATEXCURSOR" val="15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31.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2083.24"/>
  <p:tag name="LATEXADDIN" val="\documentclass{article}&#10;\usepackage{amsmath}&#10;\usepackage{mathpazo}&#10;\pagestyle{empty}&#10;\begin{document}&#10;&#10;&#10;subject to the constraint $x^{2}+y^{2}=136$&#10;&#10;\end{document}"/>
  <p:tag name="IGUANATEXSIZE" val="10"/>
  <p:tag name="IGUANATEXCURSOR" val="1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32.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993.626"/>
  <p:tag name="LATEXADDIN" val="\documentclass{article}&#10;\usepackage{amsmath}&#10;\usepackage{mathpazo}&#10;\pagestyle{empty}&#10;\begin{document}&#10;&#10;&#10;Find the maximum and minimum of $f(x, y)=5 x-3 y$ &#10;&#10;\end{document}"/>
  <p:tag name="IGUANATEXSIZE" val="10"/>
  <p:tag name="IGUANATEXCURSOR" val="15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33.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2083.24"/>
  <p:tag name="LATEXADDIN" val="\documentclass{article}&#10;\usepackage{amsmath}&#10;\usepackage{mathpazo}&#10;\pagestyle{empty}&#10;\begin{document}&#10;&#10;&#10;subject to the constraint $x^{2}+y^{2}=136$&#10;&#10;\end{document}"/>
  <p:tag name="IGUANATEXSIZE" val="10"/>
  <p:tag name="IGUANATEXCURSOR" val="1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34.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603.6746"/>
  <p:tag name="LATEXADDIN" val="\documentclass{article}&#10;\usepackage{amsmath}&#10;\usepackage{mathpazo}&#10;\pagestyle{empty}&#10;\begin{document}&#10;&#10;&#10;$$ \nabla f = \lambda \nabla g $$&#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35.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947.1316"/>
  <p:tag name="LATEXADDIN" val="\documentclass{article}&#10;\usepackage{amsmath}&#10;\usepackage{mathpazo}&#10;\pagestyle{empty}&#10;\begin{document}&#10;&#10;&#10;$$&#10;f(x, y)=5 x-3 y&#10;$$&#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36.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499.063"/>
  <p:tag name="LATEXADDIN" val="\documentclass{article}&#10;\usepackage{amsmath}&#10;\usepackage{mathpazo}&#10;\pagestyle{empty}&#10;\begin{document}&#10;&#10;&#10;$$g(x,y) = x^2 + y^2 - 136 = 0 $$&#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37.xml><?xml version="1.0" encoding="utf-8"?>
<p:tagLst xmlns:a="http://schemas.openxmlformats.org/drawingml/2006/main" xmlns:r="http://schemas.openxmlformats.org/officeDocument/2006/relationships" xmlns:p="http://schemas.openxmlformats.org/presentationml/2006/main">
  <p:tag name="OUTPUTDPI" val="1200"/>
  <p:tag name="ORIGINALHEIGHT" val="520.4349"/>
  <p:tag name="ORIGINALWIDTH" val="767.1541"/>
  <p:tag name="LATEXADDIN" val="\documentclass{article}&#10;\usepackage{amsmath}&#10;\usepackage{mathpazo}&#10;\pagestyle{empty}&#10;\begin{document}&#10;&#10;&#10;\begin{align*}5 &amp; = 2\lambda x\\ - 3 &amp; = 2\lambda y\\ {x^2} + {y^2} &amp; = 136\end{align*}&#10;&#10;\end{document}"/>
  <p:tag name="IGUANATEXSIZE" val="10"/>
  <p:tag name="IGUANATEXCURSOR" val="19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3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56.993"/>
  <p:tag name="LATEXADDIN" val="\documentclass{article}&#10;\usepackage{amsmath}&#10;\usepackage{mathpazo}&#10;\pagestyle{empty}&#10;\begin{document}&#10;&#10;&#10;We solve the system for a max or min &#10;&#10;\end{document}"/>
  <p:tag name="IGUANATEXSIZE" val="10"/>
  <p:tag name="IGUANATEXCURSOR" val="1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3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423.697"/>
  <p:tag name="LATEXADDIN" val="\documentclass{article}&#10;\usepackage{amsmath}&#10;\usepackage{mathpazo}&#10;\pagestyle{empty}&#10;\begin{document}&#10;&#10;&#10;(guaranteed by the Extreme Value Theorem)&#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707.1616"/>
  <p:tag name="ORIGINALWIDTH" val="940.3824"/>
  <p:tag name="LATEXADDIN" val="\documentclass{article}&#10;\usepackage{amsmath}&#10;\usepackage{mathpazo}&#10;\pagestyle{empty}&#10;\begin{document}&#10;&#10;\begin{align*}x &amp; = \rho \sin \varphi \cos \theta \\ y &amp; = \rho \sin \varphi \sin \theta \\ z &amp; = \rho \cos \varphi \\ {\rho ^2} &amp; = {x^2} + {y^2} + {z^2} \end{align*}&#10;&#10;&#10;\end{document}"/>
  <p:tag name="IGUANATEXSIZE" val="20"/>
  <p:tag name="IGUANATEXCURSOR" val="2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40.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41.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0.4612"/>
  <p:tag name="LATEXADDIN" val="\documentclass{article}&#10;\usepackage{amsmath}&#10;\usepackage{mathpazo}&#10;\pagestyle{empty}&#10;\begin{document}&#10;&#10;&#10;$$ \lambda  \ne 0 $$&#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42.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43.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580.802"/>
  <p:tag name="LATEXADDIN" val="\documentclass{article}&#10;\usepackage{amsmath}&#10;\usepackage{mathpazo}&#10;\pagestyle{empty}&#10;\begin{document}&#10;&#10;$$&#10;x = \frac{5}{{2\lambda }}\hspace{0.75in}y =  - \frac{3}{{2\lambda }}$$&#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44.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1339.333"/>
  <p:tag name="LATEXADDIN" val="\documentclass{article}&#10;\usepackage{amsmath}&#10;\usepackage{mathpazo}&#10;\pagestyle{empty}&#10;\begin{document}&#10;&#10;$$&#10;\frac{{25}}{{4{\lambda ^2}}} + \frac{9}{{4{\lambda ^2}}} = \frac{{17}}{{2{\lambda ^2}}} = 136 $$&#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4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644.544"/>
  <p:tag name="LATEXADDIN" val="\documentclass{article}&#10;\usepackage{amsmath}&#10;\usepackage{mathpazo}&#10;\pagestyle{empty}&#10;\begin{document}&#10;&#10;$$&#10;{\lambda ^2} = \frac{1}{{16}}\hspace{0.25in} \Rightarrow \hspace{0.25in}\,\,\,\,\,\lambda  =  \pm \frac{1}{4} $$&#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46.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678.6652"/>
  <p:tag name="LATEXADDIN" val="\documentclass{article}&#10;\usepackage{amsmath}&#10;\usepackage{mathpazo}&#10;\pagestyle{empty}&#10;\begin{document}&#10;&#10;&#10;$$\text{Goal: Find} \, \lambda $$&#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47.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599.1751"/>
  <p:tag name="LATEXADDIN" val="\documentclass{article}&#10;\usepackage{amsmath}&#10;\usepackage{mathpazo}&#10;\pagestyle{empty}&#10;\begin{document}&#10;&#10;&#10;If $\lambda  =  - \frac{1}{4}$ :&#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48.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495.688"/>
  <p:tag name="LATEXADDIN" val="\documentclass{article}&#10;\usepackage{amsmath}&#10;\usepackage{mathpazo}&#10;\pagestyle{empty}&#10;\begin{document}&#10;&#10;&#10;If $\lambda  =  \frac{1}{4}$ :&#10;&#10;\end{document}"/>
  <p:tag name="IGUANATEXSIZE" val="10"/>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49.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437.57"/>
  <p:tag name="LATEXADDIN" val="\documentclass{article}&#10;\usepackage{amsmath}&#10;\usepackage{mathpazo}&#10;\pagestyle{empty}&#10;\begin{document}&#10;&#10;&#10;$$x =  - 10\hspace{0.75in}y = 6$$&#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69.1788"/>
  <p:tag name="LATEXADDIN" val="\documentclass{article}&#10;\usepackage{amsmath}&#10;\usepackage{mathpazo}&#10;\pagestyle{empty}&#10;\begin{document}&#10;&#10;\begin{align*} r &amp; = \rho \sin \varphi \end{align*}&#10;&#10;&#10;\end{document}"/>
  <p:tag name="IGUANATEXSIZE" val="2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5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580.802"/>
  <p:tag name="LATEXADDIN" val="\documentclass{article}&#10;\usepackage{amsmath}&#10;\usepackage{mathpazo}&#10;\pagestyle{empty}&#10;\begin{document}&#10;&#10;$$&#10;x = \frac{5}{{2\lambda }}\hspace{0.75in}y =  - \frac{3}{{2\lambda }}$$&#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51.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437.57"/>
  <p:tag name="LATEXADDIN" val="\documentclass{article}&#10;\usepackage{amsmath}&#10;\usepackage{mathpazo}&#10;\pagestyle{empty}&#10;\begin{document}&#10;&#10;&#10;$$x = 10\hspace{0.75in}y =  - 6$$&#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52.xml><?xml version="1.0" encoding="utf-8"?>
<p:tagLst xmlns:a="http://schemas.openxmlformats.org/drawingml/2006/main" xmlns:r="http://schemas.openxmlformats.org/officeDocument/2006/relationships" xmlns:p="http://schemas.openxmlformats.org/presentationml/2006/main">
  <p:tag name="OUTPUTDPI" val="1200"/>
  <p:tag name="ORIGINALHEIGHT" val="317.2103"/>
  <p:tag name="ORIGINALWIDTH" val="3154.855"/>
  <p:tag name="LATEXADDIN" val="\documentclass{article}&#10;\usepackage{amsmath}&#10;\usepackage{mathpazo}&#10;\pagestyle{empty}&#10;\begin{document}&#10;&#10;&#10;\begin{align*}f\left( { - 10,6} \right) &amp; =  - 68 &amp; \hspace{0.25in} &amp;{\mbox{Minimum at }}\left( { - 10,6} \right)\\ f\left( {10, - 6} \right) &amp; = 68 &amp; \hspace{0.5in} &amp; {\mbox{Maximum at }}\left( {10, - 6} \right)\end{align*}&#10;&#10;\end{document}"/>
  <p:tag name="IGUANATEXSIZE" val="10"/>
  <p:tag name="IGUANATEXCURSOR" val="3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5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081.74"/>
  <p:tag name="LATEXADDIN" val="\documentclass{article}&#10;\usepackage{amsmath}&#10;\usepackage{mathpazo}&#10;\pagestyle{empty}&#10;\begin{document}&#10;&#10;&#10;\textbf{Important Note:} plugging values into our function allows us to determine &#10;&#10;\end{document}"/>
  <p:tag name="IGUANATEXSIZE" val="10"/>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5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786.277"/>
  <p:tag name="LATEXADDIN" val="\documentclass{article}&#10;\usepackage{amsmath}&#10;\usepackage{mathpazo}&#10;\pagestyle{empty}&#10;\begin{document}&#10;&#10;&#10;if its a maximum or minimum. Remember to plug in values to check.&#10;&#10;\end{document}"/>
  <p:tag name="IGUANATEXSIZE" val="10"/>
  <p:tag name="IGUANATEXCURSOR" val="16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5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4017.248"/>
  <p:tag name="LATEXADDIN" val="\documentclass{article}&#10;\usepackage{amsmath}&#10;\usepackage{mathpazo}&#10;\pagestyle{empty}&#10;\begin{document}&#10;&#10;&#10;\textbf{ Extreme Value Theorem:} allows for max. or min. since we are concerned &#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5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150.356"/>
  <p:tag name="LATEXADDIN" val="\documentclass{article}&#10;\usepackage{amsmath}&#10;\usepackage{mathpazo}&#10;\pagestyle{empty}&#10;\begin{document}&#10;&#10;&#10;with a closed and bounded region (guarantees existence).&#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57.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993.626"/>
  <p:tag name="LATEXADDIN" val="\documentclass{article}&#10;\usepackage{amsmath}&#10;\usepackage{mathpazo}&#10;\pagestyle{empty}&#10;\begin{document}&#10;&#10;&#10;Find the maximum and minimum of $f(x, y)=5 x-3 y$ &#10;&#10;\end{document}"/>
  <p:tag name="IGUANATEXSIZE" val="10"/>
  <p:tag name="IGUANATEXCURSOR" val="15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58.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2083.24"/>
  <p:tag name="LATEXADDIN" val="\documentclass{article}&#10;\usepackage{amsmath}&#10;\usepackage{mathpazo}&#10;\pagestyle{empty}&#10;\begin{document}&#10;&#10;&#10;subject to the constraint $x^{2}+y^{2}=136$&#10;&#10;\end{document}"/>
  <p:tag name="IGUANATEXSIZE" val="10"/>
  <p:tag name="IGUANATEXCURSOR" val="1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59.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3543.307"/>
  <p:tag name="LATEXADDIN" val="\documentclass{article}&#10;\usepackage{amsmath}&#10;\usepackage{mathpazo}&#10;\pagestyle{empty}&#10;\begin{document}&#10;&#10;&#10;Find the maximum and minimum values of $f(x, y)=4 x^{2}+10 y^{2}$ &#10;&#10;&#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4440.945"/>
  <p:tag name="LATEXADDIN" val="\documentclass{article}&#10;\usepackage{amsmath}&#10;\usepackage{mathpazo}&#10;\pagestyle{empty}&#10;\begin{document}&#10;&#10;A point has rectangular coordinates (-5,-7,4) and spherical coordinates $(\rho, \theta, \phi)$. Find the rectangular coordinates of the point with spherical coordinates $(\rho, \theta,-\phi)$.&#10;&#10;&#10;\end{document}"/>
  <p:tag name="IGUANATEXSIZE" val="10"/>
  <p:tag name="IGUANATEXCURSOR" val="29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60.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1262.842"/>
  <p:tag name="LATEXADDIN" val="\documentclass{article}&#10;\usepackage{amsmath}&#10;\usepackage{mathpazo}&#10;\pagestyle{empty}&#10;\begin{document}&#10;&#10;&#10;on the disk $x^{2}+y^{2} \leq 4$&#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61.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3543.307"/>
  <p:tag name="LATEXADDIN" val="\documentclass{article}&#10;\usepackage{amsmath}&#10;\usepackage{mathpazo}&#10;\pagestyle{empty}&#10;\begin{document}&#10;&#10;&#10;Find the maximum and minimum values of $f(x, y)=4 x^{2}+10 y^{2}$ &#10;&#10;&#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62.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1262.842"/>
  <p:tag name="LATEXADDIN" val="\documentclass{article}&#10;\usepackage{amsmath}&#10;\usepackage{mathpazo}&#10;\pagestyle{empty}&#10;\begin{document}&#10;&#10;&#10;on the disk $x^{2}+y^{2} \leq 4$&#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6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099.737"/>
  <p:tag name="LATEXADDIN" val="\documentclass{article}&#10;\usepackage{amsmath}&#10;\usepackage{mathpazo}&#10;\pagestyle{empty}&#10;\begin{document}&#10;&#10;&#10;First: find all the critical points that are in the disk (i.e. satisfy the constraint)&#10;&#10;\end{document}"/>
  <p:tag name="IGUANATEXSIZE" val="10"/>
  <p:tag name="IGUANATEXCURSOR" val="19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64.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653.1683"/>
  <p:tag name="LATEXADDIN" val="\documentclass{article}&#10;\usepackage{amsmath}&#10;\usepackage{mathpazo}&#10;\pagestyle{empty}&#10;\begin{document}&#10;&#10;&#10;$$ \nabla f = \langle 0, 0 \rangle \text{:}$$&#10;&#10;\end{document}"/>
  <p:tag name="IGUANATEXSIZE" val="10"/>
  <p:tag name="IGUANATEXCURSOR" val="1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65.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3039.37"/>
  <p:tag name="LATEXADDIN" val="\documentclass{article}&#10;\usepackage{amsmath}&#10;\usepackage{mathpazo}&#10;\pagestyle{empty}&#10;\begin{document}&#10;&#10;\begin{align*}{f_x} &amp; = 8x &amp;  &amp; \Rightarrow \hspace{0.25in}\,\,\,8x = 0\hspace{0.25in} \Rightarrow \hspace{0.25in}\,\,\,\,\,\,x = 0\\ {f_y} &amp; = 20y &amp;  &amp; \Rightarrow \hspace{0.25in}20y = 0\hspace{0.25in} \Rightarrow \hspace{0.25in}\,\,\,\,\,\,y = 0\end{align*}&#10;&#10;&#10;\end{document}"/>
  <p:tag name="IGUANATEXSIZE" val="10"/>
  <p:tag name="IGUANATEXCURSOR" val="36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6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424.822"/>
  <p:tag name="LATEXADDIN" val="\documentclass{article}&#10;\usepackage{amsmath}&#10;\usepackage{mathpazo}&#10;\pagestyle{empty}&#10;\begin{document}&#10;&#10;The only critical point is (0,0) and it does satisfy the inequality.&#10;&#10;&#10;&#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67.xml><?xml version="1.0" encoding="utf-8"?>
<p:tagLst xmlns:a="http://schemas.openxmlformats.org/drawingml/2006/main" xmlns:r="http://schemas.openxmlformats.org/officeDocument/2006/relationships" xmlns:p="http://schemas.openxmlformats.org/presentationml/2006/main">
  <p:tag name="OUTPUTDPI" val="1200"/>
  <p:tag name="ORIGINALHEIGHT" val="520.4349"/>
  <p:tag name="ORIGINALWIDTH" val="767.1541"/>
  <p:tag name="LATEXADDIN" val="\documentclass{article}&#10;\usepackage{amsmath}&#10;\usepackage{mathpazo}&#10;\pagestyle{empty}&#10;\begin{document}&#10;&#10;&#10;\begin{align*}8x &amp; = 2\lambda x\\ 20y &amp; = 2\lambda y\\ {x^2} + {y^2} &amp; = 4\end{align*}&#10;&#10;\end{document}"/>
  <p:tag name="IGUANATEXSIZE" val="10"/>
  <p:tag name="IGUANATEXCURSOR" val="19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6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2684.665"/>
  <p:tag name="LATEXADDIN" val="\documentclass{article}&#10;\usepackage{amsmath}&#10;\usepackage{mathpazo}&#10;\pagestyle{empty}&#10;\begin{document}&#10;&#10;$$ 2x\left( {4 - \lambda } \right) = 0\hspace{0.5in} \Rightarrow \hspace{0.25in}\,\,\,\,\,x = 0\,\,\,\,{\mbox{or}}\,\,\,\,\,\lambda  = 4 $$&#10;&#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6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905.137"/>
  <p:tag name="LATEXADDIN" val="\documentclass{article}&#10;\usepackage{amsmath}&#10;\usepackage{mathpazo}&#10;\pagestyle{empty}&#10;\begin{document}&#10;&#10;If we have $x=0$ then the constraint gives us $y=\pm 2$.&#10;&#10;&#10;&#10;\end{document}"/>
  <p:tag name="IGUANATEXSIZE" val="10"/>
  <p:tag name="IGUANATEXCURSOR" val="16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4440.945"/>
  <p:tag name="LATEXADDIN" val="\documentclass{article}&#10;\usepackage{amsmath}&#10;\usepackage{mathpazo}&#10;\pagestyle{empty}&#10;\begin{document}&#10;&#10;A point has rectangular coordinates (-5,-7,4) and spherical coordinates $(\rho, \theta, \phi)$. Find the rectangular coordinates of the point with spherical coordinates $(\rho, \theta,-\phi)$.&#10;&#10;&#10;\end{document}"/>
  <p:tag name="IGUANATEXSIZE" val="10"/>
  <p:tag name="IGUANATEXCURSOR" val="29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7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524.934"/>
  <p:tag name="LATEXADDIN" val="\documentclass{article}&#10;\usepackage{amsmath}&#10;\usepackage{mathpazo}&#10;\pagestyle{empty}&#10;\begin{document}&#10;&#10;If we have $\lambda=4$ the second equation gives us&#10;&#10;&#10;\end{document}"/>
  <p:tag name="IGUANATEXSIZE" val="10"/>
  <p:tag name="IGUANATEXCURSOR" val="15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71.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237.345"/>
  <p:tag name="LATEXADDIN" val="\documentclass{article}&#10;\usepackage{amsmath}&#10;\usepackage{mathpazo}&#10;\pagestyle{empty}&#10;\begin{document}&#10;&#10;&#10;$20 y=8 y \quad \Rightarrow \quad y=0$&#10;&#10;\end{document}"/>
  <p:tag name="IGUANATEXSIZE" val="10"/>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7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161.98"/>
  <p:tag name="LATEXADDIN" val="\documentclass{article}&#10;\usepackage{amsmath}&#10;\usepackage{mathpazo}&#10;\pagestyle{empty}&#10;\begin{document}&#10;&#10;&#10;The constraint then tells us that $x=\pm 2$&#10;&#10;\end{document}"/>
  <p:tag name="IGUANATEXSIZE" val="10"/>
  <p:tag name="IGUANATEXCURSOR" val="1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7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88.901"/>
  <p:tag name="LATEXADDIN" val="\documentclass{article}&#10;\usepackage{amsmath}&#10;\usepackage{mathpazo}&#10;\pagestyle{empty}&#10;\begin{document}&#10;&#10;&#10;$$&#10;\text { Lagrange Multipliers gives us four points to check: } $$&#10;&#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7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740.532"/>
  <p:tag name="LATEXADDIN" val="\documentclass{article}&#10;\usepackage{amsmath}&#10;\usepackage{mathpazo}&#10;\pagestyle{empty}&#10;\begin{document}&#10;&#10;$$&#10;(0,2),(0,-2),(2,0), \text { and }(-2,0)&#10;$$&#10;&#10;\end{document}"/>
  <p:tag name="IGUANATEXSIZE" val="9"/>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75.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603.6746"/>
  <p:tag name="LATEXADDIN" val="\documentclass{article}&#10;\usepackage{amsmath}&#10;\usepackage{mathpazo}&#10;\pagestyle{empty}&#10;\begin{document}&#10;&#10;&#10;$$ \nabla f = \lambda \nabla g $$&#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76.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374.578"/>
  <p:tag name="LATEXADDIN" val="\documentclass{article}&#10;\usepackage{amsmath}&#10;\usepackage{mathpazo}&#10;\pagestyle{empty}&#10;\begin{document}&#10;&#10;&#10;$$g(x,y) = x^2 + y^2 - 4 = 0$$&#10;&#10;\end{document}"/>
  <p:tag name="IGUANATEXSIZE" val="10"/>
  <p:tag name="IGUANATEXCURSOR" val="1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77.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109.861"/>
  <p:tag name="LATEXADDIN" val="\documentclass{article}&#10;\usepackage{amsmath}&#10;\usepackage{mathpazo}&#10;\pagestyle{empty}&#10;\begin{document}&#10;&#10;&#10;$$&#10;f(x, y)=4 x^{2}+10 y^{2}&#10;$$&#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78.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79.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3543.307"/>
  <p:tag name="LATEXADDIN" val="\documentclass{article}&#10;\usepackage{amsmath}&#10;\usepackage{mathpazo}&#10;\pagestyle{empty}&#10;\begin{document}&#10;&#10;&#10;Find the maximum and minimum values of $f(x, y)=4 x^{2}+10 y^{2}$ &#10;&#10;&#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713.9108"/>
  <p:tag name="LATEXADDIN" val="\documentclass{article}&#10;\usepackage{amsmath}&#10;\usepackage{mathpazo}&#10;\pagestyle{empty}&#10;\begin{document}&#10;&#10;$$\text { We have that }$$&#10;&#10;&#10;\end{document}"/>
  <p:tag name="IGUANATEXSIZE" val="10"/>
  <p:tag name="IGUANATEXCURSOR" val="1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80.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1262.842"/>
  <p:tag name="LATEXADDIN" val="\documentclass{article}&#10;\usepackage{amsmath}&#10;\usepackage{mathpazo}&#10;\pagestyle{empty}&#10;\begin{document}&#10;&#10;&#10;on the disk $x^{2}+y^{2} \leq 4$&#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8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920.51"/>
  <p:tag name="LATEXADDIN" val="\documentclass{article}&#10;\usepackage{amsmath}&#10;\usepackage{mathpazo}&#10;\pagestyle{empty}&#10;\begin{document}&#10;&#10;&#10;To find the maximum and minimum we need to simply plug these four &#10;&#10;\end{document}"/>
  <p:tag name="IGUANATEXSIZE" val="10"/>
  <p:tag name="IGUANATEXCURSOR" val="17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82.xml><?xml version="1.0" encoding="utf-8"?>
<p:tagLst xmlns:a="http://schemas.openxmlformats.org/drawingml/2006/main" xmlns:r="http://schemas.openxmlformats.org/officeDocument/2006/relationships" xmlns:p="http://schemas.openxmlformats.org/presentationml/2006/main">
  <p:tag name="OUTPUTDPI" val="1200"/>
  <p:tag name="ORIGINALHEIGHT" val="503.937"/>
  <p:tag name="ORIGINALWIDTH" val="2848.894"/>
  <p:tag name="LATEXADDIN" val="\documentclass{article}&#10;\usepackage{amsmath}&#10;\usepackage{mathpazo}&#10;\pagestyle{empty}&#10;\begin{document}&#10;&#10;&#10;\begin{align*}f\left( {0,0} \right) &amp; = 0 &amp; \hspace{0.25in} &amp; {\mbox{Minimum}}\\  f\left( {2,0} \right) &amp; = f\left( { - 2,0} \right) = 16 &amp; &amp;\\ f\left( {0,2} \right) &amp; = f\left( {0, - 2} \right) = 40 &amp; \hspace{0.25in} &amp; {\mbox{Maximum}}\end{align*}&#10;&#10;\end{document}"/>
  <p:tag name="IGUANATEXSIZE" val="10"/>
  <p:tag name="IGUANATEXCURSOR" val="35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83.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4013.498"/>
  <p:tag name="LATEXADDIN" val="\documentclass{article}&#10;\usepackage{amsmath}&#10;\usepackage{mathpazo}&#10;\pagestyle{empty}&#10;\begin{document}&#10;&#10;&#10;In this case, the minimum was interior to the disk and the maximum was &#10;&#10;\end{document}"/>
  <p:tag name="IGUANATEXSIZE" val="10"/>
  <p:tag name="IGUANATEXCURSOR" val="17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8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101.987"/>
  <p:tag name="LATEXADDIN" val="\documentclass{article}&#10;\usepackage{amsmath}&#10;\usepackage{mathpazo}&#10;\pagestyle{empty}&#10;\begin{document}&#10;&#10;&#10;\textbf{Important Note:} notice how this region is shaded since we have the greater&#10;&#10;\end{document}"/>
  <p:tag name="IGUANATEXSIZE" val="10"/>
  <p:tag name="IGUANATEXCURSOR" val="18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8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127.109"/>
  <p:tag name="LATEXADDIN" val="\documentclass{article}&#10;\usepackage{amsmath}&#10;\usepackage{mathpazo}&#10;\pagestyle{empty}&#10;\begin{document}&#10;&#10;&#10;than or equal to sign&#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8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544.807"/>
  <p:tag name="LATEXADDIN" val="\documentclass{article}&#10;\usepackage{amsmath}&#10;\usepackage{mathpazo}&#10;\pagestyle{empty}&#10;\begin{document}&#10;&#10;&#10;on the boundary of the disk.&#10;&#10;\end{document}"/>
  <p:tag name="IGUANATEXSIZE" val="10"/>
  <p:tag name="IGUANATEXCURSOR" val="1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8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56.656"/>
  <p:tag name="LATEXADDIN" val="\documentclass{article}&#10;\usepackage{amsmath}&#10;\usepackage{mathpazo}&#10;\pagestyle{empty}&#10;\begin{document}&#10;&#10;&#10;points along with the critical point in the function.&#10;&#10;\end{document}"/>
  <p:tag name="IGUANATEXSIZE" val="10"/>
  <p:tag name="IGUANATEXCURSOR" val="1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88.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621.6723"/>
  <p:tag name="LATEXADDIN" val="\documentclass{article}&#10;\usepackage{amsmath}&#10;\usepackage{mathpazo}&#10;\pagestyle{empty}&#10;\begin{document}&#10;&#10;$x^{2}+y^{2} \leq 4$&#10;&#10;\end{document}"/>
  <p:tag name="IGUANATEXSIZE" val="10"/>
  <p:tag name="IGUANATEXCURSOR" val="10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89.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621.6723"/>
  <p:tag name="LATEXADDIN" val="\documentclass{article}&#10;\usepackage{amsmath}&#10;\usepackage{mathpazo}&#10;\pagestyle{empty}&#10;\begin{document}&#10;&#10;$x^{2}+y^{2} = 4$&#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496.438"/>
  <p:tag name="ORIGINALWIDTH" val="945.6318"/>
  <p:tag name="LATEXADDIN" val="\documentclass{article}&#10;\usepackage{amsmath}&#10;\usepackage{mathpazo}&#10;\pagestyle{empty}&#10;\begin{document}&#10;&#10;&#10;$$\begin{aligned}&#10;-5 &amp;=\rho \sin \phi \cos \theta \\&#10;-7 &amp;=\rho \sin \phi \sin \theta \\&#10;4 &amp;=\rho \cos \phi&#10;\end{aligned}$$&#10;&#10;\end{document}"/>
  <p:tag name="IGUANATEXSIZE" val="10"/>
  <p:tag name="IGUANATEXCURSOR" val="2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90.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312.7109"/>
  <p:tag name="LATEXADDIN" val="\documentclass{article}&#10;\usepackage{amsmath}&#10;\usepackage{mathpazo}&#10;\pagestyle{empty}&#10;\begin{document}&#10;&#10;&#10;$$ f\left( {x_i^*} \right) $$&#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91.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613.4233"/>
  <p:tag name="LATEXADDIN" val="\documentclass{article}&#10;\usepackage{amsmath}&#10;\usepackage{mathpazo}&#10;\pagestyle{empty}&#10;\begin{document}&#10;&#10;&#10;$$\frac{b-a}{n} = \Delta x $$&#10;&#10;\end{document}"/>
  <p:tag name="IGUANATEXSIZE" val="10"/>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92.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940.3824"/>
  <p:tag name="LATEXADDIN" val="\documentclass{article}&#10;\usepackage{amsmath}&#10;\usepackage{mathpazo}&#10;\pagestyle{empty}&#10;\begin{document}&#10;&#10;&#10;$$&#10;A = \sum_{i=1}^{n} f\left(x_{i}^{*}\right) \Delta x&#10;$$&#10;&#10;\end{document}"/>
  <p:tag name="IGUANATEXSIZE" val="10"/>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93.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499.4376"/>
  <p:tag name="LATEXADDIN" val="\documentclass{article}&#10;\usepackage{amsmath}&#10;\usepackage{mathpazo}&#10;\pagestyle{empty}&#10;\begin{document}&#10;&#10;&#10;$$&#10;f\left(x_{i}^{*}\right) \Delta x&#10;$$&#10;&#10;\end{document}"/>
  <p:tag name="IGUANATEXSIZE" val="10"/>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94.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1748.781"/>
  <p:tag name="LATEXADDIN" val="\documentclass{article}&#10;\usepackage{amsmath}&#10;\usepackage{mathpazo}&#10;\pagestyle{empty}&#10;\begin{document}&#10;&#10;&#10;$$  \mathop {\lim }\limits_{n \to \infty } \sum\limits_{i = 1}^n {f\left( {x_i^*} \right)\Delta x} = \int_{{\,a}}^{{\,b}}{{f\left( x \right)\,dx}}$$&#10;&#10;\end{document}"/>
  <p:tag name="IGUANATEXSIZE" val="10"/>
  <p:tag name="IGUANATEXCURSOR" val="25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95.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488.189"/>
  <p:tag name="LATEXADDIN" val="\documentclass{article}&#10;\usepackage{amsmath}&#10;\usepackage{mathpazo}&#10;\pagestyle{empty}&#10;\begin{document}&#10;&#10;&#10;$$ f\left( {x_i^*} , {y_i^*} \right) $$&#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96.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613.4233"/>
  <p:tag name="LATEXADDIN" val="\documentclass{article}&#10;\usepackage{amsmath}&#10;\usepackage{mathpazo}&#10;\pagestyle{empty}&#10;\begin{document}&#10;&#10;&#10;$$\frac{b-a}{n} = \Delta x $$&#10;&#10;\end{document}"/>
  <p:tag name="IGUANATEXSIZE" val="10"/>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9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893.1384"/>
  <p:tag name="LATEXADDIN" val="\documentclass{article}&#10;\usepackage{amsmath}&#10;\usepackage{mathpazo}&#10;\pagestyle{empty}&#10;\begin{document}&#10;&#10;&#10;$$ R = \left[ {a,b} \right] \times \left[ {c,d} \right] $$&#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98.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610.4237"/>
  <p:tag name="LATEXADDIN" val="\documentclass{article}&#10;\usepackage{amsmath}&#10;\usepackage{mathpazo}&#10;\pagestyle{empty}&#10;\begin{document}&#10;&#10;&#10;$$\frac{d-c}{m} = \Delta y $$&#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499.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88.48898"/>
  <p:tag name="LATEXADDIN" val="\documentclass{article}&#10;\usepackage{amsmath}&#10;\usepackage{mathpazo}&#10;\pagestyle{empty}&#10;\begin{document}&#10;&#10;&#10;\&amp;&#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2548.181"/>
  <p:tag name="LATEXADDIN" val="\documentclass{article}&#10;\usepackage{amsmath}&#10;\usepackage{mathpazo}&#10;\pagestyle{empty}&#10;\begin{document}&#10;$$=|\mathbf{a}|^{2}|\mathbf{b}|^{2}-(|\mathbf{a}||\mathbf{b}| \cos \theta)^{2}=|\mathbf{a}|^{2}|\mathbf{b}|^{2}-(\mathbf{a} \cdot \mathbf{b})^{2}$$&#10;&#10;&#10;&#10;\end{document}"/>
  <p:tag name="IGUANATEXSIZE" val="10"/>
  <p:tag name="IGUANATEXCURSOR" val="2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505.4369"/>
  <p:tag name="ORIGINALWIDTH" val="1946.757"/>
  <p:tag name="LATEXADDIN" val="\documentclass{article}&#10;\usepackage{amsmath}&#10;\usepackage{mathpazo}&#10;\pagestyle{empty}&#10;\begin{document}&#10;&#10;$$\begin{aligned}&#10;\rho \sin (-\phi) \cos \theta &amp;=-\rho \sin \phi \cos \theta=5 \\&#10;\rho \sin (-\phi) \sin \theta &amp;=-\rho \sin \phi \sin \theta=7 \\&#10;\rho \cos (-\phi) &amp;=\rho \cos \phi=4&#10;\end{aligned}$$&#10;&#10;&#10;\end{document}"/>
  <p:tag name="IGUANATEXSIZE" val="10"/>
  <p:tag name="IGUANATEXCURSOR" val="30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0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96.4005"/>
  <p:tag name="LATEXADDIN" val="\documentclass{article}&#10;\usepackage{amsmath}&#10;\usepackage{mathpazo}&#10;\pagestyle{empty}&#10;\begin{document}&#10;&#10;&#10;$$= A = \Delta x \cdot \Delta y $$&#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01.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84.73937"/>
  <p:tag name="LATEXADDIN" val="\documentclass{article}&#10;\usepackage{amsmath}&#10;\usepackage{mathpazo}&#10;\pagestyle{empty}&#10;\begin{document}&#10;&#10;&#10;\fbox  &#10;&#10;\end{document}"/>
  <p:tag name="IGUANATEXSIZE" val="10"/>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02.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1241.845"/>
  <p:tag name="LATEXADDIN" val="\documentclass{article}&#10;\usepackage{amsmath}&#10;\usepackage{mathpazo}&#10;\pagestyle{empty}&#10;\begin{document}&#10;&#10;&#10;$$ V = f\left( {x_i^*} , {y_i^*} \right) \cdot \Delta x \cdot \Delta y $$&#10;&#10;\end{document}"/>
  <p:tag name="IGUANATEXSIZE" val="10"/>
  <p:tag name="IGUANATEXCURSOR" val="15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0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995.1256"/>
  <p:tag name="LATEXADDIN" val="\documentclass{article}&#10;\usepackage{amsmath}&#10;\usepackage{mathpazo}&#10;\pagestyle{empty}&#10;\begin{document}&#10;&#10;&#10;$$V = \text{Area} \cdot \text{Height} $$&#10;&#10;\end{document}"/>
  <p:tag name="IGUANATEXSIZE" val="10"/>
  <p:tag name="IGUANATEXCURSOR" val="1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04.xml><?xml version="1.0" encoding="utf-8"?>
<p:tagLst xmlns:a="http://schemas.openxmlformats.org/drawingml/2006/main" xmlns:r="http://schemas.openxmlformats.org/officeDocument/2006/relationships" xmlns:p="http://schemas.openxmlformats.org/presentationml/2006/main">
  <p:tag name="OUTPUTDPI" val="1200"/>
  <p:tag name="ORIGINALHEIGHT" val="341.9572"/>
  <p:tag name="ORIGINALWIDTH" val="1397.075"/>
  <p:tag name="LATEXADDIN" val="\documentclass{article}&#10;\usepackage{amsmath}&#10;\usepackage{mathpazo}&#10;\pagestyle{empty}&#10;\begin{document}&#10;&#10;&#10;$$ V \approx \sum\limits_{i = 1}^n {\sum\limits_{j = 1}^m {f\left( {x_i^*,y_j^*} \right)\,\Delta {\kern 1pt} A} } $$&#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0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893.1384"/>
  <p:tag name="LATEXADDIN" val="\documentclass{article}&#10;\usepackage{amsmath}&#10;\usepackage{mathpazo}&#10;\pagestyle{empty}&#10;\begin{document}&#10;&#10;&#10;$$ R = \left[ {a,b} \right] \times \left[ {c,d} \right] $$&#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06.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2760.405"/>
  <p:tag name="LATEXADDIN" val="\documentclass{article}&#10;\usepackage{amsmath}&#10;\usepackage{mathpazo}&#10;\pagestyle{empty}&#10;\begin{document}&#10;&#10;$$&#10;V = \mathop {\lim }\limits_{n,\,\,m \to \infty } \sum\limits_{i = 1}^n {\sum\limits_{j = 1}^m {f\left( {x_i^*,y_j^*} \right)\,\Delta {\kern 1pt} A} } = \iint\limits_{R}{{f\left( {x,y} \right)\,dA}}  &#10; $$&#10;\end{document}"/>
  <p:tag name="IGUANATEXSIZE" val="10"/>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07.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90.101"/>
  <p:tag name="LATEXADDIN" val="\documentclass{article}&#10;\usepackage{amsmath}&#10;\usepackage{mathpazo}&#10;\pagestyle{empty}&#10;\begin{document}&#10;&#10;$$ \iint\limits_R (3-x)(3-y)^2\, dA $$&#10;&#10;&#10;\end{document}"/>
  <p:tag name="IGUANATEXSIZE" val="10"/>
  <p:tag name="IGUANATEXCURSOR" val="1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0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19.835"/>
  <p:tag name="LATEXADDIN" val="\documentclass{article}&#10;\usepackage{amsmath}&#10;\usepackage{mathpazo}&#10;\pagestyle{empty}&#10;\begin{document}&#10;&#10;&#10;$$&#10;\text { where } R=[1,2] \times[0,2] . &#10;$$&#10;&#10;\end{document}"/>
  <p:tag name="IGUANATEXSIZE" val="10"/>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0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582.302"/>
  <p:tag name="LATEXADDIN" val="\documentclass{article}&#10;\usepackage{amsmath}&#10;\usepackage{mathpazo}&#10;\pagestyle{empty}&#10;\begin{document}&#10;&#10;$$&#10;\text { Use a midpoint Riemann sum with subrectangles of size } 0.5 \times 0.5 $$&#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2264.717"/>
  <p:tag name="LATEXADDIN" val="\documentclass{article}&#10;\usepackage{amsmath}&#10;\usepackage{mathpazo}&#10;\pagestyle{empty}&#10;\begin{document}&#10;&#10;$$\text { so the rectangular coordinates are }(5,7,4)$$&#10;&#10;&#10;\end{document}"/>
  <p:tag name="IGUANATEXSIZE" val="10"/>
  <p:tag name="IGUANATEXCURSOR" val="1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10.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471.691"/>
  <p:tag name="LATEXADDIN" val="\documentclass{article}&#10;\usepackage{amsmath}&#10;\usepackage{mathpazo}&#10;\pagestyle{empty}&#10;\begin{document}&#10;&#10;&#10;Estimate&#10;&#10;\end{document}"/>
  <p:tag name="IGUANATEXSIZE" val="10"/>
  <p:tag name="IGUANATEXCURSOR" val="1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11.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1190.101"/>
  <p:tag name="LATEXADDIN" val="\documentclass{article}&#10;\usepackage{amsmath}&#10;\usepackage{mathpazo}&#10;\pagestyle{empty}&#10;\begin{document}&#10;&#10;$$ \iint\limits_R (3-x)(3-y)^2\, dA $$&#10;&#10;&#10;\end{document}"/>
  <p:tag name="IGUANATEXSIZE" val="10"/>
  <p:tag name="IGUANATEXCURSOR" val="1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12.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19.835"/>
  <p:tag name="LATEXADDIN" val="\documentclass{article}&#10;\usepackage{amsmath}&#10;\usepackage{mathpazo}&#10;\pagestyle{empty}&#10;\begin{document}&#10;&#10;&#10;$$&#10;\text { where } R=[1,2] \times[0,2] . &#10;$$&#10;&#10;\end{document}"/>
  <p:tag name="IGUANATEXSIZE" val="10"/>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1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582.302"/>
  <p:tag name="LATEXADDIN" val="\documentclass{article}&#10;\usepackage{amsmath}&#10;\usepackage{mathpazo}&#10;\pagestyle{empty}&#10;\begin{document}&#10;&#10;$$&#10;\text { Use a midpoint Riemann sum with subrectangles of size } 0.5 \times 0.5 $$&#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1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471.691"/>
  <p:tag name="LATEXADDIN" val="\documentclass{article}&#10;\usepackage{amsmath}&#10;\usepackage{mathpazo}&#10;\pagestyle{empty}&#10;\begin{document}&#10;&#10;&#10;Estimate&#10;&#10;\end{document}"/>
  <p:tag name="IGUANATEXSIZE" val="10"/>
  <p:tag name="IGUANATEXCURSOR" val="1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1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174.353"/>
  <p:tag name="LATEXADDIN" val="\documentclass{article}&#10;\usepackage{amsmath}&#10;\usepackage{mathpazo}&#10;\pagestyle{empty}&#10;\begin{document}&#10;&#10;&#10;$$ \Delta x =(2-1)/0.5=2 $$&#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1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171.354"/>
  <p:tag name="LATEXADDIN" val="\documentclass{article}&#10;\usepackage{amsmath}&#10;\usepackage{mathpazo}&#10;\pagestyle{empty}&#10;\begin{document}&#10;&#10;&#10;$$ \Delta y = (2-0)/0.5=4 $$&#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17.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974.503"/>
  <p:tag name="LATEXADDIN" val="\documentclass{article}&#10;\usepackage{amsmath}&#10;\usepackage{mathpazo}&#10;\pagestyle{empty}&#10;\begin{document}&#10;&#10;&#10;$$&#10;\text{Midpoint}_x : \bar{x}_{1}=1.25 \text { and } \bar{x}_{2}=1.75&#10;$$&#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1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2293.963"/>
  <p:tag name="LATEXADDIN" val="\documentclass{article}&#10;\usepackage{amsmath}&#10;\usepackage{mathpazo}&#10;\pagestyle{empty}&#10;\begin{document}&#10;&#10;&#10;$$&#10;x \text { subintervals, then, are }[1,1.5] \text { and }[1.5,2]&#10;$$&#10;&#10;\end{document}"/>
  <p:tag name="IGUANATEXSIZE" val="10"/>
  <p:tag name="IGUANATEXCURSOR" val="17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19.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776.153"/>
  <p:tag name="LATEXADDIN" val="\documentclass{article}&#10;\usepackage{amsmath}&#10;\usepackage{mathpazo}&#10;\pagestyle{empty}&#10;\begin{document}&#10;&#10;&#10;$$&#10;y \text { subintervals are} &#10;[0,0.5],[0.5,1],[1,1.5], \text { and }[1.5,2]&#10;$$&#10;&#10;\end{document}"/>
  <p:tag name="IGUANATEXSIZE" val="10"/>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229.846"/>
  <p:tag name="LATEXADDIN" val="\documentclass{article}&#10;\usepackage{amsmath}&#10;\usepackage{mathpazo}&#10;\pagestyle{empty}&#10;\begin{document}&#10;&#10;$$\vec{r}(t)=\langle f(t), g(t), h(t)\rangle$$&#10;&#10;&#10;\end{document}"/>
  <p:tag name="IGUANATEXSIZE" val="10"/>
  <p:tag name="IGUANATEXCURSOR" val="1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20.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 \implies $$&#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21.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 \implies $$&#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22.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3142.857"/>
  <p:tag name="LATEXADDIN" val="\documentclass{article}&#10;\usepackage{amsmath}&#10;\usepackage{mathpazo}&#10;\pagestyle{empty}&#10;\begin{document}&#10;&#10;&#10;$$&#10;\text{Midpoint} _y :&#10;\bar{y}_{1}=0.25, \bar{y}_{2}=0.75, \bar{y}_{3}=1.25, \text { and } \bar{y}_{4}=1.75&#10;$$&#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23.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1139.857"/>
  <p:tag name="LATEXADDIN" val="\documentclass{article}&#10;\usepackage{amsmath}&#10;\usepackage{mathpazo}&#10;\pagestyle{empty}&#10;\begin{document}&#10;&#10;&#10;$$ \Delta A = 0.5\cdot 0.5=0.25 $$&#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24.xml><?xml version="1.0" encoding="utf-8"?>
<p:tagLst xmlns:a="http://schemas.openxmlformats.org/drawingml/2006/main" xmlns:r="http://schemas.openxmlformats.org/officeDocument/2006/relationships" xmlns:p="http://schemas.openxmlformats.org/presentationml/2006/main">
  <p:tag name="OUTPUTDPI" val="1200"/>
  <p:tag name="ORIGINALHEIGHT" val="558.6802"/>
  <p:tag name="ORIGINALWIDTH" val="3942.257"/>
  <p:tag name="LATEXADDIN" val="\documentclass{article}&#10;\usepackage{amsmath}&#10;\usepackage{mathpazo}&#10;\pagestyle{empty}&#10;\begin{document}&#10;$$&#10;\begin{aligned}&#10;  \iint\limits_R (3-x)(3-y)^2\, dA&#10;  \approx &amp; \sum_{i=1}^2\sum_{j=1}^4 (3-\bar x_i)(3-\bar y_j)^2\cdot 0.25 \\&#10;  \approx &amp; 13.23\cdot0.25+8.86\cdot0.25+5.36\cdot0.25+2.73\cdot0.25 &#10;  \end{aligned}&#10;$$&#10;&#10;&#10;\end{document}"/>
  <p:tag name="IGUANATEXSIZE" val="10"/>
  <p:tag name="IGUANATEXCURSOR" val="30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25.xml><?xml version="1.0" encoding="utf-8"?>
<p:tagLst xmlns:a="http://schemas.openxmlformats.org/drawingml/2006/main" xmlns:r="http://schemas.openxmlformats.org/officeDocument/2006/relationships" xmlns:p="http://schemas.openxmlformats.org/presentationml/2006/main">
  <p:tag name="OUTPUTDPI" val="1200"/>
  <p:tag name="ORIGINALHEIGHT" val="97.48779"/>
  <p:tag name="ORIGINALWIDTH" val="2641.17"/>
  <p:tag name="LATEXADDIN" val="\documentclass{article}&#10;\usepackage{amsmath}&#10;\usepackage{mathpazo}&#10;\pagestyle{empty}&#10;\begin{document}&#10;&#10;$$&#10;+&#10;    9.45\cdot0.25+6.33\cdot0.25+3.83\cdot0.25+1.95\cdot0.25&#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26.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342.7072"/>
  <p:tag name="LATEXADDIN" val="\documentclass{article}&#10;\usepackage{amsmath}&#10;\usepackage{mathpazo}&#10;\pagestyle{empty}&#10;\begin{document}&#10;&#10;&#10;$$ \approx  12.9 $$&#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27.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1754.781"/>
  <p:tag name="LATEXADDIN" val="\documentclass{article}&#10;\usepackage{amsmath}&#10;\usepackage{mathpazo}&#10;\pagestyle{empty}&#10;\begin{document}&#10;&#10;&#10;$$&#10;V=\iint_{\mathcal{D}}\left(z_{2}(x, y)-z_{1}(x, y)\right) d A&#10;$$&#10;&#10;\end{document}"/>
  <p:tag name="IGUANATEXSIZE" val="10"/>
  <p:tag name="IGUANATEXCURSOR" val="1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28.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2508.437"/>
  <p:tag name="LATEXADDIN" val="\documentclass{article}&#10;\usepackage{amsmath}&#10;\usepackage{mathpazo}&#10;\pagestyle{empty}&#10;\begin{document}&#10;&#10;&#10;$$&#10;\bar{f}=\frac{1}{\operatorname{Area}(\mathcal{D})} \iint_{\mathcal{D}} f(x, y) d A=\frac{\iint_{\mathcal{D}} f(x, y) d A}{\iint_{\mathcal{D}} 1 d A}&#10;$$&#10;&#10;\end{document}"/>
  <p:tag name="IGUANATEXSIZE" val="10"/>
  <p:tag name="IGUANATEXCURSOR" val="2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29.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2395.201"/>
  <p:tag name="LATEXADDIN" val="\documentclass{article}&#10;\usepackage{amsmath}&#10;\usepackage{mathpazo}&#10;\pagestyle{empty}&#10;\begin{document}&#10;&#10;&#10;$$&#10;\text { For any constant } C, \iint_{\mathcal{D}} C d A=C \cdot \operatorname{Area}(\mathcal{D})&#10;$$&#10;&#10;\end{document}"/>
  <p:tag name="IGUANATEXSIZE" val="10"/>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965.504"/>
  <p:tag name="ORIGINALWIDTH" val="4135.733"/>
  <p:tag name="LATEXADDIN" val="\documentclass{article}&#10;\usepackage{amsmath}&#10;\usepackage{mathpazo}&#10;\pagestyle{empty}&#10;\begin{document}&#10;&#10;\textbf{Sketching:}&#10;\begin{enumerate}&#10;    \item Identify: &quot;x&quot;, &quot;y&quot;, \&amp; &quot;z&quot;&#10;    \item Use one or more components to get a curve or surface (get rid of &quot;t&quot;)&#10;    \begin{enumerate}&#10;        \item for 2 components sketch on a plane&#10;        \item for 3 components, the curve is on a surface&#10;    \end{enumerate}&#10;    \item Use values of &quot;t&quot; to find points and orientation &#10;    \item More than one surface is possible so stick to ones your famliar with. The &quot;unused&quot; component gives the curve \textbf{ON} the surface you made&#10;    \begin{enumerate}&#10;        \item See $\vec r = \langle t, t,^2 , t^3 \rangle $&#10;    \end{enumerate}&#10;\end{enumerate}&#10;&#10;&#10;\end{document}"/>
  <p:tag name="IGUANATEXSIZE" val="10"/>
  <p:tag name="IGUANATEXCURSOR" val="7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30.xml><?xml version="1.0" encoding="utf-8"?>
<p:tagLst xmlns:a="http://schemas.openxmlformats.org/drawingml/2006/main" xmlns:r="http://schemas.openxmlformats.org/officeDocument/2006/relationships" xmlns:p="http://schemas.openxmlformats.org/presentationml/2006/main">
  <p:tag name="OUTPUTDPI" val="1200"/>
  <p:tag name="ORIGINALHEIGHT" val="313.4608"/>
  <p:tag name="ORIGINALWIDTH" val="3434.571"/>
  <p:tag name="LATEXADDIN" val="\documentclass{article}&#10;\usepackage{amsmath}&#10;\usepackage{mathpazo}&#10;\pagestyle{empty}&#10;\begin{document}&#10;&#10;&#10;$$&#10;\iint_{\mathcal{R}} f(x, y) d A=\int_{x=a}^{b} \int_{y=c}^{d} f(x, y) d y d x=\int_{y=c}^{d} \int_{x=a}^{b} f(x, y) d x d y&#10;$$&#10;&#10;\end{document}"/>
  <p:tag name="IGUANATEXSIZE" val="10"/>
  <p:tag name="IGUANATEXCURSOR" val="2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31.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4009.749"/>
  <p:tag name="LATEXADDIN" val="\documentclass{article}&#10;\usepackage{amsmath}&#10;\usepackage{mathpazo}&#10;\pagestyle{empty}&#10;\begin{document}&#10;&#10;&#10;Find the volume of the solid below the surface $f(x, y)=2+\frac{1}{y}$ and above &#10;&#10;\end{document}"/>
  <p:tag name="IGUANATEXSIZE" val="8"/>
  <p:tag name="IGUANATEXCURSOR" val="18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3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559.055"/>
  <p:tag name="LATEXADDIN" val="\documentclass{article}&#10;\usepackage{amsmath}&#10;\usepackage{mathpazo}&#10;\pagestyle{empty}&#10;\begin{document}&#10;&#10;&#10; in the $x y$ -plane bounded by the lines $y=x$, $y=8-x,$ and $y=1$&#10;&#10;\end{document}"/>
  <p:tag name="IGUANATEXSIZE" val="8"/>
  <p:tag name="IGUANATEXCURSOR" val="15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3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68.9164"/>
  <p:tag name="LATEXADDIN" val="\documentclass{article}&#10;\usepackage{amsmath}&#10;\usepackage{mathpazo}&#10;\pagestyle{empty}&#10;\begin{document}&#10;&#10;&#10;the region $R$&#10;&#10;\end{document}"/>
  <p:tag name="IGUANATEXSIZE" val="8"/>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3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26.7342"/>
  <p:tag name="LATEXADDIN" val="\documentclass{article}&#10;\usepackage{amsmath}&#10;\usepackage{mathpazo}&#10;\pagestyle{empty}&#10;\begin{document}&#10;&#10;&#10;$$ dx$$&#10;&#10;\end{document}"/>
  <p:tag name="IGUANATEXSIZE" val="5"/>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35.xml><?xml version="1.0" encoding="utf-8"?>
<p:tagLst xmlns:a="http://schemas.openxmlformats.org/drawingml/2006/main" xmlns:r="http://schemas.openxmlformats.org/officeDocument/2006/relationships" xmlns:p="http://schemas.openxmlformats.org/presentationml/2006/main">
  <p:tag name="OUTPUTDPI" val="1200"/>
  <p:tag name="ORIGINALHEIGHT" val="1907.012"/>
  <p:tag name="ORIGINALWIDTH" val="2374.203"/>
  <p:tag name="LATEXADDIN" val="\documentclass{article}&#10;\usepackage{amsmath}&#10;\usepackage{mathpazo}&#10;\pagestyle{empty}&#10;\begin{document}&#10;&#10;&#10;$$&#10;\begin{aligned}&#10;\iint_{R}\left(2+\frac{1}{y}\right) d A &amp;=\int_{1}^{4} \int_{y}^{8-y}\left(2+\frac{1}{y}\right) d x d y \\&#10;&amp;=\left.\int_{1}^{4}\left(2+\frac{1}{y}\right) x\right|_{y} ^{8-y} d y \\&#10;&amp;=\int_{1}^{4}\left(2+\frac{1}{y}\right)(8-2 y) d y \\&#10;&amp;=\int_{1}^{4}\left(14-4 y+\frac{8}{y}\right) d y \\&#10;&amp;=\left.\left(14 y-2 y^{2}+8 \ln |y|\right)\right|_{1} ^{4} \\&#10;&amp;=12+8 \ln 4 \approx 23.09&#10;\end{aligned}&#10;$$&#10;&#10;\end{document}"/>
  <p:tag name="IGUANATEXSIZE" val="8"/>
  <p:tag name="IGUANATEXCURSOR" val="5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36.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4070.491"/>
  <p:tag name="LATEXADDIN" val="\documentclass{article}&#10;\usepackage{amsmath}&#10;\usepackage{mathpazo}&#10;\pagestyle{empty}&#10;\begin{document}&#10;&#10;&#10;Find the volume of the solid bounded by the parabolic cylinder $z=1+x^{2}$ &#10;&#10;\end{document}"/>
  <p:tag name="IGUANATEXSIZE" val="10"/>
  <p:tag name="IGUANATEXCURSOR" val="17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3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40.008"/>
  <p:tag name="LATEXADDIN" val="\documentclass{article}&#10;\usepackage{amsmath}&#10;\usepackage{mathpazo}&#10;\pagestyle{empty}&#10;\begin{document}&#10;&#10;&#10;and the planes $z=5-y$ and $y=0$.&#10;&#10;\end{document}"/>
  <p:tag name="IGUANATEXSIZE" val="1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38.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1061.867"/>
  <p:tag name="LATEXADDIN" val="\documentclass{article}&#10;\usepackage{amsmath}&#10;\usepackage{mathpazo}&#10;\pagestyle{empty}&#10;\begin{document}&#10;&#10;&#10;$5-y=1+x^{2} \implies$&#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39.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566.1792"/>
  <p:tag name="LATEXADDIN" val="\documentclass{article}&#10;\usepackage{amsmath}&#10;\usepackage{mathpazo}&#10;\pagestyle{empty}&#10;\begin{document}&#10;&#10;&#10;$y=4-x^{2}$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844.769"/>
  <p:tag name="LATEXADDIN" val="\documentclass{article}&#10;\usepackage{amsmath}&#10;\usepackage{mathpazo}&#10;\pagestyle{empty}&#10;\begin{document}&#10;&#10;$$ \vec r (t) = \langle 2 \cos t , 4 \sin t , t \rangle \, \text{ t} \in [0, 2 \pi]&#10;$$&#10;&#10;&#10;&#10;&#10;\end{document}"/>
  <p:tag name="IGUANATEXSIZE" val="10"/>
  <p:tag name="IGUANATEXCURSOR" val="17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40.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314.211"/>
  <p:tag name="LATEXADDIN" val="\documentclass{article}&#10;\usepackage{amsmath}&#10;\usepackage{mathpazo}&#10;\pagestyle{empty}&#10;\begin{document}&#10;&#10;&#10;$$&#10;R=\left\{(x, y): 0 \leq y \leq 4-x^{2},-2 \leq x \leq 2\right\}&#10;$$&#10;&#10;\end{document}"/>
  <p:tag name="IGUANATEXSIZE" val="10"/>
  <p:tag name="IGUANATEXCURSOR" val="17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41.xml><?xml version="1.0" encoding="utf-8"?>
<p:tagLst xmlns:a="http://schemas.openxmlformats.org/drawingml/2006/main" xmlns:r="http://schemas.openxmlformats.org/officeDocument/2006/relationships" xmlns:p="http://schemas.openxmlformats.org/presentationml/2006/main">
  <p:tag name="OUTPUTDPI" val="1200"/>
  <p:tag name="ORIGINALHEIGHT" val="2269.966"/>
  <p:tag name="ORIGINALWIDTH" val="2050.244"/>
  <p:tag name="LATEXADDIN" val="\documentclass{article}&#10;\usepackage{amsmath}&#10;\usepackage{mathpazo}&#10;\pagestyle{empty}&#10;\begin{document}&#10;&#10;&#10;$$&#10;\begin{aligned}&#10;2 \int_{0}^{2} &amp; \int_{0}^{4-x^{2}}(\underbrace{5-y)}_{f(x, y)}-(\underbrace{1+x^{2}}_{g(x, y)})) d y d x \\&#10;=&amp; 2 \int_{0}^{2} \int_{0}^{4-x^{2}}\left(4-x^{2}-y\right) d y d x \\&#10;=&amp;\left.2 \int_{0}^{2}\left(\left(4-x^{2}\right) y-\frac{y^{2}}{2}\right)\right|_{0} ^{4-x^{2}} d x \\&#10;=&amp; \int_{0}^{2}\left(x^{4}-8 x^{2}+16\right) d x \\&#10;&amp;=\left.\left(\frac{x^{5}}{5}-\frac{8 x^{3}}{3}+16 x\right)\right|_{0} ^{2} \\&#10;&amp;=\frac{256}{15}&#10;\end{aligned}&#10;$$&#10;&#10;\end{document}"/>
  <p:tag name="IGUANATEXSIZE" val="8"/>
  <p:tag name="IGUANATEXCURSOR" val="56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42.xml><?xml version="1.0" encoding="utf-8"?>
<p:tagLst xmlns:a="http://schemas.openxmlformats.org/drawingml/2006/main" xmlns:r="http://schemas.openxmlformats.org/officeDocument/2006/relationships" xmlns:p="http://schemas.openxmlformats.org/presentationml/2006/main">
  <p:tag name="OUTPUTDPI" val="1200"/>
  <p:tag name="ORIGINALHEIGHT" val="215.973"/>
  <p:tag name="ORIGINALWIDTH" val="4044.244"/>
  <p:tag name="LATEXADDIN" val="\documentclass{article}&#10;\usepackage{amsmath}&#10;\usepackage{mathpazo}&#10;\pagestyle{empty}&#10;\begin{document}&#10;&#10;&#10;Consider the iterated integral $\int_{0}^{\sqrt{\pi}} \int_{y}^{\sqrt{\pi}} \sin (x^{2}) \, d x d y $ evaluate the integral.&#10;&#10;\end{document}"/>
  <p:tag name="IGUANATEXSIZE" val="10"/>
  <p:tag name="IGUANATEXCURSOR" val="19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43.xml><?xml version="1.0" encoding="utf-8"?>
<p:tagLst xmlns:a="http://schemas.openxmlformats.org/drawingml/2006/main" xmlns:r="http://schemas.openxmlformats.org/officeDocument/2006/relationships" xmlns:p="http://schemas.openxmlformats.org/presentationml/2006/main">
  <p:tag name="OUTPUTDPI" val="1200"/>
  <p:tag name="ORIGINALHEIGHT" val="1637.045"/>
  <p:tag name="ORIGINALWIDTH" val="1922.76"/>
  <p:tag name="LATEXADDIN" val="\documentclass{article}&#10;\usepackage{amsmath}&#10;\usepackage{mathpazo}&#10;\pagestyle{empty}&#10;\begin{document}&#10;&#10;&#10;$$&#10;\begin{aligned}&#10;\iint_{R} \sin x^{2} d A &amp;=\int_{0}^{\sqrt{\pi}} \int_{0}^{x} \sin x^{2} d y d x \\&#10;&amp;=\left.\int_{0}^{\sqrt{\pi}} y \sin x^{2}\right|_{0} ^{x} d x \\&#10;&amp;=\int_{0}^{\sqrt{\pi}} x \sin x^{2} d x \\&#10;&amp;=-\left.\frac{1}{2} \cos x^{2}\right|_{0} ^{\sqrt{\pi}} \\&#10;&amp;=1&#10;\end{aligned}&#10;$$&#10;&#10;\end{document}"/>
  <p:tag name="IGUANATEXSIZE" val="8"/>
  <p:tag name="IGUANATEXCURSOR" val="39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44.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3658.043"/>
  <p:tag name="LATEXADDIN" val="\documentclass{article}&#10;\usepackage{amsmath}&#10;\usepackage{mathpazo}&#10;\pagestyle{empty}&#10;\begin{document}&#10;&#10;&#10;Find the area of the region R bounded by $y=x^{2}, y=-x+12,$ and &#10;&#10;\end{document}"/>
  <p:tag name="IGUANATEXSIZE" val="10"/>
  <p:tag name="IGUANATEXCURSOR" val="16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45.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42.6697"/>
  <p:tag name="LATEXADDIN" val="\documentclass{article}&#10;\usepackage{amsmath}&#10;\usepackage{mathpazo}&#10;\pagestyle{empty}&#10;\begin{document}&#10;&#10;&#10;$y=4 x+12$&#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4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421.072"/>
  <p:tag name="LATEXADDIN" val="\documentclass{article}&#10;\usepackage{amsmath}&#10;\usepackage{mathpazo}&#10;\pagestyle{empty}&#10;\begin{document}&#10;&#10;&#10;$$&#10;A = \iint_{R_{1}} 1 d A+\iint_{R_{2}} 1 d A&#10;$$&#10;&#10;\end{document}"/>
  <p:tag name="IGUANATEXSIZE" val="10"/>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47.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2202.475"/>
  <p:tag name="LATEXADDIN" val="\documentclass{article}&#10;\usepackage{amsmath}&#10;\usepackage{mathpazo}&#10;\pagestyle{empty}&#10;\begin{document}&#10;&#10;&#10;$$&#10;=\int_{-2}^{0} \int_{x^{2}}^{4 x+12} 1 d y d x+\int_{0}^{3} \int_{x^{2}}^{-x+12} 1 d y d x&#10;$$&#10;&#10;\end{document}"/>
  <p:tag name="IGUANATEXSIZE" val="10"/>
  <p:tag name="IGUANATEXCURSOR" val="20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48.xml><?xml version="1.0" encoding="utf-8"?>
<p:tagLst xmlns:a="http://schemas.openxmlformats.org/drawingml/2006/main" xmlns:r="http://schemas.openxmlformats.org/officeDocument/2006/relationships" xmlns:p="http://schemas.openxmlformats.org/presentationml/2006/main">
  <p:tag name="OUTPUTDPI" val="1200"/>
  <p:tag name="ORIGINALHEIGHT" val="610.4237"/>
  <p:tag name="ORIGINALWIDTH" val="2616.423"/>
  <p:tag name="LATEXADDIN" val="\documentclass{article}&#10;\usepackage{amsmath}&#10;\usepackage{mathpazo}&#10;\pagestyle{empty}&#10;\begin{document}&#10;&#10;&#10;$$&#10;\begin{array}{l}&#10;=\int_{-2}^{0}\left(4 x+12-x^{2}\right) d x+\int_{0}^{3}\left(-x+12-x^{2}\right) d x \\&#10;=\left.\left(2 x^{2}+12 x-\frac{x^{3}}{3}\right)\right|_{-2} ^{0}+\left.\left(-\frac{x^{2}}{2}+12 x-\frac{x^{3}}{3}\right)\right|_{0} ^{3} \\&#10;=\frac{40}{3}+\frac{45}{2}=\frac{215}{6}&#10;\end{array}&#10;$$&#10;&#10;\end{document}"/>
  <p:tag name="IGUANATEXSIZE" val="10"/>
  <p:tag name="IGUANATEXCURSOR" val="4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49.xml><?xml version="1.0" encoding="utf-8"?>
<p:tagLst xmlns:a="http://schemas.openxmlformats.org/drawingml/2006/main" xmlns:r="http://schemas.openxmlformats.org/officeDocument/2006/relationships" xmlns:p="http://schemas.openxmlformats.org/presentationml/2006/main">
  <p:tag name="OUTPUTDPI" val="1200"/>
  <p:tag name="ORIGINALHEIGHT" val="248.9689"/>
  <p:tag name="ORIGINALWIDTH" val="503.937"/>
  <p:tag name="LATEXADDIN" val="\documentclass{article}&#10;\usepackage{amsmath}&#10;\usepackage{mathpazo}&#10;\pagestyle{empty}&#10;\begin{document}&#10;&#10;&#10;$$&#10;\int f(x) d x&#10;$$&#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635.1707"/>
  <p:tag name="ORIGINALWIDTH" val="950.1313"/>
  <p:tag name="LATEXADDIN" val="\documentclass{article}&#10;\usepackage{amsmath}&#10;\usepackage{mathpazo}&#10;\pagestyle{empty}&#10;\begin{document}&#10;&#10;$$ \cos ^2 t + \sin ^2 t = 1 $$&#10;&#10;$$  \frac{ x^2 }{4} + \frac{y^2}{16} = 1 $$&#10;&#10;&#10;\end{document}"/>
  <p:tag name="IGUANATEXSIZE" val="10"/>
  <p:tag name="IGUANATEXCURSOR" val="17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50.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2773.153"/>
  <p:tag name="LATEXADDIN" val="\documentclass{article}&#10;\usepackage{amsmath}&#10;\usepackage{mathpazo}&#10;\pagestyle{empty}&#10;\begin{document}&#10;&#10;&#10;Area under $f(x)$ (2D) \textbf{or} mass of straight wire (1D) &#10;&#10;\end{document}"/>
  <p:tag name="IGUANATEXSIZE" val="10"/>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51.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52.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46.9066"/>
  <p:tag name="LATEXADDIN" val="\documentclass{article}&#10;\usepackage{amsmath}&#10;\usepackage{mathpazo}&#10;\pagestyle{empty}&#10;\begin{document}&#10;&#10;&#10;$$&#10;\iint_{R} f(x, y) d A&#10;$$&#10;&#10;\end{document}"/>
  <p:tag name="IGUANATEXSIZE" val="10"/>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53.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54.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2875.89"/>
  <p:tag name="LATEXADDIN" val="\documentclass{article}&#10;\usepackage{amsmath}&#10;\usepackage{mathpazo}&#10;\pagestyle{empty}&#10;\begin{document}&#10;&#10;&#10;Volume under $f(x,y)$ (3D) \textbf{or} mass of thin plate (2D)&#10;&#10;\end{document}"/>
  <p:tag name="IGUANATEXSIZE" val="10"/>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55.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927.634"/>
  <p:tag name="LATEXADDIN" val="\documentclass{article}&#10;\usepackage{amsmath}&#10;\usepackage{mathpazo}&#10;\pagestyle{empty}&#10;\begin{document}&#10;&#10;&#10;$$&#10;\iiint_{E} f(x, y, z) d V&#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56.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57.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2872.891"/>
  <p:tag name="LATEXADDIN" val="\documentclass{article}&#10;\usepackage{amsmath}&#10;\usepackage{mathpazo}&#10;\pagestyle{empty}&#10;\begin{document}&#10;&#10;&#10;Some measurement of a region under $f(x,y,z)$ (4-D) &#10;&#10;\end{document}"/>
  <p:tag name="IGUANATEXSIZE" val="10"/>
  <p:tag name="IGUANATEXCURSOR" val="1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5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425.197"/>
  <p:tag name="LATEXADDIN" val="\documentclass{article}&#10;\usepackage{amsmath}&#10;\usepackage{mathpazo}&#10;\pagestyle{empty}&#10;\begin{document}&#10;&#10;&#10;\textbf{or} mass of plate (region) with thickness (3D)&#10;&#10;\end{document}"/>
  <p:tag name="IGUANATEXSIZE" val="10"/>
  <p:tag name="IGUANATEXCURSOR" val="1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59.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848.519"/>
  <p:tag name="LATEXADDIN" val="\documentclass{article}&#10;\usepackage{amsmath}&#10;\usepackage{mathpazo}&#10;\pagestyle{empty}&#10;\begin{document}&#10;&#10;&#10;\textbf{Note:} The mass idea work only if $f(x)$, $f(x,y)$, or $f(x,y,z)$ is the mass &#10;&#10;\end{document}"/>
  <p:tag name="IGUANATEXSIZE" val="10"/>
  <p:tag name="IGUANATEXCURSOR" val="19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547.807"/>
  <p:tag name="LATEXADDIN" val="\documentclass{article}&#10;\usepackage{amsmath}&#10;\usepackage{mathpazo}&#10;\pagestyle{empty}&#10;\begin{document}&#10;&#10;$$ x = 2 \cos t \, , \, y = 4 \sin t , \, z = t $$&#10;&#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6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919.385"/>
  <p:tag name="LATEXADDIN" val="\documentclass{article}&#10;\usepackage{amsmath}&#10;\usepackage{mathpazo}&#10;\pagestyle{empty}&#10;\begin{document}&#10;&#10;&#10;density function.&#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6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739.4075"/>
  <p:tag name="LATEXADDIN" val="\documentclass{article}&#10;\usepackage{amsmath}&#10;\usepackage{mathpazo}&#10;\pagestyle{empty}&#10;\begin{document}&#10;&#10;&#10;$$&#10;A=\iint_{\mathcal{R}} 1 d A&#10;$$&#10;&#10;\end{document}"/>
  <p:tag name="IGUANATEXSIZE" val="1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6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830.1462"/>
  <p:tag name="LATEXADDIN" val="\documentclass{article}&#10;\usepackage{amsmath}&#10;\usepackage{mathpazo}&#10;\pagestyle{empty}&#10;\begin{document}&#10;&#10;&#10;$$&#10;V=\iiint_{\mathcal{W}} 1 d V&#10;$$&#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63.xml><?xml version="1.0" encoding="utf-8"?>
<p:tagLst xmlns:a="http://schemas.openxmlformats.org/drawingml/2006/main" xmlns:r="http://schemas.openxmlformats.org/officeDocument/2006/relationships" xmlns:p="http://schemas.openxmlformats.org/presentationml/2006/main">
  <p:tag name="OUTPUTDPI" val="1200"/>
  <p:tag name="ORIGINALHEIGHT" val="248.9689"/>
  <p:tag name="ORIGINALWIDTH" val="503.937"/>
  <p:tag name="LATEXADDIN" val="\documentclass{article}&#10;\usepackage{amsmath}&#10;\usepackage{mathpazo}&#10;\pagestyle{empty}&#10;\begin{document}&#10;&#10;&#10;$$&#10;\int f(x) d x&#10;$$&#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64.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65.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765.6542"/>
  <p:tag name="LATEXADDIN" val="\documentclass{article}&#10;\usepackage{amsmath}&#10;\usepackage{mathpazo}&#10;\pagestyle{empty}&#10;\begin{document}&#10;&#10;&#10;$$&#10;\iint_{\mathcal{R}} f(x, y) d A&#10;$$&#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66.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203.9745"/>
  <p:tag name="LATEXADDIN" val="\documentclass{article}&#10;\usepackage{amsmath}&#10;\usepackage{mathpazo}&#10;\pagestyle{empty}&#10;\begin{document}&#10;&#10;&#10;and&#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67.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6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962.8796"/>
  <p:tag name="LATEXADDIN" val="\documentclass{article}&#10;\usepackage{amsmath}&#10;\usepackage{mathpazo}&#10;\pagestyle{empty}&#10;\begin{document}&#10;&#10;&#10;$$&#10;V = \iiint_{\mathcal{W}} 1 d V=&#10;$$&#10;&#10;\end{document}"/>
  <p:tag name="IGUANATEXSIZE" val="10"/>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69.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1501.312"/>
  <p:tag name="LATEXADDIN" val="\documentclass{article}&#10;\usepackage{amsmath}&#10;\usepackage{mathpazo}&#10;\pagestyle{empty}&#10;\begin{document}&#10;&#10;&#10;$$&#10;\iint_{\mathcal{D}}\left(h_{2}(x, y)-h_{1}(x, y)\right) d A&#10;$$&#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760.405"/>
  <p:tag name="LATEXADDIN" val="\documentclass{article}&#10;\usepackage{amsmath}&#10;\usepackage{mathpazo}&#10;\pagestyle{empty}&#10;\begin{document}&#10;&#10;$$ t =0:   (2,0,0) $$&#10;&#10;&#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70.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136.108"/>
  <p:tag name="LATEXADDIN" val="\documentclass{article}&#10;\usepackage{amsmath}&#10;\usepackage{mathpazo}&#10;\pagestyle{empty}&#10;\begin{document}&#10;&#10;&#10;$$&#10;\text{if a} \, \, z \text {-simple region between } z=h_{1}(x, y) \text { and } z=h_{2}(x, y)&#10;$$&#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7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88.189"/>
  <p:tag name="LATEXADDIN" val="\documentclass{article}&#10;\usepackage{amsmath}&#10;\usepackage{mathpazo}&#10;\pagestyle{empty}&#10;\begin{document}&#10;&#10;&#10;example:&#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72.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898.3877"/>
  <p:tag name="LATEXADDIN" val="\documentclass{article}&#10;\usepackage{amsmath}&#10;\usepackage{mathpazo}&#10;\pagestyle{empty}&#10;\begin{document}&#10;&#10;&#10;$$&#10;= \iint_{\mathcal{D}} f(x, y) d A&#10;$$&#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73.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60.405"/>
  <p:tag name="LATEXADDIN" val="\documentclass{article}&#10;\usepackage{amsmath}&#10;\usepackage{mathpazo}&#10;\pagestyle{empty}&#10;\begin{document}&#10;&#10;&#10;$$&#10;\iint_{\mathcal{D}} f(x, y) d A&#10;$$&#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74.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7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973.3784"/>
  <p:tag name="LATEXADDIN" val="\documentclass{article}&#10;\usepackage{amsmath}&#10;\usepackage{mathpazo}&#10;\pagestyle{empty}&#10;\begin{document}&#10;&#10;&#10;$$&#10;\iiint_{\mathcal{W}} f(x, y, z) d V&#10;$$&#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76.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77.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3484.814"/>
  <p:tag name="LATEXADDIN" val="\documentclass{article}&#10;\usepackage{amsmath}&#10;\usepackage{mathpazo}&#10;\pagestyle{empty}&#10;\begin{document}&#10;&#10;\textbf{Double Integral:} $1^{st}$ step was to define '$R$' between two curves.&#10;&#10;&#10;\end{document}"/>
  <p:tag name="IGUANATEXSIZE" val="10"/>
  <p:tag name="IGUANATEXCURSOR" val="1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7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3406.074"/>
  <p:tag name="LATEXADDIN" val="\documentclass{article}&#10;\usepackage{amsmath}&#10;\usepackage{mathpazo}&#10;\pagestyle{empty}&#10;\begin{document}&#10;&#10;\textbf{Triple Integral:} $1^{st}$ step is to define '$\mathcal{W}$' between two surfaces.&#10;&#10;&#10;\end{document}"/>
  <p:tag name="IGUANATEXSIZE" val="10"/>
  <p:tag name="IGUANATEXCURSOR" val="16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7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757.4053"/>
  <p:tag name="LATEXADDIN" val="\documentclass{article}&#10;\usepackage{amsmath}&#10;\usepackage{mathpazo}&#10;\pagestyle{empty}&#10;\begin{document}&#10;&#10;&#10;$$&#10;dV = d x \, d y \, d z&#10;$$&#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876.6404"/>
  <p:tag name="LATEXADDIN" val="\documentclass{article}&#10;\usepackage{amsmath}&#10;\usepackage{mathpazo}&#10;\pagestyle{empty}&#10;\begin{document}&#10;&#10;$$ t  = \frac{\pi}{2}:  (0,4, \frac{\pi}{2} ) $$&#10;&#10;&#10;&#10;\end{document}"/>
  <p:tag name="IGUANATEXSIZE" val="10"/>
  <p:tag name="IGUANATEXCURSOR" val="14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80.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4057.743"/>
  <p:tag name="LATEXADDIN" val="\documentclass{article}&#10;\usepackage{amsmath}&#10;\usepackage{mathpazo}&#10;\pagestyle{empty}&#10;\begin{document}&#10;&#10;&#10;This allows you to deal with the \textbf{first} $\int $ and leaves $\iint_{D}$ , \textbf{BUT} '$D$' could be &#10;&#10;\end{document}"/>
  <p:tag name="IGUANATEXSIZE" val="10"/>
  <p:tag name="IGUANATEXCURSOR" val="20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8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24.334"/>
  <p:tag name="LATEXADDIN" val="\documentclass{article}&#10;\usepackage{amsmath}&#10;\usepackage{mathpazo}&#10;\pagestyle{empty}&#10;\begin{document}&#10;&#10;&#10;on an $xy$, $xz$, or $yz$ plane&#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8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17.9227"/>
  <p:tag name="LATEXADDIN" val="\documentclass{article}&#10;\usepackage{amsmath}&#10;\usepackage{mathpazo}&#10;\pagestyle{empty}&#10;\begin{document}&#10;&#10;&#10;$$&#10;dA = d x \, d y &#10;$$&#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8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973.3784"/>
  <p:tag name="LATEXADDIN" val="\documentclass{article}&#10;\usepackage{amsmath}&#10;\usepackage{mathpazo}&#10;\pagestyle{empty}&#10;\begin{document}&#10;&#10;&#10;$$&#10;\iiint_{\mathcal{W}} f(x, y, z) d V&#10;$$&#10;&#10;\end{document}"/>
  <p:tag name="IGUANATEXSIZE" val="4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84.xml><?xml version="1.0" encoding="utf-8"?>
<p:tagLst xmlns:a="http://schemas.openxmlformats.org/drawingml/2006/main" xmlns:r="http://schemas.openxmlformats.org/officeDocument/2006/relationships" xmlns:p="http://schemas.openxmlformats.org/presentationml/2006/main">
  <p:tag name="OUTPUTDPI" val="1200"/>
  <p:tag name="ORIGINALHEIGHT" val="94.48819"/>
  <p:tag name="ORIGINALWIDTH" val="130.4837"/>
  <p:tag name="LATEXADDIN" val="\documentclass{article}&#10;\usepackage{amsmath}&#10;\usepackage{mathpazo}&#10;\pagestyle{empty}&#10;\begin{document}&#10;&#10;&#10;$$\mathcal{W}$$&#10;&#10;\end{document}"/>
  <p:tag name="IGUANATEXSIZE" val="15"/>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85.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7.48779"/>
  <p:tag name="LATEXADDIN" val="\documentclass{article}&#10;\usepackage{amsmath}&#10;\usepackage{mathpazo}&#10;\pagestyle{empty}&#10;\begin{document}&#10;&#10;&#10;$$\mathcal{D}$$&#10;&#10;\end{document}"/>
  <p:tag name="IGUANATEXSIZE" val="15"/>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86.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208.4739"/>
  <p:tag name="LATEXADDIN" val="\documentclass{article}&#10;\usepackage{amsmath}&#10;\usepackage{mathpazo}&#10;\pagestyle{empty}&#10;\begin{document}&#10;&#10;&#10;$$&#10;\iint_{\mathcal{D}} &#10;$$&#10;&#10;\end{document}"/>
  <p:tag name="IGUANATEXSIZE" val="7"/>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8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08.9613"/>
  <p:tag name="LATEXADDIN" val="\documentclass{article}&#10;\usepackage{amsmath}&#10;\usepackage{mathpazo}&#10;\pagestyle{empty}&#10;\begin{document}&#10;&#10;&#10;$$&#10;\iiint_{\mathcal{W}} &#10;$$&#10;&#10;\end{document}"/>
  <p:tag name="IGUANATEXSIZE" val="7"/>
  <p:tag name="IGUANATEXCURSOR" val="1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88.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842.8947"/>
  <p:tag name="LATEXADDIN" val="\documentclass{article}&#10;\usepackage{amsmath}&#10;\usepackage{mathpazo}&#10;\pagestyle{empty}&#10;\begin{document}&#10;&#10;&#10;(Two Variables)&#10;&#10;\end{document}"/>
  <p:tag name="IGUANATEXSIZE" val="7"/>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8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83.652"/>
  <p:tag name="LATEXADDIN" val="\documentclass{article}&#10;\usepackage{amsmath}&#10;\usepackage{mathpazo}&#10;\pagestyle{empty}&#10;\begin{document}&#10;&#10;&#10;(One Variable)&#10;&#10;\end{document}"/>
  <p:tag name="IGUANATEXSIZE" val="7"/>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20.8849"/>
  <p:tag name="LATEXADDIN" val="\documentclass{article}&#10;\usepackage{amsmath}&#10;\usepackage{mathpazo}&#10;\pagestyle{empty}&#10;\begin{document}&#10;&#10;$$ t= \pi: (-2,0, \pi) $$&#10;&#10;&#10;&#10;\end{document}"/>
  <p:tag name="IGUANATEXSIZE" val="10"/>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9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619.4226"/>
  <p:tag name="LATEXADDIN" val="\documentclass{article}&#10;\usepackage{amsmath}&#10;\usepackage{mathpazo}&#10;\pagestyle{empty}&#10;\begin{document}&#10;&#10;&#10;(Constants)&#10;&#10;\end{document}"/>
  <p:tag name="IGUANATEXSIZE" val="7"/>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9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923.885"/>
  <p:tag name="LATEXADDIN" val="\documentclass{article}&#10;\usepackage{amsmath}&#10;\usepackage{mathpazo}&#10;\pagestyle{empty}&#10;\begin{document}&#10;&#10;&#10;\textbf{Note:} Here, we are paying attention to the \textbf{integral(s)} &#10;&#10;\end{document}"/>
  <p:tag name="IGUANATEXSIZE" val="7"/>
  <p:tag name="IGUANATEXCURSOR" val="17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9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538.058"/>
  <p:tag name="LATEXADDIN" val="\documentclass{article}&#10;\usepackage{amsmath}&#10;\usepackage{mathpazo}&#10;\pagestyle{empty}&#10;\begin{document}&#10;&#10;&#10;not necessarily the function.&#10;&#10;\end{document}"/>
  <p:tag name="IGUANATEXSIZE" val="7"/>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9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257.593"/>
  <p:tag name="LATEXADDIN" val="\documentclass{article}&#10;\usepackage{amsmath}&#10;\usepackage{mathpazo}&#10;\pagestyle{empty}&#10;\begin{document}&#10;&#10;&#10;and \textbf{respected regions}, &#10;&#10;\end{document}"/>
  <p:tag name="IGUANATEXSIZE" val="7"/>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9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298.838"/>
  <p:tag name="LATEXADDIN" val="\documentclass{article}&#10;\usepackage{amsmath}&#10;\usepackage{mathpazo}&#10;\pagestyle{empty}&#10;\begin{document}&#10;&#10;&#10;This is also a general rule of thumb. It can vary case by case.&#10;&#10;\end{document}"/>
  <p:tag name="IGUANATEXSIZE" val="7"/>
  <p:tag name="IGUANATEXCURSOR" val="1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9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37.158"/>
  <p:tag name="LATEXADDIN" val="\documentclass{article}&#10;\usepackage{amsmath}&#10;\usepackage{mathpazo}&#10;\pagestyle{empty}&#10;\begin{document}&#10;&#10;&#10;The variable number will depend on the problem.&#10;&#10;\end{document}"/>
  <p:tag name="IGUANATEXSIZE" val="7"/>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9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702.6621"/>
  <p:tag name="LATEXADDIN" val="\documentclass{article}&#10;\usepackage{amsmath}&#10;\usepackage{mathpazo}&#10;\pagestyle{empty}&#10;\begin{document}&#10;&#10;&#10;$$ f(x,y,z)= z $$&#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97.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332.958"/>
  <p:tag name="LATEXADDIN" val="\documentclass{article}&#10;\usepackage{amsmath}&#10;\usepackage{mathpazo}&#10;\pagestyle{empty}&#10;\begin{document}&#10;&#10;&#10;$$ \mathcal{W}: x^2 + z^2 = 4, x= 2y, y = 0, z = 0, x \ge 0 $$&#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9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462.317"/>
  <p:tag name="LATEXADDIN" val="\documentclass{article}&#10;\usepackage{amsmath}&#10;\usepackage{mathpazo}&#10;\pagestyle{empty}&#10;\begin{document}&#10;&#10;&#10;Calculate triple integral of:&#10;&#10;\end{document}"/>
  <p:tag name="IGUANATEXSIZE" val="10"/>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59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759.655"/>
  <p:tag name="LATEXADDIN" val="\documentclass{article}&#10;\usepackage{amsmath}&#10;\usepackage{mathpazo}&#10;\pagestyle{empty}&#10;\begin{document}&#10;&#10;&#10;\textbf{R-3}: z-simple,&#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2130.484"/>
  <p:tag name="LATEXADDIN" val="\documentclass{article}&#10;\usepackage{amsmath}&#10;\usepackage{mathpazo}&#10;\pagestyle{empty}&#10;\begin{document}&#10;&#10;&#10;$$\text { Show that }|\mathbf{a} \times \mathbf{b}|^{2}=|\mathbf{a}|^{2}|\mathbf{b}|^{2}-(\mathbf{a} \cdot \mathbf{b})^{2}$$&#10;&#10;\end{document}"/>
  <p:tag name="IGUANATEXSIZE" val="10"/>
  <p:tag name="IGUANATEXCURSOR" val="2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41.8823"/>
  <p:tag name="LATEXADDIN" val="\documentclass{article}&#10;\usepackage{amsmath}&#10;\usepackage{mathpazo}&#10;\pagestyle{empty}&#10;\begin{document}&#10;&#10;$$ t = 2 \pi:  (2, 0, 2 \pi) $$&#10;&#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00.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58.7177"/>
  <p:tag name="LATEXADDIN" val="\documentclass{article}&#10;\usepackage{amsmath}&#10;\usepackage{mathpazo}&#10;\pagestyle{empty}&#10;\begin{document}&#10;&#10;$$ z \&amp; y ) $$&#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0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014.248"/>
  <p:tag name="LATEXADDIN" val="\documentclass{article}&#10;\usepackage{amsmath}&#10;\usepackage{mathpazo}&#10;\pagestyle{empty}&#10;\begin{document}&#10;&#10;&#10;(x-simple is bad since we would be between two functions with variables&#10;&#10;\end{document}"/>
  <p:tag name="IGUANATEXSIZE" val="10"/>
  <p:tag name="IGUANATEXCURSOR" val="17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02.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928.3839"/>
  <p:tag name="LATEXADDIN" val="\documentclass{article}&#10;\usepackage{amsmath}&#10;\usepackage{mathpazo}&#10;\pagestyle{empty}&#10;\begin{document}&#10;&#10;&#10;$$ 0 \le z \le \sqrt{4-x^2} $$&#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03.xml><?xml version="1.0" encoding="utf-8"?>
<p:tagLst xmlns:a="http://schemas.openxmlformats.org/drawingml/2006/main" xmlns:r="http://schemas.openxmlformats.org/officeDocument/2006/relationships" xmlns:p="http://schemas.openxmlformats.org/presentationml/2006/main">
  <p:tag name="OUTPUTDPI" val="1200"/>
  <p:tag name="ORIGINALHEIGHT" val="150.7312"/>
  <p:tag name="ORIGINALWIDTH" val="1091.864"/>
  <p:tag name="LATEXADDIN" val="\documentclass{article}&#10;\usepackage{amsmath}&#10;\usepackage{mathpazo}&#10;\pagestyle{empty}&#10;\begin{document}&#10;&#10;&#10;$$,z = 0, z = \sqrt{4-x^2} $$&#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0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274.841"/>
  <p:tag name="LATEXADDIN" val="\documentclass{article}&#10;\usepackage{amsmath}&#10;\usepackage{mathpazo}&#10;\pagestyle{empty}&#10;\begin{document}&#10;&#10;&#10;$$&#10;\iint_{\mathcal{D}} \int_{z=0}^{z=\sqrt{4-x^{2}}} z \, d z d y d x&#10;$$&#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0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24.6719"/>
  <p:tag name="LATEXADDIN" val="\documentclass{article}&#10;\usepackage{amsmath}&#10;\usepackage{mathpazo}&#10;\pagestyle{empty}&#10;\begin{document}&#10;&#10;&#10;\textbf{R}: xy-plane&#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06.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680.9149"/>
  <p:tag name="LATEXADDIN" val="\documentclass{article}&#10;\usepackage{amsmath}&#10;\usepackage{mathpazo}&#10;\pagestyle{empty}&#10;\begin{document}&#10;&#10;&#10;$$, 0 \le y \le \frac{1}{2} x $$&#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0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86.4267"/>
  <p:tag name="LATEXADDIN" val="\documentclass{article}&#10;\usepackage{amsmath}&#10;\usepackage{mathpazo}&#10;\pagestyle{empty}&#10;\begin{document}&#10;&#10;&#10;$$, 0 \le x \le 2 $$&#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08.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0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78.74016"/>
  <p:tag name="LATEXADDIN" val="\documentclass{article}&#10;\usepackage{amsmath}&#10;\usepackage{mathpazo}&#10;\pagestyle{empty}&#10;\begin{document}&#10;&#10;&#10;1.&#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29.4713"/>
  <p:tag name="ORIGINALWIDTH" val="858.6427"/>
  <p:tag name="LATEXADDIN" val="\documentclass{article}&#10;\usepackage{amsmath}&#10;\usepackage{mathpazo}&#10;\pagestyle{empty}&#10;\begin{document}&#10;&#10;&#10;$$&#10;\implies \frac{x}{2} = \cos (t)&#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1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96.363"/>
  <p:tag name="LATEXADDIN" val="\documentclass{article}&#10;\usepackage{amsmath}&#10;\usepackage{mathpazo}&#10;\pagestyle{empty}&#10;\begin{document}&#10;&#10;&#10;Put in plot anything that involves x's and y's from given&#10;&#10;\end{document}"/>
  <p:tag name="IGUANATEXSIZE" val="10"/>
  <p:tag name="IGUANATEXCURSOR" val="1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1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786.277"/>
  <p:tag name="LATEXADDIN" val="\documentclass{article}&#10;\usepackage{amsmath}&#10;\usepackage{mathpazo}&#10;\pagestyle{empty}&#10;\begin{document}&#10;&#10;&#10;2. Since we're on xy-plane $z = 0$.&#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12.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1323.585"/>
  <p:tag name="LATEXADDIN" val="\documentclass{article}&#10;\usepackage{amsmath}&#10;\usepackage{mathpazo}&#10;\pagestyle{empty}&#10;\begin{document}&#10;&#10;&#10;$$x^2 + z^2 = 4 \implies x^2 = 4$$&#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13.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677.9153"/>
  <p:tag name="LATEXADDIN" val="\documentclass{article}&#10;\usepackage{amsmath}&#10;\usepackage{mathpazo}&#10;\pagestyle{empty}&#10;\begin{document}&#10;&#10;&#10;$$\implies x = \pm 2 $$&#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14.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520.4349"/>
  <p:tag name="LATEXADDIN" val="\documentclass{article}&#10;\usepackage{amsmath}&#10;\usepackage{mathpazo}&#10;\pagestyle{empty}&#10;\begin{document}&#10;&#10;&#10;But $x \ge 0 $&#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15.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2707.911"/>
  <p:tag name="LATEXADDIN" val="\documentclass{article}&#10;\usepackage{amsmath}&#10;\usepackage{mathpazo}&#10;\pagestyle{empty}&#10;\begin{document}&#10;&#10;&#10;Integrate in $dy$ first $\uparrow$ since lower function is y = 0&#10;&#10;\end{document}"/>
  <p:tag name="IGUANATEXSIZE" val="10"/>
  <p:tag name="IGUANATEXCURSOR" val="16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16.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83.98952"/>
  <p:tag name="LATEXADDIN" val="\documentclass{article}&#10;\usepackage{amsmath}&#10;\usepackage{mathpazo}&#10;\pagestyle{empty}&#10;\begin{document}&#10;&#10;&#10;3.&#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17.xml><?xml version="1.0" encoding="utf-8"?>
<p:tagLst xmlns:a="http://schemas.openxmlformats.org/drawingml/2006/main" xmlns:r="http://schemas.openxmlformats.org/officeDocument/2006/relationships" xmlns:p="http://schemas.openxmlformats.org/presentationml/2006/main">
  <p:tag name="OUTPUTDPI" val="1200"/>
  <p:tag name="ORIGINALHEIGHT" val="332.2085"/>
  <p:tag name="ORIGINALWIDTH" val="3538.058"/>
  <p:tag name="LATEXADDIN" val="\documentclass{article}&#10;\usepackage{amsmath}&#10;\usepackage{mathpazo}&#10;\pagestyle{empty}&#10;\begin{document}&#10;&#10;&#10;$$&#10;\int_{x=0}^{x=2} \int_{y=0}^{y=\frac{1}{2} x} \int_{z=0}^{z=\sqrt{4-x^{2}}} z \, d z d y d x = \int_{0}^{2} \int_{0}^{\frac{1}{2} x}\left(\frac{-x^{2}+4}{2}\right) d y d x = 1&#10;$$&#10;&#10;\end{document}"/>
  <p:tag name="IGUANATEXSIZE" val="8"/>
  <p:tag name="IGUANATEXCURSOR" val="28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1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36.37"/>
  <p:tag name="LATEXADDIN" val="\documentclass{article}&#10;\usepackage{amsmath}&#10;\usepackage{mathpazo}&#10;\pagestyle{empty}&#10;\begin{document}&#10;&#10;&#10;Notice we have upper and lower bounds that explicitly &#10;&#10;\end{document}"/>
  <p:tag name="IGUANATEXSIZE" val="10"/>
  <p:tag name="IGUANATEXCURSOR" val="1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1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314.211"/>
  <p:tag name="LATEXADDIN" val="\documentclass{article}&#10;\usepackage{amsmath}&#10;\usepackage{mathpazo}&#10;\pagestyle{empty}&#10;\begin{document}&#10;&#10;&#10; us which variable we are integrating with.&#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29.4713"/>
  <p:tag name="ORIGINALWIDTH" val="840.6449"/>
  <p:tag name="LATEXADDIN" val="\documentclass{article}&#10;\usepackage{amsmath}&#10;\usepackage{mathpazo}&#10;\pagestyle{empty}&#10;\begin{document}&#10;&#10;&#10;$$&#10;\implies \frac{y}{4} = \sin (t)&#10;$$&#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20.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91.7135"/>
  <p:tag name="LATEXADDIN" val="\documentclass{article}&#10;\usepackage{amsmath}&#10;\usepackage{mathpazo}&#10;\pagestyle{empty}&#10;\begin{document}&#10;&#10;&#10;show&#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2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099.737"/>
  <p:tag name="LATEXADDIN" val="\documentclass{article}&#10;\usepackage{amsmath}&#10;\usepackage{mathpazo}&#10;\pagestyle{empty}&#10;\begin{document}&#10;&#10;&#10;When integrating in a coordinate plane, try to stay between 'two functions'.&#10;&#10;\end{document}"/>
  <p:tag name="IGUANATEXSIZE" val="7"/>
  <p:tag name="IGUANATEXCURSOR" val="18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2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074.241"/>
  <p:tag name="LATEXADDIN" val="\documentclass{article}&#10;\usepackage{amsmath}&#10;\usepackage{mathpazo}&#10;\pagestyle{empty}&#10;\begin{document}&#10;&#10;&#10;Do not switch between two functions.&#10;&#10;\end{document}"/>
  <p:tag name="IGUANATEXSIZE" val="7"/>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2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25.2343"/>
  <p:tag name="LATEXADDIN" val="\documentclass{article}&#10;\usepackage{amsmath}&#10;\usepackage{mathpazo}&#10;\pagestyle{empty}&#10;\begin{document}&#10;&#10;&#10;$$ dy$$&#10;&#10;\end{document}"/>
  <p:tag name="IGUANATEXSIZE" val="5"/>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2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26.7342"/>
  <p:tag name="LATEXADDIN" val="\documentclass{article}&#10;\usepackage{amsmath}&#10;\usepackage{mathpazo}&#10;\pagestyle{empty}&#10;\begin{document}&#10;&#10;&#10;$$ dx$$&#10;&#10;\end{document}"/>
  <p:tag name="IGUANATEXSIZE" val="5"/>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2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079.49"/>
  <p:tag name="LATEXADDIN" val="\documentclass{article}&#10;\usepackage{amsmath}&#10;\usepackage{mathpazo}&#10;\pagestyle{empty}&#10;\begin{document}&#10;&#10;&#10;$$ \mathcal{W}: x = 4 - y^2, x+z =4, x= 0, z = 0$$&#10;&#10;\end{document}"/>
  <p:tag name="IGUANATEXSIZE" val="10"/>
  <p:tag name="IGUANATEXCURSOR" val="15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26.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47.619"/>
  <p:tag name="LATEXADDIN" val="\documentclass{article}&#10;\usepackage{amsmath}&#10;\usepackage{mathpazo}&#10;\pagestyle{empty}&#10;\begin{document}&#10;&#10;Find the volume of&#10;&#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2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759.655"/>
  <p:tag name="LATEXADDIN" val="\documentclass{article}&#10;\usepackage{amsmath}&#10;\usepackage{mathpazo}&#10;\pagestyle{empty}&#10;\begin{document}&#10;&#10;&#10;\textbf{R-3}: z-simple,&#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28.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742.4072"/>
  <p:tag name="LATEXADDIN" val="\documentclass{article}&#10;\usepackage{amsmath}&#10;\usepackage{mathpazo}&#10;\pagestyle{empty}&#10;\begin{document}&#10;&#10;&#10;$$ 0 \le z \le 4-x $$&#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2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906.6367"/>
  <p:tag name="LATEXADDIN" val="\documentclass{article}&#10;\usepackage{amsmath}&#10;\usepackage{mathpazo}&#10;\pagestyle{empty}&#10;\begin{document}&#10;&#10;&#10;$$,z = 0, z = 4-x $$&#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3934.008"/>
  <p:tag name="LATEXADDIN" val="\documentclass{article}&#10;\usepackage{amsmath}&#10;\usepackage{mathpazo}&#10;\pagestyle{empty}&#10;\begin{document}&#10;&#10;$$\text { Convert the point }(-1,1,-\sqrt{2}) \\ \text { from Cartesian to spherical coordinates. }$$&#10;&#10;&#10;&#10;\end{document}"/>
  <p:tag name="IGUANATEXSIZE" val="10"/>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3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24.6719"/>
  <p:tag name="LATEXADDIN" val="\documentclass{article}&#10;\usepackage{amsmath}&#10;\usepackage{mathpazo}&#10;\pagestyle{empty}&#10;\begin{document}&#10;&#10;&#10;\textbf{R}: xy-plane&#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31.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851.1436"/>
  <p:tag name="LATEXADDIN" val="\documentclass{article}&#10;\usepackage{amsmath}&#10;\usepackage{mathpazo}&#10;\pagestyle{empty}&#10;\begin{document}&#10;&#10;&#10;$$, 0 \le x \le 4- y^2 $$&#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32.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86.9141"/>
  <p:tag name="LATEXADDIN" val="\documentclass{article}&#10;\usepackage{amsmath}&#10;\usepackage{mathpazo}&#10;\pagestyle{empty}&#10;\begin{document}&#10;&#10;&#10;$$, -2 \le y \le 2 $$&#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33.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3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014.248"/>
  <p:tag name="LATEXADDIN" val="\documentclass{article}&#10;\usepackage{amsmath}&#10;\usepackage{mathpazo}&#10;\pagestyle{empty}&#10;\begin{document}&#10;&#10;&#10;(x-simple is bad since we would be between two functions with variables&#10;&#10;\end{document}"/>
  <p:tag name="IGUANATEXSIZE" val="10"/>
  <p:tag name="IGUANATEXCURSOR" val="17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35.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58.7177"/>
  <p:tag name="LATEXADDIN" val="\documentclass{article}&#10;\usepackage{amsmath}&#10;\usepackage{mathpazo}&#10;\pagestyle{empty}&#10;\begin{document}&#10;&#10;$$ z \&amp; y ) $$&#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36.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3216.348"/>
  <p:tag name="LATEXADDIN" val="\documentclass{article}&#10;\usepackage{amsmath}&#10;\usepackage{mathpazo}&#10;\pagestyle{empty}&#10;\begin{document}&#10;&#10;&#10;$$&#10;\int_{y=-2}^{y=2} \int_{x=0}^{x=4-y^{2}} \int_{z=0}^{z=4-x} 1 d z d x d y = \int_{-2}^{2} \int_{0}^{4-y^{2}}(-x+4) d x d y&#10;$$&#10;&#10;\end{document}"/>
  <p:tag name="IGUANATEXSIZE" val="9"/>
  <p:tag name="IGUANATEXCURSOR" val="2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37.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132.358"/>
  <p:tag name="LATEXADDIN" val="\documentclass{article}&#10;\usepackage{amsmath}&#10;\usepackage{mathpazo}&#10;\pagestyle{empty}&#10;\begin{document}&#10;&#10;&#10;$$&#10;\iint_{\mathcal{D}} \int_{z=0}^{z=4-x} 1 d z d x d y&#10;$$&#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3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96.363"/>
  <p:tag name="LATEXADDIN" val="\documentclass{article}&#10;\usepackage{amsmath}&#10;\usepackage{mathpazo}&#10;\pagestyle{empty}&#10;\begin{document}&#10;&#10;&#10;Put in plot anything that involves x's and y's from given&#10;&#10;\end{document}"/>
  <p:tag name="IGUANATEXSIZE" val="10"/>
  <p:tag name="IGUANATEXCURSOR" val="1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3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78.74016"/>
  <p:tag name="LATEXADDIN" val="\documentclass{article}&#10;\usepackage{amsmath}&#10;\usepackage{mathpazo}&#10;\pagestyle{empty}&#10;\begin{document}&#10;&#10;&#10;1.&#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891.6385"/>
  <p:tag name="ORIGINALWIDTH" val="3943.757"/>
  <p:tag name="LATEXADDIN" val="\documentclass{article}&#10;\usepackage{amsmath}&#10;\usepackage{mathpazo}&#10;\pagestyle{empty}&#10;\begin{document}&#10;&#10;&#10;$$\rho=\sqrt{x^{2}+y^{2}+z^{2}}=\sqrt{1+1+2}=2$$&#10;&#10;$$z=\rho \cos \phi \quad \Rightarrow \quad \cos \phi=\frac{z}{\rho}=\frac{-\sqrt{2}}{2} \quad \Rightarrow \quad \phi=\cos ^{-1}\left(\frac{-\sqrt{2}}{2}\right)=\frac{3 \pi}{4}$$&#10;\end{document}"/>
  <p:tag name="IGUANATEXSIZE" val="10"/>
  <p:tag name="IGUANATEXCURSOR" val="2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4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943.757"/>
  <p:tag name="LATEXADDIN" val="\documentclass{article}&#10;\usepackage{amsmath}&#10;\usepackage{mathpazo}&#10;\pagestyle{empty}&#10;\begin{document}&#10;&#10;&#10;2. Since we're on xy-plane $z = 0$. However, little info. is derived from it.&#10;&#10;\end{document}"/>
  <p:tag name="IGUANATEXSIZE" val="10"/>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4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839.145"/>
  <p:tag name="LATEXADDIN" val="\documentclass{article}&#10;\usepackage{amsmath}&#10;\usepackage{mathpazo}&#10;\pagestyle{empty}&#10;\begin{document}&#10;&#10;&#10;3. Find intersection between $x$ and $y$, given the info.&#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4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61.6797"/>
  <p:tag name="LATEXADDIN" val="\documentclass{article}&#10;\usepackage{amsmath}&#10;\usepackage{mathpazo}&#10;\pagestyle{empty}&#10;\begin{document}&#10;&#10;&#10;$$x= 4 - y^2 $$&#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4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56.4305"/>
  <p:tag name="LATEXADDIN" val="\documentclass{article}&#10;\usepackage{amsmath}&#10;\usepackage{mathpazo}&#10;\pagestyle{empty}&#10;\begin{document}&#10;&#10;&#10;$$0= 4 - y^2 $$&#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4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605.1743"/>
  <p:tag name="LATEXADDIN" val="\documentclass{article}&#10;\usepackage{amsmath}&#10;\usepackage{mathpazo}&#10;\pagestyle{empty}&#10;\begin{document}&#10;&#10;&#10;since $x = 0$&#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45.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46.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47.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401.1998"/>
  <p:tag name="LATEXADDIN" val="\documentclass{article}&#10;\usepackage{amsmath}&#10;\usepackage{mathpazo}&#10;\pagestyle{empty}&#10;\begin{document}&#10;&#10;&#10;$$y = \pm 2 $$&#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48.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2802.4"/>
  <p:tag name="LATEXADDIN" val="\documentclass{article}&#10;\usepackage{amsmath}&#10;\usepackage{mathpazo}&#10;\pagestyle{empty}&#10;\begin{document}&#10;&#10;&#10;4. Integrate in $dx$ first so we do not switch between &#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49.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779.1526"/>
  <p:tag name="LATEXADDIN" val="\documentclass{article}&#10;\usepackage{amsmath}&#10;\usepackage{mathpazo}&#10;\pagestyle{empty}&#10;\begin{document}&#10;&#10;&#10;two functions.&#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407.1991"/>
  <p:tag name="ORIGINALWIDTH" val="3539.557"/>
  <p:tag name="LATEXADDIN" val="\documentclass{article}&#10;\usepackage{amsmath}&#10;\usepackage{mathpazo}&#10;\pagestyle{empty}&#10;\begin{document}&#10;&#10;$$\sin \theta=\frac{y}{\rho \sin \varphi}=\frac{1}{2\left(\frac{\sqrt{2}}{2}\right)}=\frac{1}{\sqrt{2}}=\frac{\sqrt{2}}{2} \quad \Rightarrow \quad \theta=\frac{\pi}{4} \text { or } \theta=\frac{3 \pi}{4}$$&#10;&#10;&#10;&#10;\end{document}"/>
  <p:tag name="IGUANATEXSIZE" val="10"/>
  <p:tag name="IGUANATEXCURSOR" val="3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50.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26.7342"/>
  <p:tag name="LATEXADDIN" val="\documentclass{article}&#10;\usepackage{amsmath}&#10;\usepackage{mathpazo}&#10;\pagestyle{empty}&#10;\begin{document}&#10;&#10;&#10;$$ dx$$&#10;&#10;\end{document}"/>
  <p:tag name="IGUANATEXSIZE" val="5"/>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5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25.2343"/>
  <p:tag name="LATEXADDIN" val="\documentclass{article}&#10;\usepackage{amsmath}&#10;\usepackage{mathpazo}&#10;\pagestyle{empty}&#10;\begin{document}&#10;&#10;&#10;$$ dy$$&#10;&#10;\end{document}"/>
  <p:tag name="IGUANATEXSIZE" val="5"/>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5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32.2085"/>
  <p:tag name="LATEXADDIN" val="\documentclass{article}&#10;\usepackage{amsmath}&#10;\usepackage{mathpazo}&#10;\pagestyle{empty}&#10;\begin{document}&#10;&#10;&#10;$$&#10;= \frac{128}{5}&#10;$$&#10;&#10;\end{document}"/>
  <p:tag name="IGUANATEXSIZE" val="9"/>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5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158.98"/>
  <p:tag name="LATEXADDIN" val="\documentclass{article}&#10;\usepackage{amsmath}&#10;\usepackage{mathpazo}&#10;\pagestyle{empty}&#10;\begin{document}&#10;&#10;&#10;We want to stay between two functions &#10;&#10;\end{document}"/>
  <p:tag name="IGUANATEXSIZE" val="10"/>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5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842.8947"/>
  <p:tag name="LATEXADDIN" val="\documentclass{article}&#10;\usepackage{amsmath}&#10;\usepackage{mathpazo}&#10;\pagestyle{empty}&#10;\begin{document}&#10;&#10;&#10;the whole time.&#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55.xml><?xml version="1.0" encoding="utf-8"?>
<p:tagLst xmlns:a="http://schemas.openxmlformats.org/drawingml/2006/main" xmlns:r="http://schemas.openxmlformats.org/officeDocument/2006/relationships" xmlns:p="http://schemas.openxmlformats.org/presentationml/2006/main">
  <p:tag name="OUTPUTDPI" val="1200"/>
  <p:tag name="ORIGINALHEIGHT" val="172.4784"/>
  <p:tag name="ORIGINALWIDTH" val="673.4158"/>
  <p:tag name="LATEXADDIN" val="\documentclass{article}&#10;\usepackage{amsmath}&#10;\usepackage{mathpazo}&#10;\pagestyle{empty}&#10;\begin{document}&#10;&#10;&#10;$$z=(1-x)^{\frac{1}{2}}$$&#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56.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88.7139"/>
  <p:tag name="LATEXADDIN" val="\documentclass{article}&#10;\usepackage{amsmath}&#10;\usepackage{mathpazo}&#10;\pagestyle{empty}&#10;\begin{document}&#10;&#10;&#10;$$z=0$$&#10;&#10;\end{document}"/>
  <p:tag name="IGUANATEXSIZE" val="10"/>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5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95.4631"/>
  <p:tag name="LATEXADDIN" val="\documentclass{article}&#10;\usepackage{amsmath}&#10;\usepackage{mathpazo}&#10;\pagestyle{empty}&#10;\begin{document}&#10;&#10;$$ x = 0 $$&#10;&#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5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14.2107"/>
  <p:tag name="LATEXADDIN" val="\documentclass{article}&#10;\usepackage{amsmath}&#10;\usepackage{mathpazo}&#10;\pagestyle{empty}&#10;\begin{document}&#10;&#10;&#10;$$x = \frac{1}{2} $$&#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59.xml><?xml version="1.0" encoding="utf-8"?>
<p:tagLst xmlns:a="http://schemas.openxmlformats.org/drawingml/2006/main" xmlns:r="http://schemas.openxmlformats.org/officeDocument/2006/relationships" xmlns:p="http://schemas.openxmlformats.org/presentationml/2006/main">
  <p:tag name="OUTPUTDPI" val="1200"/>
  <p:tag name="ORIGINALHEIGHT" val="332.2085"/>
  <p:tag name="ORIGINALWIDTH" val="1749.531"/>
  <p:tag name="LATEXADDIN" val="\documentclass{article}&#10;\usepackage{amsmath}&#10;\usepackage{mathpazo}&#10;\pagestyle{empty}&#10;\begin{document}&#10;&#10;&#10;$$&#10;\int_{x=0}^{x=\frac{1}{2}} \int_{z=0}^{z=\sqrt{1-x}} \int_{y=0}^{y=4-z} 1 d y d z d x&#10;$$&#10;&#10;\end{document}"/>
  <p:tag name="IGUANATEXSIZE" val="10"/>
  <p:tag name="IGUANATEXCURSOR" val="19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324.334"/>
  <p:tag name="LATEXADDIN" val="\documentclass{article}&#10;\usepackage{amsmath}&#10;\usepackage{mathpazo}&#10;\pagestyle{empty}&#10;\begin{document}&#10;&#10;$$\text { The spherical coordinates of this point are then }\left(2, \frac{3 \pi}{4}, \frac{3 \pi}{4}\right)$$&#10;&#10;\end{document}"/>
  <p:tag name="IGUANATEXSIZE" val="10"/>
  <p:tag name="IGUANATEXCURSOR" val="21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6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735.658"/>
  <p:tag name="LATEXADDIN" val="\documentclass{article}&#10;\usepackage{amsmath}&#10;\usepackage{mathpazo}&#10;\pagestyle{empty}&#10;\begin{document}&#10;&#10;&#10;\textbf{R-3}: y-simple&#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6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17.9227"/>
  <p:tag name="LATEXADDIN" val="\documentclass{article}&#10;\usepackage{amsmath}&#10;\usepackage{mathpazo}&#10;\pagestyle{empty}&#10;\begin{document}&#10;&#10;&#10;\textbf{R}: xz-plane&#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62.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127.109"/>
  <p:tag name="LATEXADDIN" val="\documentclass{article}&#10;\usepackage{amsmath}&#10;\usepackage{mathpazo}&#10;\pagestyle{empty}&#10;\begin{document}&#10;&#10;&#10;$$&#10;\iint_{\mathcal{D}} \int_{y=0}^{y=4-z} 1 d y d z d x&#10;$$&#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6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2863.892"/>
  <p:tag name="LATEXADDIN" val="\documentclass{article}&#10;\usepackage{amsmath}&#10;\usepackage{mathpazo}&#10;\pagestyle{empty}&#10;\begin{document}&#10;&#10;&#10;$$ \mathcal{W}: x = 0, x = \frac{1}{2}, z = 0, z = \sqrt{1-x}, y = 0, y = 4 - z$$&#10;&#10;\end{document}"/>
  <p:tag name="IGUANATEXSIZE" val="9"/>
  <p:tag name="IGUANATEXCURSOR" val="18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64.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65.xml><?xml version="1.0" encoding="utf-8"?>
<p:tagLst xmlns:a="http://schemas.openxmlformats.org/drawingml/2006/main" xmlns:r="http://schemas.openxmlformats.org/officeDocument/2006/relationships" xmlns:p="http://schemas.openxmlformats.org/presentationml/2006/main">
  <p:tag name="OUTPUTDPI" val="1200"/>
  <p:tag name="ORIGINALHEIGHT" val="284.9644"/>
  <p:tag name="ORIGINALWIDTH" val="1214.098"/>
  <p:tag name="LATEXADDIN" val="\documentclass{article}&#10;\usepackage{amsmath}&#10;\usepackage{mathpazo}&#10;\pagestyle{empty}&#10;\begin{document}&#10;&#10;&#10;$$&#10;= \frac{119}{48}-\frac{2 \sqrt{2}}{3} \approx 1.536&#10;$$&#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6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61.567"/>
  <p:tag name="LATEXADDIN" val="\documentclass{article}&#10;\usepackage{amsmath}&#10;\usepackage{mathpazo}&#10;\pagestyle{empty}&#10;\begin{document}&#10;&#10;&#10;$$&#10;=\int_{0}^{\frac{1}{2}} \int_{0}^{\sqrt{1-x}}(-z+4) d z d x&#10;$$&#10;&#10;\end{document}"/>
  <p:tag name="IGUANATEXSIZE" val="10"/>
  <p:tag name="IGUANATEXCURSOR" val="16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67.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26.7342"/>
  <p:tag name="LATEXADDIN" val="\documentclass{article}&#10;\usepackage{amsmath}&#10;\usepackage{mathpazo}&#10;\pagestyle{empty}&#10;\begin{document}&#10;&#10;&#10;$$ dx$$&#10;&#10;\end{document}"/>
  <p:tag name="IGUANATEXSIZE" val="7"/>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68.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15.4856"/>
  <p:tag name="LATEXADDIN" val="\documentclass{article}&#10;\usepackage{amsmath}&#10;\usepackage{mathpazo}&#10;\pagestyle{empty}&#10;\begin{document}&#10;&#10;&#10;$$ dz$$&#10;&#10;\end{document}"/>
  <p:tag name="IGUANATEXSIZE" val="7"/>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69.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26.7342"/>
  <p:tag name="LATEXADDIN" val="\documentclass{article}&#10;\usepackage{amsmath}&#10;\usepackage{mathpazo}&#10;\pagestyle{empty}&#10;\begin{document}&#10;&#10;&#10;$$ dx$$&#10;&#10;\end{document}"/>
  <p:tag name="IGUANATEXSIZE" val="7"/>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45.369"/>
  <p:tag name="ORIGINALWIDTH" val="4613.423"/>
  <p:tag name="LATEXADDIN" val="\documentclass{article}&#10;\usepackage{amsmath}&#10;\usepackage{mathpazo}&#10;\pagestyle{empty}&#10;\begin{document}&#10;&#10;&#10;A point has rectangular coordinates $(x, y, z)$ and spherical coordinates $\left(2, \frac{8 \pi}{7}, \frac{2 \pi}{9}\right) .$ \\&#10;&#10;Find the spherical coordinates of the point with rectangular coordinates $(x, y,-z)$. \\&#10;&#10;Enter your answer in the form $(\rho, \theta, \phi),$ where $\rho&gt;0,0 \leq \theta&lt;2 \pi,$ and $0 \leq \phi \leq \pi$&#10;&#10;\end{document}"/>
  <p:tag name="IGUANATEXSIZE" val="9"/>
  <p:tag name="IGUANATEXCURSOR" val="3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70.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2131.983"/>
  <p:tag name="LATEXADDIN" val="\documentclass{article}&#10;\usepackage{amsmath}&#10;\usepackage{mathpazo}&#10;\pagestyle{empty}&#10;\begin{document}&#10;&#10;&#10;$dx$ makes us switch functions between:&#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71.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2228.721"/>
  <p:tag name="LATEXADDIN" val="\documentclass{article}&#10;\usepackage{amsmath}&#10;\usepackage{mathpazo}&#10;\pagestyle{empty}&#10;\begin{document}&#10;&#10;&#10;$dz$ makes us stay between two functions:&#10;\end{document}"/>
  <p:tag name="IGUANATEXSIZE" val="10"/>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72.xml><?xml version="1.0" encoding="utf-8"?>
<p:tagLst xmlns:a="http://schemas.openxmlformats.org/drawingml/2006/main" xmlns:r="http://schemas.openxmlformats.org/officeDocument/2006/relationships" xmlns:p="http://schemas.openxmlformats.org/presentationml/2006/main">
  <p:tag name="OUTPUTDPI" val="1200"/>
  <p:tag name="ORIGINALHEIGHT" val="68.24149"/>
  <p:tag name="ORIGINALWIDTH" val="115.4856"/>
  <p:tag name="LATEXADDIN" val="\documentclass{article}&#10;\usepackage{amsmath}&#10;\usepackage{mathpazo}&#10;\pagestyle{empty}&#10;\begin{document}&#10;&#10;&#10;$$\rightarrow$$&#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73.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61.49228"/>
  <p:tag name="LATEXADDIN" val="\documentclass{article}&#10;\usepackage{amsmath}&#10;\usepackage{mathpazo}&#10;\pagestyle{empty}&#10;\begin{document}&#10;&#10;&#10;$$\uparrow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74.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1362.58"/>
  <p:tag name="LATEXADDIN" val="\documentclass{article}&#10;\usepackage{amsmath}&#10;\usepackage{mathpazo}&#10;\pagestyle{empty}&#10;\begin{document}&#10;&#10;&#10;Thus integrate in $dz$ first.&#10;&#10;\end{document}"/>
  <p:tag name="IGUANATEXSIZE" val="10"/>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7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26.7342"/>
  <p:tag name="LATEXADDIN" val="\documentclass{article}&#10;\usepackage{amsmath}&#10;\usepackage{mathpazo}&#10;\pagestyle{empty}&#10;\begin{document}&#10;&#10;&#10;$$ dx$$&#10;&#10;\end{document}"/>
  <p:tag name="IGUANATEXSIZE" val="7"/>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76.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15.4856"/>
  <p:tag name="LATEXADDIN" val="\documentclass{article}&#10;\usepackage{amsmath}&#10;\usepackage{mathpazo}&#10;\pagestyle{empty}&#10;\begin{document}&#10;&#10;&#10;$$ dz$$&#10;&#10;\end{document}"/>
  <p:tag name="IGUANATEXSIZE" val="7"/>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77.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26.7342"/>
  <p:tag name="LATEXADDIN" val="\documentclass{article}&#10;\usepackage{amsmath}&#10;\usepackage{mathpazo}&#10;\pagestyle{empty}&#10;\begin{document}&#10;&#10;&#10;$$ dx$$&#10;&#10;\end{document}"/>
  <p:tag name="IGUANATEXSIZE" val="7"/>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78.xml><?xml version="1.0" encoding="utf-8"?>
<p:tagLst xmlns:a="http://schemas.openxmlformats.org/drawingml/2006/main" xmlns:r="http://schemas.openxmlformats.org/officeDocument/2006/relationships" xmlns:p="http://schemas.openxmlformats.org/presentationml/2006/main">
  <p:tag name="OUTPUTDPI" val="1200"/>
  <p:tag name="ORIGINALHEIGHT" val="61.49228"/>
  <p:tag name="ORIGINALWIDTH" val="59.99252"/>
  <p:tag name="LATEXADDIN" val="\documentclass{article}&#10;\usepackage{amsmath}&#10;\usepackage{mathpazo}&#10;\pagestyle{empty}&#10;\begin{document}&#10;&#10;&#10;$$ x$$&#10;&#10;\end{document}"/>
  <p:tag name="IGUANATEXSIZE" val="10"/>
  <p:tag name="IGUANATEXCURSOR" val="11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79.xml><?xml version="1.0" encoding="utf-8"?>
<p:tagLst xmlns:a="http://schemas.openxmlformats.org/drawingml/2006/main" xmlns:r="http://schemas.openxmlformats.org/officeDocument/2006/relationships" xmlns:p="http://schemas.openxmlformats.org/presentationml/2006/main">
  <p:tag name="OUTPUTDPI" val="1200"/>
  <p:tag name="ORIGINALHEIGHT" val="61.49228"/>
  <p:tag name="ORIGINALWIDTH" val="52.49347"/>
  <p:tag name="LATEXADDIN" val="\documentclass{article}&#10;\usepackage{amsmath}&#10;\usepackage{mathpazo}&#10;\pagestyle{empty}&#10;\begin{document}&#10;&#10;&#10;$$ z$$&#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045.369"/>
  <p:tag name="ORIGINALWIDTH" val="4613.423"/>
  <p:tag name="LATEXADDIN" val="\documentclass{article}&#10;\usepackage{amsmath}&#10;\usepackage{mathpazo}&#10;\pagestyle{empty}&#10;\begin{document}&#10;&#10;&#10;A point has rectangular coordinates $(x, y, z)$ and spherical coordinates $\left(2, \frac{8 \pi}{7}, \frac{2 \pi}{9}\right) .$ \\&#10;&#10;Find the spherical coordinates of the point with rectangular coordinates $(x, y,-z)$. \\&#10;&#10;Enter your answer in the form $(\rho, \theta, \phi),$ where $\rho&gt;0,0 \leq \theta&lt;2 \pi,$ and $0 \leq \phi \leq \pi$&#10;&#10;\end{document}"/>
  <p:tag name="IGUANATEXSIZE" val="9"/>
  <p:tag name="IGUANATEXCURSOR" val="3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80.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61.49228"/>
  <p:tag name="LATEXADDIN" val="\documentclass{article}&#10;\usepackage{amsmath}&#10;\usepackage{mathpazo}&#10;\pagestyle{empty}&#10;\begin{document}&#10;&#10;&#10;$$\uparrow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81.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61.49228"/>
  <p:tag name="LATEXADDIN" val="\documentclass{article}&#10;\usepackage{amsmath}&#10;\usepackage{mathpazo}&#10;\pagestyle{empty}&#10;\begin{document}&#10;&#10;&#10;$$\uparrow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82.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554.1807"/>
  <p:tag name="LATEXADDIN" val="\documentclass{article}&#10;\usepackage{amsmath}&#10;\usepackage{mathpazo}&#10;\pagestyle{empty}&#10;\begin{document}&#10;&#10;&#10;$$&#10;x=1-z^{2}&#10;$$&#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8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84.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85.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8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87.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8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8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476.1905"/>
  <p:tag name="ORIGINALWIDTH" val="1004.874"/>
  <p:tag name="LATEXADDIN" val="\documentclass{article}&#10;\usepackage{amsmath}&#10;\usepackage{mathpazo}&#10;\pagestyle{empty}&#10;\begin{document}&#10;&#10;$$\begin{array}{l}&#10;x=\rho \sin \frac{2 \pi}{9} \cos \frac{8 \pi}{7} \\&#10;y=\rho \sin \frac{2 \pi}{9} \sin \frac{8 \pi}{7} \\&#10;z=\rho \cos \frac{2 \pi}{9}&#10;\end{array}$$&#10;&#10;&#10;\end{document}"/>
  <p:tag name="IGUANATEXSIZE" val="10"/>
  <p:tag name="IGUANATEXCURSOR" val="2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9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4.24449"/>
  <p:tag name="LATEXADDIN" val="\documentclass{article}&#10;\usepackage{amsmath}&#10;\usepackage{mathpazo}&#10;\pagestyle{empty}&#10;\begin{document}&#10;&#10;&#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91.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5.74425"/>
  <p:tag name="LATEXADDIN" val="\documentclass{article}&#10;\usepackage{amsmath}&#10;\usepackage{mathpazo}&#10;\pagestyle{empty}&#10;\begin{document}&#10;&#10;&#10;1&#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9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56.99291"/>
  <p:tag name="LATEXADDIN" val="\documentclass{article}&#10;\usepackage{amsmath}&#10;\usepackage{mathpazo}&#10;\pagestyle{empty}&#10;\begin{document}&#10;&#10;&#10;2&#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93.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6.24299"/>
  <p:tag name="LATEXADDIN" val="\documentclass{article}&#10;\usepackage{amsmath}&#10;\usepackage{mathpazo}&#10;\pagestyle{empty}&#10;\begin{document}&#10;&#10;&#10;3&#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94.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59.2426"/>
  <p:tag name="LATEXADDIN" val="\documentclass{article}&#10;\usepackage{amsmath}&#10;\usepackage{mathpazo}&#10;\pagestyle{empty}&#10;\begin{document}&#10;&#10;&#10;4&#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95.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4.74315"/>
  <p:tag name="LATEXADDIN" val="\documentclass{article}&#10;\usepackage{amsmath}&#10;\usepackage{mathpazo}&#10;\pagestyle{empty}&#10;\begin{document}&#10;&#10;&#10;8&#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9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56.99291"/>
  <p:tag name="LATEXADDIN" val="\documentclass{article}&#10;\usepackage{amsmath}&#10;\usepackage{mathpazo}&#10;\pagestyle{empty}&#10;\begin{document}&#10;&#10;&#10;7&#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9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4.74315"/>
  <p:tag name="LATEXADDIN" val="\documentclass{article}&#10;\usepackage{amsmath}&#10;\usepackage{mathpazo}&#10;\pagestyle{empty}&#10;\begin{document}&#10;&#10;&#10;6&#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98.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6.24299"/>
  <p:tag name="LATEXADDIN" val="\documentclass{article}&#10;\usepackage{amsmath}&#10;\usepackage{mathpazo}&#10;\pagestyle{empty}&#10;\begin{document}&#10;&#10;&#10;5&#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69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68.991"/>
  <p:tag name="LATEXADDIN" val="\documentclass{article}&#10;\usepackage{amsmath}&#10;\usepackage{mathpazo}&#10;\pagestyle{empty}&#10;\begin{document}&#10;&#10;&#10;Match the integrals with their graphs. &#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91.864"/>
  <p:tag name="LATEXADDIN" val="\documentclass{article}&#10;\usepackage{amsmath}&#10;\usepackage{mathpazo}&#10;\pagestyle{empty}&#10;\begin{document}&#10;&#10;$$|\mathbf{a} \times \mathbf{b}|=|\mathbf{a}||\mathbf{b}| \sin \theta$$&#10;&#10;&#10;\end{document}"/>
  <p:tag name="IGUANATEXSIZE" val="10"/>
  <p:tag name="IGUANATEXCURSOR" val="10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713.9108"/>
  <p:tag name="LATEXADDIN" val="\documentclass{article}&#10;\usepackage{amsmath}&#10;\usepackage{mathpazo}&#10;\pagestyle{empty}&#10;\begin{document}&#10;&#10;$$\text { We have that }$$&#10;&#10;&#10;\end{document}"/>
  <p:tag name="IGUANATEXSIZE" val="10"/>
  <p:tag name="IGUANATEXCURSOR" val="1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0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5.74425"/>
  <p:tag name="LATEXADDIN" val="\documentclass{article}&#10;\usepackage{amsmath}&#10;\usepackage{mathpazo}&#10;\pagestyle{empty}&#10;\begin{document}&#10;&#10;&#10;1&#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01.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56.99291"/>
  <p:tag name="LATEXADDIN" val="\documentclass{article}&#10;\usepackage{amsmath}&#10;\usepackage{mathpazo}&#10;\pagestyle{empty}&#10;\begin{document}&#10;&#10;&#10;2&#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02.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6.24299"/>
  <p:tag name="LATEXADDIN" val="\documentclass{article}&#10;\usepackage{amsmath}&#10;\usepackage{mathpazo}&#10;\pagestyle{empty}&#10;\begin{document}&#10;&#10;&#10;3&#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03.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59.2426"/>
  <p:tag name="LATEXADDIN" val="\documentclass{article}&#10;\usepackage{amsmath}&#10;\usepackage{mathpazo}&#10;\pagestyle{empty}&#10;\begin{document}&#10;&#10;&#10;4&#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0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4.74315"/>
  <p:tag name="LATEXADDIN" val="\documentclass{article}&#10;\usepackage{amsmath}&#10;\usepackage{mathpazo}&#10;\pagestyle{empty}&#10;\begin{document}&#10;&#10;&#10;8&#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05.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56.99291"/>
  <p:tag name="LATEXADDIN" val="\documentclass{article}&#10;\usepackage{amsmath}&#10;\usepackage{mathpazo}&#10;\pagestyle{empty}&#10;\begin{document}&#10;&#10;&#10;7&#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06.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4.74315"/>
  <p:tag name="LATEXADDIN" val="\documentclass{article}&#10;\usepackage{amsmath}&#10;\usepackage{mathpazo}&#10;\pagestyle{empty}&#10;\begin{document}&#10;&#10;&#10;6&#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0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6.24299"/>
  <p:tag name="LATEXADDIN" val="\documentclass{article}&#10;\usepackage{amsmath}&#10;\usepackage{mathpazo}&#10;\pagestyle{empty}&#10;\begin{document}&#10;&#10;&#10;5&#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0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68.991"/>
  <p:tag name="LATEXADDIN" val="\documentclass{article}&#10;\usepackage{amsmath}&#10;\usepackage{mathpazo}&#10;\pagestyle{empty}&#10;\begin{document}&#10;&#10;&#10;Match the integrals with their graphs. &#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0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5.74425"/>
  <p:tag name="LATEXADDIN" val="\documentclass{article}&#10;\usepackage{amsmath}&#10;\usepackage{mathpazo}&#10;\pagestyle{empty}&#10;\begin{document}&#10;&#10;&#10;1&#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476.9404"/>
  <p:tag name="ORIGINALWIDTH" val="1966.254"/>
  <p:tag name="LATEXADDIN" val="\documentclass{article}&#10;\usepackage{amsmath}&#10;\usepackage{mathpazo}&#10;\pagestyle{empty}&#10;\begin{document}&#10;&#10;$$\begin{array}{c}&#10;\rho \sin \frac{7 \pi}{9} \cos \frac{8 \pi}{7}=\rho \sin \frac{2 \pi}{9} \cos \frac{8 \pi}{7}=x \\&#10;\rho \sin \frac{7 \pi}{9} \sin \frac{8 \pi}{7}=\rho \sin \frac{2 \pi}{9} \sin \frac{8 \pi}{7}=y \\&#10;\rho \cos \frac{7 \pi}{9}=-\rho \cos \frac{2 \pi}{9}=-z&#10;\end{array}$$&#10;&#10;&#10;\end{document}"/>
  <p:tag name="IGUANATEXSIZE" val="10"/>
  <p:tag name="IGUANATEXCURSOR" val="38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10.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56.99291"/>
  <p:tag name="LATEXADDIN" val="\documentclass{article}&#10;\usepackage{amsmath}&#10;\usepackage{mathpazo}&#10;\pagestyle{empty}&#10;\begin{document}&#10;&#10;&#10;2&#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11.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6.24299"/>
  <p:tag name="LATEXADDIN" val="\documentclass{article}&#10;\usepackage{amsmath}&#10;\usepackage{mathpazo}&#10;\pagestyle{empty}&#10;\begin{document}&#10;&#10;&#10;3&#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1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59.2426"/>
  <p:tag name="LATEXADDIN" val="\documentclass{article}&#10;\usepackage{amsmath}&#10;\usepackage{mathpazo}&#10;\pagestyle{empty}&#10;\begin{document}&#10;&#10;&#10;4&#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13.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6.24299"/>
  <p:tag name="LATEXADDIN" val="\documentclass{article}&#10;\usepackage{amsmath}&#10;\usepackage{mathpazo}&#10;\pagestyle{empty}&#10;\begin{document}&#10;&#10;&#10;5&#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1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4.74315"/>
  <p:tag name="LATEXADDIN" val="\documentclass{article}&#10;\usepackage{amsmath}&#10;\usepackage{mathpazo}&#10;\pagestyle{empty}&#10;\begin{document}&#10;&#10;&#10;6&#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15.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56.99291"/>
  <p:tag name="LATEXADDIN" val="\documentclass{article}&#10;\usepackage{amsmath}&#10;\usepackage{mathpazo}&#10;\pagestyle{empty}&#10;\begin{document}&#10;&#10;&#10;7&#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16.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54.74315"/>
  <p:tag name="LATEXADDIN" val="\documentclass{article}&#10;\usepackage{amsmath}&#10;\usepackage{mathpazo}&#10;\pagestyle{empty}&#10;\begin{document}&#10;&#10;&#10;8&#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17.xml><?xml version="1.0" encoding="utf-8"?>
<p:tagLst xmlns:a="http://schemas.openxmlformats.org/drawingml/2006/main" xmlns:r="http://schemas.openxmlformats.org/officeDocument/2006/relationships" xmlns:p="http://schemas.openxmlformats.org/presentationml/2006/main">
  <p:tag name="OUTPUTDPI" val="1200"/>
  <p:tag name="ORIGINALHEIGHT" val="463.442"/>
  <p:tag name="ORIGINALWIDTH" val="563.9295"/>
  <p:tag name="LATEXADDIN" val="\documentclass{article}&#10;\usepackage{amsmath}&#10;\usepackage{mathpazo}&#10;\pagestyle{empty}&#10;\begin{document}&#10;&#10;\begin{align*}x &amp; = r\cos \theta \\ y &amp; = r\sin \theta \\ z &amp; = z\end{align*}&#10;&#10;&#10;\end{document}"/>
  <p:tag name="IGUANATEXSIZE" val="20"/>
  <p:tag name="IGUANATEXCURSOR" val="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18.xml><?xml version="1.0" encoding="utf-8"?>
<p:tagLst xmlns:a="http://schemas.openxmlformats.org/drawingml/2006/main" xmlns:r="http://schemas.openxmlformats.org/officeDocument/2006/relationships" xmlns:p="http://schemas.openxmlformats.org/presentationml/2006/main">
  <p:tag name="OUTPUTDPI" val="1200"/>
  <p:tag name="ORIGINALHEIGHT" val="707.1616"/>
  <p:tag name="ORIGINALWIDTH" val="940.3824"/>
  <p:tag name="LATEXADDIN" val="\documentclass{article}&#10;\usepackage{amsmath}&#10;\usepackage{mathpazo}&#10;\pagestyle{empty}&#10;\begin{document}&#10;&#10;\begin{align*}x &amp; = \rho \sin \phi \cos \theta \\ y &amp; = \rho \sin \phi \sin \theta \\ z &amp; = \rho \cos \phi \\ {\rho ^2} &amp; = {x^2} + {y^2} + {z^2} \end{align*}&#10;&#10;&#10;\end{document}"/>
  <p:tag name="IGUANATEXSIZE" val="10"/>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19.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62.4297"/>
  <p:tag name="LATEXADDIN" val="\documentclass{article}&#10;\usepackage{amsmath}&#10;\usepackage{mathpazo}&#10;\pagestyle{empty}&#10;\begin{document}&#10;&#10;\begin{align*} r &amp; = \rho \sin \phi \end{align*}&#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5313.835"/>
  <p:tag name="LATEXADDIN" val="\documentclass{article}&#10;\usepackage{amsmath}&#10;\usepackage{mathpazo}&#10;\pagestyle{empty}&#10;\begin{document}&#10;&#10;$$\text { We want to negate the } z \text { -coordinate. We can accomplish this by replacing } \frac{2 \pi}{9} \text { with } \pi-\frac{2 \pi}{9}=\frac{7 \pi}{9}$$&#10;&#10;&#10;\end{document}"/>
  <p:tag name="IGUANATEXSIZE" val="7"/>
  <p:tag name="IGUANATEXCURSOR" val="2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2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562.4297"/>
  <p:tag name="LATEXADDIN" val="\documentclass{article}&#10;\usepackage{amsmath}&#10;\usepackage{mathpazo}&#10;\pagestyle{empty}&#10;\begin{document}&#10;&#10;\begin{align*}x &amp; = r\cos \theta \end{align*}&#10;&#10;&#10;\end{document}"/>
  <p:tag name="IGUANATEXSIZE" val="2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21.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9313"/>
  <p:tag name="LATEXADDIN" val="\documentclass{article}&#10;\usepackage{amsmath}&#10;\usepackage{mathpazo}&#10;\pagestyle{empty}&#10;\begin{document}&#10;&#10;\begin{align*} y &amp; = r\sin \theta \end{align*}&#10;&#10;&#10;\end{document}"/>
  <p:tag name="IGUANATEXSIZE" val="2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22.xml><?xml version="1.0" encoding="utf-8"?>
<p:tagLst xmlns:a="http://schemas.openxmlformats.org/drawingml/2006/main" xmlns:r="http://schemas.openxmlformats.org/officeDocument/2006/relationships" xmlns:p="http://schemas.openxmlformats.org/presentationml/2006/main">
  <p:tag name="OUTPUTDPI" val="1200"/>
  <p:tag name="ORIGINALHEIGHT" val="505.4369"/>
  <p:tag name="ORIGINALWIDTH" val="788.1515"/>
  <p:tag name="LATEXADDIN" val="\documentclass{article}&#10;\usepackage{amsmath}&#10;\usepackage{mathpazo}&#10;\pagestyle{empty}&#10;\begin{document}&#10;&#10;\begin{align*}&#10;r &amp; = \sqrt {{x^2} + {y^2}} \hspace{0.5in} \\ \theta &amp; = {\tan ^{ - 1}}\left( {\frac{y}{x}} \right)&#10;\end{align*}&#10;\end{document}"/>
  <p:tag name="IGUANATEXSIZE" val="10"/>
  <p:tag name="IGUANATEXCURSOR" val="1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23.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88.48898"/>
  <p:tag name="LATEXADDIN" val="\documentclass{article}&#10;\usepackage{amsmath}&#10;\usepackage{mathpazo}&#10;\pagestyle{empty}&#10;\begin{document}&#10;&#10;&#10;\&amp;&#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24.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2753.656"/>
  <p:tag name="LATEXADDIN" val="\documentclass{article}&#10;\usepackage{amsmath}&#10;\usepackage{mathpazo}&#10;\pagestyle{empty}&#10;\begin{document}&#10;&#10;&#10;$$&#10;\iint_{\mathcal{D}} f(x, y) d A=\int_{\theta_{1}}^{\theta_{2}} \int_{r=r_{1}(\theta)}^{r_{2}(\theta)} f(r \cos \theta, r \sin \theta) r d r d \theta&#10;$$&#10;&#10;\end{document}"/>
  <p:tag name="IGUANATEXSIZE" val="8"/>
  <p:tag name="IGUANATEXCURSOR" val="2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25.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2534.683"/>
  <p:tag name="LATEXADDIN" val="\documentclass{article}&#10;\usepackage{amsmath}&#10;\usepackage{mathpazo}&#10;\pagestyle{empty}&#10;\begin{document}&#10;&#10;&#10;$$&#10;\int_{\theta_{1}}^{\theta_{2}} \int_{r=r_{1}(\theta)}^{r_{2}(\theta)} \int_{z=z_{1}(r, \theta)}^{z_{2}(r, \theta)} f(r \cos \theta, r \sin \theta, z) r d z d r d \theta&#10;$$&#10;&#10;\end{document}"/>
  <p:tag name="IGUANATEXSIZE" val="8"/>
  <p:tag name="IGUANATEXCURSOR" val="27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26.xml><?xml version="1.0" encoding="utf-8"?>
<p:tagLst xmlns:a="http://schemas.openxmlformats.org/drawingml/2006/main" xmlns:r="http://schemas.openxmlformats.org/officeDocument/2006/relationships" xmlns:p="http://schemas.openxmlformats.org/presentationml/2006/main">
  <p:tag name="OUTPUTDPI" val="1200"/>
  <p:tag name="ORIGINALHEIGHT" val="317.9602"/>
  <p:tag name="ORIGINALWIDTH" val="3805.024"/>
  <p:tag name="LATEXADDIN" val="\documentclass{article}&#10;\usepackage{amsmath}&#10;\usepackage{mathpazo}&#10;\pagestyle{empty}&#10;\begin{document}&#10;&#10;&#10;$$&#10;\int_{\theta_{1}}^{\theta_{2}} \int_{\phi=\phi_{1}}^{\phi_{2}} \int_{\rho=\rho_{1}(\theta, \phi)}^{\rho_{2}(\theta, \phi)} f(\rho \sin \phi \cos \theta, \rho \sin \phi \sin \theta, \rho \cos \phi) \rho^{2} \sin \phi \, d \rho \, d \phi \, d \theta&#10;$$&#10;&#10;\end{document}"/>
  <p:tag name="IGUANATEXSIZE" val="5.5"/>
  <p:tag name="IGUANATEXCURSOR" val="34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27.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1163.854"/>
  <p:tag name="LATEXADDIN" val="\documentclass{article}&#10;\usepackage{amsmath}&#10;\usepackage{mathpazo}&#10;\pagestyle{empty}&#10;\begin{document}&#10;&#10;&#10;$$&#10;d A=r \,d r \, d \theta \quad \text{(Polar)}&#10;$$&#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28.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1631.796"/>
  <p:tag name="LATEXADDIN" val="\documentclass{article}&#10;\usepackage{amsmath}&#10;\usepackage{mathpazo}&#10;\pagestyle{empty}&#10;\begin{document}&#10;&#10;&#10;$$&#10;d V=r \, d z \, d r \, d \theta \quad \text{(Cylindrical)}&#10;$$&#10;&#10;\end{document}"/>
  <p:tag name="IGUANATEXSIZE" val="10"/>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29.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1905.512"/>
  <p:tag name="LATEXADDIN" val="\documentclass{article}&#10;\usepackage{amsmath}&#10;\usepackage{mathpazo}&#10;\pagestyle{empty}&#10;\begin{document}&#10;&#10;&#10;$$&#10;d V=\rho^{2} \sin \phi \, d \rho \, d \phi \, d \theta \quad \text{(Spherical)}&#10;$$&#10;&#10;\end{document}"/>
  <p:tag name="IGUANATEXSIZE" val="10"/>
  <p:tag name="IGUANATEXCURSOR" val="15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229.096"/>
  <p:tag name="LATEXADDIN" val="\documentclass{article}&#10;\usepackage{amsmath}&#10;\usepackage{mathpazo}&#10;\pagestyle{empty}&#10;\begin{document}&#10;&#10;&#10;$$\text { Thus, the spherical coordinates of }(x, y, z) \text { are }\left(2, \frac{8 \pi}{7}, \frac{7 \pi}{9}\right)$$&#10;&#10;\end{document}"/>
  <p:tag name="IGUANATEXSIZE" val="10"/>
  <p:tag name="IGUANATEXCURSOR" val="2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30.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659.1675"/>
  <p:tag name="LATEXADDIN" val="\documentclass{article}&#10;\usepackage{amsmath}&#10;\usepackage{mathpazo}&#10;\pagestyle{empty}&#10;\begin{document}&#10;&#10;&#10;$$&#10;r^2 = x^2 + y^2 &#10;$$&#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31.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940.3824"/>
  <p:tag name="LATEXADDIN" val="\documentclass{article}&#10;\usepackage{amsmath}&#10;\usepackage{mathpazo}&#10;\pagestyle{empty}&#10;\begin{document}&#10;&#10;&#10;$$&#10;\rho ^2 = x^2 + y^2 + z^2 &#10;$$&#10;&#10;\end{document}"/>
  <p:tag name="IGUANATEXSIZE" val="10"/>
  <p:tag name="IGUANATEXCURSOR" val="1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3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651.6685"/>
  <p:tag name="LATEXADDIN" val="\documentclass{article}&#10;\usepackage{amsmath}&#10;\usepackage{mathpazo}&#10;\pagestyle{empty}&#10;\begin{document}&#10;&#10;$$&#10;\rho ^2 = r^2 + z^2 &#10;$$&#10;&#10;\end{document}"/>
  <p:tag name="IGUANATEXSIZE" val="10"/>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3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515.561"/>
  <p:tag name="LATEXADDIN" val="\documentclass{article}&#10;\usepackage{amsmath}&#10;\usepackage{mathpazo}&#10;\pagestyle{empty}&#10;\begin{document}&#10;&#10;&#10;$$&#10;–x^2 – y^2 = - (x^2 + y^2 ) = -r^2&#10;$$&#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34.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968.504"/>
  <p:tag name="LATEXADDIN" val="\documentclass{article}&#10;\usepackage{amsmath}&#10;\usepackage{mathpazo}&#10;\pagestyle{empty}&#10;\begin{document}&#10;&#10;&#10;$$&#10;–x^2 – y^2 – z^2 = - (x^2 + y^2 + z^2) = - \rho ^2 &#10;$$&#10;&#10;\end{document}"/>
  <p:tag name="IGUANATEXSIZE" val="10"/>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35.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1163.854"/>
  <p:tag name="LATEXADDIN" val="\documentclass{article}&#10;\usepackage{amsmath}&#10;\usepackage{mathpazo}&#10;\pagestyle{empty}&#10;\begin{document}&#10;&#10;&#10;$$&#10;d A=r \,d r \, d \theta \quad \text{(Polar)}&#10;$$&#10;&#10;\end{document}"/>
  <p:tag name="IGUANATEXSIZE" val="8"/>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36.xml><?xml version="1.0" encoding="utf-8"?>
<p:tagLst xmlns:a="http://schemas.openxmlformats.org/drawingml/2006/main" xmlns:r="http://schemas.openxmlformats.org/officeDocument/2006/relationships" xmlns:p="http://schemas.openxmlformats.org/presentationml/2006/main">
  <p:tag name="OUTPUTDPI" val="1200"/>
  <p:tag name="ORIGINALHEIGHT" val="248.9689"/>
  <p:tag name="ORIGINALWIDTH" val="830.8961"/>
  <p:tag name="LATEXADDIN" val="\documentclass{article}&#10;\usepackage{amsmath}&#10;\usepackage{mathpazo}&#10;\pagestyle{empty}&#10;\begin{document}&#10;&#10;&#10;$$&#10;\iint f(r, \theta) r d r d \theta&#10;$$&#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37.xml><?xml version="1.0" encoding="utf-8"?>
<p:tagLst xmlns:a="http://schemas.openxmlformats.org/drawingml/2006/main" xmlns:r="http://schemas.openxmlformats.org/officeDocument/2006/relationships" xmlns:p="http://schemas.openxmlformats.org/presentationml/2006/main">
  <p:tag name="OUTPUTDPI" val="1200"/>
  <p:tag name="ORIGINALHEIGHT" val="94.48819"/>
  <p:tag name="ORIGINALWIDTH" val="807.649"/>
  <p:tag name="LATEXADDIN" val="\documentclass{article}&#10;\usepackage{amsmath}&#10;\usepackage{mathpazo}&#10;\pagestyle{empty}&#10;\begin{document}&#10;&#10;&#10;$$&#10;\Delta A \approx \triangle r \cdot r \Delta \theta&#10;$$&#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38.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665.9167"/>
  <p:tag name="LATEXADDIN" val="\documentclass{article}&#10;\usepackage{amsmath}&#10;\usepackage{mathpazo}&#10;\pagestyle{empty}&#10;\begin{document}&#10;&#10;&#10;$$&#10;d A=r \,d r \, d \theta $$&#10;&#10;\end{document}"/>
  <p:tag name="IGUANATEXSIZE" val="10"/>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39.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556.805"/>
  <p:tag name="LATEXADDIN" val="\documentclass{article}&#10;\usepackage{amsmath}&#10;\usepackage{mathpazo}&#10;\pagestyle{empty}&#10;\begin{document}&#10;&#10;$$\text{Recall:} \, \cos (\pi-x)=-\cos x$$&#10;&#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40.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3794.526"/>
  <p:tag name="LATEXADDIN" val="\documentclass{article}&#10;\usepackage{amsmath}&#10;\usepackage{mathpazo}&#10;\pagestyle{empty}&#10;\begin{document}&#10;&#10;&#10;Find volume below $z = \frac{y^2}{x^2 + y^2},$ above xy plane and between cylinders &#10;&#10;\end{document}"/>
  <p:tag name="IGUANATEXSIZE" val="10"/>
  <p:tag name="IGUANATEXCURSOR" val="18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41.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1522.31"/>
  <p:tag name="LATEXADDIN" val="\documentclass{article}&#10;\usepackage{amsmath}&#10;\usepackage{mathpazo}&#10;\pagestyle{empty}&#10;\begin{document}&#10;&#10;&#10;$x^2 + y^2 = 1$ and $x^2 +y^2 = 2$&#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42.xml><?xml version="1.0" encoding="utf-8"?>
<p:tagLst xmlns:a="http://schemas.openxmlformats.org/drawingml/2006/main" xmlns:r="http://schemas.openxmlformats.org/officeDocument/2006/relationships" xmlns:p="http://schemas.openxmlformats.org/presentationml/2006/main">
  <p:tag name="OUTPUTDPI" val="1200"/>
  <p:tag name="ORIGINALHEIGHT" val="191.976"/>
  <p:tag name="ORIGINALWIDTH" val="2011.249"/>
  <p:tag name="LATEXADDIN" val="\documentclass{article}&#10;\usepackage{amsmath}&#10;\usepackage{mathpazo}&#10;\pagestyle{empty}&#10;\begin{document}&#10;&#10;&#10;Change the function: $\frac{r^2 \sin ^2 \theta }{r^2} = \sin ^2 \theta$&#10;&#10;\end{document}"/>
  <p:tag name="IGUANATEXSIZE" val="10"/>
  <p:tag name="IGUANATEXCURSOR" val="17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4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252.344"/>
  <p:tag name="LATEXADDIN" val="\documentclass{article}&#10;\usepackage{amsmath}&#10;\usepackage{mathpazo}&#10;\pagestyle{empty}&#10;\begin{document}&#10;&#10;&#10;$$&#10;x^2 + y^2 = 1 \implies r = 1&#10;$$&#10;&#10;\end{document}"/>
  <p:tag name="IGUANATEXSIZE" val="10"/>
  <p:tag name="IGUANATEXCURSOR" val="1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44.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1449.569"/>
  <p:tag name="LATEXADDIN" val="\documentclass{article}&#10;\usepackage{amsmath}&#10;\usepackage{mathpazo}&#10;\pagestyle{empty}&#10;\begin{document}&#10;&#10;&#10;$$&#10;, \, x^2 + y^2 = 2 \implies r = \sqrt{2}&#10;$$&#10;&#10;\end{document}"/>
  <p:tag name="IGUANATEXSIZE" val="10"/>
  <p:tag name="IGUANATEXCURSOR" val="1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4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923.1346"/>
  <p:tag name="LATEXADDIN" val="\documentclass{article}&#10;\usepackage{amsmath}&#10;\usepackage{mathpazo}&#10;\pagestyle{empty}&#10;\begin{document}&#10;&#10;Find the bounds:&#10;&#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4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920.1349"/>
  <p:tag name="LATEXADDIN" val="\documentclass{article}&#10;\usepackage{amsmath}&#10;\usepackage{mathpazo}&#10;\pagestyle{empty}&#10;\begin{document}&#10;&#10;&#10;Draw the region:&#10;&#10;\end{document}"/>
  <p:tag name="IGUANATEXSIZE" val="10"/>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4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619.4226"/>
  <p:tag name="LATEXADDIN" val="\documentclass{article}&#10;\usepackage{amsmath}&#10;\usepackage{mathpazo}&#10;\pagestyle{empty}&#10;\begin{document}&#10;&#10;&#10;$$&#10;0 \le \theta \le 2\pi&#10;$$&#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48.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683.9145"/>
  <p:tag name="LATEXADDIN" val="\documentclass{article}&#10;\usepackage{amsmath}&#10;\usepackage{mathpazo}&#10;\pagestyle{empty}&#10;\begin{document}&#10;&#10;&#10;$$&#10;,1 \le r \le \sqrt{2}&#10;$$&#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49.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2162.729"/>
  <p:tag name="LATEXADDIN" val="\documentclass{article}&#10;\usepackage{amsmath}&#10;\usepackage{mathpazo}&#10;\pagestyle{empty}&#10;\begin{document}&#10;&#10;&#10;$$&#10;= \int_{0}^{2 \pi} \int_{1}^{\sqrt{2}} \sin ^{2}(\theta) \, r d r d\theta =\frac{\pi}{2} \approx 1.5708&#10;$$&#10;&#10;\end{document}"/>
  <p:tag name="IGUANATEXSIZE" val="10"/>
  <p:tag name="IGUANATEXCURSOR" val="1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96.6254"/>
  <p:tag name="LATEXADDIN" val="\documentclass{article}&#10;\usepackage{amsmath}&#10;\usepackage{mathpazo}&#10;\pagestyle{empty}&#10;\begin{document}&#10;&#10;$$\sin (\pi-x)=\sin x$$&#10;&#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50.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773.528"/>
  <p:tag name="LATEXADDIN" val="\documentclass{article}&#10;\usepackage{amsmath}&#10;\usepackage{mathpazo}&#10;\pagestyle{empty}&#10;\begin{document}&#10;&#10;&#10;$$&#10;V = \iint _{\mathcal{D}} z \, dA = \iint _{\mathcal{D}} \frac{y^2}{x^2 + y^2} \, dA&#10;$$&#10;&#10;\end{document}"/>
  <p:tag name="IGUANATEXSIZE" val="10"/>
  <p:tag name="IGUANATEXCURSOR" val="134"/>
  <p:tag name="TRANSPARENCY" val="True"/>
  <p:tag name="FILENAME" val=""/>
  <p:tag name="LATEXENGINEID" val="0"/>
  <p:tag name="TEMPFOLDER" val="C:\Users\dohkl\Desktop\AEW Folder\"/>
  <p:tag name="LATEXFORMHEIGHT" val="306"/>
  <p:tag name="LATEXFORMWIDTH" val="384"/>
  <p:tag name="LATEXFORMWRAP" val="True"/>
  <p:tag name="BITMAPVECTOR" val="0"/>
</p:tagLst>
</file>

<file path=ppt/tags/tag751.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2997.375"/>
  <p:tag name="LATEXADDIN" val="\documentclass{article}&#10;\usepackage{amsmath}&#10;\usepackage{mathpazo}&#10;\pagestyle{empty}&#10;\begin{document}&#10;&#10;&#10;$$&#10;\text{Find the value of: } \, \mathcal{I} = \int_{y=-1}^{1} \int_{x=0}^{\sqrt{1-y^{2}}} \frac{1}{1+x^{2}+y^{2}} d x d y&#10;$$&#10;&#10;\end{document}"/>
  <p:tag name="IGUANATEXSIZE" val="10"/>
  <p:tag name="IGUANATEXCURSOR" val="1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52.xml><?xml version="1.0" encoding="utf-8"?>
<p:tagLst xmlns:a="http://schemas.openxmlformats.org/drawingml/2006/main" xmlns:r="http://schemas.openxmlformats.org/officeDocument/2006/relationships" xmlns:p="http://schemas.openxmlformats.org/presentationml/2006/main">
  <p:tag name="OUTPUTDPI" val="1200"/>
  <p:tag name="ORIGINALHEIGHT" val="196.4754"/>
  <p:tag name="ORIGINALWIDTH" val="2009.749"/>
  <p:tag name="LATEXADDIN" val="\documentclass{article}&#10;\usepackage{amsmath}&#10;\usepackage{mathpazo}&#10;\pagestyle{empty}&#10;\begin{document}&#10;&#10;&#10;Change the function: $\frac{1}{1+x^{2}+y^{2}} = \frac{1}{1+r^2}$&#10;&#10;\end{document}"/>
  <p:tag name="IGUANATEXSIZE" val="10"/>
  <p:tag name="IGUANATEXCURSOR" val="15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5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923.1346"/>
  <p:tag name="LATEXADDIN" val="\documentclass{article}&#10;\usepackage{amsmath}&#10;\usepackage{mathpazo}&#10;\pagestyle{empty}&#10;\begin{document}&#10;&#10;Find the bounds:&#10;&#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54.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007.124"/>
  <p:tag name="LATEXADDIN" val="\documentclass{article}&#10;\usepackage{amsmath}&#10;\usepackage{mathpazo}&#10;\pagestyle{empty}&#10;\begin{document}&#10;&#10;&#10;$$&#10;x = 0, x = \sqrt{1-y^2} \implies x^2 + y^2 = 1 \implies r = 1, r = 0&#10;$$&#10;&#10;\end{document}"/>
  <p:tag name="IGUANATEXSIZE" val="10"/>
  <p:tag name="IGUANATEXCURSOR" val="17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5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920.1349"/>
  <p:tag name="LATEXADDIN" val="\documentclass{article}&#10;\usepackage{amsmath}&#10;\usepackage{mathpazo}&#10;\pagestyle{empty}&#10;\begin{document}&#10;&#10;&#10;Draw the region:&#10;&#10;\end{document}"/>
  <p:tag name="IGUANATEXSIZE" val="10"/>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56.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726.6591"/>
  <p:tag name="LATEXADDIN" val="\documentclass{article}&#10;\usepackage{amsmath}&#10;\usepackage{mathpazo}&#10;\pagestyle{empty}&#10;\begin{document}&#10;&#10;&#10;$$&#10;- \frac{\pi}{2} \le \theta \le \frac{\pi}{2}&#10;$$&#10;&#10;\end{document}"/>
  <p:tag name="IGUANATEXSIZE" val="10"/>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5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62.4297"/>
  <p:tag name="LATEXADDIN" val="\documentclass{article}&#10;\usepackage{amsmath}&#10;\usepackage{mathpazo}&#10;\pagestyle{empty}&#10;\begin{document}&#10;&#10;&#10;$$&#10;,0 \le r \le 1&#10;$$&#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58.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2313.461"/>
  <p:tag name="LATEXADDIN" val="\documentclass{article}&#10;\usepackage{amsmath}&#10;\usepackage{mathpazo}&#10;\pagestyle{empty}&#10;\begin{document}&#10;&#10;$$&#10;y = 1 = r \sin \theta \implies \sin \theta = 1 \implies \theta = \frac{\pi}{2}&#10;$$&#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59.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2625.422"/>
  <p:tag name="LATEXADDIN" val="\documentclass{article}&#10;\usepackage{amsmath}&#10;\usepackage{mathpazo}&#10;\pagestyle{empty}&#10;\begin{document}&#10;&#10;$$&#10;y = - 1 = r \sin \theta \implies \sin \theta = -1 \implies \theta = - \frac{\pi}{2}&#10;$$&#10;&#10;\end{document}"/>
  <p:tag name="IGUANATEXSIZE" val="10"/>
  <p:tag name="IGUANATEXCURSOR" val="17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88.48898"/>
  <p:tag name="LATEXADDIN" val="\documentclass{article}&#10;\usepackage{amsmath}&#10;\usepackage{mathpazo}&#10;\pagestyle{empty}&#10;\begin{document}&#10;&#10;\&amp;&#10;&#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6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473.941"/>
  <p:tag name="LATEXADDIN" val="\documentclass{article}&#10;\usepackage{amsmath}&#10;\usepackage{mathpazo}&#10;\pagestyle{empty}&#10;\begin{document}&#10;&#10;&#10;\textbf{Note:} we cannot multiply by $2$ then integrate &#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6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96.4"/>
  <p:tag name="LATEXADDIN" val="\documentclass{article}&#10;\usepackage{amsmath}&#10;\usepackage{mathpazo}&#10;\pagestyle{empty}&#10;\begin{document}&#10;&#10;&#10;since we don't know if the function is symmetrical.&#10;&#10;\end{document}"/>
  <p:tag name="IGUANATEXSIZE" val="10"/>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62.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558.68"/>
  <p:tag name="LATEXADDIN" val="\documentclass{article}&#10;\usepackage{amsmath}&#10;\usepackage{mathpazo}&#10;\pagestyle{empty}&#10;\begin{document}&#10;&#10;&#10;\textbf{Note:} We cannot use $\frac{3\pi}{2}$ to $\frac{\pi}{2}$ since we must go&#10;&#10;\end{document}"/>
  <p:tag name="IGUANATEXSIZE" val="10"/>
  <p:tag name="IGUANATEXCURSOR" val="18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6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462.692"/>
  <p:tag name="LATEXADDIN" val="\documentclass{article}&#10;\usepackage{amsmath}&#10;\usepackage{mathpazo}&#10;\pagestyle{empty}&#10;\begin{document}&#10;&#10;&#10;counterclockwise so in the positive direction.&#10;&#10;\end{document}"/>
  <p:tag name="IGUANATEXSIZE" val="10"/>
  <p:tag name="IGUANATEXCURSOR" val="15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64.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2529.434"/>
  <p:tag name="LATEXADDIN" val="\documentclass{article}&#10;\usepackage{amsmath}&#10;\usepackage{mathpazo}&#10;\pagestyle{empty}&#10;\begin{document}&#10;&#10;&#10;$$&#10;\mathcal{I} = \int_{-\frac{\pi}{2}}^{\frac{\pi}{2}} \int_{0}^{1} \frac{1}{1+r^2} \, r d r d\theta =\frac{\pi}{2} \ln (2) \approx 1.08879&#10;$$&#10;&#10;\end{document}"/>
  <p:tag name="IGUANATEXSIZE" val="11"/>
  <p:tag name="IGUANATEXCURSOR" val="2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6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585.302"/>
  <p:tag name="LATEXADDIN" val="\documentclass{article}&#10;\usepackage{amsmath}&#10;\usepackage{mathpazo}&#10;\pagestyle{empty}&#10;\begin{document}&#10;&#10;&#10;Find the area of $\mathcal{R}$ where '$\mathcal{R}$' is the region bounded by $r = 3 \cos \theta$&#10;&#10;\end{document}"/>
  <p:tag name="IGUANATEXSIZE" val="10"/>
  <p:tag name="IGUANATEXCURSOR" val="19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66.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3811.024"/>
  <p:tag name="LATEXADDIN" val="\documentclass{article}&#10;\usepackage{amsmath}&#10;\usepackage{mathpazo}&#10;\pagestyle{empty}&#10;\begin{document}&#10;&#10;&#10;Change the function: $r = 3 \cos \theta  \implies r^2 = 3r \cos \theta \implies r^2 = 3x \implies$&#10;&#10;\end{document}"/>
  <p:tag name="IGUANATEXSIZE" val="10"/>
  <p:tag name="IGUANATEXCURSOR" val="20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67.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3460.067"/>
  <p:tag name="LATEXADDIN" val="\documentclass{article}&#10;\usepackage{amsmath}&#10;\usepackage{mathpazo}&#10;\pagestyle{empty}&#10;\begin{document}&#10;&#10;&#10;$x^2 +y^2 = 3x \implies $ complete the square  $\implies (x - \frac{3}{2} )^2 + y^2 = \frac{9}{4}$&#10;&#10;\end{document}"/>
  <p:tag name="IGUANATEXSIZE" val="10"/>
  <p:tag name="IGUANATEXCURSOR" val="15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6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74.99"/>
  <p:tag name="LATEXADDIN" val="\documentclass{article}&#10;\usepackage{amsmath}&#10;\usepackage{mathpazo}&#10;\pagestyle{empty}&#10;\begin{document}&#10;&#10;Find the bounds and draw the region:&#10;&#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6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793.4008"/>
  <p:tag name="LATEXADDIN" val="\documentclass{article}&#10;\usepackage{amsmath}&#10;\usepackage{mathpazo}&#10;\pagestyle{empty}&#10;\begin{document}&#10;&#10;&#10;$$&#10;0 \le r \le 3 \cos \theta&#10;$$&#10;&#10;\end{document}"/>
  <p:tag name="IGUANATEXSIZE" val="10"/>
  <p:tag name="IGUANATEXCURSOR" val="1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749.1564"/>
  <p:tag name="ORIGINALWIDTH" val="2724.409"/>
  <p:tag name="LATEXADDIN" val="\documentclass{article}&#10;\usepackage{amsmath}&#10;\usepackage{mathpazo}&#10;\pagestyle{empty}&#10;\begin{document}&#10;&#10;\begin{center}&#10;&#10;Two particles travel along the space curves&#10;$$&#10;\mathbf{r}_{1}(t)=\left\langle t, t^{2}, t^{3}\right\rangle \quad \mathbf{r}_{2}(t)=\langle 1+2 t, 1+6 t, 1+14 t\rangle&#10;$$&#10;Do the particles collide? Do their paths intersect?&#10;&#10;\end{center}&#10;&#10;\end{document}"/>
  <p:tag name="IGUANATEXSIZE" val="10"/>
  <p:tag name="IGUANATEXCURSOR" val="35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70.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610.4237"/>
  <p:tag name="LATEXADDIN" val="\documentclass{article}&#10;\usepackage{amsmath}&#10;\usepackage{mathpazo}&#10;\pagestyle{empty}&#10;\begin{document}&#10;&#10;&#10;$$&#10;,0 \le \theta \le \pi&#10;$$&#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71.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55.1556"/>
  <p:tag name="LATEXADDIN" val="\documentclass{article}&#10;\usepackage{amsmath}&#10;\usepackage{mathpazo}&#10;\pagestyle{empty}&#10;\begin{document}&#10;&#10;&#10;$$&#10;A = \iint _{\mathcal{D}} 1 \, dA &#10;$$&#10;&#10;\end{document}"/>
  <p:tag name="IGUANATEXSIZE" val="10"/>
  <p:tag name="IGUANATEXCURSOR" val="140"/>
  <p:tag name="TRANSPARENCY" val="True"/>
  <p:tag name="FILENAME" val=""/>
  <p:tag name="LATEXENGINEID" val="0"/>
  <p:tag name="TEMPFOLDER" val="C:\Users\dohkl\Desktop\AEW Folder\"/>
  <p:tag name="LATEXFORMHEIGHT" val="306"/>
  <p:tag name="LATEXFORMWIDTH" val="384"/>
  <p:tag name="LATEXFORMWRAP" val="True"/>
  <p:tag name="BITMAPVECTOR" val="0"/>
</p:tagLst>
</file>

<file path=ppt/tags/tag77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2150.731"/>
  <p:tag name="LATEXADDIN" val="\documentclass{article}&#10;\usepackage{amsmath}&#10;\usepackage{mathpazo}&#10;\pagestyle{empty}&#10;\begin{document}&#10;&#10;&#10;$$&#10;= 2 \cdot \int_{0}^{ \frac{\pi}{2} } \int_{0}^{3 \cos \theta} r \, d r d\theta = \frac{9 \pi}{4} \approx 7.06858$$&#10;\end{document}"/>
  <p:tag name="IGUANATEXSIZE" val="10"/>
  <p:tag name="IGUANATEXCURSOR" val="20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73.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186.7267"/>
  <p:tag name="LATEXADDIN" val="\documentclass{article}&#10;\usepackage{amsmath}&#10;\usepackage{mathpazo}&#10;\pagestyle{empty}&#10;\begin{document}&#10;&#10;&#10;\textbf{OR}&#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74.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793.4008"/>
  <p:tag name="LATEXADDIN" val="\documentclass{article}&#10;\usepackage{amsmath}&#10;\usepackage{mathpazo}&#10;\pagestyle{empty}&#10;\begin{document}&#10;&#10;&#10;$$&#10;0 \le r \le 3 \cos \theta&#10;$$&#10;&#10;\end{document}"/>
  <p:tag name="IGUANATEXSIZE" val="10"/>
  <p:tag name="IGUANATEXCURSOR" val="1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75.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55.1556"/>
  <p:tag name="LATEXADDIN" val="\documentclass{article}&#10;\usepackage{amsmath}&#10;\usepackage{mathpazo}&#10;\pagestyle{empty}&#10;\begin{document}&#10;&#10;&#10;$$&#10;A = \iint _{\mathcal{D}} 1 \, dA &#10;$$&#10;&#10;\end{document}"/>
  <p:tag name="IGUANATEXSIZE" val="10"/>
  <p:tag name="IGUANATEXCURSOR" val="140"/>
  <p:tag name="TRANSPARENCY" val="True"/>
  <p:tag name="FILENAME" val=""/>
  <p:tag name="LATEXENGINEID" val="0"/>
  <p:tag name="TEMPFOLDER" val="C:\Users\dohkl\Desktop\AEW Folder\"/>
  <p:tag name="LATEXFORMHEIGHT" val="306"/>
  <p:tag name="LATEXFORMWIDTH" val="384"/>
  <p:tag name="LATEXFORMWRAP" val="True"/>
  <p:tag name="BITMAPVECTOR" val="0"/>
</p:tagLst>
</file>

<file path=ppt/tags/tag776.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1985.752"/>
  <p:tag name="LATEXADDIN" val="\documentclass{article}&#10;\usepackage{amsmath}&#10;\usepackage{mathpazo}&#10;\pagestyle{empty}&#10;\begin{document}&#10;&#10;&#10;$$&#10;=\int_{0}^{ \pi } \int_{0}^{3 \cos \theta} r \, d r d\theta = \frac{9 \pi}{4} \approx 7.06858$$&#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7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818.523"/>
  <p:tag name="LATEXADDIN" val="\documentclass{article}&#10;\usepackage{amsmath}&#10;\usepackage{mathpazo}&#10;\pagestyle{empty}&#10;\begin{document}&#10;&#10;&#10;$$&#10;\textbf{Note: }A _c = \pi r^2 = \pi \left( \frac{3}{2} \right) ^2 = \frac{9\pi}{4}&#10;$$&#10;&#10;\end{document}"/>
  <p:tag name="IGUANATEXSIZE" val="10"/>
  <p:tag name="IGUANATEXCURSOR" val="121"/>
  <p:tag name="TRANSPARENCY" val="True"/>
  <p:tag name="FILENAME" val=""/>
  <p:tag name="LATEXENGINEID" val="0"/>
  <p:tag name="TEMPFOLDER" val="C:\Users\dohkl\Desktop\AEW Folder\"/>
  <p:tag name="LATEXFORMHEIGHT" val="306"/>
  <p:tag name="LATEXFORMWIDTH" val="384"/>
  <p:tag name="LATEXFORMWRAP" val="True"/>
  <p:tag name="BITMAPVECTOR" val="0"/>
</p:tagLst>
</file>

<file path=ppt/tags/tag77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830.896"/>
  <p:tag name="LATEXADDIN" val="\documentclass{article}&#10;\usepackage{amsmath}&#10;\usepackage{mathpazo}&#10;\pagestyle{empty}&#10;\begin{document}&#10;&#10;&#10;\textbf{Note: } The integral gives us the net signed area and &#10;&#10;\end{document}"/>
  <p:tag name="IGUANATEXSIZE" val="10"/>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79.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2742.407"/>
  <p:tag name="LATEXADDIN" val="\documentclass{article}&#10;\usepackage{amsmath}&#10;\usepackage{mathpazo}&#10;\pagestyle{empty}&#10;\begin{document}&#10;&#10;&#10;here we want the area. A constant function $1$ is an&#10;&#10;\end{document}"/>
  <p:tag name="IGUANATEXSIZE" val="10"/>
  <p:tag name="IGUANATEXCURSOR" val="1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427.072"/>
  <p:tag name="ORIGINALWIDTH" val="4180.728"/>
  <p:tag name="LATEXADDIN" val="\documentclass{article}&#10;\usepackage{amsmath}&#10;\usepackage{mathpazo}&#10;\pagestyle{empty}&#10;\begin{document}&#10;&#10;$$\text { The particles collide provided } \mathbf{r}_{1}(t)=\mathbf{r}_{2}(t)$$&#10;&#10;$$\left\langle t, t^{2}, t^{3}\right\rangle=\langle 1+2 t, 1+6 t, 1+14 t\rangle$$&#10;&#10;$$\text { The first equation gives } t=-1, \text { but this does not satisfy the other equations } $$&#10;&#10;$$\text { The particles do not collide }$$&#10;\end{document}"/>
  <p:tag name="IGUANATEXSIZE" val="10"/>
  <p:tag name="IGUANATEXCURSOR" val="38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8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173.603"/>
  <p:tag name="LATEXADDIN" val="\documentclass{article}&#10;\usepackage{amsmath}&#10;\usepackage{mathpazo}&#10;\pagestyle{empty}&#10;\begin{document}&#10;&#10;&#10;even function so it is symmetric with respect to the y-axis.&#10;&#10;\end{document}"/>
  <p:tag name="IGUANATEXSIZE" val="10"/>
  <p:tag name="IGUANATEXCURSOR" val="1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8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675.666"/>
  <p:tag name="LATEXADDIN" val="\documentclass{article}&#10;\usepackage{amsmath}&#10;\usepackage{mathpazo}&#10;\pagestyle{empty}&#10;\begin{document}&#10;&#10;&#10;Thus we can multiply by two and then integrate.&#10;&#10;\end{document}"/>
  <p:tag name="IGUANATEXSIZE" val="10"/>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82.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694.788"/>
  <p:tag name="LATEXADDIN" val="\documentclass{article}&#10;\usepackage{amsmath}&#10;\usepackage{mathpazo}&#10;\pagestyle{empty}&#10;\begin{document}&#10;&#10;&#10;&#10;$$&#10;\textbf{Even Functions: }f(-x)=f(x)&#10;$$&#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83.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626.9216"/>
  <p:tag name="LATEXADDIN" val="\documentclass{article}&#10;\usepackage{amsmath}&#10;\usepackage{mathpazo}&#10;\pagestyle{empty}&#10;\begin{document}&#10;&#10;&#10;$$&#10;,0 \le \theta \le \frac{\pi}{2}&#10;$$&#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8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86.989"/>
  <p:tag name="LATEXADDIN" val="\documentclass{article}&#10;\usepackage{amsmath}&#10;\usepackage{mathpazo}&#10;\pagestyle{empty}&#10;\begin{document}&#10;&#10;&#10;The circle is completed at less than $2\pi$&#10;&#10;\end{document}"/>
  <p:tag name="IGUANATEXSIZE" val="10"/>
  <p:tag name="IGUANATEXCURSOR" val="1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8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557.9302"/>
  <p:tag name="LATEXADDIN" val="\documentclass{article}&#10;\usepackage{amsmath}&#10;\usepackage{mathpazo}&#10;\pagestyle{empty}&#10;\begin{document}&#10;&#10;&#10;$$r=3 \cos \theta $$&#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86.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706.4117"/>
  <p:tag name="LATEXADDIN" val="\documentclass{article}&#10;\usepackage{amsmath}&#10;\usepackage{mathpazo}&#10;\pagestyle{empty}&#10;\begin{document}&#10;&#10;&#10;Values for $\theta:$&#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87.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203.599"/>
  <p:tag name="LATEXADDIN" val="\documentclass{article}&#10;\usepackage{amsmath}&#10;\usepackage{mathpazo}&#10;\pagestyle{empty}&#10;\begin{document}&#10;&#10;&#10;$$&#10;\theta = 0 \implies r = 3 \implies &#10;$$&#10;&#10;\end{document}"/>
  <p:tag name="IGUANATEXSIZE" val="10"/>
  <p:tag name="IGUANATEXCURSOR" val="1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88.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1262.092"/>
  <p:tag name="LATEXADDIN" val="\documentclass{article}&#10;\usepackage{amsmath}&#10;\usepackage{mathpazo}&#10;\pagestyle{empty}&#10;\begin{document}&#10;&#10;&#10;$$&#10;\theta = \frac{\pi}{2} \implies r = 0 \implies &#10;$$&#10;&#10;\end{document}"/>
  <p:tag name="IGUANATEXSIZE" val="10"/>
  <p:tag name="IGUANATEXCURSOR" val="14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89.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336.333"/>
  <p:tag name="LATEXADDIN" val="\documentclass{article}&#10;\usepackage{amsmath}&#10;\usepackage{mathpazo}&#10;\pagestyle{empty}&#10;\begin{document}&#10;&#10;&#10;$$&#10;\theta = \pi \implies r = -3 \implies &#10;$$&#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421.4473"/>
  <p:tag name="ORIGINALWIDTH" val="4281.215"/>
  <p:tag name="LATEXADDIN" val="\documentclass{article}&#10;\usepackage{amsmath}&#10;\usepackage{mathpazo}&#10;\pagestyle{empty}&#10;\begin{document}&#10;&#10;\text{For the paths to intersect, we need to find a value for t and a value for s where}&#10;&#10;$$\mathbf{r}_{1}(t)=\mathbf{r}_{2}(s)$$&#10;&#10;\end{document}"/>
  <p:tag name="IGUANATEXSIZE" val="10"/>
  <p:tag name="IGUANATEXCURSOR" val="23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9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921.6348"/>
  <p:tag name="LATEXADDIN" val="\documentclass{article}&#10;\usepackage{amsmath}&#10;\usepackage{mathpazo}&#10;\pagestyle{empty}&#10;\begin{document}&#10;&#10;&#10;opposite side of :&#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9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93.9257"/>
  <p:tag name="LATEXADDIN" val="\documentclass{article}&#10;\usepackage{amsmath}&#10;\usepackage{mathpazo}&#10;\pagestyle{empty}&#10;\begin{document}&#10;&#10;&#10;(2nd quad)&#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92.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2611.174"/>
  <p:tag name="LATEXADDIN" val="\documentclass{article}&#10;\usepackage{amsmath}&#10;\usepackage{mathpazo}&#10;\pagestyle{empty}&#10;\begin{document}&#10;&#10;&#10;$$&#10;\frac{\pi}{2} \text{ to } \pi \text{ is negative so we get a full rotation from}&#10;$$&#10;\end{document}"/>
  <p:tag name="IGUANATEXSIZE" val="10"/>
  <p:tag name="IGUANATEXCURSOR" val="18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93.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319.4601"/>
  <p:tag name="LATEXADDIN" val="\documentclass{article}&#10;\usepackage{amsmath}&#10;\usepackage{mathpazo}&#10;\pagestyle{empty}&#10;\begin{document}&#10;&#10;&#10;$$0 \text{ to } \pi $$&#10;&#10;\end{document}"/>
  <p:tag name="IGUANATEXSIZE" val="10"/>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9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19.16"/>
  <p:tag name="LATEXADDIN" val="\documentclass{article}&#10;\usepackage{amsmath}&#10;\usepackage{mathpazo}&#10;\pagestyle{empty}&#10;\begin{document}&#10;&#10;&#10;From $0 \text{ to } 2\pi$ it would either double it or get zero. &#10;&#10;\end{document}"/>
  <p:tag name="IGUANATEXSIZE" val="10"/>
  <p:tag name="IGUANATEXCURSOR" val="16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95.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1675.291"/>
  <p:tag name="LATEXADDIN" val="\documentclass{article}&#10;\usepackage{amsmath}&#10;\usepackage{mathpazo}&#10;\pagestyle{empty}&#10;\begin{document}&#10;&#10;&#10;We get half a circle from $0 \text{ to } \frac{\pi}{2} $&#10;&#10;\end{document}"/>
  <p:tag name="IGUANATEXSIZE" val="10"/>
  <p:tag name="IGUANATEXCURSOR" val="160"/>
  <p:tag name="TRANSPARENCY" val="True"/>
  <p:tag name="FILENAME" val=""/>
  <p:tag name="LATEXENGINEID" val="0"/>
  <p:tag name="TEMPFOLDER" val="C:\Users\dohkl\Desktop\AEW Folder\"/>
  <p:tag name="LATEXFORMHEIGHT" val="309.75"/>
  <p:tag name="LATEXFORMWIDTH" val="384"/>
  <p:tag name="LATEXFORMWRAP" val="True"/>
  <p:tag name="BITMAPVECTOR" val="0"/>
</p:tagLst>
</file>

<file path=ppt/tags/tag79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57.293"/>
  <p:tag name="LATEXADDIN" val="\documentclass{article}&#10;\usepackage{amsmath}&#10;\usepackage{mathpazo}&#10;\pagestyle{empty}&#10;\begin{document}&#10;&#10;&#10;We get a full circle from $0 \text{ to } \pi$&#10;\end{document}"/>
  <p:tag name="IGUANATEXSIZE" val="10"/>
  <p:tag name="IGUANATEXCURSOR" val="1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9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656.543"/>
  <p:tag name="LATEXADDIN" val="\documentclass{article}&#10;\usepackage{amsmath}&#10;\usepackage{mathpazo}&#10;\pagestyle{empty}&#10;\begin{document}&#10;&#10;&#10;It should be noted that $\cos \theta$ is mapped to x so $r = 3 \cos \theta$ is shifted &#10;&#10;\end{document}"/>
  <p:tag name="IGUANATEXSIZE" val="10"/>
  <p:tag name="IGUANATEXCURSOR" val="19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98.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661.4173"/>
  <p:tag name="LATEXADDIN" val="\documentclass{article}&#10;\usepackage{amsmath}&#10;\usepackage{mathpazo}&#10;\pagestyle{empty}&#10;\begin{document}&#10;&#10;&#10;across the $x$.&#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799.xml><?xml version="1.0" encoding="utf-8"?>
<p:tagLst xmlns:a="http://schemas.openxmlformats.org/drawingml/2006/main" xmlns:r="http://schemas.openxmlformats.org/officeDocument/2006/relationships" xmlns:p="http://schemas.openxmlformats.org/presentationml/2006/main">
  <p:tag name="OUTPUTDPI" val="1200"/>
  <p:tag name="ORIGINALHEIGHT" val="248.9689"/>
  <p:tag name="ORIGINALWIDTH" val="1139.108"/>
  <p:tag name="LATEXADDIN" val="\documentclass{article}&#10;\usepackage{amsmath}&#10;\usepackage{mathpazo}&#10;\pagestyle{empty}&#10;\begin{document}&#10;&#10;&#10;$$&#10;\iiint f(r, \theta, z) r d r d \theta d z&#10;$$&#10;&#10;\end{document}"/>
  <p:tag name="IGUANATEXSIZE" val="9"/>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571.429"/>
  <p:tag name="LATEXADDIN" val="\documentclass{article}&#10;\usepackage{amsmath}&#10;\usepackage{mathpazo}&#10;\pagestyle{empty}&#10;\begin{document}&#10;&#10;$$|\mathbf{a} \times \mathbf{b}|^{2}=|\mathbf{a}|^{2}|\mathbf{b}|^{2} \sin ^{2} \theta=|\mathbf{a}|^{2}|\mathbf{b}|^{2}\left(1-\cos ^{2} \theta\right)$$&#10;&#10;&#10;\end{document}"/>
  <p:tag name="IGUANATEXSIZE" val="10"/>
  <p:tag name="IGUANATEXCURSOR" val="2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2153.731"/>
  <p:tag name="LATEXADDIN" val="\documentclass{article}&#10;\usepackage{amsmath}&#10;\usepackage{mathpazo}&#10;\pagestyle{empty}&#10;\begin{document}&#10;&#10;$$t=1+2 t, t^{2}=1+6 t, \text { and } t^{3}=1+14 t$$&#10;&#10;&#10;\end{document}"/>
  <p:tag name="IGUANATEXSIZE" val="10"/>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00.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1539.557"/>
  <p:tag name="LATEXADDIN" val="\documentclass{article}&#10;\usepackage{amsmath}&#10;\usepackage{mathpazo}&#10;\pagestyle{empty}&#10;\begin{document}&#10;&#10;&#10;$$&#10;\text{e.g,} \, \, y = x^2 + z^2 \implies y = r^2 &#10;$$&#10;&#10;\end{document}"/>
  <p:tag name="IGUANATEXSIZE" val="9"/>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01.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1631.796"/>
  <p:tag name="LATEXADDIN" val="\documentclass{article}&#10;\usepackage{amsmath}&#10;\usepackage{mathpazo}&#10;\pagestyle{empty}&#10;\begin{document}&#10;&#10;&#10;$$&#10;d V=r \, d z \, d r \, d \theta \quad \text{(Cylindrical)}&#10;$$&#10;&#10;\end{document}"/>
  <p:tag name="IGUANATEXSIZE" val="10"/>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0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808.399"/>
  <p:tag name="LATEXADDIN" val="\documentclass{article}&#10;\usepackage{amsmath}&#10;\usepackage{mathpazo}&#10;\pagestyle{empty}&#10;\begin{document}&#10;&#10;&#10;$$&#10;d V=r \, d z \, d r \, d \theta \quad &#10;$$&#10;&#10;\end{document}"/>
  <p:tag name="IGUANATEXSIZE" val="9"/>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03.xml><?xml version="1.0" encoding="utf-8"?>
<p:tagLst xmlns:a="http://schemas.openxmlformats.org/drawingml/2006/main" xmlns:r="http://schemas.openxmlformats.org/officeDocument/2006/relationships" xmlns:p="http://schemas.openxmlformats.org/presentationml/2006/main">
  <p:tag name="OUTPUTDPI" val="1200"/>
  <p:tag name="ORIGINALHEIGHT" val="94.48819"/>
  <p:tag name="ORIGINALWIDTH" val="1037.87"/>
  <p:tag name="LATEXADDIN" val="\documentclass{article}&#10;\usepackage{amsmath}&#10;\usepackage{mathpazo}&#10;\pagestyle{empty}&#10;\begin{document}&#10;&#10;&#10;$$&#10;\Delta V \approx \Delta z \cdot \triangle r \cdot r \Delta \theta  &#10;$$&#10;&#10;\end{document}"/>
  <p:tag name="IGUANATEXSIZE" val="9"/>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04.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95.7255"/>
  <p:tag name="LATEXADDIN" val="\documentclass{article}&#10;\usepackage{amsmath}&#10;\usepackage{mathpazo}&#10;\pagestyle{empty}&#10;\begin{document}&#10;&#10;&#10;$$\implies $$&#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05.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3218.598"/>
  <p:tag name="LATEXADDIN" val="\documentclass{article}&#10;\usepackage{amsmath}&#10;\usepackage{mathpazo}&#10;\pagestyle{empty}&#10;\begin{document}&#10;&#10;&#10;\textbf{R-3}: z-simple, octant so $x=y=z=0$, $0 \le z \le 4 - x^2 - y^2 $&#10;\end{document}"/>
  <p:tag name="IGUANATEXSIZE" val="10"/>
  <p:tag name="IGUANATEXCURSOR" val="17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06.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3580.052"/>
  <p:tag name="LATEXADDIN" val="\documentclass{article}&#10;\usepackage{amsmath}&#10;\usepackage{mathpazo}&#10;\pagestyle{empty}&#10;\begin{document}&#10;&#10;&#10;\textbf{R}: xy-plane, $z = 0 \implies x^2 + y^2 = 4 \implies r = 2$. Since first octant &#10;&#10;\end{document}"/>
  <p:tag name="IGUANATEXSIZE" val="10"/>
  <p:tag name="IGUANATEXCURSOR" val="19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0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703.037"/>
  <p:tag name="LATEXADDIN" val="\documentclass{article}&#10;\usepackage{amsmath}&#10;\usepackage{mathpazo}&#10;\pagestyle{empty}&#10;\begin{document}&#10;&#10;&#10;$$&#10;\text{Calculate: } \iiint_{\mathcal{W}} y \, d V , \text{ where } \mathcal{W} : z = 4 - x^2 - y^2 \text{ in the first octant} $$&#10;&#10;\end{document}"/>
  <p:tag name="IGUANATEXSIZE" val="10"/>
  <p:tag name="IGUANATEXCURSOR" val="2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08.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1051.369"/>
  <p:tag name="LATEXADDIN" val="\documentclass{article}&#10;\usepackage{amsmath}&#10;\usepackage{mathpazo}&#10;\pagestyle{empty}&#10;\begin{document}&#10;&#10;&#10;$\implies 0 \le z \le 4 - r^2$&#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09.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551.931"/>
  <p:tag name="LATEXADDIN" val="\documentclass{article}&#10;\usepackage{amsmath}&#10;\usepackage{mathpazo}&#10;\pagestyle{empty}&#10;\begin{document}&#10;&#10;&#10;$0 \le \theta \le \frac{\pi}{2}$&#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904.012"/>
  <p:tag name="LATEXADDIN" val="\documentclass{article}&#10;\usepackage{amsmath}&#10;\usepackage{mathpazo}&#10;\pagestyle{empty}&#10;\begin{document}&#10;&#10;$$\left\langle t, t^{2}, t^{3}\right\rangle=\langle 1+2 s, 1+6 s, 1+14 s\rangle$$&#10;&#10;&#10;\end{document}"/>
  <p:tag name="IGUANATEXSIZE" val="10"/>
  <p:tag name="IGUANATEXCURSOR" val="1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1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85.6768"/>
  <p:tag name="LATEXADDIN" val="\documentclass{article}&#10;\usepackage{amsmath}&#10;\usepackage{mathpazo}&#10;\pagestyle{empty}&#10;\begin{document}&#10;&#10;&#10;$$\iiint_{\mathcal{W}} y \, d V $$&#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11.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1459.318"/>
  <p:tag name="LATEXADDIN" val="\documentclass{article}&#10;\usepackage{amsmath}&#10;\usepackage{mathpazo}&#10;\pagestyle{empty}&#10;\begin{document}&#10;&#10;&#10;$$&#10;= \int_{0}^{\frac{\pi}{2}} \int_{0}^{2} \int_{0}^{4-r^{2}} y \, d z \,  r \, d r \,  d \theta&#10;$$&#10;\end{document}"/>
  <p:tag name="IGUANATEXSIZE" val="10"/>
  <p:tag name="IGUANATEXCURSOR" val="19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12.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1709.036"/>
  <p:tag name="LATEXADDIN" val="\documentclass{article}&#10;\usepackage{amsmath}&#10;\usepackage{mathpazo}&#10;\pagestyle{empty}&#10;\begin{document}&#10;&#10;&#10;$$&#10;= \int_{0}^{\frac{\pi}{2}} \int_{0}^{2} \int_{0}^{4-r^{2}} r \sin (\theta) d z r d r d \theta&#10;$$&#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1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768.279"/>
  <p:tag name="LATEXADDIN" val="\documentclass{article}&#10;\usepackage{amsmath}&#10;\usepackage{mathpazo}&#10;\pagestyle{empty}&#10;\begin{document}&#10;&#10;&#10;\text{Change the function: } $y=r \sin \theta$&#10;&#10;\end{document}"/>
  <p:tag name="IGUANATEXSIZE" val="10"/>
  <p:tag name="IGUANATEXCURSOR" val="15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1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74.99"/>
  <p:tag name="LATEXADDIN" val="\documentclass{article}&#10;\usepackage{amsmath}&#10;\usepackage{mathpazo}&#10;\pagestyle{empty}&#10;\begin{document}&#10;&#10;Find the bounds and draw the region:&#10;&#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1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69.9662"/>
  <p:tag name="LATEXADDIN" val="\documentclass{article}&#10;\usepackage{amsmath}&#10;\usepackage{mathpazo}&#10;\pagestyle{empty}&#10;\begin{document}&#10;&#10;&#10;$$ = \frac{64}{15} $$&#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16.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1713.536"/>
  <p:tag name="LATEXADDIN" val="\documentclass{article}&#10;\usepackage{amsmath}&#10;\usepackage{mathpazo}&#10;\pagestyle{empty}&#10;\begin{document}&#10;&#10;&#10;$$&#10;=\int_{0}^{\frac{\pi}{2}} \int_{0}^{2} \int_{0}^{4-r^{2}} r^{2} \sin (\theta) d z d r d \theta&#10;$$&#10;&#10;\end{document}"/>
  <p:tag name="IGUANATEXSIZE" val="10"/>
  <p:tag name="IGUANATEXCURSOR" val="2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1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85.002"/>
  <p:tag name="LATEXADDIN" val="\documentclass{article}&#10;\usepackage{amsmath}&#10;\usepackage{mathpazo}&#10;\pagestyle{empty}&#10;\begin{document}&#10;&#10;&#10;$$&#10;\text{Calculate: } \iiint_{\mathcal{W}} \sqrt{x^2 +z^2 } \, d V , \text{ where } \mathcal{W} : y_1 = x^2 +z^2 , \, y_2 = 8 - x^2 - z^2 $$&#10;&#10;\end{document}"/>
  <p:tag name="IGUANATEXSIZE" val="10"/>
  <p:tag name="IGUANATEXCURSOR" val="2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18.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3379.077"/>
  <p:tag name="LATEXADDIN" val="\documentclass{article}&#10;\usepackage{amsmath}&#10;\usepackage{mathpazo}&#10;\pagestyle{empty}&#10;\begin{document}&#10;&#10;&#10;\textbf{R-3}: y-simple, $ x^2 + z^2 \le y \le 8 - x^2 - z^2 \implies r^2 \le y \le 8 - r^2 $&#10;&#10;\end{document}"/>
  <p:tag name="IGUANATEXSIZE" val="10"/>
  <p:tag name="IGUANATEXCURSOR" val="19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1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17.9227"/>
  <p:tag name="LATEXADDIN" val="\documentclass{article}&#10;\usepackage{amsmath}&#10;\usepackage{mathpazo}&#10;\pagestyle{empty}&#10;\begin{document}&#10;&#10;&#10;\textbf{R}: xz-plane&#10;&#10;\end{document}"/>
  <p:tag name="IGUANATEXSIZE" val="10"/>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2171.729"/>
  <p:tag name="LATEXADDIN" val="\documentclass{article}&#10;\usepackage{amsmath}&#10;\usepackage{mathpazo}&#10;\pagestyle{empty}&#10;\begin{document}&#10;&#10;&#10;$$t=1+2 s, t^{2}=1+6 s, \text { and } t^{3}=1+14 s$$&#10;&#10;\end{document}"/>
  <p:tag name="IGUANATEXSIZE" val="10"/>
  <p:tag name="IGUANATEXCURSOR" val="1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2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891.264"/>
  <p:tag name="LATEXADDIN" val="\documentclass{article}&#10;\usepackage{amsmath}&#10;\usepackage{mathpazo}&#10;\pagestyle{empty}&#10;\begin{document}&#10;&#10;&#10;. Find intersection provided by two surfaces and get a bounded region.&#10;&#10;\end{document}"/>
  <p:tag name="IGUANATEXSIZE" val="10"/>
  <p:tag name="IGUANATEXCURSOR" val="14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21.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3025.872"/>
  <p:tag name="LATEXADDIN" val="\documentclass{article}&#10;\usepackage{amsmath}&#10;\usepackage{mathpazo}&#10;\pagestyle{empty}&#10;\begin{document}&#10;&#10;$$\text{If  } \, y_2 = y_1 \implies x^2 + z^2 = 8 - x^2 + z^2 \implies x^2 + z^2 = 4$$&#10;&#10;&#10;\end{document}"/>
  <p:tag name="IGUANATEXSIZE" val="10"/>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2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198.35"/>
  <p:tag name="LATEXADDIN" val="\documentclass{article}&#10;\usepackage{amsmath}&#10;\usepackage{mathpazo}&#10;\pagestyle{empty}&#10;\begin{document}&#10;&#10;&#10;To find the top or bottom function, plug in random points.&#10;&#10;\end{document}"/>
  <p:tag name="IGUANATEXSIZE" val="10"/>
  <p:tag name="IGUANATEXCURSOR" val="16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2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619.4226"/>
  <p:tag name="LATEXADDIN" val="\documentclass{article}&#10;\usepackage{amsmath}&#10;\usepackage{mathpazo}&#10;\pagestyle{empty}&#10;\begin{document}&#10;&#10;&#10;$$&#10;0 \le \theta \le 2\pi&#10;$$&#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2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68.429"/>
  <p:tag name="LATEXADDIN" val="\documentclass{article}&#10;\usepackage{amsmath}&#10;\usepackage{mathpazo}&#10;\pagestyle{empty}&#10;\begin{document}&#10;&#10;&#10;$$&#10;,0 \le r \le 2&#10;$$&#10;&#10;\end{document}"/>
  <p:tag name="IGUANATEXSIZE" val="10"/>
  <p:tag name="IGUANATEXCURSOR" val="12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2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74.99"/>
  <p:tag name="LATEXADDIN" val="\documentclass{article}&#10;\usepackage{amsmath}&#10;\usepackage{mathpazo}&#10;\pagestyle{empty}&#10;\begin{document}&#10;&#10;Find the bounds and draw the region:&#10;&#10;&#10;\end{document}"/>
  <p:tag name="IGUANATEXSIZE" val="10"/>
  <p:tag name="IGUANATEXCURSOR" val="12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26.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2296.213"/>
  <p:tag name="LATEXADDIN" val="\documentclass{article}&#10;\usepackage{amsmath}&#10;\usepackage{mathpazo}&#10;\pagestyle{empty}&#10;\begin{document}&#10;&#10;&#10;Change the function: $\sqrt{x^2 + z^2} = \sqrt{r^2} = r $&#10;\end{document}"/>
  <p:tag name="IGUANATEXSIZE" val="10"/>
  <p:tag name="IGUANATEXCURSOR" val="16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2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034.871"/>
  <p:tag name="LATEXADDIN" val="\documentclass{article}&#10;\usepackage{amsmath}&#10;\usepackage{mathpazo}&#10;\pagestyle{empty}&#10;\begin{document}&#10;&#10;&#10;$$ \iiint_{\mathcal{W}} \sqrt{x^2 +z^2 } \, d V  $$&#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2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1484.065"/>
  <p:tag name="LATEXADDIN" val="\documentclass{article}&#10;\usepackage{amsmath}&#10;\usepackage{mathpazo}&#10;\pagestyle{empty}&#10;\begin{document}&#10;&#10;&#10;$$&#10;= \int_{0}^{2 \pi} \int_{0}^{2} \int_{r^{2}}^{8-r^{2}} r \, d y \, r \, d r \, d \theta&#10;$$&#10;&#10;\end{document}"/>
  <p:tag name="IGUANATEXSIZE" val="10"/>
  <p:tag name="IGUANATEXCURSOR" val="17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29.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1401.575"/>
  <p:tag name="LATEXADDIN" val="\documentclass{article}&#10;\usepackage{amsmath}&#10;\usepackage{mathpazo}&#10;\pagestyle{empty}&#10;\begin{document}&#10;&#10;&#10;$$&#10;= \int_{0}^{2 \pi} \int_{0}^{2} \int_{r^{2}}^{8-r^{2}} r^{2} d y d r d \theta&#10;$$&#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983.1271"/>
  <p:tag name="ORIGINALWIDTH" val="1651.294"/>
  <p:tag name="LATEXADDIN" val="\documentclass{article}&#10;\usepackage{amsmath}&#10;\usepackage{mathpazo}&#10;\pagestyle{empty}&#10;\begin{document}&#10;&#10;$$(1+2 s)^{2}=1+6 s \Rightarrow$$&#10;&#10;$$4 s^{2}-2 s=0 \Rightarrow 2 s(2 s-1)=0$$&#10;&#10;$$s=0 \text { or } s=\frac{1}{2}$$&#10;\end{document}"/>
  <p:tag name="IGUANATEXSIZE" val="10"/>
  <p:tag name="IGUANATEXCURSOR" val="2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3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422.1972"/>
  <p:tag name="LATEXADDIN" val="\documentclass{article}&#10;\usepackage{amsmath}&#10;\usepackage{mathpazo}&#10;\pagestyle{empty}&#10;\begin{document}&#10;&#10;&#10;$$ = \frac{256 \pi}{15}$$&#10;&#10;\end{document}"/>
  <p:tag name="IGUANATEXSIZE" val="10"/>
  <p:tag name="IGUANATEXCURSOR" val="1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3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697.413"/>
  <p:tag name="LATEXADDIN" val="\documentclass{article}&#10;\usepackage{amsmath}&#10;\usepackage{mathpazo}&#10;\pagestyle{empty}&#10;\begin{document}&#10;&#10;&#10;\textbf{Note :} The surface is extending in the $y$ direction. &#10;&#10;\end{document}"/>
  <p:tag name="IGUANATEXSIZE" val="10"/>
  <p:tag name="IGUANATEXCURSOR" val="16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3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22.16"/>
  <p:tag name="LATEXADDIN" val="\documentclass{article}&#10;\usepackage{amsmath}&#10;\usepackage{mathpazo}&#10;\pagestyle{empty}&#10;\begin{document}&#10;&#10;&#10;Here we are essentially subtracting the larger and &#10;&#10;\end{document}"/>
  <p:tag name="IGUANATEXSIZE" val="10"/>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33.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968.504"/>
  <p:tag name="LATEXADDIN" val="\documentclass{article}&#10;\usepackage{amsmath}&#10;\usepackage{mathpazo}&#10;\pagestyle{empty}&#10;\begin{document}&#10;&#10;&#10;smaller function to find the volume.&#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34.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2444.695"/>
  <p:tag name="LATEXADDIN" val="\documentclass{article}&#10;\usepackage{amsmath}&#10;\usepackage{mathpazo}&#10;\pagestyle{empty}&#10;\begin{document}&#10;&#10;&#10;$$&#10;\Delta V = (\text{A.L along }\theta) \cdot (\text{A.L along }\phi) \cdot (\text{depth})&#10;$$&#10;&#10;\end{document}"/>
  <p:tag name="IGUANATEXSIZE" val="6"/>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35.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2036.745"/>
  <p:tag name="LATEXADDIN" val="\documentclass{article}&#10;\usepackage{amsmath}&#10;\usepackage{mathpazo}&#10;\pagestyle{empty}&#10;\begin{document}&#10;&#10;$$&#10;\text{A.L} = \text{Arclength} = (\text{radius}) \cdot (\text{angle})&#10;$$&#10;&#10;\end{document}"/>
  <p:tag name="IGUANATEXSIZE" val="6"/>
  <p:tag name="IGUANATEXCURSOR" val="17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3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416.573"/>
  <p:tag name="LATEXADDIN" val="\documentclass{article}&#10;\usepackage{amsmath}&#10;\usepackage{mathpazo}&#10;\pagestyle{empty}&#10;\begin{document}&#10;&#10;&#10;$$&#10;\Delta V = (r \Delta \theta) \cdot (\rho \Delta \phi ) \cdot (\Delta \rho)&#10;$$&#10;&#10;\end{document}"/>
  <p:tag name="IGUANATEXSIZE" val="6"/>
  <p:tag name="IGUANATEXCURSOR" val="18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37.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883.015"/>
  <p:tag name="LATEXADDIN" val="\documentclass{article}&#10;\usepackage{amsmath}&#10;\usepackage{mathpazo}&#10;\pagestyle{empty}&#10;\begin{document}&#10;&#10;&#10;$$&#10;\Delta V = (\rho \sin ( \phi ) \cdot \Delta \theta) \cdot (\rho \Delta \phi ) \cdot (\Delta \rho)&#10;$$&#10;&#10;\end{document}"/>
  <p:tag name="IGUANATEXSIZE" val="6"/>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38.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317.585"/>
  <p:tag name="LATEXADDIN" val="\documentclass{article}&#10;\usepackage{amsmath}&#10;\usepackage{mathpazo}&#10;\pagestyle{empty}&#10;\begin{document}&#10;&#10;&#10;$$&#10;\Delta V = \rho ^2 \sin ( \phi ) \, \Delta \rho \Delta \phi \Delta \theta&#10;$$&#10;&#10;\end{document}"/>
  <p:tag name="IGUANATEXSIZE" val="6"/>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39.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187.102"/>
  <p:tag name="LATEXADDIN" val="\documentclass{article}&#10;\usepackage{amsmath}&#10;\usepackage{mathpazo}&#10;\pagestyle{empty}&#10;\begin{document}&#10;&#10;&#10;$$&#10;d V=\rho^{2} \sin \phi \, d \rho \, d \phi \, d \theta &#10;$$&#10;&#10;\end{document}"/>
  <p:tag name="IGUANATEXSIZE" val="6"/>
  <p:tag name="IGUANATEXCURSOR" val="16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157.855"/>
  <p:tag name="LATEXADDIN" val="\documentclass{article}&#10;\usepackage{amsmath}&#10;\usepackage{mathpazo}&#10;\pagestyle{empty}&#10;\begin{document}&#10;&#10;&#10;$$\text { From the first equation, } s=0 \Rightarrow t=1 \text { and } s=\frac{1}{2} \Rightarrow t=2$$&#10;&#10;\end{document}"/>
  <p:tag name="IGUANATEXSIZE" val="10"/>
  <p:tag name="IGUANATEXCURSOR" val="2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40.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1905.512"/>
  <p:tag name="LATEXADDIN" val="\documentclass{article}&#10;\usepackage{amsmath}&#10;\usepackage{mathpazo}&#10;\pagestyle{empty}&#10;\begin{document}&#10;&#10;&#10;$$&#10;d V=\rho^{2} \sin \phi \, d \rho \, d \phi \, d \theta \quad \text{(Spherical)}&#10;$$&#10;&#10;\end{document}"/>
  <p:tag name="IGUANATEXSIZE" val="7"/>
  <p:tag name="IGUANATEXCURSOR" val="15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4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04.312"/>
  <p:tag name="LATEXADDIN" val="\documentclass{article}&#10;\usepackage{amsmath}&#10;\usepackage{mathpazo}&#10;\pagestyle{empty}&#10;\begin{document}&#10;&#10;&#10;$$&#10;\text{Calculate: } \iiint_{\mathcal{W}} \sqrt{x^2 + y^2 +z^2 } \, d V , \text{ where } \mathcal{W} : x^2 + y^2 + z^2 \le 1&#10;$$&#10;&#10;\end{document}"/>
  <p:tag name="IGUANATEXSIZE" val="10"/>
  <p:tag name="IGUANATEXCURSOR" val="17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4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18.9351"/>
  <p:tag name="LATEXADDIN" val="\documentclass{article}&#10;\usepackage{amsmath}&#10;\usepackage{mathpazo}&#10;\pagestyle{empty}&#10;\begin{document}&#10;&#10;&#10;\textbf{$\rho$-simple:}&#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4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7.1841"/>
  <p:tag name="LATEXADDIN" val="\documentclass{article}&#10;\usepackage{amsmath}&#10;\usepackage{mathpazo}&#10;\pagestyle{empty}&#10;\begin{document}&#10;&#10;&#10;\textbf{$\phi$-simple:}&#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4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11.4361"/>
  <p:tag name="LATEXADDIN" val="\documentclass{article}&#10;\usepackage{amsmath}&#10;\usepackage{mathpazo}&#10;\pagestyle{empty}&#10;\begin{document}&#10;&#10;&#10;\textbf{$\theta$-simple:}&#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45.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2354.706"/>
  <p:tag name="LATEXADDIN" val="\documentclass{article}&#10;\usepackage{amsmath}&#10;\usepackage{mathpazo}&#10;\pagestyle{empty}&#10;\begin{document}&#10;&#10;&#10;$$x = 0 \text{ (trace on $yz$ plane) } \implies y^2 + z^2 \, \le 1 $$&#10;&#10;\end{document}"/>
  <p:tag name="IGUANATEXSIZE" val="10"/>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46.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76.6779"/>
  <p:tag name="LATEXADDIN" val="\documentclass{article}&#10;\usepackage{amsmath}&#10;\usepackage{mathpazo}&#10;\pagestyle{empty}&#10;\begin{document}&#10;&#10;&#10;$$, 0 \le \rho \le 1$$&#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47.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23.4346"/>
  <p:tag name="LATEXADDIN" val="\documentclass{article}&#10;\usepackage{amsmath}&#10;\usepackage{mathpazo}&#10;\pagestyle{empty}&#10;\begin{document}&#10;&#10;&#10;$$ 0 \le \rho \le 1$$&#10;&#10;\end{document}"/>
  <p:tag name="IGUANATEXSIZE" val="6"/>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48.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71.4286"/>
  <p:tag name="LATEXADDIN" val="\documentclass{article}&#10;\usepackage{amsmath}&#10;\usepackage{mathpazo}&#10;\pagestyle{empty}&#10;\begin{document}&#10;&#10;&#10;$$ 0 \le \phi \le \pi$$&#10;&#10;\end{document}"/>
  <p:tag name="IGUANATEXSIZE" val="6"/>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4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444.695"/>
  <p:tag name="LATEXADDIN" val="\documentclass{article}&#10;\usepackage{amsmath}&#10;\usepackage{mathpazo}&#10;\pagestyle{empty}&#10;\begin{document}&#10;&#10;&#10;$$\text{Because of the possible bounds on $\phi$ and full } &#10;$$&#10;&#10;\end{document}"/>
  <p:tag name="IGUANATEXSIZE" val="10"/>
  <p:tag name="IGUANATEXCURSOR" val="16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904.012"/>
  <p:tag name="LATEXADDIN" val="\documentclass{article}&#10;\usepackage{amsmath}&#10;\usepackage{mathpazo}&#10;\pagestyle{empty}&#10;\begin{document}&#10;&#10;$$\left\langle t, t^{2}, t^{3}\right\rangle=\langle 1+2 s, 1+6 s, 1+14 s\rangle$$&#10;&#10;&#10;\end{document}"/>
  <p:tag name="IGUANATEXSIZE" val="10"/>
  <p:tag name="IGUANATEXCURSOR" val="1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50.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848.1439"/>
  <p:tag name="LATEXADDIN" val="\documentclass{article}&#10;\usepackage{amsmath}&#10;\usepackage{mathpazo}&#10;\pagestyle{empty}&#10;\begin{document}&#10;&#10;$$&#10;\implies 0 \le \phi \le \pi$$&#10;&#10;\end{document}"/>
  <p:tag name="IGUANATEXSIZE" val="10"/>
  <p:tag name="IGUANATEXCURSOR" val="1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51.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431.946"/>
  <p:tag name="LATEXADDIN" val="\documentclass{article}&#10;\usepackage{amsmath}&#10;\usepackage{mathpazo}&#10;\pagestyle{empty}&#10;\begin{document}&#10;&#10;&#10;rotation&#10;&#10;\end{document}"/>
  <p:tag name="IGUANATEXSIZE" val="10"/>
  <p:tag name="IGUANATEXCURSOR" val="1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52.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2368.954"/>
  <p:tag name="LATEXADDIN" val="\documentclass{article}&#10;\usepackage{amsmath}&#10;\usepackage{mathpazo}&#10;\pagestyle{empty}&#10;\begin{document}&#10;&#10;&#10;$$z = 0 \text{ (trace on $xy$ plane) } \implies x^2 + y^2 \, \le 1 $$&#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5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581.552"/>
  <p:tag name="LATEXADDIN" val="\documentclass{article}&#10;\usepackage{amsmath}&#10;\usepackage{mathpazo}&#10;\pagestyle{empty}&#10;\begin{document}&#10;&#10;&#10;$$&#10;\iiint_{\mathcal{W}} \sqrt{x^2 + y^2 +z^2 } \, d V \implies&#10;$$&#10;&#10;\end{document}"/>
  <p:tag name="IGUANATEXSIZE" val="10"/>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5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529.809"/>
  <p:tag name="LATEXADDIN" val="\documentclass{article}&#10;\usepackage{amsmath}&#10;\usepackage{mathpazo}&#10;\pagestyle{empty}&#10;\begin{document}&#10;&#10;&#10;$$&#10;\int_{0}^{2 \pi} \int_{0}^{\pi} \int_{0}^{1} \rho^{3} \sin (\phi) d \rho d \phi d \theta&#10;$$&#10;&#10;\end{document}"/>
  <p:tag name="IGUANATEXSIZE" val="10"/>
  <p:tag name="IGUANATEXCURSOR" val="19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5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566.554"/>
  <p:tag name="LATEXADDIN" val="\documentclass{article}&#10;\usepackage{amsmath}&#10;\usepackage{mathpazo}&#10;\pagestyle{empty}&#10;\begin{document}&#10;&#10;&#10;$$&#10;\int_{}^{} \int_{0}^{\pi} \int_{0}^{1} \rho \cdot \rho^2 \sin (\phi) d \rho d \phi d \theta&#10;$$&#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56.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626.172"/>
  <p:tag name="LATEXADDIN" val="\documentclass{article}&#10;\usepackage{amsmath}&#10;\usepackage{mathpazo}&#10;\pagestyle{empty}&#10;\begin{document}&#10;&#10;&#10;$$&#10;\text{Change the function: } \sqrt{x^2 + y^2 +z^2 } = \sqrt{ \rho ^2 } = \rho&#10;$$&#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57.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817.773"/>
  <p:tag name="LATEXADDIN" val="\documentclass{article}&#10;\usepackage{amsmath}&#10;\usepackage{mathpazo}&#10;\pagestyle{empty}&#10;\begin{document}&#10;&#10;&#10;$$&#10;\int_{0}^{2\pi} \int_{0}^{\pi} \int_{0}^{1} \rho \cdot \rho^2 \sin (\phi) d \rho d \phi d \theta =&#10;$$&#10;&#10;\end{document}"/>
  <p:tag name="IGUANATEXSIZE" val="10"/>
  <p:tag name="IGUANATEXCURSOR" val="2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58.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792.6509"/>
  <p:tag name="LATEXADDIN" val="\documentclass{article}&#10;\usepackage{amsmath}&#10;\usepackage{mathpazo}&#10;\pagestyle{empty}&#10;\begin{document}&#10;&#10;&#10;$$&#10;= \pi \approx 3.14159&#10;$$&#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59.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672.6659"/>
  <p:tag name="LATEXADDIN" val="\documentclass{article}&#10;\usepackage{amsmath}&#10;\usepackage{mathpazo}&#10;\pagestyle{empty}&#10;\begin{document}&#10;&#10;&#10;$$&#10;,0 \le \theta \le 2\pi&#10;$$&#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2171.729"/>
  <p:tag name="LATEXADDIN" val="\documentclass{article}&#10;\usepackage{amsmath}&#10;\usepackage{mathpazo}&#10;\pagestyle{empty}&#10;\begin{document}&#10;&#10;&#10;$$t=1+2 s, t^{2}=1+6 s, \text { and } t^{3}=1+14 s$$&#10;&#10;\end{document}"/>
  <p:tag name="IGUANATEXSIZE" val="10"/>
  <p:tag name="IGUANATEXCURSOR" val="1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60.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136.858"/>
  <p:tag name="LATEXADDIN" val="\documentclass{article}&#10;\usepackage{amsmath}&#10;\usepackage{mathpazo}&#10;\pagestyle{empty}&#10;\begin{document}&#10;&#10;&#10;$$&#10;\text{Calculate the volume} \text{ where } \mathcal{W} : z = 2  \text{ and }  z = \sqrt{x^2 + y^2} $$&#10;&#10;\end{document}"/>
  <p:tag name="IGUANATEXSIZE" val="10"/>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6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18.9351"/>
  <p:tag name="LATEXADDIN" val="\documentclass{article}&#10;\usepackage{amsmath}&#10;\usepackage{mathpazo}&#10;\pagestyle{empty}&#10;\begin{document}&#10;&#10;&#10;\textbf{$\rho$-simple:}&#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6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7.1841"/>
  <p:tag name="LATEXADDIN" val="\documentclass{article}&#10;\usepackage{amsmath}&#10;\usepackage{mathpazo}&#10;\pagestyle{empty}&#10;\begin{document}&#10;&#10;&#10;\textbf{$\phi$-simple:}&#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6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11.4361"/>
  <p:tag name="LATEXADDIN" val="\documentclass{article}&#10;\usepackage{amsmath}&#10;\usepackage{mathpazo}&#10;\pagestyle{empty}&#10;\begin{document}&#10;&#10;&#10;\textbf{$\theta$-simple:}&#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64.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2172.479"/>
  <p:tag name="LATEXADDIN" val="\documentclass{article}&#10;\usepackage{amsmath}&#10;\usepackage{mathpazo}&#10;\pagestyle{empty}&#10;\begin{document}&#10;&#10;&#10;$$&#10;z = 2 \implies \rho \cos \phi = 2 \implies \rho = 2 \sec \phi &#10;$$&#10;&#10;\end{document}"/>
  <p:tag name="IGUANATEXSIZE" val="10"/>
  <p:tag name="IGUANATEXCURSOR" val="16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65.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868.3914"/>
  <p:tag name="LATEXADDIN" val="\documentclass{article}&#10;\usepackage{amsmath}&#10;\usepackage{mathpazo}&#10;\pagestyle{empty}&#10;\begin{document}&#10;&#10;&#10;$$, 0 \le \rho \le 2 \sec \phi $$&#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66.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815.1481"/>
  <p:tag name="LATEXADDIN" val="\documentclass{article}&#10;\usepackage{amsmath}&#10;\usepackage{mathpazo}&#10;\pagestyle{empty}&#10;\begin{document}&#10;&#10;&#10;$$ 0 \le \rho \le 2 \sec \phi$$&#10;&#10;\end{document}"/>
  <p:tag name="IGUANATEXSIZE" val="6"/>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67.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421.073"/>
  <p:tag name="LATEXADDIN" val="\documentclass{article}&#10;\usepackage{amsmath}&#10;\usepackage{mathpazo}&#10;\pagestyle{empty}&#10;\begin{document}&#10;&#10;&#10;$$z = 0 \text{, doesn't work } \implies z =2 = \sqrt{x^2 +y^2} \implies 4 = x^2 + y^2 $$&#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6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762.28"/>
  <p:tag name="LATEXADDIN" val="\documentclass{article}&#10;\usepackage{amsmath}&#10;\usepackage{mathpazo}&#10;\pagestyle{empty}&#10;\begin{document}&#10;&#10;&#10;$$&#10;\int_{0}^{2\pi} \int_{0}^{\frac{\pi}{4}} \int_{0}^{2 \sec \phi} \rho^2 \sin (\phi) d \rho d \phi d \theta &#10;$$&#10;&#10;\end{document}"/>
  <p:tag name="IGUANATEXSIZE" val="10"/>
  <p:tag name="IGUANATEXCURSOR" val="21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6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896.1379"/>
  <p:tag name="LATEXADDIN" val="\documentclass{article}&#10;\usepackage{amsmath}&#10;\usepackage{mathpazo}&#10;\pagestyle{empty}&#10;\begin{document}&#10;&#10;&#10;$$&#10;\implies 0 \le \theta \le 2\pi&#10;$$&#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958.005"/>
  <p:tag name="LATEXADDIN" val="\documentclass{article}&#10;\usepackage{amsmath}&#10;\usepackage{mathpazo}&#10;\pagestyle{empty}&#10;\begin{document}&#10;&#10;$$\text { Thus the paths intersect twice, at the point }(1,1,1) \text { when } s=0 \text { and } t=1$$&#10;&#10;&#10;\end{document}"/>
  <p:tag name="IGUANATEXSIZE" val="10"/>
  <p:tag name="IGUANATEXCURSOR" val="20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70.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364.829"/>
  <p:tag name="LATEXADDIN" val="\documentclass{article}&#10;\usepackage{amsmath}&#10;\usepackage{mathpazo}&#10;\pagestyle{empty}&#10;\begin{document}&#10;&#10;&#10;$$x = 0 \implies z = \sqrt{y^2} = y$$&#10;&#10;\end{document}"/>
  <p:tag name="IGUANATEXSIZE" val="10"/>
  <p:tag name="IGUANATEXCURSOR" val="13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71.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1447.319"/>
  <p:tag name="LATEXADDIN" val="\documentclass{article}&#10;\usepackage{amsmath}&#10;\usepackage{mathpazo}&#10;\pagestyle{empty}&#10;\begin{document}&#10;&#10;&#10;$$ \tan \phi = 1 \implies 0 \le \phi \le \frac{\pi}{4} $$&#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7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88.7139"/>
  <p:tag name="LATEXADDIN" val="\documentclass{article}&#10;\usepackage{amsmath}&#10;\usepackage{mathpazo}&#10;\pagestyle{empty}&#10;\begin{document}&#10;&#10;&#10;$$ z=2 $$&#10;&#10;\end{document}"/>
  <p:tag name="IGUANATEXSIZE" val="7"/>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73.xml><?xml version="1.0" encoding="utf-8"?>
<p:tagLst xmlns:a="http://schemas.openxmlformats.org/drawingml/2006/main" xmlns:r="http://schemas.openxmlformats.org/officeDocument/2006/relationships" xmlns:p="http://schemas.openxmlformats.org/presentationml/2006/main">
  <p:tag name="OUTPUTDPI" val="1200"/>
  <p:tag name="ORIGINALHEIGHT" val="94.48819"/>
  <p:tag name="ORIGINALWIDTH" val="293.2133"/>
  <p:tag name="LATEXADDIN" val="\documentclass{article}&#10;\usepackage{amsmath}&#10;\usepackage{mathpazo}&#10;\pagestyle{empty}&#10;\begin{document}&#10;&#10;&#10;$$ z= y$$&#10;&#10;\end{document}"/>
  <p:tag name="IGUANATEXSIZE" val="7"/>
  <p:tag name="IGUANATEXCURSOR" val="1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74.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352.4559"/>
  <p:tag name="LATEXADDIN" val="\documentclass{article}&#10;\usepackage{amsmath}&#10;\usepackage{mathpazo}&#10;\pagestyle{empty}&#10;\begin{document}&#10;&#10;&#10;$$ \phi = \frac{\pi}{4}$$&#10;&#10;\end{document}"/>
  <p:tag name="IGUANATEXSIZE" val="5"/>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7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962.8796"/>
  <p:tag name="LATEXADDIN" val="\documentclass{article}&#10;\usepackage{amsmath}&#10;\usepackage{mathpazo}&#10;\pagestyle{empty}&#10;\begin{document}&#10;&#10;&#10;$$&#10;V=\iiint_{\mathcal{W}} 1 d V =&#10;$$&#10;&#10;\end{document}"/>
  <p:tag name="IGUANATEXSIZE" val="1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76.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297.7128"/>
  <p:tag name="LATEXADDIN" val="\documentclass{article}&#10;\usepackage{amsmath}&#10;\usepackage{mathpazo}&#10;\pagestyle{empty}&#10;\begin{document}&#10;&#10;&#10;$$&#10;= \frac{8\pi}{3}&#10;$$&#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77.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18.298"/>
  <p:tag name="LATEXADDIN" val="\documentclass{article}&#10;\usepackage{amsmath}&#10;\usepackage{mathpazo}&#10;\pagestyle{empty}&#10;\begin{document}&#10;&#10;&#10;$$&#10;\text{Calculate: } \iiint_{\mathcal{W}} y \, d V , \text{ where } \mathcal{W} : z = \sqrt{1-x^2 - y^2} \text{ and xy-plane}&#10;$$&#10;&#10;\end{document}"/>
  <p:tag name="IGUANATEXSIZE" val="10"/>
  <p:tag name="IGUANATEXCURSOR" val="22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7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18.9351"/>
  <p:tag name="LATEXADDIN" val="\documentclass{article}&#10;\usepackage{amsmath}&#10;\usepackage{mathpazo}&#10;\pagestyle{empty}&#10;\begin{document}&#10;&#10;&#10;\textbf{$\rho$-simple:}&#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79.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445.069"/>
  <p:tag name="LATEXADDIN" val="\documentclass{article}&#10;\usepackage{amsmath}&#10;\usepackage{mathpazo}&#10;\pagestyle{empty}&#10;\begin{document}&#10;&#10;&#10;$$&#10;z = \sqrt{1-x^2 -y^2} \implies z^2 = 1 - x^2 - y^2 \implies x^2 + y^2 +z^2 = 1 &#10;$$&#10;&#10;\end{document}"/>
  <p:tag name="IGUANATEXSIZE" val="10"/>
  <p:tag name="IGUANATEXCURSOR" val="18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2118.485"/>
  <p:tag name="LATEXADDIN" val="\documentclass{article}&#10;\usepackage{amsmath}&#10;\usepackage{mathpazo}&#10;\pagestyle{empty}&#10;\begin{document}&#10;&#10;$$\text { and at }(2,4,8) \text { when } s=\frac{1}{2} \,\text{and at} \, t = 2$$&#10;&#10;&#10;\end{document}"/>
  <p:tag name="IGUANATEXSIZE" val="10"/>
  <p:tag name="IGUANATEXCURSOR" val="16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80.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64.6794"/>
  <p:tag name="LATEXADDIN" val="\documentclass{article}&#10;\usepackage{amsmath}&#10;\usepackage{mathpazo}&#10;\pagestyle{empty}&#10;\begin{document}&#10;&#10;&#10;$$\implies \rho = 1$$&#10;&#10;\end{document}"/>
  <p:tag name="IGUANATEXSIZE" val="10"/>
  <p:tag name="IGUANATEXCURSOR" val="12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81.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76.6779"/>
  <p:tag name="LATEXADDIN" val="\documentclass{article}&#10;\usepackage{amsmath}&#10;\usepackage{mathpazo}&#10;\pagestyle{empty}&#10;\begin{document}&#10;&#10;&#10;$$, 0 \le \rho \le 1$$&#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8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171.354"/>
  <p:tag name="LATEXADDIN" val="\documentclass{article}&#10;\usepackage{amsmath}&#10;\usepackage{mathpazo}&#10;\pagestyle{empty}&#10;\begin{document}&#10;&#10;&#10;$$,\text{xy-plane} \implies z = 0 $$&#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83.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586.052"/>
  <p:tag name="LATEXADDIN" val="\documentclass{article}&#10;\usepackage{amsmath}&#10;\usepackage{mathpazo}&#10;\pagestyle{empty}&#10;\begin{document}&#10;&#10;&#10;$$&#10;\text{and } x = 0 \implies z = \sqrt{1-y^2}&#10;$$&#10;&#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84.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23.4346"/>
  <p:tag name="LATEXADDIN" val="\documentclass{article}&#10;\usepackage{amsmath}&#10;\usepackage{mathpazo}&#10;\pagestyle{empty}&#10;\begin{document}&#10;&#10;&#10;$$ 0 \le \rho \le 1$$&#10;&#10;\end{document}"/>
  <p:tag name="IGUANATEXSIZE" val="6"/>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85.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352.4559"/>
  <p:tag name="LATEXADDIN" val="\documentclass{article}&#10;\usepackage{amsmath}&#10;\usepackage{mathpazo}&#10;\pagestyle{empty}&#10;\begin{document}&#10;&#10;&#10;$$ \phi = \frac{\pi}{2}$$&#10;&#10;\end{document}"/>
  <p:tag name="IGUANATEXSIZE" val="6"/>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8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7.1841"/>
  <p:tag name="LATEXADDIN" val="\documentclass{article}&#10;\usepackage{amsmath}&#10;\usepackage{mathpazo}&#10;\pagestyle{empty}&#10;\begin{document}&#10;&#10;&#10;\textbf{$\phi$-simple:}&#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8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338.958"/>
  <p:tag name="LATEXADDIN" val="\documentclass{article}&#10;\usepackage{amsmath}&#10;\usepackage{mathpazo}&#10;\pagestyle{empty}&#10;\begin{document}&#10;&#10;$$&#10;\text{Because its from the positive z axis to z = 0 } $$&#10;&#10;\end{document}"/>
  <p:tag name="IGUANATEXSIZE" val="10"/>
  <p:tag name="IGUANATEXCURSOR" val="15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88.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864.6419"/>
  <p:tag name="LATEXADDIN" val="\documentclass{article}&#10;\usepackage{amsmath}&#10;\usepackage{mathpazo}&#10;\pagestyle{empty}&#10;\begin{document}&#10;&#10;&#10;$$\implies 0 \le \phi \le \frac{\pi}{2}$$&#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8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11.4361"/>
  <p:tag name="LATEXADDIN" val="\documentclass{article}&#10;\usepackage{amsmath}&#10;\usepackage{mathpazo}&#10;\pagestyle{empty}&#10;\begin{document}&#10;&#10;&#10;\textbf{$\theta$-simple:}&#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173.228"/>
  <p:tag name="LATEXADDIN" val="\documentclass{article}&#10;\usepackage{amsmath}&#10;\pagestyle{empty}&#10;\begin{document}&#10;&#10;&#10;$$&#10;\text{A) } f(x, y)=-\pi x^{4}+2 \pi x^{2}-\pi y^{4}+2 \pi y^{2}&#10;$$&#10;&#10;\end{document}"/>
  <p:tag name="IGUANATEXSIZE" val="10"/>
  <p:tag name="IGUANATEXCURSOR" val="96"/>
  <p:tag name="TRANSPARENCY" val="True"/>
  <p:tag name="LATEXENGINEID" val="0"/>
  <p:tag name="TEMPFOLDER" val="D:\temp\"/>
  <p:tag name="LATEXFORMHEIGHT" val="320"/>
  <p:tag name="LATEXFORMWIDTH" val="385"/>
  <p:tag name="LATEXFORMWRAP" val="True"/>
  <p:tag name="BITMAPVECTOR" val="0"/>
</p:tagLst>
</file>

<file path=ppt/tags/tag890.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585.677"/>
  <p:tag name="LATEXADDIN" val="\documentclass{article}&#10;\usepackage{amsmath}&#10;\usepackage{mathpazo}&#10;\pagestyle{empty}&#10;\begin{document}&#10;&#10;&#10;$$&#10;z = 0 \implies 0 = \sqrt{ 1 - x^2 - y^2 } \implies x^2 +y^2 = 1&#10;$$&#10;&#10;\end{document}"/>
  <p:tag name="IGUANATEXSIZE" val="10"/>
  <p:tag name="IGUANATEXCURSOR" val="17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91.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672.6659"/>
  <p:tag name="LATEXADDIN" val="\documentclass{article}&#10;\usepackage{amsmath}&#10;\usepackage{mathpazo}&#10;\pagestyle{empty}&#10;\begin{document}&#10;&#10;&#10;$$&#10;,0 \le \theta \le 2\pi&#10;$$&#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9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030.746"/>
  <p:tag name="LATEXADDIN" val="\documentclass{article}&#10;\usepackage{amsmath}&#10;\usepackage{mathpazo}&#10;\pagestyle{empty}&#10;\begin{document}&#10;&#10;&#10;$$&#10;\text{Change the function: } y=\rho \sin \phi \sin \theta&#10;$$&#10;&#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9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848.519"/>
  <p:tag name="LATEXADDIN" val="\documentclass{article}&#10;\usepackage{amsmath}&#10;\usepackage{mathpazo}&#10;\pagestyle{empty}&#10;\begin{document}&#10;&#10;&#10;$$&#10;\iiint_{\mathcal{W}} \rho \sin \phi \sin \theta \, \rho^{2} \sin (\phi) d \rho d \phi d \theta &#10;$$&#10;&#10;\end{document}"/>
  <p:tag name="IGUANATEXSIZE" val="10"/>
  <p:tag name="IGUANATEXCURSOR" val="20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9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718.4102"/>
  <p:tag name="LATEXADDIN" val="\documentclass{article}&#10;\usepackage{amsmath}&#10;\usepackage{mathpazo}&#10;\pagestyle{empty}&#10;\begin{document}&#10;&#10;&#10;$$&#10;\iiint_{\mathcal{W}} y \, d V =&#10;$$&#10;&#10;\end{document}"/>
  <p:tag name="IGUANATEXSIZE" val="10"/>
  <p:tag name="IGUANATEXCURSOR" val="1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9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324.334"/>
  <p:tag name="LATEXADDIN" val="\documentclass{article}&#10;\usepackage{amsmath}&#10;\usepackage{mathpazo}&#10;\pagestyle{empty}&#10;\begin{document}&#10;&#10;&#10;The answer here is \textbf{zero}. &#10;\end{document}"/>
  <p:tag name="IGUANATEXSIZE" val="10"/>
  <p:tag name="IGUANATEXCURSOR" val="1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9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444.319"/>
  <p:tag name="LATEXADDIN" val="\documentclass{article}&#10;\usepackage{amsmath}&#10;\usepackage{mathpazo}&#10;\pagestyle{empty}&#10;\begin{document}&#10;&#10;&#10;However, if you get a zero &#10;&#10;&#10;\end{document}"/>
  <p:tag name="IGUANATEXSIZE" val="10"/>
  <p:tag name="IGUANATEXCURSOR" val="1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9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137.983"/>
  <p:tag name="LATEXADDIN" val="\documentclass{article}&#10;\usepackage{amsmath}&#10;\usepackage{mathpazo}&#10;\pagestyle{empty}&#10;\begin{document}&#10;&#10;&#10;on a triple integral re-check your math.&#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9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2845.894"/>
  <p:tag name="LATEXADDIN" val="\documentclass{article}&#10;\usepackage{amsmath}&#10;\usepackage{mathpazo}&#10;\pagestyle{empty}&#10;\begin{document}&#10;&#10;&#10;$$&#10;\implies \int_{0}^{2 \pi} \int_{0}^{\frac{\pi}{2}} \int_{0}^{1} \rho \sin (\phi) \sin (\theta) \rho^{2} \sin (\phi) d \rho d \phi d \theta=0&#10;$$&#10;&#10;\end{document}"/>
  <p:tag name="IGUANATEXSIZE" val="10"/>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899.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610.049"/>
  <p:tag name="LATEXADDIN" val="\documentclass{article}&#10;\usepackage{amsmath}&#10;\usepackage{mathpazo}&#10;\pagestyle{empty}&#10;\begin{document}&#10;&#10;&#10;Try the following if you get zero on a triple integral on $\theta \in[0,2 \pi]$:&#10;&#10;\end{document}"/>
  <p:tag name="IGUANATEXSIZE" val="10"/>
  <p:tag name="IGUANATEXCURSOR" val="16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2548.181"/>
  <p:tag name="LATEXADDIN" val="\documentclass{article}&#10;\usepackage{amsmath}&#10;\usepackage{mathpazo}&#10;\pagestyle{empty}&#10;\begin{document}&#10;$$=|\mathbf{a}|^{2}|\mathbf{b}|^{2}-(|\mathbf{a}||\mathbf{b}| \cos \theta)^{2}=|\mathbf{a}|^{2}|\mathbf{b}|^{2}-(\mathbf{a} \cdot \mathbf{b})^{2}$$&#10;&#10;&#10;&#10;\end{document}"/>
  <p:tag name="IGUANATEXSIZE" val="10"/>
  <p:tag name="IGUANATEXCURSOR" val="2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1214.848"/>
  <p:tag name="LATEXADDIN" val="\documentclass{article}&#10;\usepackage{amsmath}&#10;\pagestyle{empty}&#10;\begin{document}&#10;&#10;&#10;$$&#10;\text{B) } f(x, y)=\frac{1}{\pi} \mathrm{e}^{-x^{2}-y^{2}}&#10;$$&#10;&#10;\end{document}"/>
  <p:tag name="IGUANATEXSIZE" val="10"/>
  <p:tag name="IGUANATEXCURSOR" val="96"/>
  <p:tag name="TRANSPARENCY" val="True"/>
  <p:tag name="LATEXENGINEID" val="0"/>
  <p:tag name="TEMPFOLDER" val="D:\temp\"/>
  <p:tag name="LATEXFORMHEIGHT" val="320"/>
  <p:tag name="LATEXFORMWIDTH" val="385"/>
  <p:tag name="LATEXFORMWRAP" val="True"/>
  <p:tag name="BITMAPVECTOR" val="0"/>
</p:tagLst>
</file>

<file path=ppt/tags/tag900.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682.415"/>
  <p:tag name="LATEXADDIN" val="\documentclass{article}&#10;\usepackage{amsmath}&#10;\usepackage{mathpazo}&#10;\pagestyle{empty}&#10;\begin{document}&#10;&#10;&#10;\textbf{Double the triple integral and restrict $\theta \in[0, \pi]$:}&#10;&#10;\end{document}"/>
  <p:tag name="IGUANATEXSIZE" val="10"/>
  <p:tag name="IGUANATEXCURSOR" val="17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01.xml><?xml version="1.0" encoding="utf-8"?>
<p:tagLst xmlns:a="http://schemas.openxmlformats.org/drawingml/2006/main" xmlns:r="http://schemas.openxmlformats.org/officeDocument/2006/relationships" xmlns:p="http://schemas.openxmlformats.org/presentationml/2006/main">
  <p:tag name="OUTPUTDPI" val="1200"/>
  <p:tag name="ORIGINALHEIGHT" val="266.2167"/>
  <p:tag name="ORIGINALWIDTH" val="3484.064"/>
  <p:tag name="LATEXADDIN" val="\documentclass{article}&#10;\usepackage{amsmath}&#10;\usepackage{mathpazo}&#10;\pagestyle{empty}&#10;\begin{document}&#10;&#10;&#10;$$&#10;2 \cdot  \int_{0}^{ \pi} \int_{}^{} \int_{}^{} f(\rho \sin \phi \cos \theta, \rho \sin \phi \sin \theta, \rho \cos \phi) \cdot \rho^{2} \sin (\phi) d \rho d \phi d \theta&#10;$$&#10;&#10;\end{document}"/>
  <p:tag name="IGUANATEXSIZE" val="10"/>
  <p:tag name="IGUANATEXCURSOR" val="23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02.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3779.528"/>
  <p:tag name="LATEXADDIN" val="\documentclass{article}&#10;\usepackage{amsmath}&#10;\usepackage{mathpazo}&#10;\pagestyle{empty}&#10;\begin{document}&#10;&#10;&#10;\textbf{Very-Important-Note:} When trying this make sure to integrate $\theta$ \textit{last}.&#10;&#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0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062.992"/>
  <p:tag name="LATEXADDIN" val="\documentclass{article}&#10;\usepackage{amsmath}&#10;\usepackage{mathpazo}&#10;\pagestyle{empty}&#10;\begin{document}&#10;&#10;$$&#10;\implies \text{if the region is symmetrically it should work and give a value of \textbf{zero}} $$&#10;&#10;\end{document}"/>
  <p:tag name="IGUANATEXSIZE" val="10"/>
  <p:tag name="IGUANATEXCURSOR" val="20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0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102.737"/>
  <p:tag name="LATEXADDIN" val="\documentclass{article}&#10;\usepackage{amsmath}&#10;\usepackage{mathpazo}&#10;\pagestyle{empty}&#10;\begin{document}&#10;&#10;&#10;This would be the very very last step you do if your numerical result is zero &#10;&#10;\end{document}"/>
  <p:tag name="IGUANATEXSIZE" val="10"/>
  <p:tag name="IGUANATEXCURSOR" val="18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0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862.017"/>
  <p:tag name="LATEXADDIN" val="\documentclass{article}&#10;\usepackage{amsmath}&#10;\usepackage{mathpazo}&#10;\pagestyle{empty}&#10;\begin{document}&#10;&#10;&#10;(as a method to check your work).&#10;&#10;\end{document}"/>
  <p:tag name="IGUANATEXSIZE" val="10"/>
  <p:tag name="IGUANATEXCURSOR" val="13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06.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845.519"/>
  <p:tag name="LATEXADDIN" val="\documentclass{article}&#10;\usepackage{amsmath}&#10;\usepackage{mathpazo}&#10;\pagestyle{empty}&#10;\begin{document}&#10;&#10;$$&#10;\textbf{Note:} \text{ This technique works specifically with} \cos (x) \text{ and } \cos (x) \sin (x).$$&#10;&#10;\end{document}"/>
  <p:tag name="IGUANATEXSIZE" val="10"/>
  <p:tag name="IGUANATEXCURSOR" val="1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07.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2882.64"/>
  <p:tag name="LATEXADDIN" val="\documentclass{article}&#10;\usepackage{amsmath}&#10;\usepackage{mathpazo}&#10;\pagestyle{empty}&#10;\begin{document}&#10;&#10;&#10;\textbf{Quadruple the triple integral and restrict $\theta \in[0, \frac{\pi}{2} ]$:}&#10;&#10;\end{document}"/>
  <p:tag name="IGUANATEXSIZE" val="10"/>
  <p:tag name="IGUANATEXCURSOR" val="1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0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3501.312"/>
  <p:tag name="LATEXADDIN" val="\documentclass{article}&#10;\usepackage{amsmath}&#10;\usepackage{mathpazo}&#10;\pagestyle{empty}&#10;\begin{document}&#10;&#10;&#10;$$&#10;4 \cdot  \int_{0}^{ \frac{\pi}{2} } \int_{}^{} \int_{}^{} f(\rho \sin \phi \cos \theta, \rho \sin \phi \sin \theta, \rho \cos \phi) \cdot \rho^{2} \sin (\phi) d \rho d \phi d \theta&#10;$$&#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0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28.871"/>
  <p:tag name="LATEXADDIN" val="\documentclass{article}&#10;\usepackage{amsmath}&#10;\usepackage{mathpazo}&#10;\pagestyle{empty}&#10;\begin{document}&#10;&#10;$$&#10;\implies \text{generally, this \textbf{should not} give you a value of \textbf{zero} } $$&#10;&#10;\end{document}"/>
  <p:tag name="IGUANATEXSIZE" val="10"/>
  <p:tag name="IGUANATEXCURSOR" val="1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173.228"/>
  <p:tag name="LATEXADDIN" val="\documentclass{article}&#10;\usepackage{amsmath}&#10;\pagestyle{empty}&#10;\begin{document}&#10;&#10;&#10;$$&#10;\text{A) } f(x, y)=-\pi x^{4}+2 \pi x^{2}-\pi y^{4}+2 \pi y^{2}&#10;$$&#10;&#10;\end{document}"/>
  <p:tag name="IGUANATEXSIZE" val="10"/>
  <p:tag name="IGUANATEXCURSOR" val="96"/>
  <p:tag name="TRANSPARENCY" val="True"/>
  <p:tag name="LATEXENGINEID" val="0"/>
  <p:tag name="TEMPFOLDER" val="D:\temp\"/>
  <p:tag name="LATEXFORMHEIGHT" val="320"/>
  <p:tag name="LATEXFORMWIDTH" val="385"/>
  <p:tag name="LATEXFORMWRAP" val="True"/>
  <p:tag name="BITMAPVECTOR" val="0"/>
</p:tagLst>
</file>

<file path=ppt/tags/tag910.xml><?xml version="1.0" encoding="utf-8"?>
<p:tagLst xmlns:a="http://schemas.openxmlformats.org/drawingml/2006/main" xmlns:r="http://schemas.openxmlformats.org/officeDocument/2006/relationships" xmlns:p="http://schemas.openxmlformats.org/presentationml/2006/main">
  <p:tag name="OUTPUTDPI" val="1200"/>
  <p:tag name="ORIGINALHEIGHT" val="475.4406"/>
  <p:tag name="ORIGINALWIDTH" val="3580.802"/>
  <p:tag name="LATEXADDIN" val="\documentclass{article}&#10;\usepackage{amsmath}&#10;\usepackage{mathpazo}&#10;\pagestyle{empty}&#10;\begin{document}&#10;&#10;&#10;$$&#10;\int_{\phi=0}^{\pi / 2} \int_{\theta=0}^{2 \pi} \underbrace{\left(\cos \theta \sin ^{2} \phi \cos \phi+\cos \theta \sin \theta \sin ^{3} \phi\right.}_{\text {Integral over } \theta \text { is zero }}+\cos \phi \sin \phi) d \theta d \phi&#10;$$&#10;&#10;\end{document}"/>
  <p:tag name="IGUANATEXSIZE" val="10"/>
  <p:tag name="IGUANATEXCURSOR" val="34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11.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668.542"/>
  <p:tag name="LATEXADDIN" val="\documentclass{article}&#10;\usepackage{amsmath}&#10;\usepackage{mathpazo}&#10;\pagestyle{empty}&#10;\begin{document}&#10;&#10;&#10;$$&#10;\text { Since the integrals of } \cos \theta \text { and } \cos \theta \sin \theta \text { over }[0,2 \pi] \text { are both zero }&#10;$$&#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1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4611.923"/>
  <p:tag name="LATEXADDIN" val="\documentclass{article}&#10;\usepackage{amsmath}&#10;\usepackage{mathpazo}&#10;\pagestyle{empty}&#10;\begin{document}&#10;&#10;&#10;$$&#10;\int_{0}^{2 \pi} \cos (x) d x= 2 \cdot \int_{0}^{\pi} \cos (x) d x = \int_{0}^{2 \pi} \cos (x) \sin (x) d x = 2 \cdot \int_{0}^{\pi} \cos (x) \sin (x) d x = 0&#10;$$&#10;&#10;\end{document}"/>
  <p:tag name="IGUANATEXSIZE" val="8"/>
  <p:tag name="IGUANATEXCURSOR" val="2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1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340.457"/>
  <p:tag name="LATEXADDIN" val="\documentclass{article}&#10;\usepackage{amsmath}&#10;\usepackage{mathpazo}&#10;\pagestyle{empty}&#10;\begin{document}&#10;&#10;&#10;A value of zero can suggest symmetry and &#10;&#10;\end{document}"/>
  <p:tag name="IGUANATEXSIZE" val="10"/>
  <p:tag name="IGUANATEXCURSOR" val="14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14.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284.589"/>
  <p:tag name="LATEXADDIN" val="\documentclass{article}&#10;\usepackage{amsmath}&#10;\usepackage{mathpazo}&#10;\pagestyle{empty}&#10;\begin{document}&#10;&#10;&#10;cancelation of volumes.&#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1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291.339"/>
  <p:tag name="LATEXADDIN" val="\documentclass{article}&#10;\usepackage{amsmath}&#10;\usepackage{mathpazo}&#10;\pagestyle{empty}&#10;\begin{document}&#10;&#10;&#10;Recall fubini's theorem.&#10;&#10;\end{document}"/>
  <p:tag name="IGUANATEXSIZE" val="10"/>
  <p:tag name="IGUANATEXCURSOR" val="12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16.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882.265"/>
  <p:tag name="LATEXADDIN" val="\documentclass{article}&#10;\usepackage{amsmath}&#10;\usepackage{mathpazo}&#10;\pagestyle{empty}&#10;\begin{document}&#10;&#10;&#10;$$&#10;\text{Calculate: } \iiint_{\mathcal{W}} xz \, d V , \text{ where } \mathcal{W} : x^2 + y^2 + z^2 = 4 \text{ and } z = \sqrt{x^2 + y^2}&#10;$$&#10;&#10;\end{document}"/>
  <p:tag name="IGUANATEXSIZE" val="10"/>
  <p:tag name="IGUANATEXCURSOR" val="24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1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18.9351"/>
  <p:tag name="LATEXADDIN" val="\documentclass{article}&#10;\usepackage{amsmath}&#10;\usepackage{mathpazo}&#10;\pagestyle{empty}&#10;\begin{document}&#10;&#10;&#10;\textbf{$\rho$-simple:}&#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1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7.1841"/>
  <p:tag name="LATEXADDIN" val="\documentclass{article}&#10;\usepackage{amsmath}&#10;\usepackage{mathpazo}&#10;\pagestyle{empty}&#10;\begin{document}&#10;&#10;&#10;\textbf{$\phi$-simple:}&#10;\end{document}"/>
  <p:tag name="IGUANATEXSIZE" val="10"/>
  <p:tag name="IGUANATEXCURSOR" val="11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1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11.4361"/>
  <p:tag name="LATEXADDIN" val="\documentclass{article}&#10;\usepackage{amsmath}&#10;\usepackage{mathpazo}&#10;\pagestyle{empty}&#10;\begin{document}&#10;&#10;&#10;\textbf{$\theta$-simple:}&#10;\end{document}"/>
  <p:tag name="IGUANATEXSIZE" val="10"/>
  <p:tag name="IGUANATEXCURSOR" val="1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1214.848"/>
  <p:tag name="LATEXADDIN" val="\documentclass{article}&#10;\usepackage{amsmath}&#10;\pagestyle{empty}&#10;\begin{document}&#10;&#10;&#10;$$&#10;\text{B) } f(x, y)=\frac{1}{\pi} \mathrm{e}^{-x^{2}-y^{2}}&#10;$$&#10;&#10;\end{document}"/>
  <p:tag name="IGUANATEXSIZE" val="10"/>
  <p:tag name="IGUANATEXCURSOR" val="96"/>
  <p:tag name="TRANSPARENCY" val="True"/>
  <p:tag name="LATEXENGINEID" val="0"/>
  <p:tag name="TEMPFOLDER" val="D:\temp\"/>
  <p:tag name="LATEXFORMHEIGHT" val="320"/>
  <p:tag name="LATEXFORMWIDTH" val="385"/>
  <p:tag name="LATEXFORMWRAP" val="True"/>
  <p:tag name="BITMAPVECTOR" val="0"/>
</p:tagLst>
</file>

<file path=ppt/tags/tag920.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587.9265"/>
  <p:tag name="LATEXADDIN" val="\documentclass{article}&#10;\usepackage{amsmath}&#10;\usepackage{mathpazo}&#10;\pagestyle{empty}&#10;\begin{document}&#10;&#10;&#10;$$0 \le \phi \le \frac{\pi}{4}$$&#10;&#10;\end{document}"/>
  <p:tag name="IGUANATEXSIZE" val="10"/>
  <p:tag name="IGUANATEXCURSOR" val="13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21.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29.4338"/>
  <p:tag name="LATEXADDIN" val="\documentclass{article}&#10;\usepackage{amsmath}&#10;\usepackage{mathpazo}&#10;\pagestyle{empty}&#10;\begin{document}&#10;&#10;&#10;$$ 0 \le \rho \le 2$$&#10;&#10;\end{document}"/>
  <p:tag name="IGUANATEXSIZE" val="10"/>
  <p:tag name="IGUANATEXCURSOR" val="1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2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619.4226"/>
  <p:tag name="LATEXADDIN" val="\documentclass{article}&#10;\usepackage{amsmath}&#10;\usepackage{mathpazo}&#10;\pagestyle{empty}&#10;\begin{document}&#10;&#10;&#10;$$&#10;0 \le \theta \le 2\pi&#10;$$&#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2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90.176"/>
  <p:tag name="LATEXADDIN" val="\documentclass{article}&#10;\usepackage{amsmath}&#10;\usepackage{mathpazo}&#10;\pagestyle{empty}&#10;\begin{document}&#10;&#10;&#10;$$&#10;\iiint_{\mathcal{W}} (\rho \sin \phi \cos \theta ) \cdot ( \rho \cos \phi ) \cdot \, \rho^{2} \sin (\phi) d \rho d \phi d \theta &#10;$$&#10;&#10;\end{document}"/>
  <p:tag name="IGUANATEXSIZE" val="10"/>
  <p:tag name="IGUANATEXCURSOR" val="18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2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779.9025"/>
  <p:tag name="LATEXADDIN" val="\documentclass{article}&#10;\usepackage{amsmath}&#10;\usepackage{mathpazo}&#10;\pagestyle{empty}&#10;\begin{document}&#10;&#10;&#10;$$\iiint_{\mathcal{W}} xz \, d V = $$&#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2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3055.118"/>
  <p:tag name="LATEXADDIN" val="\documentclass{article}&#10;\usepackage{amsmath}&#10;\usepackage{mathpazo}&#10;\pagestyle{empty}&#10;\begin{document}&#10;&#10;&#10;$$&#10;= \int_{0}^{2 \pi} \int_{0}^{\frac{\pi}{4}} \int_{0}^{2} (\rho \sin \phi \cos \theta ) \cdot ( \rho \cos \phi ) \cdot \, \rho^{2} \sin (\phi) d \rho d \phi d \theta &#10;$$&#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26.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188.9764"/>
  <p:tag name="LATEXADDIN" val="\documentclass{article}&#10;\usepackage{amsmath}&#10;\usepackage{mathpazo}&#10;\pagestyle{empty}&#10;\begin{document}&#10;&#10;$$ = 0 $$&#10;&#10;&#10;\end{document}"/>
  <p:tag name="IGUANATEXSIZE" val="10"/>
  <p:tag name="IGUANATEXCURSOR" val="11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27.xml><?xml version="1.0" encoding="utf-8"?>
<p:tagLst xmlns:a="http://schemas.openxmlformats.org/drawingml/2006/main" xmlns:r="http://schemas.openxmlformats.org/officeDocument/2006/relationships" xmlns:p="http://schemas.openxmlformats.org/presentationml/2006/main">
  <p:tag name="OUTPUTDPI" val="1200"/>
  <p:tag name="ORIGINALHEIGHT" val="94.48819"/>
  <p:tag name="ORIGINALWIDTH" val="130.4837"/>
  <p:tag name="LATEXADDIN" val="\documentclass{article}&#10;\usepackage{amsmath}&#10;\usepackage{mathpazo}&#10;\pagestyle{empty}&#10;\begin{document}&#10;&#10;&#10;$$&#10;\mathcal{W}&#10;$$&#10;&#10;\end{document}"/>
  <p:tag name="IGUANATEXSIZE" val="8"/>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28.xml><?xml version="1.0" encoding="utf-8"?>
<p:tagLst xmlns:a="http://schemas.openxmlformats.org/drawingml/2006/main" xmlns:r="http://schemas.openxmlformats.org/officeDocument/2006/relationships" xmlns:p="http://schemas.openxmlformats.org/presentationml/2006/main">
  <p:tag name="OUTPUTDPI" val="1200"/>
  <p:tag name="ORIGINALHEIGHT" val="94.48819"/>
  <p:tag name="ORIGINALWIDTH" val="130.4837"/>
  <p:tag name="LATEXADDIN" val="\documentclass{article}&#10;\usepackage{amsmath}&#10;\usepackage{mathpazo}&#10;\pagestyle{empty}&#10;\begin{document}&#10;&#10;&#10;$$&#10;\mathcal{W}&#10;$$&#10;&#10;\end{document}"/>
  <p:tag name="IGUANATEXSIZE" val="8"/>
  <p:tag name="IGUANATEXCURSOR" val="11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29.xml><?xml version="1.0" encoding="utf-8"?>
<p:tagLst xmlns:a="http://schemas.openxmlformats.org/drawingml/2006/main" xmlns:r="http://schemas.openxmlformats.org/officeDocument/2006/relationships" xmlns:p="http://schemas.openxmlformats.org/presentationml/2006/main">
  <p:tag name="OUTPUTDPI" val="1200"/>
  <p:tag name="ORIGINALHEIGHT" val="230.9711"/>
  <p:tag name="ORIGINALWIDTH" val="352.4559"/>
  <p:tag name="LATEXADDIN" val="\documentclass{article}&#10;\usepackage{amsmath}&#10;\usepackage{mathpazo}&#10;\pagestyle{empty}&#10;\begin{document}&#10;&#10;&#10;$$ \phi = \frac{\pi}{4}$$&#10;&#10;\end{document}"/>
  <p:tag name="IGUANATEXSIZE" val="5"/>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05.624"/>
  <p:tag name="LATEXADDIN" val="\documentclass{article}&#10;\usepackage{amsmath}&#10;\usepackage{mathpazo}&#10;\pagestyle{empty}&#10;\begin{document}&#10;&#10;&#10;$$&#10;u(x, t)=X(x) T(t)&#10;$$&#10;&#10;\end{document}"/>
  <p:tag name="IGUANATEXSIZE" val="6"/>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30.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95.4631"/>
  <p:tag name="LATEXADDIN" val="\documentclass{article}&#10;\usepackage{amsmath}&#10;\usepackage{mathpazo}&#10;\pagestyle{empty}&#10;\begin{document}&#10;&#10;&#10;$$ x = 0 $$&#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31.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95.4631"/>
  <p:tag name="LATEXADDIN" val="\documentclass{article}&#10;\usepackage{amsmath}&#10;\usepackage{mathpazo}&#10;\pagestyle{empty}&#10;\begin{document}&#10;&#10;&#10;$$ x = 0 $$&#10;&#10;\end{document}"/>
  <p:tag name="IGUANATEXSIZE" val="10"/>
  <p:tag name="IGUANATEXCURSOR" val="11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32.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88.7139"/>
  <p:tag name="LATEXADDIN" val="\documentclass{article}&#10;\usepackage{amsmath}&#10;\usepackage{mathpazo}&#10;\pagestyle{empty}&#10;\begin{document}&#10;&#10;&#10;$$ z = 0 $$&#10;&#10;\end{document}"/>
  <p:tag name="IGUANATEXSIZE" val="10"/>
  <p:tag name="IGUANATEXCURSOR" val="1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33.xml><?xml version="1.0" encoding="utf-8"?>
<p:tagLst xmlns:a="http://schemas.openxmlformats.org/drawingml/2006/main" xmlns:r="http://schemas.openxmlformats.org/officeDocument/2006/relationships" xmlns:p="http://schemas.openxmlformats.org/presentationml/2006/main">
  <p:tag name="OUTPUTDPI" val="1200"/>
  <p:tag name="ORIGINALHEIGHT" val="262.4672"/>
  <p:tag name="ORIGINALWIDTH" val="4249.719"/>
  <p:tag name="LATEXADDIN" val="\documentclass{article}&#10;\usepackage{amsmath}&#10;\pagestyle{empty}&#10;\begin{document}&#10;&#10;\begin{flushleft}&#10;Determine the correct integration region W for each of the following integrals. Write your answer in the space provided.&#10;\end{flushleft}&#10;\end{document}"/>
  <p:tag name="IGUANATEXSIZE" val="9"/>
  <p:tag name="IGUANATEXCURSOR" val="168"/>
  <p:tag name="TRANSPARENCY" val="True"/>
  <p:tag name="LATEXENGINEID" val="0"/>
  <p:tag name="TEMPFOLDER" val="D:\temp\"/>
  <p:tag name="LATEXFORMHEIGHT" val="320"/>
  <p:tag name="LATEXFORMWIDTH" val="385"/>
  <p:tag name="LATEXFORMWRAP" val="True"/>
  <p:tag name="BITMAPVECTOR" val="0"/>
</p:tagLst>
</file>

<file path=ppt/tags/tag934.xml><?xml version="1.0" encoding="utf-8"?>
<p:tagLst xmlns:a="http://schemas.openxmlformats.org/drawingml/2006/main" xmlns:r="http://schemas.openxmlformats.org/officeDocument/2006/relationships" xmlns:p="http://schemas.openxmlformats.org/presentationml/2006/main">
  <p:tag name="OUTPUTDPI" val="1200"/>
  <p:tag name="ORIGINALHEIGHT" val="318.7101"/>
  <p:tag name="ORIGINALWIDTH" val="2423.697"/>
  <p:tag name="LATEXADDIN" val="\documentclass{article}&#10;\usepackage{amsmath}&#10;\pagestyle{empty}&#10;\begin{document}&#10;&#10;&#10;$$&#10;\text { (i) } \int_0^1 \int_0^{2(1-z)} \int_0^{3(1-x / 2-z)} f(x,y,z) \, d y d x d z&#10;$$&#10;&#10;\end{document}"/>
  <p:tag name="IGUANATEXSIZE" val="7"/>
  <p:tag name="IGUANATEXCURSOR" val="158"/>
  <p:tag name="TRANSPARENCY" val="True"/>
  <p:tag name="LATEXENGINEID" val="0"/>
  <p:tag name="TEMPFOLDER" val="D:\temp\"/>
  <p:tag name="LATEXFORMHEIGHT" val="320"/>
  <p:tag name="LATEXFORMWIDTH" val="385"/>
  <p:tag name="LATEXFORMWRAP" val="True"/>
  <p:tag name="BITMAPVECTOR" val="0"/>
</p:tagLst>
</file>

<file path=ppt/tags/tag935.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2770.904"/>
  <p:tag name="LATEXADDIN" val="\documentclass{article}&#10;\usepackage{amsmath}&#10;\pagestyle{empty}&#10;\begin{document}&#10;&#10;&#10;$$&#10;\text { (ii) } \int_{-1 / \sqrt{2}}^{1 / \sqrt{2}} \int_{-\sqrt{1 / 2-x^2}}^{\sqrt{1 / 2-x^2}} \int_{\sqrt{x^2+y^2}}^{\sqrt{1-x^2-y^2}} f(x,y,z) d z d y d x&#10;$$&#10;&#10;\end{document}"/>
  <p:tag name="IGUANATEXSIZE" val="7"/>
  <p:tag name="IGUANATEXCURSOR" val="229"/>
  <p:tag name="TRANSPARENCY" val="True"/>
  <p:tag name="LATEXENGINEID" val="0"/>
  <p:tag name="TEMPFOLDER" val="D:\temp\"/>
  <p:tag name="LATEXFORMHEIGHT" val="320"/>
  <p:tag name="LATEXFORMWIDTH" val="385"/>
  <p:tag name="LATEXFORMWRAP" val="True"/>
  <p:tag name="BITMAPVECTOR" val="0"/>
</p:tagLst>
</file>

<file path=ppt/tags/tag936.xml><?xml version="1.0" encoding="utf-8"?>
<p:tagLst xmlns:a="http://schemas.openxmlformats.org/drawingml/2006/main" xmlns:r="http://schemas.openxmlformats.org/officeDocument/2006/relationships" xmlns:p="http://schemas.openxmlformats.org/presentationml/2006/main">
  <p:tag name="OUTPUTDPI" val="1200"/>
  <p:tag name="ORIGINALHEIGHT" val="262.4672"/>
  <p:tag name="ORIGINALWIDTH" val="4249.719"/>
  <p:tag name="LATEXADDIN" val="\documentclass{article}&#10;\usepackage{amsmath}&#10;\pagestyle{empty}&#10;\begin{document}&#10;&#10;\begin{flushleft}&#10;Determine the correct integration region W for each of the following integrals. Write your answer in the space provided.&#10;\end{flushleft}&#10;\end{document}"/>
  <p:tag name="IGUANATEXSIZE" val="9"/>
  <p:tag name="IGUANATEXCURSOR" val="168"/>
  <p:tag name="TRANSPARENCY" val="True"/>
  <p:tag name="LATEXENGINEID" val="0"/>
  <p:tag name="TEMPFOLDER" val="D:\temp\"/>
  <p:tag name="LATEXFORMHEIGHT" val="320"/>
  <p:tag name="LATEXFORMWIDTH" val="385"/>
  <p:tag name="LATEXFORMWRAP" val="True"/>
  <p:tag name="BITMAPVECTOR" val="0"/>
</p:tagLst>
</file>

<file path=ppt/tags/tag937.xml><?xml version="1.0" encoding="utf-8"?>
<p:tagLst xmlns:a="http://schemas.openxmlformats.org/drawingml/2006/main" xmlns:r="http://schemas.openxmlformats.org/officeDocument/2006/relationships" xmlns:p="http://schemas.openxmlformats.org/presentationml/2006/main">
  <p:tag name="OUTPUTDPI" val="1200"/>
  <p:tag name="ORIGINALHEIGHT" val="318.7101"/>
  <p:tag name="ORIGINALWIDTH" val="2423.697"/>
  <p:tag name="LATEXADDIN" val="\documentclass{article}&#10;\usepackage{amsmath}&#10;\pagestyle{empty}&#10;\begin{document}&#10;&#10;&#10;$$&#10;\text { (i) } \int_0^1 \int_0^{2(1-z)} \int_0^{3(1-x / 2-z)} f(x,y,z) \, d y d x d z&#10;$$&#10;&#10;\end{document}"/>
  <p:tag name="IGUANATEXSIZE" val="7"/>
  <p:tag name="IGUANATEXCURSOR" val="158"/>
  <p:tag name="TRANSPARENCY" val="True"/>
  <p:tag name="LATEXENGINEID" val="0"/>
  <p:tag name="TEMPFOLDER" val="D:\temp\"/>
  <p:tag name="LATEXFORMHEIGHT" val="320"/>
  <p:tag name="LATEXFORMWIDTH" val="385"/>
  <p:tag name="LATEXFORMWRAP" val="True"/>
  <p:tag name="BITMAPVECTOR" val="0"/>
</p:tagLst>
</file>

<file path=ppt/tags/tag938.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2770.904"/>
  <p:tag name="LATEXADDIN" val="\documentclass{article}&#10;\usepackage{amsmath}&#10;\pagestyle{empty}&#10;\begin{document}&#10;&#10;&#10;$$&#10;\text { (ii) } \int_{-1 / \sqrt{2}}^{1 / \sqrt{2}} \int_{-\sqrt{1 / 2-x^2}}^{\sqrt{1 / 2-x^2}} \int_{\sqrt{x^2+y^2}}^{\sqrt{1-x^2-y^2}} f(x,y,z) d z d y d x&#10;$$&#10;&#10;\end{document}"/>
  <p:tag name="IGUANATEXSIZE" val="7"/>
  <p:tag name="IGUANATEXCURSOR" val="229"/>
  <p:tag name="TRANSPARENCY" val="True"/>
  <p:tag name="LATEXENGINEID" val="0"/>
  <p:tag name="TEMPFOLDER" val="D:\temp\"/>
  <p:tag name="LATEXFORMHEIGHT" val="320"/>
  <p:tag name="LATEXFORMWIDTH" val="385"/>
  <p:tag name="LATEXFORMWRAP" val="True"/>
  <p:tag name="BITMAPVECTOR" val="0"/>
</p:tagLst>
</file>

<file path=ppt/tags/tag93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232.096"/>
  <p:tag name="LATEXADDIN" val="\documentclass{article}&#10;\usepackage{amsmath}&#10;\usepackage{mathpazo}&#10;\pagestyle{empty}&#10;\begin{document}&#10;&#10;&#10;$$&#10;\text { Total mass: } \quad M=\iint_{\mathcal{D}} \delta(x, y) d A \quad M=\iiint_{\mathcal{W}} \delta(x, y, z) d V&#10;$$&#10;&#10;\end{document}"/>
  <p:tag name="IGUANATEXSIZE" val="6"/>
  <p:tag name="IGUANATEXCURSOR" val="12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351.7061"/>
  <p:tag name="LATEXADDIN" val="\documentclass{article}&#10;\usepackage{amsmath}&#10;\usepackage{mathpazo}&#10;\pagestyle{empty}&#10;\begin{document}&#10;&#10;&#10;$$ f(x,y) $$&#10;&#10;\end{document}"/>
  <p:tag name="IGUANATEXSIZE" val="6"/>
  <p:tag name="IGUANATEXCURSOR" val="11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40.xml><?xml version="1.0" encoding="utf-8"?>
<p:tagLst xmlns:a="http://schemas.openxmlformats.org/drawingml/2006/main" xmlns:r="http://schemas.openxmlformats.org/officeDocument/2006/relationships" xmlns:p="http://schemas.openxmlformats.org/presentationml/2006/main">
  <p:tag name="OUTPUTDPI" val="1200"/>
  <p:tag name="ORIGINALHEIGHT" val="557.1803"/>
  <p:tag name="ORIGINALWIDTH" val="1178.103"/>
  <p:tag name="LATEXADDIN" val="\documentclass{article}&#10;\usepackage{amsmath}&#10;\usepackage{mathpazo}&#10;\pagestyle{empty}&#10;\begin{document}&#10;&#10;&#10;$$&#10;\begin{aligned}&#10;M_{x} &amp;=\iint_{\mathcal{D}} y \delta(x, y) d A \\&#10;M_{y} &amp;=\iint_{\mathcal{D}} x \delta(x, y) d A&#10;\end{aligned}&#10;$$&#10;&#10;\end{document}"/>
  <p:tag name="IGUANATEXSIZE" val="8"/>
  <p:tag name="IGUANATEXCURSOR" val="2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41.xml><?xml version="1.0" encoding="utf-8"?>
<p:tagLst xmlns:a="http://schemas.openxmlformats.org/drawingml/2006/main" xmlns:r="http://schemas.openxmlformats.org/officeDocument/2006/relationships" xmlns:p="http://schemas.openxmlformats.org/presentationml/2006/main">
  <p:tag name="OUTPUTDPI" val="1200"/>
  <p:tag name="ORIGINALHEIGHT" val="865.3918"/>
  <p:tag name="ORIGINALWIDTH" val="1441.32"/>
  <p:tag name="LATEXADDIN" val="\documentclass{article}&#10;\usepackage{amsmath}&#10;\usepackage{mathpazo}&#10;\pagestyle{empty}&#10;\begin{document}&#10;&#10;&#10;$$&#10;\begin{aligned}&#10;M_{y z} &amp;=\iiint_{\mathcal{W}} x \delta(x, y, z) d V \\&#10;M_{x z} &amp;=\iiint_{\mathcal{W}} y \delta(x, y, z) d V \\&#10;M_{x y} &amp;=\iiint_{\mathcal{W}} z \delta(x, y, z) d V&#10;\end{aligned}&#10;$$&#10;&#10;\end{document}"/>
  <p:tag name="IGUANATEXSIZE" val="8"/>
  <p:tag name="IGUANATEXCURSOR" val="30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42.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384.327"/>
  <p:tag name="LATEXADDIN" val="\documentclass{article}&#10;\usepackage{amsmath}&#10;\usepackage{mathpazo}&#10;\pagestyle{empty}&#10;\begin{document}&#10;&#10;&#10;$$&#10;x_{\mathrm{CM}}=\frac{M_{y}}{M}, \quad y_ { \mathrm{CM} }=\frac{M_{x}}{M}&#10;$$&#10;&#10;\end{document}"/>
  <p:tag name="IGUANATEXSIZE" val="8"/>
  <p:tag name="IGUANATEXCURSOR" val="16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43.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2306.712"/>
  <p:tag name="LATEXADDIN" val="\documentclass{article}&#10;\usepackage{amsmath}&#10;\usepackage{mathpazo}&#10;\pagestyle{empty}&#10;\begin{document}&#10;&#10;&#10;$$&#10;x_{\mathrm{CM}}=\frac{M_{y z}}{M}, \quad y _{ \mathrm{CM}} =\frac{M_{x z}}{M}, \quad z _{ \mathrm{CM} } =\frac{M_{x y}}{M}&#10;$$&#10;&#10;\end{document}"/>
  <p:tag name="IGUANATEXSIZE" val="8"/>
  <p:tag name="IGUANATEXCURSOR" val="21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44.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4034.496"/>
  <p:tag name="LATEXADDIN" val="\documentclass{article}&#10;\usepackage{amsmath}&#10;\usepackage{mathpazo}&#10;\pagestyle{empty}&#10;\begin{document}&#10;&#10;&#10;Let $R$ be the unit square, $R=\{(x, y): 0 \leq x \leq 1,0 \leq y \leq 1\}$. Suppose the&#10;&#10;\end{document}"/>
  <p:tag name="IGUANATEXSIZE" val="10"/>
  <p:tag name="IGUANATEXCURSOR" val="19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4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87.252"/>
  <p:tag name="LATEXADDIN" val="\documentclass{article}&#10;\usepackage{amsmath}&#10;\usepackage{mathpazo}&#10;\pagestyle{empty}&#10;\begin{document}&#10;&#10;&#10;density of $R$ is given by the function&#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46.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818.8976"/>
  <p:tag name="LATEXADDIN" val="\documentclass{article}&#10;\usepackage{amsmath}&#10;\usepackage{mathpazo}&#10;\pagestyle{empty}&#10;\begin{document}&#10;&#10;&#10;$$&#10;\delta (x, y)=\frac{1}{y+1}&#10;$$&#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47.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619.797"/>
  <p:tag name="LATEXADDIN" val="\documentclass{article}&#10;\usepackage{amsmath}&#10;\usepackage{mathpazo}&#10;\pagestyle{empty}&#10;\begin{document}&#10;&#10;&#10;Find the center of mass $(\bar{x}, \bar{y})$.&#10;&#10;\end{document}"/>
  <p:tag name="IGUANATEXSIZE" val="10"/>
  <p:tag name="IGUANATEXCURSOR" val="1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48.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4034.496"/>
  <p:tag name="LATEXADDIN" val="\documentclass{article}&#10;\usepackage{amsmath}&#10;\usepackage{mathpazo}&#10;\pagestyle{empty}&#10;\begin{document}&#10;&#10;&#10;Let $R$ be the unit square, $R=\{(x, y): 0 \leq x \leq 1,0 \leq y \leq 1\}$. Suppose the&#10;&#10;\end{document}"/>
  <p:tag name="IGUANATEXSIZE" val="10"/>
  <p:tag name="IGUANATEXCURSOR" val="19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4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87.252"/>
  <p:tag name="LATEXADDIN" val="\documentclass{article}&#10;\usepackage{amsmath}&#10;\usepackage{mathpazo}&#10;\pagestyle{empty}&#10;\begin{document}&#10;&#10;&#10;density of $R$ is given by the function&#10;&#10;\end{document}"/>
  <p:tag name="IGUANATEXSIZE" val="10"/>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18.9726"/>
  <p:tag name="ORIGINALWIDTH" val="1166.104"/>
  <p:tag name="LATEXADDIN" val="\documentclass{article}&#10;\usepackage{amsmath}&#10;\usepackage{mathpazo}&#10;\pagestyle{empty}&#10;\begin{document}&#10;&#10;&#10;$$&#10;\lim _{(x, y) \rightarrow(a, b)} f(x, y)=L_1&#10;$$&#10;&#10;\end{document}"/>
  <p:tag name="IGUANATEXSIZE" val="6"/>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50.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818.8976"/>
  <p:tag name="LATEXADDIN" val="\documentclass{article}&#10;\usepackage{amsmath}&#10;\usepackage{mathpazo}&#10;\pagestyle{empty}&#10;\begin{document}&#10;&#10;&#10;$$&#10;\delta (x, y)=\frac{1}{y+1}&#10;$$&#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51.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619.797"/>
  <p:tag name="LATEXADDIN" val="\documentclass{article}&#10;\usepackage{amsmath}&#10;\usepackage{mathpazo}&#10;\pagestyle{empty}&#10;\begin{document}&#10;&#10;&#10;Find the center of mass $(\bar{x}, \bar{y})$.&#10;&#10;\end{document}"/>
  <p:tag name="IGUANATEXSIZE" val="10"/>
  <p:tag name="IGUANATEXCURSOR" val="1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52.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384.327"/>
  <p:tag name="LATEXADDIN" val="\documentclass{article}&#10;\usepackage{amsmath}&#10;\usepackage{mathpazo}&#10;\pagestyle{empty}&#10;\begin{document}&#10;&#10;&#10;$$&#10;x_{\mathrm{CM}}=\frac{M_{y}}{M}, \quad y_ { \mathrm{CM} }=\frac{M_{x}}{M}&#10;$$&#10;&#10;\end{document}"/>
  <p:tag name="IGUANATEXSIZE" val="10"/>
  <p:tag name="IGUANATEXCURSOR" val="16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53.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1052.868"/>
  <p:tag name="LATEXADDIN" val="\documentclass{article}&#10;\usepackage{amsmath}&#10;\usepackage{mathpazo}&#10;\pagestyle{empty}&#10;\begin{document}&#10;&#10;&#10;$$&#10;M=\iint_{\mathcal{D}} \delta(x, y) d A&#10;$$&#10;&#10;\end{document}"/>
  <p:tag name="IGUANATEXSIZE" val="10"/>
  <p:tag name="IGUANATEXCURSOR" val="14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54.xml><?xml version="1.0" encoding="utf-8"?>
<p:tagLst xmlns:a="http://schemas.openxmlformats.org/drawingml/2006/main" xmlns:r="http://schemas.openxmlformats.org/officeDocument/2006/relationships" xmlns:p="http://schemas.openxmlformats.org/presentationml/2006/main">
  <p:tag name="OUTPUTDPI" val="1200"/>
  <p:tag name="ORIGINALHEIGHT" val="557.1803"/>
  <p:tag name="ORIGINALWIDTH" val="1178.103"/>
  <p:tag name="LATEXADDIN" val="\documentclass{article}&#10;\usepackage{amsmath}&#10;\usepackage{mathpazo}&#10;\pagestyle{empty}&#10;\begin{document}&#10;&#10;&#10;$$&#10;\begin{aligned}&#10;M_{x} &amp;=\iint_{\mathcal{D}} y \delta(x, y) d A \\&#10;M_{y} &amp;=\iint_{\mathcal{D}} x \delta(x, y) d A&#10;\end{aligned}&#10;$$&#10;&#10;\end{document}"/>
  <p:tag name="IGUANATEXSIZE" val="10"/>
  <p:tag name="IGUANATEXCURSOR" val="23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5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811.3986"/>
  <p:tag name="LATEXADDIN" val="\documentclass{article}&#10;\usepackage{amsmath}&#10;\usepackage{mathpazo}&#10;\pagestyle{empty}&#10;\begin{document}&#10;&#10;&#10;\textbf{Find the mass:}&#10;&#10;\end{document}"/>
  <p:tag name="IGUANATEXSIZE" val="10"/>
  <p:tag name="IGUANATEXCURSOR" val="12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56.xml><?xml version="1.0" encoding="utf-8"?>
<p:tagLst xmlns:a="http://schemas.openxmlformats.org/drawingml/2006/main" xmlns:r="http://schemas.openxmlformats.org/officeDocument/2006/relationships" xmlns:p="http://schemas.openxmlformats.org/presentationml/2006/main">
  <p:tag name="OUTPUTDPI" val="1200"/>
  <p:tag name="ORIGINALHEIGHT" val="340.4574"/>
  <p:tag name="ORIGINALWIDTH" val="5103.862"/>
  <p:tag name="LATEXADDIN" val="\documentclass{article}&#10;\usepackage{amsmath}&#10;\usepackage{mathpazo}&#10;\pagestyle{empty}&#10;\begin{document}&#10;&#10;&#10;$$&#10;M=\iint_{R} \frac{1}{y+1} d A=\int_{0}^{1} \int_{0}^{1} \frac{1}{y+1} d y d x=\left.\int_{0}^{1} \ln (y+1)\right|_{0} ^{1} d x=\int_{0}^{1} \ln 2 d x=\ln 2=0.693147 \ldots&#10;$$&#10;&#10;\end{document}"/>
  <p:tag name="IGUANATEXSIZE" val="8"/>
  <p:tag name="IGUANATEXCURSOR" val="28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57.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52.868"/>
  <p:tag name="LATEXADDIN" val="\documentclass{article}&#10;\usepackage{amsmath}&#10;\usepackage{mathpazo}&#10;\pagestyle{empty}&#10;\begin{document}&#10;&#10;&#10;\textbf{Find the moments:}&#10;&#10;\end{document}"/>
  <p:tag name="IGUANATEXSIZE" val="10"/>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58.xml><?xml version="1.0" encoding="utf-8"?>
<p:tagLst xmlns:a="http://schemas.openxmlformats.org/drawingml/2006/main" xmlns:r="http://schemas.openxmlformats.org/officeDocument/2006/relationships" xmlns:p="http://schemas.openxmlformats.org/presentationml/2006/main">
  <p:tag name="OUTPUTDPI" val="1200"/>
  <p:tag name="ORIGINALHEIGHT" val="340.4574"/>
  <p:tag name="ORIGINALWIDTH" val="5587.551"/>
  <p:tag name="LATEXADDIN" val="\documentclass{article}&#10;\usepackage{amsmath}&#10;\usepackage{mathpazo}&#10;\pagestyle{empty}&#10;\begin{document}&#10;&#10;&#10;$$&#10;M_{x}=\iint_{R} \frac{y}{y+1} d A=\int_{0}^{1} \int_{0}^{1}\left(1-\frac{1}{y+1}\right) d y d x =\left.\int_{0}^{1}(y-\ln (y+1))\right|_{0} ^{1} d x =1-\ln 2=0.306852819 \ldots&#10;$$&#10;&#10;\end{document}"/>
  <p:tag name="IGUANATEXSIZE" val="8"/>
  <p:tag name="IGUANATEXCURSOR" val="25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59.xml><?xml version="1.0" encoding="utf-8"?>
<p:tagLst xmlns:a="http://schemas.openxmlformats.org/drawingml/2006/main" xmlns:r="http://schemas.openxmlformats.org/officeDocument/2006/relationships" xmlns:p="http://schemas.openxmlformats.org/presentationml/2006/main">
  <p:tag name="OUTPUTDPI" val="1200"/>
  <p:tag name="ORIGINALHEIGHT" val="335.2081"/>
  <p:tag name="ORIGINALWIDTH" val="5133.858"/>
  <p:tag name="LATEXADDIN" val="\documentclass{article}&#10;\usepackage{amsmath}&#10;\usepackage{mathpazo}&#10;\pagestyle{empty}&#10;\begin{document}&#10;&#10;&#10;$$&#10;M_{y}=\iint_{R} \frac{x}{y+1} d A=\int_{0}^{1} \int_{0}^{1} \frac{x}{y+1} d y d x=\int_{0}^{1} x \ln 2 d x=\left.\frac{1}{2} x^{2} \ln 2\right|_{0} ^{1}=\frac{1}{2} \ln 2=0.346573590 \ldots&#10;$$&#10;&#10;\end{document}"/>
  <p:tag name="IGUANATEXSIZE" val="8"/>
  <p:tag name="IGUANATEXCURSOR" val="29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18.9726"/>
  <p:tag name="ORIGINALWIDTH" val="1170.604"/>
  <p:tag name="LATEXADDIN" val="\documentclass{article}&#10;\usepackage{amsmath}&#10;\usepackage{mathpazo}&#10;\pagestyle{empty}&#10;\begin{document}&#10;&#10;&#10;$$&#10;\lim _{(x, y) \rightarrow(a, b)} f(x, y)=L_2&#10;$$&#10;&#10;\end{document}"/>
  <p:tag name="IGUANATEXSIZE" val="6"/>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60.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337.083"/>
  <p:tag name="LATEXADDIN" val="\documentclass{article}&#10;\usepackage{amsmath}&#10;\usepackage{mathpazo}&#10;\pagestyle{empty}&#10;\begin{document}&#10;&#10;&#10;\textbf{Find the center of mass:}&#10;&#10;\end{document}"/>
  <p:tag name="IGUANATEXSIZE" val="10"/>
  <p:tag name="IGUANATEXCURSOR" val="13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6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3410.573"/>
  <p:tag name="LATEXADDIN" val="\documentclass{article}&#10;\usepackage{amsmath}&#10;\usepackage{mathpazo}&#10;\pagestyle{empty}&#10;\begin{document}&#10;&#10;&#10;$$&#10;(\bar{x}, \bar{y})=\left(\frac{M_{y}}{M}, \frac{M_{x}}{M}\right)=\left(\frac{\frac{1}{2} \ln 2}{\ln 2}, \frac{1-\ln 2}{\ln 2}\right)=\left(\frac{1}{2}, 0.442095 \ldots\right)&#10;$$&#10;&#10;\end{document}"/>
  <p:tag name="IGUANATEXSIZE" val="8"/>
  <p:tag name="IGUANATEXCURSOR" val="28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6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80.652"/>
  <p:tag name="LATEXADDIN" val="\documentclass{article}&#10;\usepackage{amsmath}&#10;\usepackage{mathpazo}&#10;\pagestyle{empty}&#10;\begin{document}&#10;&#10;&#10;If the joint density function for X and Y is given by&#10;&#10;\end{document}"/>
  <p:tag name="IGUANATEXSIZE" val="10"/>
  <p:tag name="IGUANATEXCURSOR" val="1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6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65.842"/>
  <p:tag name="LATEXADDIN" val="\documentclass{article}&#10;\usepackage{amsmath}&#10;\usepackage{mathpazo}&#10;\pagestyle{empty}&#10;\begin{document}&#10;&#10;&#10;find the value of the constant C. Then find $P(X \le 7, Y \ge 2)$.&#10;&#10;\end{document}"/>
  <p:tag name="IGUANATEXSIZE" val="10"/>
  <p:tag name="IGUANATEXCURSOR" val="17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744.657"/>
  <p:tag name="LATEXADDIN" val="\documentclass{article}&#10;\usepackage{amsmath}&#10;\usepackage{mathpazo}&#10;\pagestyle{empty}&#10;\begin{document}&#10;&#10;&#10;$$&#10;p(x,y) =\left\{\begin{array}{ll}&#10;C(x+2 y) &amp; \text { if } 0 \le x \le 10,0 \le y \le 10 \\&#10;0 &amp; \text { otherwise }&#10;\end{array}\right.&#10;$$&#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6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780.652"/>
  <p:tag name="LATEXADDIN" val="\documentclass{article}&#10;\usepackage{amsmath}&#10;\usepackage{mathpazo}&#10;\pagestyle{empty}&#10;\begin{document}&#10;&#10;&#10;If the joint density function for X and Y is given by&#10;&#10;\end{document}"/>
  <p:tag name="IGUANATEXSIZE" val="10"/>
  <p:tag name="IGUANATEXCURSOR" val="15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744.657"/>
  <p:tag name="LATEXADDIN" val="\documentclass{article}&#10;\usepackage{amsmath}&#10;\usepackage{mathpazo}&#10;\pagestyle{empty}&#10;\begin{document}&#10;&#10;&#10;$$&#10;p(x,y) =\left\{\begin{array}{ll}&#10;C(x+2 y) &amp; \text { if } 0 \le x \le 10,0 \le y \le 10 \\&#10;0 &amp; \text { otherwise }&#10;\end{array}\right.&#10;$$&#10;&#10;\end{document}"/>
  <p:tag name="IGUANATEXSIZE" val="10"/>
  <p:tag name="IGUANATEXCURSOR" val="114"/>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6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65.842"/>
  <p:tag name="LATEXADDIN" val="\documentclass{article}&#10;\usepackage{amsmath}&#10;\usepackage{mathpazo}&#10;\pagestyle{empty}&#10;\begin{document}&#10;&#10;&#10;find the value of the constant C. Then find $P(X \le 7, Y \ge 2)$.&#10;&#10;\end{document}"/>
  <p:tag name="IGUANATEXSIZE" val="10"/>
  <p:tag name="IGUANATEXCURSOR" val="17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6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099.737"/>
  <p:tag name="LATEXADDIN" val="\documentclass{article}&#10;\usepackage{amsmath}&#10;\usepackage{mathpazo}&#10;\pagestyle{empty}&#10;\begin{document}&#10;&#10;&#10;\textbf{Find the value of C by ensuring that the double integral of f is equal to 1:}&#10;&#10;\end{document}"/>
  <p:tag name="IGUANATEXSIZE" val="10"/>
  <p:tag name="IGUANATEXCURSOR" val="18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69.xml><?xml version="1.0" encoding="utf-8"?>
<p:tagLst xmlns:a="http://schemas.openxmlformats.org/drawingml/2006/main" xmlns:r="http://schemas.openxmlformats.org/officeDocument/2006/relationships" xmlns:p="http://schemas.openxmlformats.org/presentationml/2006/main">
  <p:tag name="OUTPUTDPI" val="1200"/>
  <p:tag name="ORIGINALHEIGHT" val="632.171"/>
  <p:tag name="ORIGINALWIDTH" val="4009.749"/>
  <p:tag name="LATEXADDIN" val="\documentclass{article}&#10;\usepackage{amsmath}&#10;\usepackage{mathpazo}&#10;\pagestyle{empty}&#10;\begin{document}&#10;&#10;&#10;$$&#10;\begin{aligned}&#10;\int_{-\infty}^{\infty} \int_{-\infty}^{\infty} f(x, y) d y d x &amp;=\int_{0}^{10} \int_{0}^{10} C(x+2 y) d y d x=C \int_{0}^{10}\left[x y+y^{2}\right]_{y=0}^{y=10} d x \\&#10;&amp;=C \int_{0}^{10}(10 x+100) d x=1500 C&#10;\end{aligned}&#10;$$&#10;&#10;\end{document}"/>
  <p:tag name="IGUANATEXSIZE" val="10"/>
  <p:tag name="IGUANATEXCURSOR" val="34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18.9726"/>
  <p:tag name="ORIGINALWIDTH" val="1170.604"/>
  <p:tag name="LATEXADDIN" val="\documentclass{article}&#10;\usepackage{amsmath}&#10;\usepackage{mathpazo}&#10;\pagestyle{empty}&#10;\begin{document}&#10;&#10;&#10;$$&#10;\lim _{(x, y) \rightarrow(a, b)} f(x, y)=L_3&#10;$$&#10;&#10;\end{document}"/>
  <p:tag name="IGUANATEXSIZE" val="6"/>
  <p:tag name="IGUANATEXCURSOR" val="15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70.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2021.747"/>
  <p:tag name="LATEXADDIN" val="\documentclass{article}&#10;\usepackage{amsmath}&#10;\usepackage{mathpazo}&#10;\pagestyle{empty}&#10;\begin{document}&#10;&#10;&#10;Therefore $1500 C=1$ and so $C=\frac{1}{1500}$&#10;&#10;\end{document}"/>
  <p:tag name="IGUANATEXSIZE" val="10"/>
  <p:tag name="IGUANATEXCURSOR" val="15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7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470.566"/>
  <p:tag name="LATEXADDIN" val="\documentclass{article}&#10;\usepackage{amsmath}&#10;\usepackage{mathpazo}&#10;\pagestyle{empty}&#10;\begin{document}&#10;&#10;&#10;\textbf{Compute the probability that X is at most 7 and Y is at least 2:}&#10;&#10;\end{document}"/>
  <p:tag name="IGUANATEXSIZE" val="10"/>
  <p:tag name="IGUANATEXCURSOR" val="11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72.xml><?xml version="1.0" encoding="utf-8"?>
<p:tagLst xmlns:a="http://schemas.openxmlformats.org/drawingml/2006/main" xmlns:r="http://schemas.openxmlformats.org/officeDocument/2006/relationships" xmlns:p="http://schemas.openxmlformats.org/presentationml/2006/main">
  <p:tag name="OUTPUTDPI" val="1200"/>
  <p:tag name="ORIGINALHEIGHT" val="943.382"/>
  <p:tag name="ORIGINALWIDTH" val="3766.029"/>
  <p:tag name="LATEXADDIN" val="\documentclass{article}&#10;\usepackage{amsmath}&#10;\usepackage{mathpazo}&#10;\pagestyle{empty}&#10;\begin{document}&#10;&#10;&#10;$$&#10;\begin{aligned}&#10;P(X \le 7, Y \ge 2) &amp;=\int_{-\infty}^{7} \int_{2}^{\infty} p(x, y) d y d x=\int_{0}^{7} \int_{2}^{10} \frac{1}{1500}(x+2 y) d y d x \\&#10;&amp;=\frac{1}{1500} \int_{0}^{7}\left[x y+y^{2}\right]_{y=2}^{y=10} d x=\frac{1}{1500} \int_{0}^{7}(8 x+96) d x \\&#10;&amp;=\frac{868}{1500} \approx 0.5787&#10;\end{aligned}&#10;$$&#10;&#10;\end{document}"/>
  <p:tag name="IGUANATEXSIZE" val="10"/>
  <p:tag name="IGUANATEXCURSOR" val="18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73.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831.271"/>
  <p:tag name="LATEXADDIN" val="\documentclass{article}&#10;\usepackage{amsmath}&#10;\usepackage{mathpazo}&#10;\pagestyle{empty}&#10;\begin{document}&#10;&#10;&#10;\textbf{Note:} can use $P(A)=1-P\left(A^{C}\right)$&#10;&#10;\end{document}"/>
  <p:tag name="IGUANATEXSIZE" val="10"/>
  <p:tag name="IGUANATEXCURSOR" val="12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7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196.475"/>
  <p:tag name="LATEXADDIN" val="\documentclass{article}&#10;\usepackage{amsmath}&#10;\usepackage{mathpazo}&#10;\pagestyle{empty}&#10;\begin{document}&#10;&#10;&#10;$$&#10;\mathbf{e}_{r}=\left\langle\frac{x}{r}, \frac{y}{r}\right\rangle=\left\langle\frac{x}{\sqrt{x^{2}+y^{2}}}, \frac{y}{\sqrt{x^{2}+y^{2}}}\right\rangle&#10;$$&#10;&#10;\end{document}"/>
  <p:tag name="IGUANATEXSIZE" val="10"/>
  <p:tag name="IGUANATEXCURSOR" val="25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7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3732.283"/>
  <p:tag name="LATEXADDIN" val="\documentclass{article}&#10;\usepackage{amsmath}&#10;\usepackage{mathpazo}&#10;\pagestyle{empty}&#10;\begin{document}&#10;&#10;&#10;$$&#10;\mathbf{e}_{r}=\left\langle\frac{x}{r}, \frac{y}{r}, \frac{z}{r}\right\rangle=\left\langle\frac{x}{\sqrt{x^{2}+y^{2}+z^{2}}}, \frac{y}{\sqrt{x^{2}+y^{2}+z^{2}}}, \frac{z}{\sqrt{x^{2}+y^{2}+z^{2}}}\right\rangle&#10;$$&#10;&#10;\end{document}"/>
  <p:tag name="IGUANATEXSIZE" val="7"/>
  <p:tag name="IGUANATEXCURSOR" val="31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7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486.314"/>
  <p:tag name="LATEXADDIN" val="\documentclass{article}&#10;\usepackage{amsmath}&#10;\usepackage{mathpazo}&#10;\pagestyle{empty}&#10;\begin{document}&#10;&#10;&#10;$$&#10;\operatorname{div}(\mathbf{F}) = \nabla \cdot \mathbf{F}=\left\langle\frac{\partial}{\partial x}, \frac{\partial}{\partial y}, \frac{\partial}{\partial z}\right\rangle \cdot\left\langle F_{1}, F_{2}, F_{3}\right\rangle=\frac{\partial F_{1}}{\partial x}+\frac{\partial F_{2}}{\partial y}+\frac{\partial F_{3}}{\partial z}&#10;$$&#10;&#10;\end{document}"/>
  <p:tag name="IGUANATEXSIZE" val="6"/>
  <p:tag name="IGUANATEXCURSOR" val="14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77.xml><?xml version="1.0" encoding="utf-8"?>
<p:tagLst xmlns:a="http://schemas.openxmlformats.org/drawingml/2006/main" xmlns:r="http://schemas.openxmlformats.org/officeDocument/2006/relationships" xmlns:p="http://schemas.openxmlformats.org/presentationml/2006/main">
  <p:tag name="OUTPUTDPI" val="1200"/>
  <p:tag name="ORIGINALHEIGHT" val="456.6929"/>
  <p:tag name="ORIGINALWIDTH" val="1390.326"/>
  <p:tag name="LATEXADDIN" val="\documentclass{article}&#10;\usepackage{amsmath}&#10;\usepackage{mathpazo}&#10;\pagestyle{empty}&#10;\begin{document}&#10;&#10;&#10;$$&#10;\operatorname{curl}(\mathbf{F})=\left|\begin{array}{ccc}&#10;\mathbf{i} &amp; \mathbf{j} &amp; \mathbf{k} \\&#10;\frac{\partial}{\partial x} &amp; \frac{\partial}{\partial y} &amp; \frac{\partial}{\partial z} \\&#10;F_{1} &amp; F_{2} &amp; F_{3}&#10;\end{array}\right|&#10;$$&#10;&#10;\end{document}"/>
  <p:tag name="IGUANATEXSIZE" val="6"/>
  <p:tag name="IGUANATEXCURSOR" val="33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78.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563.9295"/>
  <p:tag name="LATEXADDIN" val="\documentclass{article}&#10;\usepackage{amsmath}&#10;\usepackage{mathpazo}&#10;\pagestyle{empty}&#10;\begin{document}&#10;&#10;&#10;$$&#10;\frac{\partial F_{1}}{\partial y}=\frac{\partial F_{2}}{\partial x}&#10;$$&#10;&#10;\end{document}"/>
  <p:tag name="IGUANATEXSIZE" val="8"/>
  <p:tag name="IGUANATEXCURSOR" val="17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7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617.9227"/>
  <p:tag name="LATEXADDIN" val="\documentclass{article}&#10;\usepackage{amsmath}&#10;\usepackage{mathpazo}&#10;\pagestyle{empty}&#10;\begin{document}&#10;&#10;&#10;$\mathbf{F}=\left\langle F_{1}, F_{2}\right\rangle$&#10;&#10;\end{document}"/>
  <p:tag name="IGUANATEXSIZE" val="8"/>
  <p:tag name="IGUANATEXCURSOR" val="15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85.9768"/>
  <p:tag name="ORIGINALWIDTH" val="534.6832"/>
  <p:tag name="LATEXADDIN" val="\documentclass{article}&#10;\usepackage{amsmath}&#10;\usepackage{mathpazo}&#10;\pagestyle{empty}&#10;\begin{document}&#10;&#10;&#10;$$&#10;\lim _{r \rightarrow 0} f(r,\theta)&#10;$$&#10;&#10;\end{document}"/>
  <p:tag name="IGUANATEXSIZE" val="5"/>
  <p:tag name="IGUANATEXCURSOR" val="14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8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785.9017"/>
  <p:tag name="LATEXADDIN" val="\documentclass{article}&#10;\usepackage{amsmath}&#10;\usepackage{mathpazo}&#10;\pagestyle{empty}&#10;\begin{document}&#10;&#10;&#10;$$&#10;\mathbf{F}=\left\langle F_{1}, F_{2}, F_{3}\right\rangle&#10;$$&#10;&#10;\end{document}"/>
  <p:tag name="IGUANATEXSIZE" val="8"/>
  <p:tag name="IGUANATEXCURSOR" val="16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8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623.922"/>
  <p:tag name="LATEXADDIN" val="\documentclass{article}&#10;\usepackage{amsmath}&#10;\usepackage{mathpazo}&#10;\pagestyle{empty}&#10;\begin{document}&#10;&#10;&#10;$$&#10;\operatorname{curl}(\mathbf{F})=0&#10;$$&#10;&#10;\end{document}"/>
  <p:tag name="IGUANATEXSIZE" val="8"/>
  <p:tag name="IGUANATEXCURSOR" val="14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82.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3745.032"/>
  <p:tag name="LATEXADDIN" val="\documentclass{article}&#10;\usepackage{amsmath}&#10;\usepackage{mathpazo}&#10;\pagestyle{empty}&#10;\begin{document}&#10;&#10;&#10;Show that the divergence of a curl is zero $\vec{\nabla} \cdot \vec{\nabla} \times \vec V=0$ for a vector&#10;&#10;\end{document}"/>
  <p:tag name="IGUANATEXSIZE" val="10"/>
  <p:tag name="IGUANATEXCURSOR" val="2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83.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513.6857"/>
  <p:tag name="LATEXADDIN" val="\documentclass{article}&#10;\usepackage{amsmath}&#10;\usepackage{mathpazo}&#10;\pagestyle{empty}&#10;\begin{document}&#10;&#10;&#10; $\vec{V}(x,y,z)$.&#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84.xml><?xml version="1.0" encoding="utf-8"?>
<p:tagLst xmlns:a="http://schemas.openxmlformats.org/drawingml/2006/main" xmlns:r="http://schemas.openxmlformats.org/officeDocument/2006/relationships" xmlns:p="http://schemas.openxmlformats.org/presentationml/2006/main">
  <p:tag name="OUTPUTDPI" val="1200"/>
  <p:tag name="ORIGINALHEIGHT" val="164.2294"/>
  <p:tag name="ORIGINALWIDTH" val="853.3933"/>
  <p:tag name="LATEXADDIN" val="\documentclass{article}&#10;\usepackage{amsmath}&#10;\usepackage{mathpazo}&#10;\pagestyle{empty}&#10;\begin{document}&#10;&#10;&#10;$$\vec V = \langle V_x , V_y , V_z \rangle$$&#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85.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3745.032"/>
  <p:tag name="LATEXADDIN" val="\documentclass{article}&#10;\usepackage{amsmath}&#10;\usepackage{mathpazo}&#10;\pagestyle{empty}&#10;\begin{document}&#10;&#10;&#10;Show that the divergence of a curl is zero $\vec{\nabla} \cdot \vec{\nabla} \times \vec V=0$ for a vector&#10;&#10;\end{document}"/>
  <p:tag name="IGUANATEXSIZE" val="10"/>
  <p:tag name="IGUANATEXCURSOR" val="20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86.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513.6857"/>
  <p:tag name="LATEXADDIN" val="\documentclass{article}&#10;\usepackage{amsmath}&#10;\usepackage{mathpazo}&#10;\pagestyle{empty}&#10;\begin{document}&#10;&#10;&#10; $\vec{V}(x,y,z)$.&#10;&#10;\end{document}"/>
  <p:tag name="IGUANATEXSIZE" val="10"/>
  <p:tag name="IGUANATEXCURSOR" val="12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87.xml><?xml version="1.0" encoding="utf-8"?>
<p:tagLst xmlns:a="http://schemas.openxmlformats.org/drawingml/2006/main" xmlns:r="http://schemas.openxmlformats.org/officeDocument/2006/relationships" xmlns:p="http://schemas.openxmlformats.org/presentationml/2006/main">
  <p:tag name="OUTPUTDPI" val="1200"/>
  <p:tag name="ORIGINALHEIGHT" val="470.9411"/>
  <p:tag name="ORIGINALWIDTH" val="2177.728"/>
  <p:tag name="LATEXADDIN" val="\documentclass{article}&#10;\usepackage{amsmath}&#10;\usepackage{mathpazo}&#10;\pagestyle{empty}&#10;\begin{document}&#10;&#10;&#10;$$&#10;\vec{\nabla} \cdot \vec{\nabla} \times \vec{V}(x, y, x)=\vec{\nabla} \cdot\left|\begin{array}{ccc}&#10;\hat{x} &amp; \hat{y} &amp; \hat{z} \\&#10;\frac{\partial}{\partial x} &amp; \frac{\partial}{\partial y} &amp; \frac{\partial}{\partial z} \\&#10;V_{x} &amp; V_{y} &amp; V_{z}&#10;\end{array}\right|&#10;$$&#10;&#10;\end{document}"/>
  <p:tag name="IGUANATEXSIZE" val="10"/>
  <p:tag name="IGUANATEXCURSOR" val="37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88.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3378.328"/>
  <p:tag name="LATEXADDIN" val="\documentclass{article}&#10;\usepackage{amsmath}&#10;\usepackage{mathpazo}&#10;\pagestyle{empty}&#10;\begin{document}&#10;&#10;&#10;$$&#10;=\vec{\nabla} \cdot\left(\left(\frac{\partial V_{z}}{\partial y}-\frac{\partial V_{y}}{\partial z}\right) \hat{i}-\left(\frac{\partial V_{z}}{\partial x}-\frac{\partial V_{x}}{\partial z}\right) \hat{j}+\left(\frac{\partial V_{y}}{\partial x}-\frac{\partial V_{x}}{\partial y}\right) \hat{k}\right)&#10;$$&#10;&#10;\end{document}"/>
  <p:tag name="IGUANATEXSIZE" val="10"/>
  <p:tag name="IGUANATEXCURSOR" val="39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89.xml><?xml version="1.0" encoding="utf-8"?>
<p:tagLst xmlns:a="http://schemas.openxmlformats.org/drawingml/2006/main" xmlns:r="http://schemas.openxmlformats.org/officeDocument/2006/relationships" xmlns:p="http://schemas.openxmlformats.org/presentationml/2006/main">
  <p:tag name="OUTPUTDPI" val="1200"/>
  <p:tag name="ORIGINALHEIGHT" val="164.2294"/>
  <p:tag name="ORIGINALWIDTH" val="853.3933"/>
  <p:tag name="LATEXADDIN" val="\documentclass{article}&#10;\usepackage{amsmath}&#10;\usepackage{mathpazo}&#10;\pagestyle{empty}&#10;\begin{document}&#10;&#10;&#10;$$\vec V = \langle V_x , V_y , V_z \rangle$$&#10;&#10;\end{document}"/>
  <p:tag name="IGUANATEXSIZE" val="10"/>
  <p:tag name="IGUANATEXCURSOR" val="10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32.2085"/>
  <p:tag name="ORIGINALWIDTH" val="1646.044"/>
  <p:tag name="LATEXADDIN" val="\documentclass{article}&#10;\usepackage{amsmath}&#10;\usepackage{mathpazo}&#10;\pagestyle{empty}&#10;\begin{document}&#10;&#10;&#10;$$&#10;\text { Evaluate } \lim _{(x, y) \rightarrow(4,1)} \frac{x y-4 y^{2}}{\sqrt{x}-2 \sqrt{y}}&#10;$$&#10;&#10;\end{document}"/>
  <p:tag name="IGUANATEXSIZE" val="10"/>
  <p:tag name="IGUANATEXCURSOR" val="20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90.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3325.084"/>
  <p:tag name="LATEXADDIN" val="\documentclass{article}&#10;\usepackage{amsmath}&#10;\usepackage{mathpazo}&#10;\pagestyle{empty}&#10;\begin{document}&#10;&#10;&#10;$$&#10;=\frac{\partial}{\partial x}\left(\frac{\partial V_{z}}{\partial y}-\frac{\partial V_{y}}{\partial z}\right)-\frac{\partial}{\partial y}\left(\frac{\partial V_{z}}{\partial x}-\frac{\partial V_{x}}{\partial z}\right)+\frac{\partial}{\partial z}\left(\frac{\partial V_{y}}{\partial x}-\frac{\partial V_{x}}{\partial y}\right)$$&#10;&#10;\end{document}"/>
  <p:tag name="IGUANATEXSIZE" val="10"/>
  <p:tag name="IGUANATEXCURSOR" val="431"/>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91.xml><?xml version="1.0" encoding="utf-8"?>
<p:tagLst xmlns:a="http://schemas.openxmlformats.org/drawingml/2006/main" xmlns:r="http://schemas.openxmlformats.org/officeDocument/2006/relationships" xmlns:p="http://schemas.openxmlformats.org/presentationml/2006/main">
  <p:tag name="OUTPUTDPI" val="1200"/>
  <p:tag name="ORIGINALHEIGHT" val="323.2096"/>
  <p:tag name="ORIGINALWIDTH" val="2595.426"/>
  <p:tag name="LATEXADDIN" val="\documentclass{article}&#10;\usepackage{amsmath}&#10;\usepackage{mathpazo}&#10;\pagestyle{empty}&#10;\begin{document}&#10;&#10;$$&#10;= \displaystyle \dfrac {\partial^2 V_z} {\partial x \partial y} - \dfrac {\partial^2 V_y} {\partial x \partial z} + \dfrac {\partial^2 V_x} {\partial y \partial z} - \dfrac {\partial^2 V_z} {\partial y \partial x} + \dfrac {\partial^2 V_y} {\partial z \partial x} - \dfrac {\partial^2 V_x} {\partial z \partial y}&#10;$$&#10;\end{document}"/>
  <p:tag name="IGUANATEXSIZE" val="10"/>
  <p:tag name="IGUANATEXCURSOR" val="108"/>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92.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2274.466"/>
  <p:tag name="LATEXADDIN" val="\documentclass{article}&#10;\usepackage{amsmath}&#10;\usepackage{mathpazo}&#10;\pagestyle{empty}&#10;\begin{document}&#10;&#10;&#10;&#10;$$&#10;\textbf{Cross-Partial Condition: \quad} &#10;\dfrac {\partial^2 f_z} {\partial x \partial y} = \dfrac {\partial^2 f_z} {\partial y \partial x}&#10;$$&#10;\end{document}"/>
  <p:tag name="IGUANATEXSIZE" val="10"/>
  <p:tag name="IGUANATEXCURSOR" val="146"/>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93.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158.9802"/>
  <p:tag name="LATEXADDIN" val="\documentclass{article}&#10;\usepackage{amsmath}&#10;\usepackage{mathpazo}&#10;\pagestyle{empty}&#10;\begin{document}&#10;&#10;&#10;= 0&#10;&#10;\end{document}"/>
  <p:tag name="IGUANATEXSIZE" val="10"/>
  <p:tag name="IGUANATEXCURSOR" val="107"/>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94.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3967.004"/>
  <p:tag name="LATEXADDIN" val="\documentclass{article}&#10;\usepackage{amsmath}&#10;\usepackage{mathpazo}&#10;\pagestyle{empty}&#10;\begin{document}&#10;&#10;&#10;$$\boxed{W=\int_{C} \mathbf{F} \cdot \mathbf{T} d s \quad \text{ (The definition) }}$$ &#10;&#10;$$\boxed{W=\int_{C} \mathbf{F} \cdot d \mathbf{r} \quad \text{ (Vector differential form) }}$$&#10;&#10;$$\boxed{W=\int_{a}^{b} \mathbf{F} \cdot \frac{d \mathbf{r}}{d t} d t \quad \text{(Parametric vector evaluation)}}$$&#10;&#10;$$\boxed{W=\int_{a}^{b}\left(M g^{\prime}(t)+N h^{\prime}(t)+P k^{\prime}(t)\right) d t \quad \text{(Parametric scalar evaluation)}}$$&#10;&#10;$$\boxed{W=\int_{C} M d x+N d y+P d z \quad \text{(Scalar differential form)}}$$&#10;&#10;\end{document}"/>
  <p:tag name="IGUANATEXSIZE" val="6.5"/>
  <p:tag name="IGUANATEXCURSOR" val="623"/>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95.xml><?xml version="1.0" encoding="utf-8"?>
<p:tagLst xmlns:a="http://schemas.openxmlformats.org/drawingml/2006/main" xmlns:r="http://schemas.openxmlformats.org/officeDocument/2006/relationships" xmlns:p="http://schemas.openxmlformats.org/presentationml/2006/main">
  <p:tag name="OUTPUTDPI" val="1200"/>
  <p:tag name="ORIGINALHEIGHT" val="557.1803"/>
  <p:tag name="ORIGINALWIDTH" val="1489.314"/>
  <p:tag name="LATEXADDIN" val="\documentclass{article}&#10;\usepackage{amsmath}&#10;\usepackage{mathpazo}&#10;\pagestyle{empty}&#10;\begin{document}&#10;&#10;&#10;$$&#10;\mathbf{F}=M \mathbf{i}+N \mathbf{j}+P \mathbf{k}&#10;$$&#10;$$&#10;\mathbf{r}(t)=g(t) \mathbf{i}+h(t) \mathbf{j}+k(t) \mathbf{k}&#10;$$&#10;$$&#10;a \leq t \leq b&#10;$$&#10;&#10;\end{document}"/>
  <p:tag name="IGUANATEXSIZE" val="6"/>
  <p:tag name="IGUANATEXCURSOR" val="249"/>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96.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01.762"/>
  <p:tag name="LATEXADDIN" val="\documentclass{article}&#10;\usepackage{amsmath}&#10;\usepackage{mathpazo}&#10;\pagestyle{empty}&#10;\begin{document}&#10;&#10;&#10;$$&#10;f(x,y) \, ds = \text{height} \cdot \text{length} = \text{Area}&#10;$$&#10;&#10;\end{document}"/>
  <p:tag name="IGUANATEXSIZE" val="8"/>
  <p:tag name="IGUANATEXCURSOR" val="172"/>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9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090.364"/>
  <p:tag name="LATEXADDIN" val="\documentclass{article}&#10;\usepackage{amsmath}&#10;\usepackage{mathpazo}&#10;\pagestyle{empty}&#10;\begin{document}&#10;&#10;&#10;$$&#10;\int_{\mathcal{C}} 1 d s=\text {length of } \mathcal{C}&#10;$$&#10;&#10;\end{document}"/>
  <p:tag name="IGUANATEXSIZE" val="8"/>
  <p:tag name="IGUANATEXCURSOR" val="165"/>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98.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624.6719"/>
  <p:tag name="LATEXADDIN" val="\documentclass{article}&#10;\usepackage{amsmath}&#10;\usepackage{mathpazo}&#10;\pagestyle{empty}&#10;\begin{document}&#10;&#10;&#10;$$&#10;\int_{C} f(x, y) d s&#10;$$&#10;&#10;\end{document}"/>
  <p:tag name="IGUANATEXSIZE" val="8"/>
  <p:tag name="IGUANATEXCURSOR" val="1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ags/tag999.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597.3"/>
  <p:tag name="LATEXADDIN" val="\documentclass{article}&#10;\usepackage{amsmath}&#10;\usepackage{mathpazo}&#10;\pagestyle{empty}&#10;\begin{document}&#10;&#10;&#10;$$&#10;\int_{\mathcal{C}} \mathbf{F} \cdot d \mathbf{r}=\int_{a}^{b} \mathbf{F}(\mathbf{r}(t)) \cdot \mathbf{r}^{\prime}(t) d t&#10;$$&#10;&#10;\end{document}"/>
  <p:tag name="IGUANATEXSIZE" val="8"/>
  <p:tag name="IGUANATEXCURSOR" val="230"/>
  <p:tag name="TRANSPARENCY" val="True"/>
  <p:tag name="FILENAME" val=""/>
  <p:tag name="LATEXENGINEID" val="0"/>
  <p:tag name="TEMPFOLDER" val="C:\Users\dohkl\Desktop\AEW Folder\"/>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2413</TotalTime>
  <Words>17230</Words>
  <Application>Microsoft Office PowerPoint</Application>
  <PresentationFormat>Custom</PresentationFormat>
  <Paragraphs>2494</Paragraphs>
  <Slides>262</Slides>
  <Notes>2</Notes>
  <HiddenSlides>0</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262</vt:i4>
      </vt:variant>
    </vt:vector>
  </HeadingPairs>
  <TitlesOfParts>
    <vt:vector size="276" baseType="lpstr">
      <vt:lpstr>Arial</vt:lpstr>
      <vt:lpstr>Calibri</vt:lpstr>
      <vt:lpstr>Cambria</vt:lpstr>
      <vt:lpstr>Cambria Math</vt:lpstr>
      <vt:lpstr>Georgia</vt:lpstr>
      <vt:lpstr>Gill Sans MT</vt:lpstr>
      <vt:lpstr>Helvetica</vt:lpstr>
      <vt:lpstr>Segoe UI Emoji</vt:lpstr>
      <vt:lpstr>Stencil</vt:lpstr>
      <vt:lpstr>Tahoma</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Kludze - Calculus III Complete AEW Notes</dc:title>
  <dc:creator>Ave Kludze</dc:creator>
  <cp:keywords>Math 1920 - Multivariable Calculus for Engineers</cp:keywords>
  <cp:lastModifiedBy>Ave Kludze</cp:lastModifiedBy>
  <cp:revision>135</cp:revision>
  <dcterms:created xsi:type="dcterms:W3CDTF">2020-09-13T04:34:13Z</dcterms:created>
  <dcterms:modified xsi:type="dcterms:W3CDTF">2023-01-24T04:35:39Z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2020-09-11T00:00:00Z</vt:filetime>
  </property>
  <property fmtid="{D5CDD505-2E9C-101B-9397-08002B2CF9AE}" pid="3" name="Creator">
    <vt:lpwstr>LaTeX with Beamer class</vt:lpwstr>
  </property>
  <property fmtid="{D5CDD505-2E9C-101B-9397-08002B2CF9AE}" pid="4" name="LastSaved">
    <vt:filetime>2020-09-13T00:00:00Z</vt:filetime>
  </property>
</Properties>
</file>